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A714-D6E1-1B4D-ADEF-3CA8A7E40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1280D-17F0-3346-8063-6E9AEB3F0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BE68E-CD8D-9D4F-97E9-19B4C87A0CBE}"/>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5F61971E-866B-BC4B-8DDC-6C9D7C7A1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317B-F067-284D-9A10-D6EA66D07C10}"/>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54477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A379-51D8-6C44-876C-938003C06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0BD0D6-634C-754D-9730-1224681E8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0388-6AAF-EA4C-9AB8-6B29B31A0294}"/>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773D67B1-63B2-914B-B264-B66B11FAF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D4D3-6129-144F-9607-36002BBE2DB1}"/>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394637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C8E4E-EFC3-934C-A600-8B5B995CA5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64448-AFDA-D745-9398-784333FE9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8795D-5029-C44E-BB92-6F5DCF0ABA76}"/>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97832A1F-E524-4F49-AEFD-71E4A460F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62344-16DA-D44A-88A4-B07086038E8C}"/>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272228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59F7-B7C9-B04B-9206-445D9D29B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8474B-21C4-1449-B4FA-4AC9F8BB4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9AC7-7A0A-C64B-8444-F493A38E3D1F}"/>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D6553AA4-7FC5-CE42-8C4C-D89680F90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99F38-9284-7E40-BFD0-1F47B7B6D4F5}"/>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6657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F2B3-AD93-5444-BD29-AB67011CC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43649-712C-CE40-9E33-F065C3BFD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2EF02-859C-C94C-B7D8-2A7D5F90B06E}"/>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7EF52E82-6ABD-5347-B113-0EBB6B2D6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F3F21-2FFD-D543-8DE7-2E40E3176A4F}"/>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159315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07CB-2601-DE46-855E-B229276F2E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071E5-9266-D94F-ADDF-AA87380A4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6DFF1-7C4A-5445-A7A1-765ED6F97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069ACA-1306-5A40-A4A8-C32E8524D520}"/>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6" name="Footer Placeholder 5">
            <a:extLst>
              <a:ext uri="{FF2B5EF4-FFF2-40B4-BE49-F238E27FC236}">
                <a16:creationId xmlns:a16="http://schemas.microsoft.com/office/drawing/2014/main" id="{5D5885A1-4C7C-1944-9099-C1A75A2C7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42693-7B66-9C4A-8454-DA2404F79EA7}"/>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399301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AF1-7DF4-CE4A-8DA7-24D3712D9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7982D-8E1E-0F49-8202-6EC9B3CC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C34F0-1C29-6043-BFE7-AB8FEC94E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24328-32A8-DD4F-B876-19207B6B4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24791-83F9-AD4D-8905-D9946B306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C57A8A-3A6A-6B49-BB58-72C55FCC0193}"/>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8" name="Footer Placeholder 7">
            <a:extLst>
              <a:ext uri="{FF2B5EF4-FFF2-40B4-BE49-F238E27FC236}">
                <a16:creationId xmlns:a16="http://schemas.microsoft.com/office/drawing/2014/main" id="{F4A5AA30-46FD-814C-B9DE-60539AA33C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59B7E-7EE0-5540-BFBB-57750F1FFE86}"/>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29208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E003-1BF7-BE48-BF30-6F1D4C545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E9033-CF05-4E4D-A1A7-2B5150706757}"/>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4" name="Footer Placeholder 3">
            <a:extLst>
              <a:ext uri="{FF2B5EF4-FFF2-40B4-BE49-F238E27FC236}">
                <a16:creationId xmlns:a16="http://schemas.microsoft.com/office/drawing/2014/main" id="{118D8FBD-C6C9-3844-8A00-E9589AA66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1B9EB-90E5-FB4A-952D-BEE08FFFA2AD}"/>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145426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F29A1-591F-BA42-862E-C8C511B0672D}"/>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3" name="Footer Placeholder 2">
            <a:extLst>
              <a:ext uri="{FF2B5EF4-FFF2-40B4-BE49-F238E27FC236}">
                <a16:creationId xmlns:a16="http://schemas.microsoft.com/office/drawing/2014/main" id="{B59D2F3C-DBBC-B34F-8814-53B7F4B878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DF8B89-5F44-0A41-AF9C-8282176AB44A}"/>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235544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A086-265B-B542-9592-662FDD259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56D1D-09C6-9248-BFEB-24FE66EF6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35459-0A35-2342-B3D3-7D5870C0C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9B3BB-3814-4749-BA1F-D40EAC14F3DA}"/>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6" name="Footer Placeholder 5">
            <a:extLst>
              <a:ext uri="{FF2B5EF4-FFF2-40B4-BE49-F238E27FC236}">
                <a16:creationId xmlns:a16="http://schemas.microsoft.com/office/drawing/2014/main" id="{E4073574-CEF6-4F45-AD7D-E2D35C16C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02FB8-22E2-304C-8299-71BF9A78C25C}"/>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190151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933B-4F2E-2E48-96D1-F2DB1CFC4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AC538D-C94C-544E-A343-3E774D242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4398A-782A-4B4B-94ED-C67FC2BC4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4233D-9581-C641-BB98-45778307D03B}"/>
              </a:ext>
            </a:extLst>
          </p:cNvPr>
          <p:cNvSpPr>
            <a:spLocks noGrp="1"/>
          </p:cNvSpPr>
          <p:nvPr>
            <p:ph type="dt" sz="half" idx="10"/>
          </p:nvPr>
        </p:nvSpPr>
        <p:spPr/>
        <p:txBody>
          <a:bodyPr/>
          <a:lstStyle/>
          <a:p>
            <a:fld id="{79EF9620-6E1C-D140-B4F5-759119AEA746}" type="datetimeFigureOut">
              <a:rPr lang="en-US" smtClean="0"/>
              <a:t>8/21/23</a:t>
            </a:fld>
            <a:endParaRPr lang="en-US"/>
          </a:p>
        </p:txBody>
      </p:sp>
      <p:sp>
        <p:nvSpPr>
          <p:cNvPr id="6" name="Footer Placeholder 5">
            <a:extLst>
              <a:ext uri="{FF2B5EF4-FFF2-40B4-BE49-F238E27FC236}">
                <a16:creationId xmlns:a16="http://schemas.microsoft.com/office/drawing/2014/main" id="{E848FC42-F49A-7845-91A3-9DDA8621F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9EC52-596D-0D41-8E1C-1E27BCE4B67A}"/>
              </a:ext>
            </a:extLst>
          </p:cNvPr>
          <p:cNvSpPr>
            <a:spLocks noGrp="1"/>
          </p:cNvSpPr>
          <p:nvPr>
            <p:ph type="sldNum" sz="quarter" idx="12"/>
          </p:nvPr>
        </p:nvSpPr>
        <p:spPr/>
        <p:txBody>
          <a:bodyPr/>
          <a:lstStyle/>
          <a:p>
            <a:fld id="{3428DFCF-0DA0-8B45-8B52-ED8A39C5625E}" type="slidenum">
              <a:rPr lang="en-US" smtClean="0"/>
              <a:t>‹#›</a:t>
            </a:fld>
            <a:endParaRPr lang="en-US"/>
          </a:p>
        </p:txBody>
      </p:sp>
    </p:spTree>
    <p:extLst>
      <p:ext uri="{BB962C8B-B14F-4D97-AF65-F5344CB8AC3E}">
        <p14:creationId xmlns:p14="http://schemas.microsoft.com/office/powerpoint/2010/main" val="173732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C26DF-4F73-3748-B4B1-F2B719428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AC38A-BFB4-ED40-BC41-1636893F5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20950-C5F5-4B44-AB29-1C52C0E69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F9620-6E1C-D140-B4F5-759119AEA746}" type="datetimeFigureOut">
              <a:rPr lang="en-US" smtClean="0"/>
              <a:t>8/21/23</a:t>
            </a:fld>
            <a:endParaRPr lang="en-US"/>
          </a:p>
        </p:txBody>
      </p:sp>
      <p:sp>
        <p:nvSpPr>
          <p:cNvPr id="5" name="Footer Placeholder 4">
            <a:extLst>
              <a:ext uri="{FF2B5EF4-FFF2-40B4-BE49-F238E27FC236}">
                <a16:creationId xmlns:a16="http://schemas.microsoft.com/office/drawing/2014/main" id="{8F19F5A9-7E68-7A40-93DC-7F117D96B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59D13-3D97-2045-89C6-D927B87EF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8DFCF-0DA0-8B45-8B52-ED8A39C5625E}" type="slidenum">
              <a:rPr lang="en-US" smtClean="0"/>
              <a:t>‹#›</a:t>
            </a:fld>
            <a:endParaRPr lang="en-US"/>
          </a:p>
        </p:txBody>
      </p:sp>
    </p:spTree>
    <p:extLst>
      <p:ext uri="{BB962C8B-B14F-4D97-AF65-F5344CB8AC3E}">
        <p14:creationId xmlns:p14="http://schemas.microsoft.com/office/powerpoint/2010/main" val="213458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EA1CBA-FA1F-8747-9B86-EEBAF331F8F4}"/>
              </a:ext>
            </a:extLst>
          </p:cNvPr>
          <p:cNvSpPr txBox="1"/>
          <p:nvPr/>
        </p:nvSpPr>
        <p:spPr>
          <a:xfrm>
            <a:off x="1900954" y="520861"/>
            <a:ext cx="8619539" cy="1077218"/>
          </a:xfrm>
          <a:prstGeom prst="rect">
            <a:avLst/>
          </a:prstGeom>
          <a:noFill/>
        </p:spPr>
        <p:txBody>
          <a:bodyPr wrap="none" rtlCol="0">
            <a:spAutoFit/>
          </a:bodyPr>
          <a:lstStyle/>
          <a:p>
            <a:r>
              <a:rPr lang="en-US" b="1" i="1" dirty="0"/>
              <a:t>Content 1.1 </a:t>
            </a:r>
            <a:r>
              <a:rPr lang="en-US" sz="3200" b="1" dirty="0"/>
              <a:t>Why Technical People Needn't Fear Writing</a:t>
            </a:r>
            <a:endParaRPr lang="en-US" sz="3200" dirty="0"/>
          </a:p>
          <a:p>
            <a:endParaRPr lang="en-US" sz="3200" dirty="0"/>
          </a:p>
        </p:txBody>
      </p:sp>
      <p:sp>
        <p:nvSpPr>
          <p:cNvPr id="6" name="TextBox 5">
            <a:extLst>
              <a:ext uri="{FF2B5EF4-FFF2-40B4-BE49-F238E27FC236}">
                <a16:creationId xmlns:a16="http://schemas.microsoft.com/office/drawing/2014/main" id="{A6980689-2B83-9742-BE6E-E1BDE0604DEB}"/>
              </a:ext>
            </a:extLst>
          </p:cNvPr>
          <p:cNvSpPr txBox="1"/>
          <p:nvPr/>
        </p:nvSpPr>
        <p:spPr>
          <a:xfrm>
            <a:off x="1857375" y="1643062"/>
            <a:ext cx="8758238" cy="4280531"/>
          </a:xfrm>
          <a:prstGeom prst="rect">
            <a:avLst/>
          </a:prstGeom>
          <a:noFill/>
        </p:spPr>
        <p:txBody>
          <a:bodyPr wrap="square" rtlCol="0">
            <a:spAutoFit/>
          </a:bodyPr>
          <a:lstStyle/>
          <a:p>
            <a:pPr marL="342900" lvl="0" indent="-342900">
              <a:lnSpc>
                <a:spcPct val="200000"/>
              </a:lnSpc>
              <a:buFont typeface="Wingdings" pitchFamily="2" charset="2"/>
              <a:buChar char="v"/>
            </a:pPr>
            <a:r>
              <a:rPr lang="en-US" sz="2800" dirty="0"/>
              <a:t>the importance of writing in the technical workplace</a:t>
            </a:r>
          </a:p>
          <a:p>
            <a:pPr marL="342900" lvl="0" indent="-342900">
              <a:lnSpc>
                <a:spcPct val="200000"/>
              </a:lnSpc>
              <a:buFont typeface="Wingdings" pitchFamily="2" charset="2"/>
              <a:buChar char="v"/>
            </a:pPr>
            <a:r>
              <a:rPr lang="en-US" sz="2800" dirty="0"/>
              <a:t>the attributes of technical writing</a:t>
            </a:r>
          </a:p>
          <a:p>
            <a:pPr marL="342900" lvl="0" indent="-342900">
              <a:lnSpc>
                <a:spcPct val="200000"/>
              </a:lnSpc>
              <a:buFont typeface="Wingdings" pitchFamily="2" charset="2"/>
              <a:buChar char="v"/>
            </a:pPr>
            <a:r>
              <a:rPr lang="en-US" sz="2800" dirty="0"/>
              <a:t>why technical people need technical writing</a:t>
            </a:r>
          </a:p>
          <a:p>
            <a:pPr marL="342900" lvl="0" indent="-342900">
              <a:lnSpc>
                <a:spcPct val="200000"/>
              </a:lnSpc>
              <a:buFont typeface="Wingdings" pitchFamily="2" charset="2"/>
              <a:buChar char="v"/>
            </a:pPr>
            <a:r>
              <a:rPr lang="en-US" sz="2800" dirty="0"/>
              <a:t>the beginnings of the writing process.</a:t>
            </a:r>
          </a:p>
          <a:p>
            <a:pPr>
              <a:lnSpc>
                <a:spcPct val="200000"/>
              </a:lnSpc>
            </a:pPr>
            <a:endParaRPr lang="en-US" sz="2800" dirty="0"/>
          </a:p>
        </p:txBody>
      </p:sp>
    </p:spTree>
    <p:extLst>
      <p:ext uri="{BB962C8B-B14F-4D97-AF65-F5344CB8AC3E}">
        <p14:creationId xmlns:p14="http://schemas.microsoft.com/office/powerpoint/2010/main" val="189178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2AEEC-582F-1C44-A4D0-204F6263D299}"/>
              </a:ext>
            </a:extLst>
          </p:cNvPr>
          <p:cNvSpPr txBox="1"/>
          <p:nvPr/>
        </p:nvSpPr>
        <p:spPr>
          <a:xfrm>
            <a:off x="942975" y="457200"/>
            <a:ext cx="2545953" cy="954107"/>
          </a:xfrm>
          <a:prstGeom prst="rect">
            <a:avLst/>
          </a:prstGeom>
          <a:noFill/>
        </p:spPr>
        <p:txBody>
          <a:bodyPr wrap="none" rtlCol="0">
            <a:spAutoFit/>
          </a:bodyPr>
          <a:lstStyle/>
          <a:p>
            <a:r>
              <a:rPr lang="en-US" sz="2800" b="1" dirty="0"/>
              <a:t>Revise in Stages</a:t>
            </a:r>
            <a:endParaRPr lang="en-US" sz="2800" dirty="0"/>
          </a:p>
          <a:p>
            <a:endParaRPr lang="en-US" sz="2800" dirty="0"/>
          </a:p>
        </p:txBody>
      </p:sp>
      <p:sp>
        <p:nvSpPr>
          <p:cNvPr id="6" name="TextBox 5">
            <a:extLst>
              <a:ext uri="{FF2B5EF4-FFF2-40B4-BE49-F238E27FC236}">
                <a16:creationId xmlns:a16="http://schemas.microsoft.com/office/drawing/2014/main" id="{0343B89B-8C8C-1848-9913-35D16395390C}"/>
              </a:ext>
            </a:extLst>
          </p:cNvPr>
          <p:cNvSpPr txBox="1"/>
          <p:nvPr/>
        </p:nvSpPr>
        <p:spPr>
          <a:xfrm>
            <a:off x="942975" y="942974"/>
            <a:ext cx="10572750" cy="1107996"/>
          </a:xfrm>
          <a:prstGeom prst="rect">
            <a:avLst/>
          </a:prstGeom>
          <a:noFill/>
        </p:spPr>
        <p:txBody>
          <a:bodyPr wrap="square" rtlCol="0">
            <a:spAutoFit/>
          </a:bodyPr>
          <a:lstStyle/>
          <a:p>
            <a:r>
              <a:rPr lang="en-US" sz="2200" dirty="0"/>
              <a:t>When revising your first draft, do it in the following stages, focusing on one type of revision at a time. In this sequence, we start with the large adjustments and make increasingly finer ones.</a:t>
            </a:r>
          </a:p>
        </p:txBody>
      </p:sp>
      <p:sp>
        <p:nvSpPr>
          <p:cNvPr id="7" name="TextBox 6">
            <a:extLst>
              <a:ext uri="{FF2B5EF4-FFF2-40B4-BE49-F238E27FC236}">
                <a16:creationId xmlns:a16="http://schemas.microsoft.com/office/drawing/2014/main" id="{F75744AB-32DB-ED44-B058-505B1C9B670B}"/>
              </a:ext>
            </a:extLst>
          </p:cNvPr>
          <p:cNvSpPr txBox="1"/>
          <p:nvPr/>
        </p:nvSpPr>
        <p:spPr>
          <a:xfrm>
            <a:off x="942975" y="2214558"/>
            <a:ext cx="10572750" cy="2800767"/>
          </a:xfrm>
          <a:prstGeom prst="rect">
            <a:avLst/>
          </a:prstGeom>
          <a:noFill/>
        </p:spPr>
        <p:txBody>
          <a:bodyPr wrap="square" rtlCol="0">
            <a:spAutoFit/>
          </a:bodyPr>
          <a:lstStyle/>
          <a:p>
            <a:pPr lvl="0"/>
            <a:r>
              <a:rPr lang="en-US" sz="2200" b="1" dirty="0"/>
              <a:t>I.   Substantive editing </a:t>
            </a:r>
            <a:r>
              <a:rPr lang="en-US" sz="2200" dirty="0"/>
              <a:t>: First, adjust and reorganize the content to make sure your document contains the right information in the proper sequence. If in reviewing your first draft you find that the content is not organized as logically as it should be or that it omits information necessary to craft a full argument, reorganize the content and fill in the gaps. Conversely, if you find that some information doesn't advance the purpose of the document, delete it or put it into a separate document with a different purpose. If you often find yourself editing and moving content after your first draft, you may want to take more time at the planning stage.</a:t>
            </a:r>
          </a:p>
        </p:txBody>
      </p:sp>
      <p:sp>
        <p:nvSpPr>
          <p:cNvPr id="8" name="TextBox 7">
            <a:extLst>
              <a:ext uri="{FF2B5EF4-FFF2-40B4-BE49-F238E27FC236}">
                <a16:creationId xmlns:a16="http://schemas.microsoft.com/office/drawing/2014/main" id="{C1311801-C699-AC40-9BCA-0F4E46B066B1}"/>
              </a:ext>
            </a:extLst>
          </p:cNvPr>
          <p:cNvSpPr txBox="1"/>
          <p:nvPr/>
        </p:nvSpPr>
        <p:spPr>
          <a:xfrm>
            <a:off x="942975" y="5572130"/>
            <a:ext cx="10306050" cy="707886"/>
          </a:xfrm>
          <a:prstGeom prst="rect">
            <a:avLst/>
          </a:prstGeom>
          <a:noFill/>
        </p:spPr>
        <p:txBody>
          <a:bodyPr wrap="square" rtlCol="0">
            <a:spAutoFit/>
          </a:bodyPr>
          <a:lstStyle/>
          <a:p>
            <a:r>
              <a:rPr lang="en-US" sz="2000" i="1" dirty="0"/>
              <a:t>Remember: knowledge stuck in your head is no good to anyone else. Always think about how to make things perfectly clear to your readers.</a:t>
            </a:r>
            <a:endParaRPr lang="en-US" sz="2000" dirty="0"/>
          </a:p>
        </p:txBody>
      </p:sp>
    </p:spTree>
    <p:extLst>
      <p:ext uri="{BB962C8B-B14F-4D97-AF65-F5344CB8AC3E}">
        <p14:creationId xmlns:p14="http://schemas.microsoft.com/office/powerpoint/2010/main" val="82775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B0762-0D7D-DA48-848E-A042F302BCCF}"/>
              </a:ext>
            </a:extLst>
          </p:cNvPr>
          <p:cNvSpPr txBox="1"/>
          <p:nvPr/>
        </p:nvSpPr>
        <p:spPr>
          <a:xfrm>
            <a:off x="900113" y="385761"/>
            <a:ext cx="10487025" cy="2462213"/>
          </a:xfrm>
          <a:prstGeom prst="rect">
            <a:avLst/>
          </a:prstGeom>
          <a:noFill/>
        </p:spPr>
        <p:txBody>
          <a:bodyPr wrap="square" rtlCol="0">
            <a:spAutoFit/>
          </a:bodyPr>
          <a:lstStyle/>
          <a:p>
            <a:pPr lvl="0"/>
            <a:r>
              <a:rPr lang="en-US" sz="2200" b="1" dirty="0"/>
              <a:t>II.    Stylistic editing </a:t>
            </a:r>
            <a:r>
              <a:rPr lang="en-US" sz="2200" dirty="0"/>
              <a:t>: Only now that you have the proper information in its proper sequence, should you edit for style and tone. There's no point agonizing about the precise phrasing of an idea or the perfect transition between two sentences until you're sure that you won't be moving the information or sentences around later. What is moved generally has to be re-edited and you'll have wasted time. But once sentences are organized, you should make your document sound good when read aloud and create a tone appropriate for the reader.</a:t>
            </a:r>
          </a:p>
        </p:txBody>
      </p:sp>
      <p:sp>
        <p:nvSpPr>
          <p:cNvPr id="5" name="TextBox 4">
            <a:extLst>
              <a:ext uri="{FF2B5EF4-FFF2-40B4-BE49-F238E27FC236}">
                <a16:creationId xmlns:a16="http://schemas.microsoft.com/office/drawing/2014/main" id="{92B16954-90E0-9446-9C00-AF94F907D9E5}"/>
              </a:ext>
            </a:extLst>
          </p:cNvPr>
          <p:cNvSpPr txBox="1"/>
          <p:nvPr/>
        </p:nvSpPr>
        <p:spPr>
          <a:xfrm>
            <a:off x="900113" y="2819398"/>
            <a:ext cx="10672762" cy="4493538"/>
          </a:xfrm>
          <a:prstGeom prst="rect">
            <a:avLst/>
          </a:prstGeom>
          <a:noFill/>
        </p:spPr>
        <p:txBody>
          <a:bodyPr wrap="square" rtlCol="0">
            <a:spAutoFit/>
          </a:bodyPr>
          <a:lstStyle/>
          <a:p>
            <a:r>
              <a:rPr lang="en-US" sz="2200" b="1" dirty="0"/>
              <a:t>III.    Copy editing </a:t>
            </a:r>
            <a:r>
              <a:rPr lang="en-US" sz="2200" dirty="0"/>
              <a:t>: Only when you've settled on exactly how your sentences will read should you worry about grammar and mechanics. There's no point in agonizing over the punctuation of sentence that you are going to change for stylistic reasons later or looking up the tricky spelling of a word you are going to replace with an easier one. By the same token, it is only at this point that you should worry about the mechanics of your document, things such as the proper abbreviations and capitalization, accurate use of units of measurement, and so on. These are important in signaling attention to detail and respect for form, and they enhance the professionalism of the document. However, unless the rest of the document works well, these elements are mere window dressing. Depending on the kind of document you are producing, you may also have to double-check your references and citations, provide a glossary, and the like. </a:t>
            </a:r>
          </a:p>
          <a:p>
            <a:pPr lvl="0"/>
            <a:endParaRPr lang="en-US" sz="2200" dirty="0"/>
          </a:p>
          <a:p>
            <a:pPr lvl="0"/>
            <a:endParaRPr lang="en-US" sz="2200" dirty="0"/>
          </a:p>
        </p:txBody>
      </p:sp>
    </p:spTree>
    <p:extLst>
      <p:ext uri="{BB962C8B-B14F-4D97-AF65-F5344CB8AC3E}">
        <p14:creationId xmlns:p14="http://schemas.microsoft.com/office/powerpoint/2010/main" val="346039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88A883-3227-B74E-A978-3AF595D9F1C0}"/>
              </a:ext>
            </a:extLst>
          </p:cNvPr>
          <p:cNvSpPr txBox="1"/>
          <p:nvPr/>
        </p:nvSpPr>
        <p:spPr>
          <a:xfrm>
            <a:off x="671513" y="514347"/>
            <a:ext cx="10744199" cy="3139321"/>
          </a:xfrm>
          <a:prstGeom prst="rect">
            <a:avLst/>
          </a:prstGeom>
          <a:noFill/>
        </p:spPr>
        <p:txBody>
          <a:bodyPr wrap="square" rtlCol="0">
            <a:spAutoFit/>
          </a:bodyPr>
          <a:lstStyle/>
          <a:p>
            <a:pPr lvl="0"/>
            <a:r>
              <a:rPr lang="en-US" sz="2200" b="1" dirty="0"/>
              <a:t>IV   Proofreading: </a:t>
            </a:r>
            <a:r>
              <a:rPr lang="en-US" sz="2200" dirty="0"/>
              <a:t>In the professional world, you will generally use a corporate or organizational template that defines how your documents will be formatted and sets up things like the page margins, headers and footers, and so on, for you. Once the document is formatted, review it for errors in layout--mislabeled headings, misaligned paragraphs, misplaced figures, and missing headers or footers---as well as for any uncaught typos and last-minute fine tuning.</a:t>
            </a:r>
          </a:p>
          <a:p>
            <a:r>
              <a:rPr lang="en-US" sz="2200" i="1" dirty="0"/>
              <a:t>In a sense, you now know pretty much all the basic concepts of technical writing. All that remains is practice. Congratulations: you're on your way to becoming a competent technical writer.</a:t>
            </a:r>
            <a:endParaRPr lang="en-US" sz="2200" dirty="0"/>
          </a:p>
        </p:txBody>
      </p:sp>
      <p:sp>
        <p:nvSpPr>
          <p:cNvPr id="5" name="TextBox 4">
            <a:extLst>
              <a:ext uri="{FF2B5EF4-FFF2-40B4-BE49-F238E27FC236}">
                <a16:creationId xmlns:a16="http://schemas.microsoft.com/office/drawing/2014/main" id="{1A68DE4E-ABA9-D44D-9732-30DC26364DBA}"/>
              </a:ext>
            </a:extLst>
          </p:cNvPr>
          <p:cNvSpPr txBox="1"/>
          <p:nvPr/>
        </p:nvSpPr>
        <p:spPr>
          <a:xfrm>
            <a:off x="671513" y="4200524"/>
            <a:ext cx="10401300" cy="1938992"/>
          </a:xfrm>
          <a:prstGeom prst="rect">
            <a:avLst/>
          </a:prstGeom>
          <a:noFill/>
        </p:spPr>
        <p:txBody>
          <a:bodyPr wrap="square" rtlCol="0">
            <a:spAutoFit/>
          </a:bodyPr>
          <a:lstStyle/>
          <a:p>
            <a:r>
              <a:rPr lang="en-US" sz="2000" i="1" dirty="0"/>
              <a:t>Reference/Citation</a:t>
            </a:r>
          </a:p>
          <a:p>
            <a:r>
              <a:rPr lang="en-US" sz="2000" dirty="0"/>
              <a:t>©2023 Dennis' Mind Exhibition</a:t>
            </a:r>
          </a:p>
          <a:p>
            <a:r>
              <a:rPr lang="en-US" sz="2000" i="1" dirty="0"/>
              <a:t>https://</a:t>
            </a:r>
            <a:r>
              <a:rPr lang="en-US" sz="2000" i="1" dirty="0" err="1"/>
              <a:t>www.google.com</a:t>
            </a:r>
            <a:r>
              <a:rPr lang="en-US" sz="2000" i="1" dirty="0"/>
              <a:t>/</a:t>
            </a:r>
            <a:r>
              <a:rPr lang="en-US" sz="2000" i="1" dirty="0" err="1"/>
              <a:t>url?sa</a:t>
            </a:r>
            <a:r>
              <a:rPr lang="en-US" sz="2000" i="1" dirty="0"/>
              <a:t>=</a:t>
            </a:r>
            <a:r>
              <a:rPr lang="en-US" sz="2000" i="1" dirty="0" err="1"/>
              <a:t>t&amp;rct</a:t>
            </a:r>
            <a:r>
              <a:rPr lang="en-US" sz="2000" i="1" dirty="0"/>
              <a:t>=</a:t>
            </a:r>
            <a:r>
              <a:rPr lang="en-US" sz="2000" i="1" dirty="0" err="1"/>
              <a:t>j&amp;q</a:t>
            </a:r>
            <a:r>
              <a:rPr lang="en-US" sz="2000" i="1" dirty="0"/>
              <a:t>=&amp;</a:t>
            </a:r>
            <a:r>
              <a:rPr lang="en-US" sz="2000" i="1" dirty="0" err="1"/>
              <a:t>esrc</a:t>
            </a:r>
            <a:r>
              <a:rPr lang="en-US" sz="2000" i="1" dirty="0"/>
              <a:t>=</a:t>
            </a:r>
            <a:r>
              <a:rPr lang="en-US" sz="2000" i="1" dirty="0" err="1"/>
              <a:t>s&amp;source</a:t>
            </a:r>
            <a:r>
              <a:rPr lang="en-US" sz="2000" i="1" dirty="0"/>
              <a:t>=</a:t>
            </a:r>
            <a:r>
              <a:rPr lang="en-US" sz="2000" i="1" dirty="0" err="1"/>
              <a:t>web&amp;cd</a:t>
            </a:r>
            <a:r>
              <a:rPr lang="en-US" sz="2000" i="1" dirty="0"/>
              <a:t>=&amp;cad=</a:t>
            </a:r>
            <a:r>
              <a:rPr lang="en-US" sz="2000" i="1" dirty="0" err="1"/>
              <a:t>rja&amp;uact</a:t>
            </a:r>
            <a:r>
              <a:rPr lang="en-US" sz="2000" i="1" dirty="0"/>
              <a:t>=8&amp;ved=2ahUKEwirzvfMhceAAxVZqFYBHYo2CYUQFnoECBMQAQ&amp;url=https%3A%2F%2Fth3nn3ss.hashnode.dev%2Fwhy-technical-people-neednt-fear-writing-ckhnfq2eq003joss185wr2kwc&amp;usg=AOvVaw1rrHXyHshp-Euv5A6oOPOV&amp;opi=89978449</a:t>
            </a:r>
          </a:p>
        </p:txBody>
      </p:sp>
    </p:spTree>
    <p:extLst>
      <p:ext uri="{BB962C8B-B14F-4D97-AF65-F5344CB8AC3E}">
        <p14:creationId xmlns:p14="http://schemas.microsoft.com/office/powerpoint/2010/main" val="98756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684733-0F97-D144-86B5-E92A49A2E87B}"/>
              </a:ext>
            </a:extLst>
          </p:cNvPr>
          <p:cNvSpPr txBox="1"/>
          <p:nvPr/>
        </p:nvSpPr>
        <p:spPr>
          <a:xfrm>
            <a:off x="4710896" y="856527"/>
            <a:ext cx="1783630" cy="523220"/>
          </a:xfrm>
          <a:prstGeom prst="rect">
            <a:avLst/>
          </a:prstGeom>
          <a:noFill/>
        </p:spPr>
        <p:txBody>
          <a:bodyPr wrap="none" rtlCol="0">
            <a:spAutoFit/>
          </a:bodyPr>
          <a:lstStyle/>
          <a:p>
            <a:r>
              <a:rPr lang="en-US" sz="2800" b="1" dirty="0"/>
              <a:t>Questions:</a:t>
            </a:r>
          </a:p>
        </p:txBody>
      </p:sp>
      <p:sp>
        <p:nvSpPr>
          <p:cNvPr id="5" name="TextBox 4">
            <a:extLst>
              <a:ext uri="{FF2B5EF4-FFF2-40B4-BE49-F238E27FC236}">
                <a16:creationId xmlns:a16="http://schemas.microsoft.com/office/drawing/2014/main" id="{D328DE3F-20FD-E248-9111-4DA86E924CD7}"/>
              </a:ext>
            </a:extLst>
          </p:cNvPr>
          <p:cNvSpPr txBox="1"/>
          <p:nvPr/>
        </p:nvSpPr>
        <p:spPr>
          <a:xfrm>
            <a:off x="1562586" y="1912722"/>
            <a:ext cx="10116274" cy="523220"/>
          </a:xfrm>
          <a:prstGeom prst="rect">
            <a:avLst/>
          </a:prstGeom>
          <a:noFill/>
        </p:spPr>
        <p:txBody>
          <a:bodyPr wrap="square" rtlCol="0">
            <a:spAutoFit/>
          </a:bodyPr>
          <a:lstStyle/>
          <a:p>
            <a:r>
              <a:rPr lang="en-US" sz="2800" dirty="0"/>
              <a:t>What is Technical Writing? Discuss its attributes. 			10</a:t>
            </a:r>
          </a:p>
        </p:txBody>
      </p:sp>
      <p:sp>
        <p:nvSpPr>
          <p:cNvPr id="2" name="TextBox 1">
            <a:extLst>
              <a:ext uri="{FF2B5EF4-FFF2-40B4-BE49-F238E27FC236}">
                <a16:creationId xmlns:a16="http://schemas.microsoft.com/office/drawing/2014/main" id="{8FE14861-D054-A944-A4F8-9FF4424F3D49}"/>
              </a:ext>
            </a:extLst>
          </p:cNvPr>
          <p:cNvSpPr txBox="1"/>
          <p:nvPr/>
        </p:nvSpPr>
        <p:spPr>
          <a:xfrm>
            <a:off x="1469984" y="2685327"/>
            <a:ext cx="6804042" cy="523220"/>
          </a:xfrm>
          <a:prstGeom prst="rect">
            <a:avLst/>
          </a:prstGeom>
          <a:noFill/>
        </p:spPr>
        <p:txBody>
          <a:bodyPr wrap="none" rtlCol="0">
            <a:spAutoFit/>
          </a:bodyPr>
          <a:lstStyle/>
          <a:p>
            <a:r>
              <a:rPr lang="en-US" sz="2800" dirty="0"/>
              <a:t>Why technical people need technical writing?</a:t>
            </a:r>
          </a:p>
        </p:txBody>
      </p:sp>
      <p:sp>
        <p:nvSpPr>
          <p:cNvPr id="6" name="TextBox 5">
            <a:extLst>
              <a:ext uri="{FF2B5EF4-FFF2-40B4-BE49-F238E27FC236}">
                <a16:creationId xmlns:a16="http://schemas.microsoft.com/office/drawing/2014/main" id="{58249AAF-96ED-F147-B916-A578CCAFF20C}"/>
              </a:ext>
            </a:extLst>
          </p:cNvPr>
          <p:cNvSpPr txBox="1"/>
          <p:nvPr/>
        </p:nvSpPr>
        <p:spPr>
          <a:xfrm>
            <a:off x="1469984" y="3429000"/>
            <a:ext cx="6678047" cy="523220"/>
          </a:xfrm>
          <a:prstGeom prst="rect">
            <a:avLst/>
          </a:prstGeom>
          <a:noFill/>
        </p:spPr>
        <p:txBody>
          <a:bodyPr wrap="none" rtlCol="0">
            <a:spAutoFit/>
          </a:bodyPr>
          <a:lstStyle/>
          <a:p>
            <a:r>
              <a:rPr lang="en-US" sz="2800" dirty="0"/>
              <a:t>Write down the process of technical Writing.</a:t>
            </a:r>
          </a:p>
        </p:txBody>
      </p:sp>
    </p:spTree>
    <p:extLst>
      <p:ext uri="{BB962C8B-B14F-4D97-AF65-F5344CB8AC3E}">
        <p14:creationId xmlns:p14="http://schemas.microsoft.com/office/powerpoint/2010/main" val="378902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09102-0025-6245-8607-DAFCA9461C9A}"/>
              </a:ext>
            </a:extLst>
          </p:cNvPr>
          <p:cNvSpPr txBox="1"/>
          <p:nvPr/>
        </p:nvSpPr>
        <p:spPr>
          <a:xfrm>
            <a:off x="985833" y="328607"/>
            <a:ext cx="10487025" cy="6129050"/>
          </a:xfrm>
          <a:prstGeom prst="rect">
            <a:avLst/>
          </a:prstGeom>
          <a:noFill/>
        </p:spPr>
        <p:txBody>
          <a:bodyPr wrap="square" rtlCol="0">
            <a:spAutoFit/>
          </a:bodyPr>
          <a:lstStyle/>
          <a:p>
            <a:pPr>
              <a:lnSpc>
                <a:spcPct val="150000"/>
              </a:lnSpc>
            </a:pPr>
            <a:r>
              <a:rPr lang="en-US" sz="2400" dirty="0"/>
              <a:t>	</a:t>
            </a:r>
            <a:r>
              <a:rPr lang="en-US" sz="2400" dirty="0">
                <a:highlight>
                  <a:srgbClr val="FFFF00"/>
                </a:highlight>
              </a:rPr>
              <a:t>The need to make the world a better place and build solutions that are beneficial to the human race is perhaps the biggest reason to choose a technical field. </a:t>
            </a:r>
            <a:r>
              <a:rPr lang="en-US" sz="2400" dirty="0"/>
              <a:t>Perhaps you are thinking of building the next Facebook or twitter, perhaps you are thinking of developing medical technologies or mechanical systems. Maybe you have a better idea for a boomerang. In any case, seeing your solution come to life and grant wishes in the real world is of great appeal as a technician. What you probably don't want to do is write about it. </a:t>
            </a:r>
          </a:p>
          <a:p>
            <a:pPr>
              <a:lnSpc>
                <a:spcPct val="150000"/>
              </a:lnSpc>
            </a:pPr>
            <a:r>
              <a:rPr lang="en-US" sz="2400" dirty="0"/>
              <a:t>Unfortunately, there's just no avoiding writing in the technical workplace because you will never work in perfect isolation, and where there's a need to communicate, there's a need to write. </a:t>
            </a:r>
          </a:p>
          <a:p>
            <a:pPr>
              <a:lnSpc>
                <a:spcPct val="150000"/>
              </a:lnSpc>
            </a:pPr>
            <a:endParaRPr lang="en-US" sz="2400" dirty="0"/>
          </a:p>
        </p:txBody>
      </p:sp>
    </p:spTree>
    <p:extLst>
      <p:ext uri="{BB962C8B-B14F-4D97-AF65-F5344CB8AC3E}">
        <p14:creationId xmlns:p14="http://schemas.microsoft.com/office/powerpoint/2010/main" val="386612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F79D54-CD6E-1147-8E3A-65EFBEA0F6F9}"/>
              </a:ext>
            </a:extLst>
          </p:cNvPr>
          <p:cNvSpPr txBox="1"/>
          <p:nvPr/>
        </p:nvSpPr>
        <p:spPr>
          <a:xfrm>
            <a:off x="642938" y="228601"/>
            <a:ext cx="10972800" cy="6641626"/>
          </a:xfrm>
          <a:prstGeom prst="rect">
            <a:avLst/>
          </a:prstGeom>
          <a:noFill/>
        </p:spPr>
        <p:txBody>
          <a:bodyPr wrap="square" rtlCol="0">
            <a:spAutoFit/>
          </a:bodyPr>
          <a:lstStyle/>
          <a:p>
            <a:pPr>
              <a:lnSpc>
                <a:spcPct val="150000"/>
              </a:lnSpc>
            </a:pPr>
            <a:r>
              <a:rPr lang="en-US" sz="2200" dirty="0"/>
              <a:t>	However, if writing was not your strong suit in high school and if literature and romantic poetry are not among your passions, don't despair. Technical writing is a simple, stripped-down tool designed to get the job done, and the job is to </a:t>
            </a:r>
            <a:r>
              <a:rPr lang="en-US" sz="2200" dirty="0">
                <a:highlight>
                  <a:srgbClr val="FFFF00"/>
                </a:highlight>
              </a:rPr>
              <a:t>convey information to people who need it.</a:t>
            </a:r>
            <a:r>
              <a:rPr lang="en-US" sz="2200" dirty="0"/>
              <a:t> It's not meant to be fancy. It's meant to be clear and effective. </a:t>
            </a:r>
          </a:p>
          <a:p>
            <a:pPr>
              <a:lnSpc>
                <a:spcPct val="150000"/>
              </a:lnSpc>
            </a:pPr>
            <a:r>
              <a:rPr lang="en-US" sz="2200" dirty="0"/>
              <a:t>	Not that writing well is easy. But it doesn't require a natural gift for wordplay or perfect linguistic pitch. Like any craft, it requires discipline, conscious effort, and some practice. </a:t>
            </a:r>
          </a:p>
          <a:p>
            <a:pPr>
              <a:lnSpc>
                <a:spcPct val="150000"/>
              </a:lnSpc>
            </a:pPr>
            <a:r>
              <a:rPr lang="en-US" sz="2200" dirty="0"/>
              <a:t>	</a:t>
            </a:r>
            <a:r>
              <a:rPr lang="en-US" sz="2200" dirty="0">
                <a:highlight>
                  <a:srgbClr val="FFFF00"/>
                </a:highlight>
              </a:rPr>
              <a:t>Whether you are designing a building, an electrical system, or a hydraulic system; whether you are coding software, designing websites, or creating a user interface, you do not rely on inspiration or make sacrifices to the gods.</a:t>
            </a:r>
            <a:r>
              <a:rPr lang="en-US" sz="2200" dirty="0"/>
              <a:t> Rather, you work according to a set procedure, following guidelines and rules, using previous designs as a launching point. You focus on usability and practicality; you don't add needless embellishments or take poetic license. </a:t>
            </a:r>
          </a:p>
          <a:p>
            <a:pPr>
              <a:lnSpc>
                <a:spcPct val="150000"/>
              </a:lnSpc>
            </a:pPr>
            <a:endParaRPr lang="en-US" sz="2200" dirty="0"/>
          </a:p>
        </p:txBody>
      </p:sp>
    </p:spTree>
    <p:extLst>
      <p:ext uri="{BB962C8B-B14F-4D97-AF65-F5344CB8AC3E}">
        <p14:creationId xmlns:p14="http://schemas.microsoft.com/office/powerpoint/2010/main" val="246816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193DF-935D-A046-8BE4-F65BB018E71A}"/>
              </a:ext>
            </a:extLst>
          </p:cNvPr>
          <p:cNvSpPr txBox="1"/>
          <p:nvPr/>
        </p:nvSpPr>
        <p:spPr>
          <a:xfrm>
            <a:off x="914385" y="571500"/>
            <a:ext cx="8071184" cy="954107"/>
          </a:xfrm>
          <a:prstGeom prst="rect">
            <a:avLst/>
          </a:prstGeom>
          <a:noFill/>
        </p:spPr>
        <p:txBody>
          <a:bodyPr wrap="none" rtlCol="0">
            <a:spAutoFit/>
          </a:bodyPr>
          <a:lstStyle/>
          <a:p>
            <a:r>
              <a:rPr lang="en-US" sz="2800" i="1" dirty="0"/>
              <a:t>The most elegant solutions are invariably the simplest.</a:t>
            </a:r>
            <a:endParaRPr lang="en-US" sz="2800" dirty="0"/>
          </a:p>
          <a:p>
            <a:endParaRPr lang="en-US" sz="2800" dirty="0"/>
          </a:p>
        </p:txBody>
      </p:sp>
      <p:sp>
        <p:nvSpPr>
          <p:cNvPr id="5" name="TextBox 4">
            <a:extLst>
              <a:ext uri="{FF2B5EF4-FFF2-40B4-BE49-F238E27FC236}">
                <a16:creationId xmlns:a16="http://schemas.microsoft.com/office/drawing/2014/main" id="{A222C358-A3E6-D046-B9B6-9784B97C333C}"/>
              </a:ext>
            </a:extLst>
          </p:cNvPr>
          <p:cNvSpPr txBox="1"/>
          <p:nvPr/>
        </p:nvSpPr>
        <p:spPr>
          <a:xfrm>
            <a:off x="957263" y="1571627"/>
            <a:ext cx="10401300" cy="3913059"/>
          </a:xfrm>
          <a:prstGeom prst="rect">
            <a:avLst/>
          </a:prstGeom>
          <a:noFill/>
        </p:spPr>
        <p:txBody>
          <a:bodyPr wrap="square" rtlCol="0">
            <a:spAutoFit/>
          </a:bodyPr>
          <a:lstStyle/>
          <a:p>
            <a:pPr>
              <a:lnSpc>
                <a:spcPct val="150000"/>
              </a:lnSpc>
            </a:pPr>
            <a:r>
              <a:rPr lang="en-US" sz="2400" dirty="0"/>
              <a:t>There's another reason you'll find it easy to learn to communicate well in writing: you already know how communication works; </a:t>
            </a:r>
            <a:r>
              <a:rPr lang="en-US" sz="2400" dirty="0">
                <a:highlight>
                  <a:srgbClr val="FFFF00"/>
                </a:highlight>
              </a:rPr>
              <a:t>you speak to people much of the day; you read magazine articles, newspapers, blogs and websites.</a:t>
            </a:r>
            <a:r>
              <a:rPr lang="en-US" sz="2400" dirty="0"/>
              <a:t> You know what works; you know what sounds good and what doesn't, what creates clarity and what gets in the way. Now you just need to develop the habit of thinking like a reader and always asking yourself, "Would this be clear to me if I came across it for the first time and didn't already know what it meant to say?"</a:t>
            </a:r>
          </a:p>
        </p:txBody>
      </p:sp>
    </p:spTree>
    <p:extLst>
      <p:ext uri="{BB962C8B-B14F-4D97-AF65-F5344CB8AC3E}">
        <p14:creationId xmlns:p14="http://schemas.microsoft.com/office/powerpoint/2010/main" val="97048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CA956-7D42-4546-9E4B-C634855E95E0}"/>
              </a:ext>
            </a:extLst>
          </p:cNvPr>
          <p:cNvSpPr txBox="1"/>
          <p:nvPr/>
        </p:nvSpPr>
        <p:spPr>
          <a:xfrm>
            <a:off x="771515" y="314320"/>
            <a:ext cx="4708277" cy="954107"/>
          </a:xfrm>
          <a:prstGeom prst="rect">
            <a:avLst/>
          </a:prstGeom>
          <a:noFill/>
        </p:spPr>
        <p:txBody>
          <a:bodyPr wrap="none" rtlCol="0">
            <a:spAutoFit/>
          </a:bodyPr>
          <a:lstStyle/>
          <a:p>
            <a:r>
              <a:rPr lang="en-US" sz="2800" b="1" dirty="0"/>
              <a:t>Attributes of Technical Writing</a:t>
            </a:r>
            <a:endParaRPr lang="en-US" sz="2800" dirty="0"/>
          </a:p>
          <a:p>
            <a:endParaRPr lang="en-US" sz="2800" dirty="0"/>
          </a:p>
        </p:txBody>
      </p:sp>
      <p:sp>
        <p:nvSpPr>
          <p:cNvPr id="6" name="TextBox 5">
            <a:extLst>
              <a:ext uri="{FF2B5EF4-FFF2-40B4-BE49-F238E27FC236}">
                <a16:creationId xmlns:a16="http://schemas.microsoft.com/office/drawing/2014/main" id="{BE990F66-AFF2-EF42-947E-3E23126958CC}"/>
              </a:ext>
            </a:extLst>
          </p:cNvPr>
          <p:cNvSpPr txBox="1"/>
          <p:nvPr/>
        </p:nvSpPr>
        <p:spPr>
          <a:xfrm>
            <a:off x="728663" y="757230"/>
            <a:ext cx="11072812" cy="830997"/>
          </a:xfrm>
          <a:prstGeom prst="rect">
            <a:avLst/>
          </a:prstGeom>
          <a:noFill/>
        </p:spPr>
        <p:txBody>
          <a:bodyPr wrap="square" rtlCol="0">
            <a:spAutoFit/>
          </a:bodyPr>
          <a:lstStyle/>
          <a:p>
            <a:r>
              <a:rPr lang="en-US" sz="2400" dirty="0"/>
              <a:t>Documents are tools used to convey specific information, and like any tool they need to be uniquely fashioned to achieve their specific purpose. However, they must always be:</a:t>
            </a:r>
          </a:p>
        </p:txBody>
      </p:sp>
      <p:sp>
        <p:nvSpPr>
          <p:cNvPr id="7" name="TextBox 6">
            <a:extLst>
              <a:ext uri="{FF2B5EF4-FFF2-40B4-BE49-F238E27FC236}">
                <a16:creationId xmlns:a16="http://schemas.microsoft.com/office/drawing/2014/main" id="{C5B3B594-4B7E-3B4A-8F19-8EA11CD49C0B}"/>
              </a:ext>
            </a:extLst>
          </p:cNvPr>
          <p:cNvSpPr txBox="1"/>
          <p:nvPr/>
        </p:nvSpPr>
        <p:spPr>
          <a:xfrm>
            <a:off x="728663" y="1600190"/>
            <a:ext cx="10829925" cy="4893647"/>
          </a:xfrm>
          <a:prstGeom prst="rect">
            <a:avLst/>
          </a:prstGeom>
          <a:noFill/>
        </p:spPr>
        <p:txBody>
          <a:bodyPr wrap="square" rtlCol="0">
            <a:spAutoFit/>
          </a:bodyPr>
          <a:lstStyle/>
          <a:p>
            <a:pPr marL="342900" lvl="0" indent="-342900">
              <a:buFont typeface="Wingdings" pitchFamily="2" charset="2"/>
              <a:buChar char="Ø"/>
            </a:pPr>
            <a:r>
              <a:rPr lang="en-US" sz="2400" b="1" dirty="0">
                <a:highlight>
                  <a:srgbClr val="FFFF00"/>
                </a:highlight>
              </a:rPr>
              <a:t>Clear</a:t>
            </a:r>
            <a:r>
              <a:rPr lang="en-US" sz="2400" b="1" dirty="0"/>
              <a:t> </a:t>
            </a:r>
            <a:r>
              <a:rPr lang="en-US" sz="2400" dirty="0"/>
              <a:t>: they must be understood by readers on first reading, without any ambiguity or possibility of misunderstanding.</a:t>
            </a:r>
          </a:p>
          <a:p>
            <a:pPr marL="342900" lvl="0" indent="-342900">
              <a:buFont typeface="Wingdings" pitchFamily="2" charset="2"/>
              <a:buChar char="Ø"/>
            </a:pPr>
            <a:r>
              <a:rPr lang="en-US" sz="2400" b="1" dirty="0">
                <a:highlight>
                  <a:srgbClr val="FFFF00"/>
                </a:highlight>
              </a:rPr>
              <a:t>Complete</a:t>
            </a:r>
            <a:r>
              <a:rPr lang="en-US" sz="2400" b="1" dirty="0"/>
              <a:t> </a:t>
            </a:r>
            <a:r>
              <a:rPr lang="en-US" sz="2400" dirty="0"/>
              <a:t>: they need to provide all the information the reader will need in order to understand the situation and the required follow-up.</a:t>
            </a:r>
            <a:endParaRPr lang="en-US" sz="2400" dirty="0">
              <a:highlight>
                <a:srgbClr val="FFFF00"/>
              </a:highlight>
            </a:endParaRPr>
          </a:p>
          <a:p>
            <a:pPr marL="342900" lvl="0" indent="-342900">
              <a:buFont typeface="Wingdings" pitchFamily="2" charset="2"/>
              <a:buChar char="Ø"/>
            </a:pPr>
            <a:r>
              <a:rPr lang="en-US" sz="2400" b="1" dirty="0">
                <a:highlight>
                  <a:srgbClr val="FFFF00"/>
                </a:highlight>
              </a:rPr>
              <a:t>Concise</a:t>
            </a:r>
            <a:r>
              <a:rPr lang="en-US" sz="2400" b="1" dirty="0"/>
              <a:t> </a:t>
            </a:r>
            <a:r>
              <a:rPr lang="en-US" sz="2400" dirty="0"/>
              <a:t>: they need to be as brief as possible while remaining clear and complete. The more words you use, the longer it takes to read and the more verbiage there is in which readers my lose their way.</a:t>
            </a:r>
          </a:p>
          <a:p>
            <a:pPr marL="342900" lvl="0" indent="-342900">
              <a:buFont typeface="Wingdings" pitchFamily="2" charset="2"/>
              <a:buChar char="Ø"/>
            </a:pPr>
            <a:r>
              <a:rPr lang="en-US" sz="2400" b="1" dirty="0">
                <a:highlight>
                  <a:srgbClr val="FFFF00"/>
                </a:highlight>
              </a:rPr>
              <a:t>Accessible</a:t>
            </a:r>
            <a:r>
              <a:rPr lang="en-US" sz="2400" b="1" dirty="0"/>
              <a:t> </a:t>
            </a:r>
            <a:r>
              <a:rPr lang="en-US" sz="2400" dirty="0"/>
              <a:t>: they should be organized and formatted so that readers can find the specific information they require without having to read the entire document.</a:t>
            </a:r>
          </a:p>
          <a:p>
            <a:pPr marL="342900" lvl="0" indent="-342900">
              <a:buFont typeface="Wingdings" pitchFamily="2" charset="2"/>
              <a:buChar char="Ø"/>
            </a:pPr>
            <a:r>
              <a:rPr lang="en-US" sz="2400" b="1" dirty="0">
                <a:highlight>
                  <a:srgbClr val="FFFF00"/>
                </a:highlight>
              </a:rPr>
              <a:t>Correct</a:t>
            </a:r>
            <a:r>
              <a:rPr lang="en-US" sz="2400" b="1" dirty="0"/>
              <a:t> </a:t>
            </a:r>
            <a:r>
              <a:rPr lang="en-US" sz="2400" dirty="0"/>
              <a:t>: they should be free of grammatical and mechanical errors. Grammatical errors can lead to misunderstandings and will make you look unprofessional.</a:t>
            </a:r>
          </a:p>
          <a:p>
            <a:pPr marL="342900" lvl="0" indent="-342900">
              <a:buFont typeface="Wingdings" pitchFamily="2" charset="2"/>
              <a:buChar char="Ø"/>
            </a:pPr>
            <a:r>
              <a:rPr lang="en-US" sz="2400" b="1" dirty="0">
                <a:highlight>
                  <a:srgbClr val="FFFF00"/>
                </a:highlight>
              </a:rPr>
              <a:t>Accurate</a:t>
            </a:r>
            <a:r>
              <a:rPr lang="en-US" sz="2400" b="1" dirty="0"/>
              <a:t> </a:t>
            </a:r>
            <a:r>
              <a:rPr lang="en-US" sz="2400" dirty="0"/>
              <a:t>: they must not contain any factual errors. Factual errors will make you look not just unprofessional, but incompetent. </a:t>
            </a:r>
          </a:p>
        </p:txBody>
      </p:sp>
    </p:spTree>
    <p:extLst>
      <p:ext uri="{BB962C8B-B14F-4D97-AF65-F5344CB8AC3E}">
        <p14:creationId xmlns:p14="http://schemas.microsoft.com/office/powerpoint/2010/main" val="335831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5378C-192F-324E-8A3D-C77D838BFB9E}"/>
              </a:ext>
            </a:extLst>
          </p:cNvPr>
          <p:cNvSpPr txBox="1"/>
          <p:nvPr/>
        </p:nvSpPr>
        <p:spPr>
          <a:xfrm>
            <a:off x="828666" y="342900"/>
            <a:ext cx="3131242" cy="523220"/>
          </a:xfrm>
          <a:prstGeom prst="rect">
            <a:avLst/>
          </a:prstGeom>
          <a:noFill/>
        </p:spPr>
        <p:txBody>
          <a:bodyPr wrap="none" rtlCol="0">
            <a:spAutoFit/>
          </a:bodyPr>
          <a:lstStyle/>
          <a:p>
            <a:r>
              <a:rPr lang="en-US" sz="2800" b="1" dirty="0"/>
              <a:t>The Writing Process</a:t>
            </a:r>
            <a:endParaRPr lang="en-US" sz="2800" dirty="0"/>
          </a:p>
        </p:txBody>
      </p:sp>
      <p:sp>
        <p:nvSpPr>
          <p:cNvPr id="5" name="TextBox 4">
            <a:extLst>
              <a:ext uri="{FF2B5EF4-FFF2-40B4-BE49-F238E27FC236}">
                <a16:creationId xmlns:a16="http://schemas.microsoft.com/office/drawing/2014/main" id="{869F2E15-09FD-0245-A9EE-42625507B5C0}"/>
              </a:ext>
            </a:extLst>
          </p:cNvPr>
          <p:cNvSpPr txBox="1"/>
          <p:nvPr/>
        </p:nvSpPr>
        <p:spPr>
          <a:xfrm>
            <a:off x="814388" y="914400"/>
            <a:ext cx="10387012" cy="1200329"/>
          </a:xfrm>
          <a:prstGeom prst="rect">
            <a:avLst/>
          </a:prstGeom>
          <a:noFill/>
        </p:spPr>
        <p:txBody>
          <a:bodyPr wrap="square" rtlCol="0">
            <a:spAutoFit/>
          </a:bodyPr>
          <a:lstStyle/>
          <a:p>
            <a:r>
              <a:rPr lang="en-US" sz="2400" dirty="0"/>
              <a:t>In any writing situation, whether your document is short or long, formal or not, you should begin by thinking about what you hope to achieve with your document, it's purpose and </a:t>
            </a:r>
            <a:r>
              <a:rPr lang="en-US" sz="2400" dirty="0">
                <a:highlight>
                  <a:srgbClr val="FFFF00"/>
                </a:highlight>
              </a:rPr>
              <a:t>to whom you are writing, the reader.</a:t>
            </a:r>
            <a:r>
              <a:rPr lang="en-US" sz="2400" dirty="0"/>
              <a:t> </a:t>
            </a:r>
          </a:p>
        </p:txBody>
      </p:sp>
      <p:sp>
        <p:nvSpPr>
          <p:cNvPr id="6" name="TextBox 5">
            <a:extLst>
              <a:ext uri="{FF2B5EF4-FFF2-40B4-BE49-F238E27FC236}">
                <a16:creationId xmlns:a16="http://schemas.microsoft.com/office/drawing/2014/main" id="{F1C4A1AA-2597-DA4A-A2BA-5E4386149980}"/>
              </a:ext>
            </a:extLst>
          </p:cNvPr>
          <p:cNvSpPr txBox="1"/>
          <p:nvPr/>
        </p:nvSpPr>
        <p:spPr>
          <a:xfrm>
            <a:off x="885823" y="2185993"/>
            <a:ext cx="3654783" cy="954107"/>
          </a:xfrm>
          <a:prstGeom prst="rect">
            <a:avLst/>
          </a:prstGeom>
          <a:noFill/>
        </p:spPr>
        <p:txBody>
          <a:bodyPr wrap="none" rtlCol="0">
            <a:spAutoFit/>
          </a:bodyPr>
          <a:lstStyle/>
          <a:p>
            <a:r>
              <a:rPr lang="en-US" sz="2800" b="1" dirty="0"/>
              <a:t>Determine the Purpose</a:t>
            </a:r>
            <a:endParaRPr lang="en-US" sz="2800" dirty="0"/>
          </a:p>
          <a:p>
            <a:endParaRPr lang="en-US" sz="2800" dirty="0"/>
          </a:p>
        </p:txBody>
      </p:sp>
      <p:sp>
        <p:nvSpPr>
          <p:cNvPr id="7" name="TextBox 6">
            <a:extLst>
              <a:ext uri="{FF2B5EF4-FFF2-40B4-BE49-F238E27FC236}">
                <a16:creationId xmlns:a16="http://schemas.microsoft.com/office/drawing/2014/main" id="{B1CE0B8C-7594-E24C-B797-94CF64342FBC}"/>
              </a:ext>
            </a:extLst>
          </p:cNvPr>
          <p:cNvSpPr txBox="1"/>
          <p:nvPr/>
        </p:nvSpPr>
        <p:spPr>
          <a:xfrm>
            <a:off x="842964" y="2846599"/>
            <a:ext cx="10387012" cy="3046988"/>
          </a:xfrm>
          <a:prstGeom prst="rect">
            <a:avLst/>
          </a:prstGeom>
          <a:noFill/>
        </p:spPr>
        <p:txBody>
          <a:bodyPr wrap="square" rtlCol="0">
            <a:spAutoFit/>
          </a:bodyPr>
          <a:lstStyle/>
          <a:p>
            <a:r>
              <a:rPr lang="en-US" sz="2400" dirty="0"/>
              <a:t>If you need to accomplish something by writing, be absolutely clear on what it is you hope to accomplish. Generally, you're trying to inform readers or trying to get them to do something. Often we combine these goals, as when you inform someone of an incident or circumstance and then request an action or an authorization for an action in response.</a:t>
            </a:r>
          </a:p>
          <a:p>
            <a:endParaRPr lang="en-US" sz="2400" i="1" dirty="0"/>
          </a:p>
          <a:p>
            <a:r>
              <a:rPr lang="en-US" sz="2400" i="1" dirty="0">
                <a:highlight>
                  <a:srgbClr val="FFFF00"/>
                </a:highlight>
              </a:rPr>
              <a:t>"If you can't explain it simply, you don't understand it well enough." </a:t>
            </a:r>
            <a:br>
              <a:rPr lang="en-US" sz="2400" i="1" dirty="0">
                <a:highlight>
                  <a:srgbClr val="FFFF00"/>
                </a:highlight>
              </a:rPr>
            </a:br>
            <a:r>
              <a:rPr lang="en-US" sz="2400" i="1" dirty="0">
                <a:highlight>
                  <a:srgbClr val="FFFF00"/>
                </a:highlight>
              </a:rPr>
              <a:t>-- Albert Einstein</a:t>
            </a:r>
            <a:endParaRPr lang="en-US" sz="2400" dirty="0">
              <a:highlight>
                <a:srgbClr val="FFFF00"/>
              </a:highlight>
            </a:endParaRPr>
          </a:p>
        </p:txBody>
      </p:sp>
    </p:spTree>
    <p:extLst>
      <p:ext uri="{BB962C8B-B14F-4D97-AF65-F5344CB8AC3E}">
        <p14:creationId xmlns:p14="http://schemas.microsoft.com/office/powerpoint/2010/main" val="125671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62506B-181D-6D48-B87E-4A48C2CF1B2E}"/>
              </a:ext>
            </a:extLst>
          </p:cNvPr>
          <p:cNvSpPr txBox="1"/>
          <p:nvPr/>
        </p:nvSpPr>
        <p:spPr>
          <a:xfrm>
            <a:off x="871534" y="342900"/>
            <a:ext cx="3550972" cy="954107"/>
          </a:xfrm>
          <a:prstGeom prst="rect">
            <a:avLst/>
          </a:prstGeom>
          <a:noFill/>
        </p:spPr>
        <p:txBody>
          <a:bodyPr wrap="none" rtlCol="0">
            <a:spAutoFit/>
          </a:bodyPr>
          <a:lstStyle/>
          <a:p>
            <a:r>
              <a:rPr lang="en-US" sz="2800" b="1" dirty="0"/>
              <a:t>Consider the Audience</a:t>
            </a:r>
            <a:endParaRPr lang="en-US" sz="2800" dirty="0"/>
          </a:p>
          <a:p>
            <a:endParaRPr lang="en-US" sz="2800" dirty="0"/>
          </a:p>
        </p:txBody>
      </p:sp>
      <p:sp>
        <p:nvSpPr>
          <p:cNvPr id="5" name="TextBox 4">
            <a:extLst>
              <a:ext uri="{FF2B5EF4-FFF2-40B4-BE49-F238E27FC236}">
                <a16:creationId xmlns:a16="http://schemas.microsoft.com/office/drawing/2014/main" id="{29BE707A-7817-EC4D-9F22-9F5450AB105F}"/>
              </a:ext>
            </a:extLst>
          </p:cNvPr>
          <p:cNvSpPr txBox="1"/>
          <p:nvPr/>
        </p:nvSpPr>
        <p:spPr>
          <a:xfrm>
            <a:off x="842961" y="1185865"/>
            <a:ext cx="10644188" cy="5021055"/>
          </a:xfrm>
          <a:prstGeom prst="rect">
            <a:avLst/>
          </a:prstGeom>
          <a:noFill/>
        </p:spPr>
        <p:txBody>
          <a:bodyPr wrap="square" rtlCol="0">
            <a:spAutoFit/>
          </a:bodyPr>
          <a:lstStyle/>
          <a:p>
            <a:pPr>
              <a:lnSpc>
                <a:spcPct val="150000"/>
              </a:lnSpc>
            </a:pPr>
            <a:r>
              <a:rPr lang="en-US" sz="2400" dirty="0"/>
              <a:t>	The audience is the person or people to whom you're writing. If the audience is intimately familiar with the details of your project, you won't have to provide as much context. If the audience is a fellow techie, you won't have to define your terms. </a:t>
            </a:r>
            <a:r>
              <a:rPr lang="en-US" sz="2400" dirty="0">
                <a:highlight>
                  <a:srgbClr val="FFFF00"/>
                </a:highlight>
              </a:rPr>
              <a:t>However, if your audience is a budget-conscious accountant with no technical understanding of what you do, you may have to do more. </a:t>
            </a:r>
          </a:p>
          <a:p>
            <a:pPr>
              <a:lnSpc>
                <a:spcPct val="150000"/>
              </a:lnSpc>
            </a:pPr>
            <a:r>
              <a:rPr lang="en-US" sz="2400" dirty="0"/>
              <a:t>	This is how audience and purpose define the content of documents. Ask yourself before you start what your particular readers will need to know and need to be told so that they understand what you're saying and will agree to what you're asking.</a:t>
            </a:r>
          </a:p>
        </p:txBody>
      </p:sp>
    </p:spTree>
    <p:extLst>
      <p:ext uri="{BB962C8B-B14F-4D97-AF65-F5344CB8AC3E}">
        <p14:creationId xmlns:p14="http://schemas.microsoft.com/office/powerpoint/2010/main" val="102624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498B47-7FAF-7F4A-ABF1-CD4518EAF2C0}"/>
              </a:ext>
            </a:extLst>
          </p:cNvPr>
          <p:cNvSpPr txBox="1"/>
          <p:nvPr/>
        </p:nvSpPr>
        <p:spPr>
          <a:xfrm>
            <a:off x="657217" y="400050"/>
            <a:ext cx="3687997" cy="954107"/>
          </a:xfrm>
          <a:prstGeom prst="rect">
            <a:avLst/>
          </a:prstGeom>
          <a:noFill/>
        </p:spPr>
        <p:txBody>
          <a:bodyPr wrap="none" rtlCol="0">
            <a:spAutoFit/>
          </a:bodyPr>
          <a:lstStyle/>
          <a:p>
            <a:r>
              <a:rPr lang="en-US" sz="2800" b="1" dirty="0"/>
              <a:t>Brainstorm the Content</a:t>
            </a:r>
            <a:endParaRPr lang="en-US" sz="2800" dirty="0"/>
          </a:p>
          <a:p>
            <a:endParaRPr lang="en-US" sz="2800" dirty="0"/>
          </a:p>
        </p:txBody>
      </p:sp>
      <p:sp>
        <p:nvSpPr>
          <p:cNvPr id="5" name="TextBox 4">
            <a:extLst>
              <a:ext uri="{FF2B5EF4-FFF2-40B4-BE49-F238E27FC236}">
                <a16:creationId xmlns:a16="http://schemas.microsoft.com/office/drawing/2014/main" id="{D446FB65-7925-E240-A720-E9E259BC2BBD}"/>
              </a:ext>
            </a:extLst>
          </p:cNvPr>
          <p:cNvSpPr txBox="1"/>
          <p:nvPr/>
        </p:nvSpPr>
        <p:spPr>
          <a:xfrm>
            <a:off x="700091" y="1071564"/>
            <a:ext cx="10901358" cy="1894680"/>
          </a:xfrm>
          <a:prstGeom prst="rect">
            <a:avLst/>
          </a:prstGeom>
          <a:noFill/>
        </p:spPr>
        <p:txBody>
          <a:bodyPr wrap="square" rtlCol="0">
            <a:spAutoFit/>
          </a:bodyPr>
          <a:lstStyle/>
          <a:p>
            <a:pPr>
              <a:lnSpc>
                <a:spcPct val="150000"/>
              </a:lnSpc>
            </a:pPr>
            <a:r>
              <a:rPr lang="en-US" sz="2000" dirty="0"/>
              <a:t>With your purpose and audience clearly in mind, next is brainstorming. Simply jot down all the information that may be relevant and useful to your readers. Just put down ideas and elaborate on them a little, whether you are using brainstorming apps, word-processing software, or even the back of an envelope at this stage. </a:t>
            </a:r>
          </a:p>
        </p:txBody>
      </p:sp>
      <p:sp>
        <p:nvSpPr>
          <p:cNvPr id="6" name="TextBox 5">
            <a:extLst>
              <a:ext uri="{FF2B5EF4-FFF2-40B4-BE49-F238E27FC236}">
                <a16:creationId xmlns:a16="http://schemas.microsoft.com/office/drawing/2014/main" id="{823C4C52-0187-D447-A290-FE3D6F315EAB}"/>
              </a:ext>
            </a:extLst>
          </p:cNvPr>
          <p:cNvSpPr txBox="1"/>
          <p:nvPr/>
        </p:nvSpPr>
        <p:spPr>
          <a:xfrm>
            <a:off x="685798" y="3114690"/>
            <a:ext cx="3340145" cy="954107"/>
          </a:xfrm>
          <a:prstGeom prst="rect">
            <a:avLst/>
          </a:prstGeom>
          <a:noFill/>
        </p:spPr>
        <p:txBody>
          <a:bodyPr wrap="none" rtlCol="0">
            <a:spAutoFit/>
          </a:bodyPr>
          <a:lstStyle/>
          <a:p>
            <a:r>
              <a:rPr lang="en-US" sz="2800" b="1" dirty="0"/>
              <a:t>Organize the Content</a:t>
            </a:r>
            <a:endParaRPr lang="en-US" sz="2800" dirty="0"/>
          </a:p>
          <a:p>
            <a:endParaRPr lang="en-US" sz="2800" dirty="0"/>
          </a:p>
        </p:txBody>
      </p:sp>
      <p:sp>
        <p:nvSpPr>
          <p:cNvPr id="7" name="TextBox 6">
            <a:extLst>
              <a:ext uri="{FF2B5EF4-FFF2-40B4-BE49-F238E27FC236}">
                <a16:creationId xmlns:a16="http://schemas.microsoft.com/office/drawing/2014/main" id="{8436D83B-204C-6A46-9D36-74C242120408}"/>
              </a:ext>
            </a:extLst>
          </p:cNvPr>
          <p:cNvSpPr txBox="1"/>
          <p:nvPr/>
        </p:nvSpPr>
        <p:spPr>
          <a:xfrm>
            <a:off x="785814" y="3814767"/>
            <a:ext cx="10534649" cy="2352952"/>
          </a:xfrm>
          <a:prstGeom prst="rect">
            <a:avLst/>
          </a:prstGeom>
          <a:noFill/>
        </p:spPr>
        <p:txBody>
          <a:bodyPr wrap="square" rtlCol="0">
            <a:spAutoFit/>
          </a:bodyPr>
          <a:lstStyle/>
          <a:p>
            <a:pPr>
              <a:lnSpc>
                <a:spcPct val="150000"/>
              </a:lnSpc>
            </a:pPr>
            <a:r>
              <a:rPr lang="en-US" sz="2000" dirty="0"/>
              <a:t>Once you're satisfied that you've identified all the information that you'll need, begin organizing it. You don't need to rewrite it; save yourself some time by just numbering the items you've already written and drawing lines to connect them. Group the information into a specific sequence of categories. And there are two ways of thinking about this. You can think of your documents as one-way conversations with your readers or as stories you tell your readers. </a:t>
            </a:r>
          </a:p>
        </p:txBody>
      </p:sp>
    </p:spTree>
    <p:extLst>
      <p:ext uri="{BB962C8B-B14F-4D97-AF65-F5344CB8AC3E}">
        <p14:creationId xmlns:p14="http://schemas.microsoft.com/office/powerpoint/2010/main" val="227569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564F7-E492-9C4D-90F4-5378F7D125F4}"/>
              </a:ext>
            </a:extLst>
          </p:cNvPr>
          <p:cNvSpPr txBox="1"/>
          <p:nvPr/>
        </p:nvSpPr>
        <p:spPr>
          <a:xfrm>
            <a:off x="771525" y="371475"/>
            <a:ext cx="5532477" cy="954107"/>
          </a:xfrm>
          <a:prstGeom prst="rect">
            <a:avLst/>
          </a:prstGeom>
          <a:noFill/>
        </p:spPr>
        <p:txBody>
          <a:bodyPr wrap="none" rtlCol="0">
            <a:spAutoFit/>
          </a:bodyPr>
          <a:lstStyle/>
          <a:p>
            <a:r>
              <a:rPr lang="en-US" sz="2800" b="1" dirty="0"/>
              <a:t>Determine the Correct Writing Style</a:t>
            </a:r>
            <a:endParaRPr lang="en-US" sz="2800" dirty="0"/>
          </a:p>
          <a:p>
            <a:endParaRPr lang="en-US" sz="2800" dirty="0"/>
          </a:p>
        </p:txBody>
      </p:sp>
      <p:sp>
        <p:nvSpPr>
          <p:cNvPr id="5" name="TextBox 4">
            <a:extLst>
              <a:ext uri="{FF2B5EF4-FFF2-40B4-BE49-F238E27FC236}">
                <a16:creationId xmlns:a16="http://schemas.microsoft.com/office/drawing/2014/main" id="{220125AD-15A6-3341-998A-C7B63504FAEE}"/>
              </a:ext>
            </a:extLst>
          </p:cNvPr>
          <p:cNvSpPr txBox="1"/>
          <p:nvPr/>
        </p:nvSpPr>
        <p:spPr>
          <a:xfrm>
            <a:off x="771525" y="1017805"/>
            <a:ext cx="10648950" cy="1107996"/>
          </a:xfrm>
          <a:prstGeom prst="rect">
            <a:avLst/>
          </a:prstGeom>
          <a:noFill/>
        </p:spPr>
        <p:txBody>
          <a:bodyPr wrap="square" rtlCol="0">
            <a:spAutoFit/>
          </a:bodyPr>
          <a:lstStyle/>
          <a:p>
            <a:r>
              <a:rPr lang="en-US" sz="2200" dirty="0"/>
              <a:t>You've analyzed your audience and, based on that analysis and the purpose of the document, you have decided what content should be included. Now go one step further. Different audiences require different writing styles.</a:t>
            </a:r>
          </a:p>
        </p:txBody>
      </p:sp>
      <p:sp>
        <p:nvSpPr>
          <p:cNvPr id="6" name="TextBox 5">
            <a:extLst>
              <a:ext uri="{FF2B5EF4-FFF2-40B4-BE49-F238E27FC236}">
                <a16:creationId xmlns:a16="http://schemas.microsoft.com/office/drawing/2014/main" id="{5A57115A-00C1-EE40-B879-93246E5B6C9F}"/>
              </a:ext>
            </a:extLst>
          </p:cNvPr>
          <p:cNvSpPr txBox="1"/>
          <p:nvPr/>
        </p:nvSpPr>
        <p:spPr>
          <a:xfrm>
            <a:off x="771525" y="2243144"/>
            <a:ext cx="3164328" cy="954107"/>
          </a:xfrm>
          <a:prstGeom prst="rect">
            <a:avLst/>
          </a:prstGeom>
          <a:noFill/>
        </p:spPr>
        <p:txBody>
          <a:bodyPr wrap="none" rtlCol="0">
            <a:spAutoFit/>
          </a:bodyPr>
          <a:lstStyle/>
          <a:p>
            <a:r>
              <a:rPr lang="en-US" sz="2800" b="1" dirty="0"/>
              <a:t>Write the First Draft</a:t>
            </a:r>
            <a:endParaRPr lang="en-US" sz="2800" dirty="0"/>
          </a:p>
          <a:p>
            <a:endParaRPr lang="en-US" sz="2800" dirty="0"/>
          </a:p>
        </p:txBody>
      </p:sp>
      <p:sp>
        <p:nvSpPr>
          <p:cNvPr id="7" name="TextBox 6">
            <a:extLst>
              <a:ext uri="{FF2B5EF4-FFF2-40B4-BE49-F238E27FC236}">
                <a16:creationId xmlns:a16="http://schemas.microsoft.com/office/drawing/2014/main" id="{69CC672A-DF5A-344B-A549-966A05D6C13C}"/>
              </a:ext>
            </a:extLst>
          </p:cNvPr>
          <p:cNvSpPr txBox="1"/>
          <p:nvPr/>
        </p:nvSpPr>
        <p:spPr>
          <a:xfrm>
            <a:off x="771525" y="2886072"/>
            <a:ext cx="10648950" cy="3477875"/>
          </a:xfrm>
          <a:prstGeom prst="rect">
            <a:avLst/>
          </a:prstGeom>
          <a:noFill/>
        </p:spPr>
        <p:txBody>
          <a:bodyPr wrap="square" rtlCol="0">
            <a:spAutoFit/>
          </a:bodyPr>
          <a:lstStyle/>
          <a:p>
            <a:r>
              <a:rPr lang="en-US" sz="2200" dirty="0"/>
              <a:t>	Once you have a clear outline, you already know what you're going to say and in what order you're going to say it (like speech notes). And if we think of correspondence as a one-way conversation, then imagine yourself sitting across the desk from your reader, take a deep breath, and say what you would in person. But type.</a:t>
            </a:r>
          </a:p>
          <a:p>
            <a:r>
              <a:rPr lang="en-US" sz="2200" dirty="0"/>
              <a:t>	Don't stop to second-guess yourself or you'll lose the thread. Don't bother to edit your sentences, to crack open a thesaurus, or to tweak your grammar. Just write. </a:t>
            </a:r>
          </a:p>
          <a:p>
            <a:r>
              <a:rPr lang="en-US" sz="2200" dirty="0"/>
              <a:t>	You know how to speak. You make yourself understood in conversation all the time. So, just string together the ideas you already have on the screen in front of you, with no of judgment. This will give you a good, fluid first draft. Imagining yourself speaking to the reader should also help you set the proper tone. </a:t>
            </a:r>
          </a:p>
        </p:txBody>
      </p:sp>
    </p:spTree>
    <p:extLst>
      <p:ext uri="{BB962C8B-B14F-4D97-AF65-F5344CB8AC3E}">
        <p14:creationId xmlns:p14="http://schemas.microsoft.com/office/powerpoint/2010/main" val="89673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638</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31</cp:revision>
  <dcterms:created xsi:type="dcterms:W3CDTF">2023-08-06T03:07:37Z</dcterms:created>
  <dcterms:modified xsi:type="dcterms:W3CDTF">2023-08-21T02:51:14Z</dcterms:modified>
</cp:coreProperties>
</file>