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1"/>
  </p:normalViewPr>
  <p:slideViewPr>
    <p:cSldViewPr snapToGrid="0" snapToObjects="1">
      <p:cViewPr varScale="1">
        <p:scale>
          <a:sx n="110" d="100"/>
          <a:sy n="110" d="100"/>
        </p:scale>
        <p:origin x="6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09B2A-5D5D-2641-B042-E6383246DF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2B8B2A-5C6C-7D48-9658-8E36277E6D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43EDD6-3B3A-AB42-AA55-CF5BDAE43740}"/>
              </a:ext>
            </a:extLst>
          </p:cNvPr>
          <p:cNvSpPr>
            <a:spLocks noGrp="1"/>
          </p:cNvSpPr>
          <p:nvPr>
            <p:ph type="dt" sz="half" idx="10"/>
          </p:nvPr>
        </p:nvSpPr>
        <p:spPr/>
        <p:txBody>
          <a:bodyPr/>
          <a:lstStyle/>
          <a:p>
            <a:fld id="{919F903C-6B18-B947-9FC4-9569ED74FC0B}" type="datetimeFigureOut">
              <a:rPr lang="en-US" smtClean="0"/>
              <a:t>12/15/23</a:t>
            </a:fld>
            <a:endParaRPr lang="en-US"/>
          </a:p>
        </p:txBody>
      </p:sp>
      <p:sp>
        <p:nvSpPr>
          <p:cNvPr id="5" name="Footer Placeholder 4">
            <a:extLst>
              <a:ext uri="{FF2B5EF4-FFF2-40B4-BE49-F238E27FC236}">
                <a16:creationId xmlns:a16="http://schemas.microsoft.com/office/drawing/2014/main" id="{A26C7BBD-2ED7-904D-8888-76F2E02383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61EA34-82A6-0145-8C05-93FCA336210E}"/>
              </a:ext>
            </a:extLst>
          </p:cNvPr>
          <p:cNvSpPr>
            <a:spLocks noGrp="1"/>
          </p:cNvSpPr>
          <p:nvPr>
            <p:ph type="sldNum" sz="quarter" idx="12"/>
          </p:nvPr>
        </p:nvSpPr>
        <p:spPr/>
        <p:txBody>
          <a:bodyPr/>
          <a:lstStyle/>
          <a:p>
            <a:fld id="{09E2664D-7E81-6C41-811A-08476DE1A0D8}" type="slidenum">
              <a:rPr lang="en-US" smtClean="0"/>
              <a:t>‹#›</a:t>
            </a:fld>
            <a:endParaRPr lang="en-US"/>
          </a:p>
        </p:txBody>
      </p:sp>
    </p:spTree>
    <p:extLst>
      <p:ext uri="{BB962C8B-B14F-4D97-AF65-F5344CB8AC3E}">
        <p14:creationId xmlns:p14="http://schemas.microsoft.com/office/powerpoint/2010/main" val="3010060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25707-4477-2C41-8F31-6976754FA3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296CF6-40F7-5A4E-9EC2-3BC4870636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79D402-8749-E64D-990E-0CD6A4ACBD97}"/>
              </a:ext>
            </a:extLst>
          </p:cNvPr>
          <p:cNvSpPr>
            <a:spLocks noGrp="1"/>
          </p:cNvSpPr>
          <p:nvPr>
            <p:ph type="dt" sz="half" idx="10"/>
          </p:nvPr>
        </p:nvSpPr>
        <p:spPr/>
        <p:txBody>
          <a:bodyPr/>
          <a:lstStyle/>
          <a:p>
            <a:fld id="{919F903C-6B18-B947-9FC4-9569ED74FC0B}" type="datetimeFigureOut">
              <a:rPr lang="en-US" smtClean="0"/>
              <a:t>12/15/23</a:t>
            </a:fld>
            <a:endParaRPr lang="en-US"/>
          </a:p>
        </p:txBody>
      </p:sp>
      <p:sp>
        <p:nvSpPr>
          <p:cNvPr id="5" name="Footer Placeholder 4">
            <a:extLst>
              <a:ext uri="{FF2B5EF4-FFF2-40B4-BE49-F238E27FC236}">
                <a16:creationId xmlns:a16="http://schemas.microsoft.com/office/drawing/2014/main" id="{16A9CF12-8FA7-F549-BD8B-6A64192576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EA871D-D829-0A4A-9908-89D22A4CC236}"/>
              </a:ext>
            </a:extLst>
          </p:cNvPr>
          <p:cNvSpPr>
            <a:spLocks noGrp="1"/>
          </p:cNvSpPr>
          <p:nvPr>
            <p:ph type="sldNum" sz="quarter" idx="12"/>
          </p:nvPr>
        </p:nvSpPr>
        <p:spPr/>
        <p:txBody>
          <a:bodyPr/>
          <a:lstStyle/>
          <a:p>
            <a:fld id="{09E2664D-7E81-6C41-811A-08476DE1A0D8}" type="slidenum">
              <a:rPr lang="en-US" smtClean="0"/>
              <a:t>‹#›</a:t>
            </a:fld>
            <a:endParaRPr lang="en-US"/>
          </a:p>
        </p:txBody>
      </p:sp>
    </p:spTree>
    <p:extLst>
      <p:ext uri="{BB962C8B-B14F-4D97-AF65-F5344CB8AC3E}">
        <p14:creationId xmlns:p14="http://schemas.microsoft.com/office/powerpoint/2010/main" val="2171521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6761DD-0112-9B42-9700-6678D2C0E9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AD2170-819C-C249-9C2D-246999813C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06769A-A09F-5041-A3F9-37A8CCF732F6}"/>
              </a:ext>
            </a:extLst>
          </p:cNvPr>
          <p:cNvSpPr>
            <a:spLocks noGrp="1"/>
          </p:cNvSpPr>
          <p:nvPr>
            <p:ph type="dt" sz="half" idx="10"/>
          </p:nvPr>
        </p:nvSpPr>
        <p:spPr/>
        <p:txBody>
          <a:bodyPr/>
          <a:lstStyle/>
          <a:p>
            <a:fld id="{919F903C-6B18-B947-9FC4-9569ED74FC0B}" type="datetimeFigureOut">
              <a:rPr lang="en-US" smtClean="0"/>
              <a:t>12/15/23</a:t>
            </a:fld>
            <a:endParaRPr lang="en-US"/>
          </a:p>
        </p:txBody>
      </p:sp>
      <p:sp>
        <p:nvSpPr>
          <p:cNvPr id="5" name="Footer Placeholder 4">
            <a:extLst>
              <a:ext uri="{FF2B5EF4-FFF2-40B4-BE49-F238E27FC236}">
                <a16:creationId xmlns:a16="http://schemas.microsoft.com/office/drawing/2014/main" id="{389E2A44-3D66-DA4E-A274-0CCAC100F5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B48CB1-F736-3549-9739-9D0736C896C7}"/>
              </a:ext>
            </a:extLst>
          </p:cNvPr>
          <p:cNvSpPr>
            <a:spLocks noGrp="1"/>
          </p:cNvSpPr>
          <p:nvPr>
            <p:ph type="sldNum" sz="quarter" idx="12"/>
          </p:nvPr>
        </p:nvSpPr>
        <p:spPr/>
        <p:txBody>
          <a:bodyPr/>
          <a:lstStyle/>
          <a:p>
            <a:fld id="{09E2664D-7E81-6C41-811A-08476DE1A0D8}" type="slidenum">
              <a:rPr lang="en-US" smtClean="0"/>
              <a:t>‹#›</a:t>
            </a:fld>
            <a:endParaRPr lang="en-US"/>
          </a:p>
        </p:txBody>
      </p:sp>
    </p:spTree>
    <p:extLst>
      <p:ext uri="{BB962C8B-B14F-4D97-AF65-F5344CB8AC3E}">
        <p14:creationId xmlns:p14="http://schemas.microsoft.com/office/powerpoint/2010/main" val="3395515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9B5EE-F5F5-6040-9719-4808DDE024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290ADA-BFCD-C746-98F5-105F7BAF5C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5627B1-31DB-3B44-AFFD-3FDE81CEF6D9}"/>
              </a:ext>
            </a:extLst>
          </p:cNvPr>
          <p:cNvSpPr>
            <a:spLocks noGrp="1"/>
          </p:cNvSpPr>
          <p:nvPr>
            <p:ph type="dt" sz="half" idx="10"/>
          </p:nvPr>
        </p:nvSpPr>
        <p:spPr/>
        <p:txBody>
          <a:bodyPr/>
          <a:lstStyle/>
          <a:p>
            <a:fld id="{919F903C-6B18-B947-9FC4-9569ED74FC0B}" type="datetimeFigureOut">
              <a:rPr lang="en-US" smtClean="0"/>
              <a:t>12/15/23</a:t>
            </a:fld>
            <a:endParaRPr lang="en-US"/>
          </a:p>
        </p:txBody>
      </p:sp>
      <p:sp>
        <p:nvSpPr>
          <p:cNvPr id="5" name="Footer Placeholder 4">
            <a:extLst>
              <a:ext uri="{FF2B5EF4-FFF2-40B4-BE49-F238E27FC236}">
                <a16:creationId xmlns:a16="http://schemas.microsoft.com/office/drawing/2014/main" id="{54590C6F-2B6C-5146-9E5F-04117D19F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FAD81-26E9-1F45-903A-286316C3F695}"/>
              </a:ext>
            </a:extLst>
          </p:cNvPr>
          <p:cNvSpPr>
            <a:spLocks noGrp="1"/>
          </p:cNvSpPr>
          <p:nvPr>
            <p:ph type="sldNum" sz="quarter" idx="12"/>
          </p:nvPr>
        </p:nvSpPr>
        <p:spPr/>
        <p:txBody>
          <a:bodyPr/>
          <a:lstStyle/>
          <a:p>
            <a:fld id="{09E2664D-7E81-6C41-811A-08476DE1A0D8}" type="slidenum">
              <a:rPr lang="en-US" smtClean="0"/>
              <a:t>‹#›</a:t>
            </a:fld>
            <a:endParaRPr lang="en-US"/>
          </a:p>
        </p:txBody>
      </p:sp>
    </p:spTree>
    <p:extLst>
      <p:ext uri="{BB962C8B-B14F-4D97-AF65-F5344CB8AC3E}">
        <p14:creationId xmlns:p14="http://schemas.microsoft.com/office/powerpoint/2010/main" val="1860435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9EACE-4CCB-384B-8F5E-85D8B41C2F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B3806E-63DE-3D40-B51E-92C2DF57F2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7E9BC0-FD74-D34F-B072-7C837EF79431}"/>
              </a:ext>
            </a:extLst>
          </p:cNvPr>
          <p:cNvSpPr>
            <a:spLocks noGrp="1"/>
          </p:cNvSpPr>
          <p:nvPr>
            <p:ph type="dt" sz="half" idx="10"/>
          </p:nvPr>
        </p:nvSpPr>
        <p:spPr/>
        <p:txBody>
          <a:bodyPr/>
          <a:lstStyle/>
          <a:p>
            <a:fld id="{919F903C-6B18-B947-9FC4-9569ED74FC0B}" type="datetimeFigureOut">
              <a:rPr lang="en-US" smtClean="0"/>
              <a:t>12/15/23</a:t>
            </a:fld>
            <a:endParaRPr lang="en-US"/>
          </a:p>
        </p:txBody>
      </p:sp>
      <p:sp>
        <p:nvSpPr>
          <p:cNvPr id="5" name="Footer Placeholder 4">
            <a:extLst>
              <a:ext uri="{FF2B5EF4-FFF2-40B4-BE49-F238E27FC236}">
                <a16:creationId xmlns:a16="http://schemas.microsoft.com/office/drawing/2014/main" id="{7029F30C-8BD3-8348-8953-E0A6B1602E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61F9C2-D0E8-DD44-B5EC-BCF7B339AA20}"/>
              </a:ext>
            </a:extLst>
          </p:cNvPr>
          <p:cNvSpPr>
            <a:spLocks noGrp="1"/>
          </p:cNvSpPr>
          <p:nvPr>
            <p:ph type="sldNum" sz="quarter" idx="12"/>
          </p:nvPr>
        </p:nvSpPr>
        <p:spPr/>
        <p:txBody>
          <a:bodyPr/>
          <a:lstStyle/>
          <a:p>
            <a:fld id="{09E2664D-7E81-6C41-811A-08476DE1A0D8}" type="slidenum">
              <a:rPr lang="en-US" smtClean="0"/>
              <a:t>‹#›</a:t>
            </a:fld>
            <a:endParaRPr lang="en-US"/>
          </a:p>
        </p:txBody>
      </p:sp>
    </p:spTree>
    <p:extLst>
      <p:ext uri="{BB962C8B-B14F-4D97-AF65-F5344CB8AC3E}">
        <p14:creationId xmlns:p14="http://schemas.microsoft.com/office/powerpoint/2010/main" val="2859568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26AF7-D2F7-4645-94A7-752F89F79E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E0814A-2716-0343-BEEC-C100FBDDF8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2D61A8-9F6A-124F-B7C1-C47F20086B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263D9A-FB3A-3846-8BAC-5B1DF7145C5C}"/>
              </a:ext>
            </a:extLst>
          </p:cNvPr>
          <p:cNvSpPr>
            <a:spLocks noGrp="1"/>
          </p:cNvSpPr>
          <p:nvPr>
            <p:ph type="dt" sz="half" idx="10"/>
          </p:nvPr>
        </p:nvSpPr>
        <p:spPr/>
        <p:txBody>
          <a:bodyPr/>
          <a:lstStyle/>
          <a:p>
            <a:fld id="{919F903C-6B18-B947-9FC4-9569ED74FC0B}" type="datetimeFigureOut">
              <a:rPr lang="en-US" smtClean="0"/>
              <a:t>12/15/23</a:t>
            </a:fld>
            <a:endParaRPr lang="en-US"/>
          </a:p>
        </p:txBody>
      </p:sp>
      <p:sp>
        <p:nvSpPr>
          <p:cNvPr id="6" name="Footer Placeholder 5">
            <a:extLst>
              <a:ext uri="{FF2B5EF4-FFF2-40B4-BE49-F238E27FC236}">
                <a16:creationId xmlns:a16="http://schemas.microsoft.com/office/drawing/2014/main" id="{B5DAFD30-FE0C-F94D-840A-A147C4D5A9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94B0F6-0614-D94D-A935-FB75625B257A}"/>
              </a:ext>
            </a:extLst>
          </p:cNvPr>
          <p:cNvSpPr>
            <a:spLocks noGrp="1"/>
          </p:cNvSpPr>
          <p:nvPr>
            <p:ph type="sldNum" sz="quarter" idx="12"/>
          </p:nvPr>
        </p:nvSpPr>
        <p:spPr/>
        <p:txBody>
          <a:bodyPr/>
          <a:lstStyle/>
          <a:p>
            <a:fld id="{09E2664D-7E81-6C41-811A-08476DE1A0D8}" type="slidenum">
              <a:rPr lang="en-US" smtClean="0"/>
              <a:t>‹#›</a:t>
            </a:fld>
            <a:endParaRPr lang="en-US"/>
          </a:p>
        </p:txBody>
      </p:sp>
    </p:spTree>
    <p:extLst>
      <p:ext uri="{BB962C8B-B14F-4D97-AF65-F5344CB8AC3E}">
        <p14:creationId xmlns:p14="http://schemas.microsoft.com/office/powerpoint/2010/main" val="3724535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D7685-EF53-9D49-8B8B-15F73E9FA0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961951-8B47-2244-B299-121E10AD92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BA074D-D9E5-1C4C-96A4-823B19B0A3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E1E167-8657-D947-B7AC-86BE5643BB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8663C4-91FE-E745-82FB-6E1C275E15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EB11F2-4E74-EA46-BBBD-EF62F30BA218}"/>
              </a:ext>
            </a:extLst>
          </p:cNvPr>
          <p:cNvSpPr>
            <a:spLocks noGrp="1"/>
          </p:cNvSpPr>
          <p:nvPr>
            <p:ph type="dt" sz="half" idx="10"/>
          </p:nvPr>
        </p:nvSpPr>
        <p:spPr/>
        <p:txBody>
          <a:bodyPr/>
          <a:lstStyle/>
          <a:p>
            <a:fld id="{919F903C-6B18-B947-9FC4-9569ED74FC0B}" type="datetimeFigureOut">
              <a:rPr lang="en-US" smtClean="0"/>
              <a:t>12/15/23</a:t>
            </a:fld>
            <a:endParaRPr lang="en-US"/>
          </a:p>
        </p:txBody>
      </p:sp>
      <p:sp>
        <p:nvSpPr>
          <p:cNvPr id="8" name="Footer Placeholder 7">
            <a:extLst>
              <a:ext uri="{FF2B5EF4-FFF2-40B4-BE49-F238E27FC236}">
                <a16:creationId xmlns:a16="http://schemas.microsoft.com/office/drawing/2014/main" id="{E2544A56-C976-8D41-9E2B-9CB5743BE8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3BAE43-3D30-194D-894F-F3B5C8752664}"/>
              </a:ext>
            </a:extLst>
          </p:cNvPr>
          <p:cNvSpPr>
            <a:spLocks noGrp="1"/>
          </p:cNvSpPr>
          <p:nvPr>
            <p:ph type="sldNum" sz="quarter" idx="12"/>
          </p:nvPr>
        </p:nvSpPr>
        <p:spPr/>
        <p:txBody>
          <a:bodyPr/>
          <a:lstStyle/>
          <a:p>
            <a:fld id="{09E2664D-7E81-6C41-811A-08476DE1A0D8}" type="slidenum">
              <a:rPr lang="en-US" smtClean="0"/>
              <a:t>‹#›</a:t>
            </a:fld>
            <a:endParaRPr lang="en-US"/>
          </a:p>
        </p:txBody>
      </p:sp>
    </p:spTree>
    <p:extLst>
      <p:ext uri="{BB962C8B-B14F-4D97-AF65-F5344CB8AC3E}">
        <p14:creationId xmlns:p14="http://schemas.microsoft.com/office/powerpoint/2010/main" val="1163821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0EA99-5433-DD45-AB95-46F2F79B52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163F2B-4D90-4540-AF86-2DD52ACB21B0}"/>
              </a:ext>
            </a:extLst>
          </p:cNvPr>
          <p:cNvSpPr>
            <a:spLocks noGrp="1"/>
          </p:cNvSpPr>
          <p:nvPr>
            <p:ph type="dt" sz="half" idx="10"/>
          </p:nvPr>
        </p:nvSpPr>
        <p:spPr/>
        <p:txBody>
          <a:bodyPr/>
          <a:lstStyle/>
          <a:p>
            <a:fld id="{919F903C-6B18-B947-9FC4-9569ED74FC0B}" type="datetimeFigureOut">
              <a:rPr lang="en-US" smtClean="0"/>
              <a:t>12/15/23</a:t>
            </a:fld>
            <a:endParaRPr lang="en-US"/>
          </a:p>
        </p:txBody>
      </p:sp>
      <p:sp>
        <p:nvSpPr>
          <p:cNvPr id="4" name="Footer Placeholder 3">
            <a:extLst>
              <a:ext uri="{FF2B5EF4-FFF2-40B4-BE49-F238E27FC236}">
                <a16:creationId xmlns:a16="http://schemas.microsoft.com/office/drawing/2014/main" id="{225C8525-D1E8-E841-AD64-4A46DA39F5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3D69BF-A4DF-704B-A278-5EA201872ED6}"/>
              </a:ext>
            </a:extLst>
          </p:cNvPr>
          <p:cNvSpPr>
            <a:spLocks noGrp="1"/>
          </p:cNvSpPr>
          <p:nvPr>
            <p:ph type="sldNum" sz="quarter" idx="12"/>
          </p:nvPr>
        </p:nvSpPr>
        <p:spPr/>
        <p:txBody>
          <a:bodyPr/>
          <a:lstStyle/>
          <a:p>
            <a:fld id="{09E2664D-7E81-6C41-811A-08476DE1A0D8}" type="slidenum">
              <a:rPr lang="en-US" smtClean="0"/>
              <a:t>‹#›</a:t>
            </a:fld>
            <a:endParaRPr lang="en-US"/>
          </a:p>
        </p:txBody>
      </p:sp>
    </p:spTree>
    <p:extLst>
      <p:ext uri="{BB962C8B-B14F-4D97-AF65-F5344CB8AC3E}">
        <p14:creationId xmlns:p14="http://schemas.microsoft.com/office/powerpoint/2010/main" val="2487203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563875-2510-0147-B78C-60454234D369}"/>
              </a:ext>
            </a:extLst>
          </p:cNvPr>
          <p:cNvSpPr>
            <a:spLocks noGrp="1"/>
          </p:cNvSpPr>
          <p:nvPr>
            <p:ph type="dt" sz="half" idx="10"/>
          </p:nvPr>
        </p:nvSpPr>
        <p:spPr/>
        <p:txBody>
          <a:bodyPr/>
          <a:lstStyle/>
          <a:p>
            <a:fld id="{919F903C-6B18-B947-9FC4-9569ED74FC0B}" type="datetimeFigureOut">
              <a:rPr lang="en-US" smtClean="0"/>
              <a:t>12/15/23</a:t>
            </a:fld>
            <a:endParaRPr lang="en-US"/>
          </a:p>
        </p:txBody>
      </p:sp>
      <p:sp>
        <p:nvSpPr>
          <p:cNvPr id="3" name="Footer Placeholder 2">
            <a:extLst>
              <a:ext uri="{FF2B5EF4-FFF2-40B4-BE49-F238E27FC236}">
                <a16:creationId xmlns:a16="http://schemas.microsoft.com/office/drawing/2014/main" id="{84095994-DE78-F240-B99D-5A910D9BB2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BA512C-259C-0E41-8B46-9C43E99708D0}"/>
              </a:ext>
            </a:extLst>
          </p:cNvPr>
          <p:cNvSpPr>
            <a:spLocks noGrp="1"/>
          </p:cNvSpPr>
          <p:nvPr>
            <p:ph type="sldNum" sz="quarter" idx="12"/>
          </p:nvPr>
        </p:nvSpPr>
        <p:spPr/>
        <p:txBody>
          <a:bodyPr/>
          <a:lstStyle/>
          <a:p>
            <a:fld id="{09E2664D-7E81-6C41-811A-08476DE1A0D8}" type="slidenum">
              <a:rPr lang="en-US" smtClean="0"/>
              <a:t>‹#›</a:t>
            </a:fld>
            <a:endParaRPr lang="en-US"/>
          </a:p>
        </p:txBody>
      </p:sp>
    </p:spTree>
    <p:extLst>
      <p:ext uri="{BB962C8B-B14F-4D97-AF65-F5344CB8AC3E}">
        <p14:creationId xmlns:p14="http://schemas.microsoft.com/office/powerpoint/2010/main" val="1529361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4C68E-1A9B-7E4F-89FC-6F1AF1406B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345F46-74D5-9544-A6C1-E44F4457AF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6E7713-D0EE-DA43-B5E3-54BFC4634C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648DE0-DA0F-5845-A948-81F21D81CDE9}"/>
              </a:ext>
            </a:extLst>
          </p:cNvPr>
          <p:cNvSpPr>
            <a:spLocks noGrp="1"/>
          </p:cNvSpPr>
          <p:nvPr>
            <p:ph type="dt" sz="half" idx="10"/>
          </p:nvPr>
        </p:nvSpPr>
        <p:spPr/>
        <p:txBody>
          <a:bodyPr/>
          <a:lstStyle/>
          <a:p>
            <a:fld id="{919F903C-6B18-B947-9FC4-9569ED74FC0B}" type="datetimeFigureOut">
              <a:rPr lang="en-US" smtClean="0"/>
              <a:t>12/15/23</a:t>
            </a:fld>
            <a:endParaRPr lang="en-US"/>
          </a:p>
        </p:txBody>
      </p:sp>
      <p:sp>
        <p:nvSpPr>
          <p:cNvPr id="6" name="Footer Placeholder 5">
            <a:extLst>
              <a:ext uri="{FF2B5EF4-FFF2-40B4-BE49-F238E27FC236}">
                <a16:creationId xmlns:a16="http://schemas.microsoft.com/office/drawing/2014/main" id="{F6E78DA6-EB2B-6D46-A310-BAAC8DD3B1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62803A-969E-CA49-83F7-01686AC5968F}"/>
              </a:ext>
            </a:extLst>
          </p:cNvPr>
          <p:cNvSpPr>
            <a:spLocks noGrp="1"/>
          </p:cNvSpPr>
          <p:nvPr>
            <p:ph type="sldNum" sz="quarter" idx="12"/>
          </p:nvPr>
        </p:nvSpPr>
        <p:spPr/>
        <p:txBody>
          <a:bodyPr/>
          <a:lstStyle/>
          <a:p>
            <a:fld id="{09E2664D-7E81-6C41-811A-08476DE1A0D8}" type="slidenum">
              <a:rPr lang="en-US" smtClean="0"/>
              <a:t>‹#›</a:t>
            </a:fld>
            <a:endParaRPr lang="en-US"/>
          </a:p>
        </p:txBody>
      </p:sp>
    </p:spTree>
    <p:extLst>
      <p:ext uri="{BB962C8B-B14F-4D97-AF65-F5344CB8AC3E}">
        <p14:creationId xmlns:p14="http://schemas.microsoft.com/office/powerpoint/2010/main" val="4012596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FBB04-F092-9146-8793-B0FDFB0E9C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B57435-6373-4C46-B456-119D06A9FC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1AA278-1436-8041-8ABA-BA79316369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546CA9-6980-D947-B866-6775FE7A7835}"/>
              </a:ext>
            </a:extLst>
          </p:cNvPr>
          <p:cNvSpPr>
            <a:spLocks noGrp="1"/>
          </p:cNvSpPr>
          <p:nvPr>
            <p:ph type="dt" sz="half" idx="10"/>
          </p:nvPr>
        </p:nvSpPr>
        <p:spPr/>
        <p:txBody>
          <a:bodyPr/>
          <a:lstStyle/>
          <a:p>
            <a:fld id="{919F903C-6B18-B947-9FC4-9569ED74FC0B}" type="datetimeFigureOut">
              <a:rPr lang="en-US" smtClean="0"/>
              <a:t>12/15/23</a:t>
            </a:fld>
            <a:endParaRPr lang="en-US"/>
          </a:p>
        </p:txBody>
      </p:sp>
      <p:sp>
        <p:nvSpPr>
          <p:cNvPr id="6" name="Footer Placeholder 5">
            <a:extLst>
              <a:ext uri="{FF2B5EF4-FFF2-40B4-BE49-F238E27FC236}">
                <a16:creationId xmlns:a16="http://schemas.microsoft.com/office/drawing/2014/main" id="{6F1E5A23-BDBA-E243-A2B6-8A926C5FDC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F3DBEF-1308-DA4A-BC81-EFEED3DAC108}"/>
              </a:ext>
            </a:extLst>
          </p:cNvPr>
          <p:cNvSpPr>
            <a:spLocks noGrp="1"/>
          </p:cNvSpPr>
          <p:nvPr>
            <p:ph type="sldNum" sz="quarter" idx="12"/>
          </p:nvPr>
        </p:nvSpPr>
        <p:spPr/>
        <p:txBody>
          <a:bodyPr/>
          <a:lstStyle/>
          <a:p>
            <a:fld id="{09E2664D-7E81-6C41-811A-08476DE1A0D8}" type="slidenum">
              <a:rPr lang="en-US" smtClean="0"/>
              <a:t>‹#›</a:t>
            </a:fld>
            <a:endParaRPr lang="en-US"/>
          </a:p>
        </p:txBody>
      </p:sp>
    </p:spTree>
    <p:extLst>
      <p:ext uri="{BB962C8B-B14F-4D97-AF65-F5344CB8AC3E}">
        <p14:creationId xmlns:p14="http://schemas.microsoft.com/office/powerpoint/2010/main" val="1755914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ECD0F0-4C0A-3043-8E41-D1F45B2095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ADE53A-D1A2-A542-A434-F17E101288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E934D1-887A-E341-A444-935AB94962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9F903C-6B18-B947-9FC4-9569ED74FC0B}" type="datetimeFigureOut">
              <a:rPr lang="en-US" smtClean="0"/>
              <a:t>12/15/23</a:t>
            </a:fld>
            <a:endParaRPr lang="en-US"/>
          </a:p>
        </p:txBody>
      </p:sp>
      <p:sp>
        <p:nvSpPr>
          <p:cNvPr id="5" name="Footer Placeholder 4">
            <a:extLst>
              <a:ext uri="{FF2B5EF4-FFF2-40B4-BE49-F238E27FC236}">
                <a16:creationId xmlns:a16="http://schemas.microsoft.com/office/drawing/2014/main" id="{CEDB38D7-2F57-634C-AAAE-3EF33765CD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D085E7-9356-AA42-92F3-C9050D3F26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E2664D-7E81-6C41-811A-08476DE1A0D8}" type="slidenum">
              <a:rPr lang="en-US" smtClean="0"/>
              <a:t>‹#›</a:t>
            </a:fld>
            <a:endParaRPr lang="en-US"/>
          </a:p>
        </p:txBody>
      </p:sp>
    </p:spTree>
    <p:extLst>
      <p:ext uri="{BB962C8B-B14F-4D97-AF65-F5344CB8AC3E}">
        <p14:creationId xmlns:p14="http://schemas.microsoft.com/office/powerpoint/2010/main" val="2936320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F71420-17A6-9944-A63B-ADC5CD0922B0}"/>
              </a:ext>
            </a:extLst>
          </p:cNvPr>
          <p:cNvSpPr txBox="1"/>
          <p:nvPr/>
        </p:nvSpPr>
        <p:spPr>
          <a:xfrm>
            <a:off x="625033" y="416689"/>
            <a:ext cx="2939970" cy="369332"/>
          </a:xfrm>
          <a:prstGeom prst="rect">
            <a:avLst/>
          </a:prstGeom>
          <a:noFill/>
        </p:spPr>
        <p:txBody>
          <a:bodyPr wrap="square" rtlCol="0">
            <a:spAutoFit/>
          </a:bodyPr>
          <a:lstStyle/>
          <a:p>
            <a:r>
              <a:rPr lang="en-US" b="1" dirty="0"/>
              <a:t>Unit-13 Grammar and Usage</a:t>
            </a:r>
          </a:p>
        </p:txBody>
      </p:sp>
      <p:sp>
        <p:nvSpPr>
          <p:cNvPr id="5" name="TextBox 4">
            <a:extLst>
              <a:ext uri="{FF2B5EF4-FFF2-40B4-BE49-F238E27FC236}">
                <a16:creationId xmlns:a16="http://schemas.microsoft.com/office/drawing/2014/main" id="{3F0C7622-218C-B54E-A5BF-3FBC9A0FC1E3}"/>
              </a:ext>
            </a:extLst>
          </p:cNvPr>
          <p:cNvSpPr txBox="1"/>
          <p:nvPr/>
        </p:nvSpPr>
        <p:spPr>
          <a:xfrm>
            <a:off x="625033" y="810222"/>
            <a:ext cx="10706582" cy="1015663"/>
          </a:xfrm>
          <a:prstGeom prst="rect">
            <a:avLst/>
          </a:prstGeom>
          <a:noFill/>
        </p:spPr>
        <p:txBody>
          <a:bodyPr wrap="square" rtlCol="0">
            <a:spAutoFit/>
          </a:bodyPr>
          <a:lstStyle/>
          <a:p>
            <a:r>
              <a:rPr lang="en-US" sz="2000" dirty="0"/>
              <a:t>*Grammar, rules of a language governing the sounds, words, sentences, and other elements, as well as their combination and interpretation. The word grammar also denotes the study of these abstract features or a book presenting these rules.</a:t>
            </a:r>
          </a:p>
        </p:txBody>
      </p:sp>
      <p:sp>
        <p:nvSpPr>
          <p:cNvPr id="6" name="TextBox 5">
            <a:extLst>
              <a:ext uri="{FF2B5EF4-FFF2-40B4-BE49-F238E27FC236}">
                <a16:creationId xmlns:a16="http://schemas.microsoft.com/office/drawing/2014/main" id="{F1F874AD-1718-7F4F-8F13-5BCF244D52AE}"/>
              </a:ext>
            </a:extLst>
          </p:cNvPr>
          <p:cNvSpPr txBox="1"/>
          <p:nvPr/>
        </p:nvSpPr>
        <p:spPr>
          <a:xfrm>
            <a:off x="625033" y="1817215"/>
            <a:ext cx="10347767" cy="707886"/>
          </a:xfrm>
          <a:prstGeom prst="rect">
            <a:avLst/>
          </a:prstGeom>
          <a:noFill/>
        </p:spPr>
        <p:txBody>
          <a:bodyPr wrap="square" rtlCol="0">
            <a:spAutoFit/>
          </a:bodyPr>
          <a:lstStyle/>
          <a:p>
            <a:r>
              <a:rPr lang="en-US" sz="2000" dirty="0"/>
              <a:t>*Use' can function as both a noun and a verb, whereas, 'usage' is only a noun and it is more formal than 'use' as a noun.</a:t>
            </a:r>
          </a:p>
        </p:txBody>
      </p:sp>
      <p:sp>
        <p:nvSpPr>
          <p:cNvPr id="7" name="TextBox 6">
            <a:extLst>
              <a:ext uri="{FF2B5EF4-FFF2-40B4-BE49-F238E27FC236}">
                <a16:creationId xmlns:a16="http://schemas.microsoft.com/office/drawing/2014/main" id="{A76675C2-2723-FB48-93D5-98CA05F197C5}"/>
              </a:ext>
            </a:extLst>
          </p:cNvPr>
          <p:cNvSpPr txBox="1"/>
          <p:nvPr/>
        </p:nvSpPr>
        <p:spPr>
          <a:xfrm>
            <a:off x="619243" y="2553031"/>
            <a:ext cx="10874418" cy="1015663"/>
          </a:xfrm>
          <a:prstGeom prst="rect">
            <a:avLst/>
          </a:prstGeom>
          <a:noFill/>
        </p:spPr>
        <p:txBody>
          <a:bodyPr wrap="square" rtlCol="0">
            <a:spAutoFit/>
          </a:bodyPr>
          <a:lstStyle/>
          <a:p>
            <a:r>
              <a:rPr lang="en-US" sz="2000" dirty="0"/>
              <a:t>*In linguistics, the term usage relates to the habits of language use among a language's native speakers, particularly with regard to the meanings of words and phrases. Grammar relates to the functions of words, the construction of sentences, and how words combine to make sentences.</a:t>
            </a:r>
          </a:p>
        </p:txBody>
      </p:sp>
      <p:sp>
        <p:nvSpPr>
          <p:cNvPr id="8" name="TextBox 7">
            <a:extLst>
              <a:ext uri="{FF2B5EF4-FFF2-40B4-BE49-F238E27FC236}">
                <a16:creationId xmlns:a16="http://schemas.microsoft.com/office/drawing/2014/main" id="{D8408233-5356-0F48-BF7C-9DECF8F761EE}"/>
              </a:ext>
            </a:extLst>
          </p:cNvPr>
          <p:cNvSpPr txBox="1"/>
          <p:nvPr/>
        </p:nvSpPr>
        <p:spPr>
          <a:xfrm>
            <a:off x="595130" y="3596617"/>
            <a:ext cx="11001739" cy="707886"/>
          </a:xfrm>
          <a:prstGeom prst="rect">
            <a:avLst/>
          </a:prstGeom>
          <a:noFill/>
        </p:spPr>
        <p:txBody>
          <a:bodyPr wrap="square" rtlCol="0">
            <a:spAutoFit/>
          </a:bodyPr>
          <a:lstStyle/>
          <a:p>
            <a:r>
              <a:rPr lang="en-US" sz="2000" dirty="0"/>
              <a:t>*Ensuring all sentences have a subject and a verb; placing adjectives directly before the noun they describe, or after it if separated by a verb; and using a comma to connect two ideas</a:t>
            </a:r>
          </a:p>
        </p:txBody>
      </p:sp>
      <p:sp>
        <p:nvSpPr>
          <p:cNvPr id="9" name="TextBox 8">
            <a:extLst>
              <a:ext uri="{FF2B5EF4-FFF2-40B4-BE49-F238E27FC236}">
                <a16:creationId xmlns:a16="http://schemas.microsoft.com/office/drawing/2014/main" id="{2EDA422C-0F59-A540-9E92-59591364B023}"/>
              </a:ext>
            </a:extLst>
          </p:cNvPr>
          <p:cNvSpPr txBox="1"/>
          <p:nvPr/>
        </p:nvSpPr>
        <p:spPr>
          <a:xfrm>
            <a:off x="619243" y="4663359"/>
            <a:ext cx="10630386" cy="2862322"/>
          </a:xfrm>
          <a:prstGeom prst="rect">
            <a:avLst/>
          </a:prstGeom>
          <a:noFill/>
        </p:spPr>
        <p:txBody>
          <a:bodyPr wrap="square" rtlCol="0">
            <a:spAutoFit/>
          </a:bodyPr>
          <a:lstStyle/>
          <a:p>
            <a:r>
              <a:rPr lang="en-US" sz="2000" b="1" dirty="0"/>
              <a:t>1- Subject-verb agreement  2- Adjectives and adverbs 3- Punctuation 4- Sentence structure </a:t>
            </a:r>
          </a:p>
          <a:p>
            <a:r>
              <a:rPr lang="en-US" sz="2000" b="1" dirty="0"/>
              <a:t>5- Verb conjugations and tenses 6- Quantifiers 7- Active voice 8- Correct article usage</a:t>
            </a:r>
          </a:p>
          <a:p>
            <a:endParaRPr lang="en-US" sz="2000" b="1" dirty="0"/>
          </a:p>
          <a:p>
            <a:endParaRPr lang="en-US" sz="2000" b="1" dirty="0"/>
          </a:p>
          <a:p>
            <a:endParaRPr lang="en-US" sz="2000" b="1" dirty="0"/>
          </a:p>
          <a:p>
            <a:r>
              <a:rPr lang="en-US" sz="2000" b="1" dirty="0"/>
              <a:t> </a:t>
            </a:r>
          </a:p>
          <a:p>
            <a:endParaRPr lang="en-US" sz="2000" b="1" dirty="0"/>
          </a:p>
          <a:p>
            <a:endParaRPr lang="en-US" sz="2000" b="1" dirty="0"/>
          </a:p>
          <a:p>
            <a:endParaRPr lang="en-US" sz="2000" b="1" dirty="0"/>
          </a:p>
        </p:txBody>
      </p:sp>
    </p:spTree>
    <p:extLst>
      <p:ext uri="{BB962C8B-B14F-4D97-AF65-F5344CB8AC3E}">
        <p14:creationId xmlns:p14="http://schemas.microsoft.com/office/powerpoint/2010/main" val="635865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FCA48B-57EF-B14E-A302-7C46FC0CBD02}"/>
              </a:ext>
            </a:extLst>
          </p:cNvPr>
          <p:cNvSpPr txBox="1"/>
          <p:nvPr/>
        </p:nvSpPr>
        <p:spPr>
          <a:xfrm>
            <a:off x="787078" y="451413"/>
            <a:ext cx="3044141" cy="400110"/>
          </a:xfrm>
          <a:prstGeom prst="rect">
            <a:avLst/>
          </a:prstGeom>
          <a:noFill/>
        </p:spPr>
        <p:txBody>
          <a:bodyPr wrap="square" rtlCol="0">
            <a:spAutoFit/>
          </a:bodyPr>
          <a:lstStyle/>
          <a:p>
            <a:r>
              <a:rPr lang="en-US" sz="2000" b="1" dirty="0"/>
              <a:t>Punctuation and grammar:</a:t>
            </a:r>
          </a:p>
        </p:txBody>
      </p:sp>
      <p:sp>
        <p:nvSpPr>
          <p:cNvPr id="5" name="TextBox 4">
            <a:extLst>
              <a:ext uri="{FF2B5EF4-FFF2-40B4-BE49-F238E27FC236}">
                <a16:creationId xmlns:a16="http://schemas.microsoft.com/office/drawing/2014/main" id="{534150C9-FAEE-4E45-9737-372A899A494C}"/>
              </a:ext>
            </a:extLst>
          </p:cNvPr>
          <p:cNvSpPr txBox="1"/>
          <p:nvPr/>
        </p:nvSpPr>
        <p:spPr>
          <a:xfrm>
            <a:off x="856528" y="972273"/>
            <a:ext cx="1008155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Grammar refers to the ways we put words together in sentences to form meaning. Punctuation refers to all the symbols that enhance sentences and add clarity.</a:t>
            </a:r>
          </a:p>
        </p:txBody>
      </p:sp>
      <p:sp>
        <p:nvSpPr>
          <p:cNvPr id="6" name="TextBox 5">
            <a:extLst>
              <a:ext uri="{FF2B5EF4-FFF2-40B4-BE49-F238E27FC236}">
                <a16:creationId xmlns:a16="http://schemas.microsoft.com/office/drawing/2014/main" id="{9AF5F4D4-66E0-8C48-9C92-23137A2343F9}"/>
              </a:ext>
            </a:extLst>
          </p:cNvPr>
          <p:cNvSpPr txBox="1"/>
          <p:nvPr/>
        </p:nvSpPr>
        <p:spPr>
          <a:xfrm>
            <a:off x="856528" y="2037144"/>
            <a:ext cx="10081550"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There are 14 punctuation marks that are used in the English language. They are: the period, question mark, exclamation point, comma, colon, semicolon, dash, hyphen, brackets, braces, parentheses, apostrophe, quotation mark, and ellipsis.</a:t>
            </a:r>
          </a:p>
        </p:txBody>
      </p:sp>
      <p:sp>
        <p:nvSpPr>
          <p:cNvPr id="7" name="TextBox 6">
            <a:extLst>
              <a:ext uri="{FF2B5EF4-FFF2-40B4-BE49-F238E27FC236}">
                <a16:creationId xmlns:a16="http://schemas.microsoft.com/office/drawing/2014/main" id="{AA905BF7-79C1-4043-BA14-B0F99134DEB5}"/>
              </a:ext>
            </a:extLst>
          </p:cNvPr>
          <p:cNvSpPr txBox="1"/>
          <p:nvPr/>
        </p:nvSpPr>
        <p:spPr>
          <a:xfrm>
            <a:off x="879676" y="3333509"/>
            <a:ext cx="9722734"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use of symbols such as full stops or periods, commas, or question marks to divide written words into sentences and clauses. He was known for his poor grammar and punctuation. 2. uncountable noun. Punctuation is the symbols that you use to divide written words into sentences and clauses.</a:t>
            </a:r>
          </a:p>
        </p:txBody>
      </p:sp>
      <p:sp>
        <p:nvSpPr>
          <p:cNvPr id="8" name="TextBox 7">
            <a:extLst>
              <a:ext uri="{FF2B5EF4-FFF2-40B4-BE49-F238E27FC236}">
                <a16:creationId xmlns:a16="http://schemas.microsoft.com/office/drawing/2014/main" id="{BB091401-AAF0-124A-906F-C36D2189C46D}"/>
              </a:ext>
            </a:extLst>
          </p:cNvPr>
          <p:cNvSpPr txBox="1"/>
          <p:nvPr/>
        </p:nvSpPr>
        <p:spPr>
          <a:xfrm>
            <a:off x="922116" y="4937649"/>
            <a:ext cx="9680293"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There are two categories within grammar: syntax is how words and phrases are arranged to create sentences, and punctuation is the system of marks used to separate sentences or clauses and to clarify meaning.</a:t>
            </a:r>
          </a:p>
        </p:txBody>
      </p:sp>
    </p:spTree>
    <p:extLst>
      <p:ext uri="{BB962C8B-B14F-4D97-AF65-F5344CB8AC3E}">
        <p14:creationId xmlns:p14="http://schemas.microsoft.com/office/powerpoint/2010/main" val="2206201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11DA05-4908-4545-BBFC-30909B84E331}"/>
              </a:ext>
            </a:extLst>
          </p:cNvPr>
          <p:cNvSpPr txBox="1"/>
          <p:nvPr/>
        </p:nvSpPr>
        <p:spPr>
          <a:xfrm>
            <a:off x="717630" y="671332"/>
            <a:ext cx="4583575" cy="4555093"/>
          </a:xfrm>
          <a:prstGeom prst="rect">
            <a:avLst/>
          </a:prstGeom>
          <a:noFill/>
        </p:spPr>
        <p:txBody>
          <a:bodyPr wrap="square" rtlCol="0">
            <a:spAutoFit/>
          </a:bodyPr>
          <a:lstStyle/>
          <a:p>
            <a:r>
              <a:rPr lang="en-US" sz="2000" b="1" dirty="0"/>
              <a:t>Follow these basic punctuation rules to write more clearly and effectively.</a:t>
            </a:r>
          </a:p>
          <a:p>
            <a:endParaRPr lang="en-US" sz="2000" dirty="0"/>
          </a:p>
          <a:p>
            <a:pPr marL="342900" indent="-342900">
              <a:buFont typeface="Arial" panose="020B0604020202020204" pitchFamily="34" charset="0"/>
              <a:buChar char="•"/>
            </a:pPr>
            <a:r>
              <a:rPr lang="en-US" sz="2000" dirty="0"/>
              <a:t>Punctuation Must be Parallel.</a:t>
            </a:r>
          </a:p>
          <a:p>
            <a:pPr marL="342900" indent="-342900">
              <a:lnSpc>
                <a:spcPct val="150000"/>
              </a:lnSpc>
              <a:buFont typeface="Arial" panose="020B0604020202020204" pitchFamily="34" charset="0"/>
              <a:buChar char="•"/>
            </a:pPr>
            <a:r>
              <a:rPr lang="en-US" sz="2000" dirty="0"/>
              <a:t>Use </a:t>
            </a:r>
            <a:r>
              <a:rPr lang="en-US" sz="2000" dirty="0" err="1"/>
              <a:t>Em</a:t>
            </a:r>
            <a:r>
              <a:rPr lang="en-US" sz="2000" dirty="0"/>
              <a:t>-dashes Sparingly.</a:t>
            </a:r>
          </a:p>
          <a:p>
            <a:pPr marL="342900" indent="-342900">
              <a:buFont typeface="Arial" panose="020B0604020202020204" pitchFamily="34" charset="0"/>
              <a:buChar char="•"/>
            </a:pPr>
            <a:r>
              <a:rPr lang="en-US" sz="2000" dirty="0"/>
              <a:t>A Colon Appears at the End of the Main Clause.</a:t>
            </a:r>
          </a:p>
          <a:p>
            <a:pPr marL="342900" indent="-342900">
              <a:buFont typeface="Arial" panose="020B0604020202020204" pitchFamily="34" charset="0"/>
              <a:buChar char="•"/>
            </a:pPr>
            <a:r>
              <a:rPr lang="en-US" sz="2000" dirty="0"/>
              <a:t>Semicolons Separate Two Independent Clauses.</a:t>
            </a:r>
          </a:p>
          <a:p>
            <a:pPr marL="342900" indent="-342900">
              <a:buFont typeface="Arial" panose="020B0604020202020204" pitchFamily="34" charset="0"/>
              <a:buChar char="•"/>
            </a:pPr>
            <a:r>
              <a:rPr lang="en-US" sz="2000" dirty="0"/>
              <a:t>Parentheses Show Related, Nonessential Elements.</a:t>
            </a:r>
          </a:p>
          <a:p>
            <a:pPr marL="342900" indent="-342900">
              <a:buFont typeface="Arial" panose="020B0604020202020204" pitchFamily="34" charset="0"/>
              <a:buChar char="•"/>
            </a:pPr>
            <a:r>
              <a:rPr lang="en-US" sz="2000" dirty="0"/>
              <a:t>Apostrophes Only Show Possession or Omission.</a:t>
            </a:r>
          </a:p>
          <a:p>
            <a:endParaRPr lang="en-US" sz="2000" dirty="0"/>
          </a:p>
        </p:txBody>
      </p:sp>
      <p:pic>
        <p:nvPicPr>
          <p:cNvPr id="5" name="Picture 4">
            <a:extLst>
              <a:ext uri="{FF2B5EF4-FFF2-40B4-BE49-F238E27FC236}">
                <a16:creationId xmlns:a16="http://schemas.microsoft.com/office/drawing/2014/main" id="{F0D78B48-F95E-7F40-9D79-EE41FB4A6F4E}"/>
              </a:ext>
            </a:extLst>
          </p:cNvPr>
          <p:cNvPicPr>
            <a:picLocks noChangeAspect="1"/>
          </p:cNvPicPr>
          <p:nvPr/>
        </p:nvPicPr>
        <p:blipFill>
          <a:blip r:embed="rId2"/>
          <a:stretch>
            <a:fillRect/>
          </a:stretch>
        </p:blipFill>
        <p:spPr>
          <a:xfrm>
            <a:off x="6481821" y="377303"/>
            <a:ext cx="5185459" cy="6375786"/>
          </a:xfrm>
          <a:prstGeom prst="rect">
            <a:avLst/>
          </a:prstGeom>
        </p:spPr>
      </p:pic>
    </p:spTree>
    <p:extLst>
      <p:ext uri="{BB962C8B-B14F-4D97-AF65-F5344CB8AC3E}">
        <p14:creationId xmlns:p14="http://schemas.microsoft.com/office/powerpoint/2010/main" val="4037180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F63D4D-175E-0D49-BEA7-69B21A8B370C}"/>
              </a:ext>
            </a:extLst>
          </p:cNvPr>
          <p:cNvSpPr txBox="1"/>
          <p:nvPr/>
        </p:nvSpPr>
        <p:spPr>
          <a:xfrm>
            <a:off x="775504" y="439838"/>
            <a:ext cx="4815068" cy="707886"/>
          </a:xfrm>
          <a:prstGeom prst="rect">
            <a:avLst/>
          </a:prstGeom>
          <a:noFill/>
        </p:spPr>
        <p:txBody>
          <a:bodyPr wrap="square" rtlCol="0">
            <a:spAutoFit/>
          </a:bodyPr>
          <a:lstStyle/>
          <a:p>
            <a:r>
              <a:rPr lang="en-US" sz="2000" b="1" dirty="0"/>
              <a:t>Mechanics and Conventions </a:t>
            </a:r>
          </a:p>
          <a:p>
            <a:endParaRPr lang="en-US" sz="2000" b="1" dirty="0"/>
          </a:p>
        </p:txBody>
      </p:sp>
      <p:sp>
        <p:nvSpPr>
          <p:cNvPr id="5" name="TextBox 4">
            <a:extLst>
              <a:ext uri="{FF2B5EF4-FFF2-40B4-BE49-F238E27FC236}">
                <a16:creationId xmlns:a16="http://schemas.microsoft.com/office/drawing/2014/main" id="{F3A609C8-25D1-DD44-95DE-8E6C0C8139F2}"/>
              </a:ext>
            </a:extLst>
          </p:cNvPr>
          <p:cNvSpPr txBox="1"/>
          <p:nvPr/>
        </p:nvSpPr>
        <p:spPr>
          <a:xfrm>
            <a:off x="775504" y="998925"/>
            <a:ext cx="10000526" cy="1015663"/>
          </a:xfrm>
          <a:prstGeom prst="rect">
            <a:avLst/>
          </a:prstGeom>
          <a:noFill/>
        </p:spPr>
        <p:txBody>
          <a:bodyPr wrap="square" rtlCol="0">
            <a:spAutoFit/>
          </a:bodyPr>
          <a:lstStyle/>
          <a:p>
            <a:r>
              <a:rPr lang="en-US" sz="2000" dirty="0"/>
              <a:t>Mechanics are things needed in written language that aren't necessary in speech. For example, we don't need to punctuate sentences, spell, or determine paragraph breaks when we talk. Usage is the conventions of language, such as verb tense and word order.</a:t>
            </a:r>
          </a:p>
        </p:txBody>
      </p:sp>
      <p:sp>
        <p:nvSpPr>
          <p:cNvPr id="6" name="TextBox 5">
            <a:extLst>
              <a:ext uri="{FF2B5EF4-FFF2-40B4-BE49-F238E27FC236}">
                <a16:creationId xmlns:a16="http://schemas.microsoft.com/office/drawing/2014/main" id="{3F78E4EA-49BE-A24F-9E25-0504FB487B1F}"/>
              </a:ext>
            </a:extLst>
          </p:cNvPr>
          <p:cNvSpPr txBox="1"/>
          <p:nvPr/>
        </p:nvSpPr>
        <p:spPr>
          <a:xfrm>
            <a:off x="775504" y="2573675"/>
            <a:ext cx="5694744" cy="1323439"/>
          </a:xfrm>
          <a:prstGeom prst="rect">
            <a:avLst/>
          </a:prstGeom>
          <a:noFill/>
        </p:spPr>
        <p:txBody>
          <a:bodyPr wrap="square" rtlCol="0">
            <a:spAutoFit/>
          </a:bodyPr>
          <a:lstStyle/>
          <a:p>
            <a:r>
              <a:rPr lang="en-US" sz="2000" dirty="0"/>
              <a:t>The Conventions trait is the mechanical correctness of the writing and includes five elements: spelling, punctuation, capitalization, grammar/usage, and paragraphing.</a:t>
            </a:r>
          </a:p>
        </p:txBody>
      </p:sp>
      <p:pic>
        <p:nvPicPr>
          <p:cNvPr id="7" name="Picture 6">
            <a:extLst>
              <a:ext uri="{FF2B5EF4-FFF2-40B4-BE49-F238E27FC236}">
                <a16:creationId xmlns:a16="http://schemas.microsoft.com/office/drawing/2014/main" id="{C1C20782-0B59-374B-BDB6-28D78FB77E4B}"/>
              </a:ext>
            </a:extLst>
          </p:cNvPr>
          <p:cNvPicPr>
            <a:picLocks noChangeAspect="1"/>
          </p:cNvPicPr>
          <p:nvPr/>
        </p:nvPicPr>
        <p:blipFill>
          <a:blip r:embed="rId2"/>
          <a:stretch>
            <a:fillRect/>
          </a:stretch>
        </p:blipFill>
        <p:spPr>
          <a:xfrm>
            <a:off x="7895139" y="2573675"/>
            <a:ext cx="3840318" cy="2968362"/>
          </a:xfrm>
          <a:prstGeom prst="rect">
            <a:avLst/>
          </a:prstGeom>
        </p:spPr>
      </p:pic>
    </p:spTree>
    <p:extLst>
      <p:ext uri="{BB962C8B-B14F-4D97-AF65-F5344CB8AC3E}">
        <p14:creationId xmlns:p14="http://schemas.microsoft.com/office/powerpoint/2010/main" val="4227747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898DE9-6A02-8F47-A4D6-0DBB93270AE0}"/>
              </a:ext>
            </a:extLst>
          </p:cNvPr>
          <p:cNvSpPr txBox="1"/>
          <p:nvPr/>
        </p:nvSpPr>
        <p:spPr>
          <a:xfrm>
            <a:off x="775503" y="337284"/>
            <a:ext cx="5660021" cy="707886"/>
          </a:xfrm>
          <a:prstGeom prst="rect">
            <a:avLst/>
          </a:prstGeom>
          <a:noFill/>
        </p:spPr>
        <p:txBody>
          <a:bodyPr wrap="square" rtlCol="0">
            <a:spAutoFit/>
          </a:bodyPr>
          <a:lstStyle/>
          <a:p>
            <a:r>
              <a:rPr lang="en-US" sz="2000" b="1" dirty="0"/>
              <a:t>Glossary of Commonly Misused Words and Phrases </a:t>
            </a:r>
          </a:p>
          <a:p>
            <a:endParaRPr lang="en-US" sz="2000" b="1" dirty="0"/>
          </a:p>
        </p:txBody>
      </p:sp>
      <p:sp>
        <p:nvSpPr>
          <p:cNvPr id="5" name="TextBox 4">
            <a:extLst>
              <a:ext uri="{FF2B5EF4-FFF2-40B4-BE49-F238E27FC236}">
                <a16:creationId xmlns:a16="http://schemas.microsoft.com/office/drawing/2014/main" id="{84831B25-D31D-C244-A76D-71C313A8FED9}"/>
              </a:ext>
            </a:extLst>
          </p:cNvPr>
          <p:cNvSpPr txBox="1"/>
          <p:nvPr/>
        </p:nvSpPr>
        <p:spPr>
          <a:xfrm>
            <a:off x="775503" y="935644"/>
            <a:ext cx="6342927" cy="3477875"/>
          </a:xfrm>
          <a:prstGeom prst="rect">
            <a:avLst/>
          </a:prstGeom>
          <a:noFill/>
        </p:spPr>
        <p:txBody>
          <a:bodyPr wrap="square" rtlCol="0">
            <a:spAutoFit/>
          </a:bodyPr>
          <a:lstStyle/>
          <a:p>
            <a:r>
              <a:rPr lang="en-US" sz="2000" b="1" dirty="0"/>
              <a:t>Words and phrases commonly misused</a:t>
            </a:r>
            <a:endParaRPr lang="en-US" sz="2000" dirty="0"/>
          </a:p>
          <a:p>
            <a:r>
              <a:rPr lang="en-US" sz="2000" dirty="0"/>
              <a:t>Stay vs. Live.</a:t>
            </a:r>
          </a:p>
          <a:p>
            <a:r>
              <a:rPr lang="en-US" sz="2000" dirty="0"/>
              <a:t>Chop vs. stamp.</a:t>
            </a:r>
          </a:p>
          <a:p>
            <a:r>
              <a:rPr lang="en-US" sz="2000" dirty="0"/>
              <a:t>Go to bed vs. sleep.</a:t>
            </a:r>
          </a:p>
          <a:p>
            <a:r>
              <a:rPr lang="en-US" sz="2000" dirty="0"/>
              <a:t>Fill in vs. fill out vs. fill up.</a:t>
            </a:r>
          </a:p>
          <a:p>
            <a:r>
              <a:rPr lang="en-US" sz="2000" dirty="0"/>
              <a:t>You and me vs. you and I.</a:t>
            </a:r>
          </a:p>
          <a:p>
            <a:r>
              <a:rPr lang="en-US" sz="2000" dirty="0"/>
              <a:t>As regards vs. In regards to.</a:t>
            </a:r>
          </a:p>
          <a:p>
            <a:r>
              <a:rPr lang="en-US" sz="2000" dirty="0" err="1"/>
              <a:t>Irregardless</a:t>
            </a:r>
            <a:r>
              <a:rPr lang="en-US" sz="2000" dirty="0"/>
              <a:t> vs. Regardless.</a:t>
            </a:r>
          </a:p>
          <a:p>
            <a:r>
              <a:rPr lang="en-US" sz="2000" dirty="0"/>
              <a:t>Good vs. well.</a:t>
            </a:r>
          </a:p>
          <a:p>
            <a:br>
              <a:rPr lang="en-US" sz="2000" dirty="0"/>
            </a:br>
            <a:endParaRPr lang="en-US" sz="2000" dirty="0"/>
          </a:p>
        </p:txBody>
      </p:sp>
      <p:sp>
        <p:nvSpPr>
          <p:cNvPr id="6" name="TextBox 5">
            <a:extLst>
              <a:ext uri="{FF2B5EF4-FFF2-40B4-BE49-F238E27FC236}">
                <a16:creationId xmlns:a16="http://schemas.microsoft.com/office/drawing/2014/main" id="{B1E84C8B-7567-3F4F-B176-912A4F076916}"/>
              </a:ext>
            </a:extLst>
          </p:cNvPr>
          <p:cNvSpPr txBox="1"/>
          <p:nvPr/>
        </p:nvSpPr>
        <p:spPr>
          <a:xfrm>
            <a:off x="7546694" y="935644"/>
            <a:ext cx="4120587" cy="4401205"/>
          </a:xfrm>
          <a:prstGeom prst="rect">
            <a:avLst/>
          </a:prstGeom>
          <a:noFill/>
        </p:spPr>
        <p:txBody>
          <a:bodyPr wrap="square" rtlCol="0">
            <a:spAutoFit/>
          </a:bodyPr>
          <a:lstStyle/>
          <a:p>
            <a:r>
              <a:rPr lang="en-US" sz="2000" b="1" dirty="0"/>
              <a:t>Commonly Misused Words</a:t>
            </a:r>
            <a:endParaRPr lang="en-US" sz="2000" dirty="0"/>
          </a:p>
          <a:p>
            <a:r>
              <a:rPr lang="en-US" sz="2000" dirty="0"/>
              <a:t>ARE VS. OUR. ... </a:t>
            </a:r>
          </a:p>
          <a:p>
            <a:r>
              <a:rPr lang="en-US" sz="2000" dirty="0"/>
              <a:t>COMPLIMENT VS. COMPLEMENT. ... </a:t>
            </a:r>
          </a:p>
          <a:p>
            <a:r>
              <a:rPr lang="en-US" sz="2000" dirty="0"/>
              <a:t>EFFECT VS. AFFECT. ... </a:t>
            </a:r>
          </a:p>
          <a:p>
            <a:r>
              <a:rPr lang="en-US" sz="2000" dirty="0"/>
              <a:t>Side note: Affect can also be used as a noun in psychology. This is a helpful LINK if you have any second guesses about whether to use "effect" or "affect."</a:t>
            </a:r>
          </a:p>
          <a:p>
            <a:r>
              <a:rPr lang="en-US" sz="2000" dirty="0"/>
              <a:t>EXCEPT VS. ACCEPT. ... </a:t>
            </a:r>
          </a:p>
          <a:p>
            <a:r>
              <a:rPr lang="en-US" sz="2000" dirty="0"/>
              <a:t>INSURE VS. ENSURE. ... </a:t>
            </a:r>
          </a:p>
          <a:p>
            <a:r>
              <a:rPr lang="en-US" sz="2000" dirty="0"/>
              <a:t>ITS VS. IT'S. ... </a:t>
            </a:r>
          </a:p>
          <a:p>
            <a:r>
              <a:rPr lang="en-US" sz="2000" dirty="0"/>
              <a:t>THEIR/THERE/THEY'RE.</a:t>
            </a:r>
          </a:p>
          <a:p>
            <a:endParaRPr lang="en-US" sz="2000" dirty="0"/>
          </a:p>
        </p:txBody>
      </p:sp>
      <p:sp>
        <p:nvSpPr>
          <p:cNvPr id="7" name="TextBox 6">
            <a:extLst>
              <a:ext uri="{FF2B5EF4-FFF2-40B4-BE49-F238E27FC236}">
                <a16:creationId xmlns:a16="http://schemas.microsoft.com/office/drawing/2014/main" id="{2F2F08C5-9CDC-AA49-BE66-A672BCAD10A3}"/>
              </a:ext>
            </a:extLst>
          </p:cNvPr>
          <p:cNvSpPr txBox="1"/>
          <p:nvPr/>
        </p:nvSpPr>
        <p:spPr>
          <a:xfrm>
            <a:off x="775503" y="4413519"/>
            <a:ext cx="6771191" cy="1938992"/>
          </a:xfrm>
          <a:prstGeom prst="rect">
            <a:avLst/>
          </a:prstGeom>
          <a:solidFill>
            <a:srgbClr val="FFFF00"/>
          </a:solidFill>
        </p:spPr>
        <p:txBody>
          <a:bodyPr wrap="square" rtlCol="0">
            <a:spAutoFit/>
          </a:bodyPr>
          <a:lstStyle/>
          <a:p>
            <a:r>
              <a:rPr lang="en-US" sz="2000" dirty="0"/>
              <a:t>“Ironic” does not, technically, mean “unfortunate,” “interesting,” or “coincidental,” despite these terms often being used interchangeably. And that frequent misuse has not escaped linguists; according to the editors at </a:t>
            </a:r>
            <a:r>
              <a:rPr lang="en-US" sz="2000" dirty="0" err="1"/>
              <a:t>Dictionary.com</a:t>
            </a:r>
            <a:r>
              <a:rPr lang="en-US" sz="2000" dirty="0"/>
              <a:t>, “We submit that ironic might be the most abused word in the English language.”</a:t>
            </a:r>
          </a:p>
        </p:txBody>
      </p:sp>
    </p:spTree>
    <p:extLst>
      <p:ext uri="{BB962C8B-B14F-4D97-AF65-F5344CB8AC3E}">
        <p14:creationId xmlns:p14="http://schemas.microsoft.com/office/powerpoint/2010/main" val="3259273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439</Words>
  <Application>Microsoft Macintosh PowerPoint</Application>
  <PresentationFormat>Widescreen</PresentationFormat>
  <Paragraphs>49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9</cp:revision>
  <dcterms:created xsi:type="dcterms:W3CDTF">2023-12-15T10:01:29Z</dcterms:created>
  <dcterms:modified xsi:type="dcterms:W3CDTF">2023-12-15T10:42:06Z</dcterms:modified>
</cp:coreProperties>
</file>