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B18E-04A6-6C47-A16B-4EB66561E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77204-4CD5-C047-9A20-93DE41168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D85350-ABD9-9341-B4A8-4259AD6315D3}"/>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5" name="Footer Placeholder 4">
            <a:extLst>
              <a:ext uri="{FF2B5EF4-FFF2-40B4-BE49-F238E27FC236}">
                <a16:creationId xmlns:a16="http://schemas.microsoft.com/office/drawing/2014/main" id="{AD360FDC-CEBB-8E4B-82D4-DFE9242EC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D6A5D-D9C3-F64F-92CA-C882143E03CF}"/>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384112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7ACB-E093-5F4F-8919-28E121579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269BC-2BE3-774A-9E64-E25CC01F01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BBDEB-5E25-F646-A52C-804B0BACBBF6}"/>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5" name="Footer Placeholder 4">
            <a:extLst>
              <a:ext uri="{FF2B5EF4-FFF2-40B4-BE49-F238E27FC236}">
                <a16:creationId xmlns:a16="http://schemas.microsoft.com/office/drawing/2014/main" id="{DB14F7C5-2095-364B-980D-9CA91ACE9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4D5E8-7A83-4F4F-ABCE-8739DDAE6511}"/>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283597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E6EBC-4D16-E449-8457-7A4B14741B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FD8081-EDB4-CD4A-8EFC-452EB287F1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162B0-FB3B-D447-A0D6-AC4E199B8D29}"/>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5" name="Footer Placeholder 4">
            <a:extLst>
              <a:ext uri="{FF2B5EF4-FFF2-40B4-BE49-F238E27FC236}">
                <a16:creationId xmlns:a16="http://schemas.microsoft.com/office/drawing/2014/main" id="{8B8149F6-B9BD-EE46-BF88-6B690677F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19B27-8D3A-D145-B750-9DBCCB17E537}"/>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409073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4484-49B4-5342-A88D-35D8E28EF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46F04-DE0A-F24A-8C56-ECD375E49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26943-AD83-C342-9512-571FD1A627D7}"/>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5" name="Footer Placeholder 4">
            <a:extLst>
              <a:ext uri="{FF2B5EF4-FFF2-40B4-BE49-F238E27FC236}">
                <a16:creationId xmlns:a16="http://schemas.microsoft.com/office/drawing/2014/main" id="{8627E555-810E-CC47-8E67-3637DEB3C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98B8-30B0-464A-94F0-30FADF61646D}"/>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113205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49C3-8A62-4F40-93D6-BAA71348D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424F8-69FA-814E-8E08-F9CBCD266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2E07E-2478-524D-8F3A-46145B1E8899}"/>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5" name="Footer Placeholder 4">
            <a:extLst>
              <a:ext uri="{FF2B5EF4-FFF2-40B4-BE49-F238E27FC236}">
                <a16:creationId xmlns:a16="http://schemas.microsoft.com/office/drawing/2014/main" id="{42683275-E676-E94E-97D5-FD8C705D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EADA1-B233-0347-B539-93C5E39ED186}"/>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230217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926F-DDA3-2A4C-9F2D-21C058BC3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528CED-8C63-AB46-8654-592FD8157A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E4F4B9-8743-2948-8DAD-0E1AB3A3E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096E94-ECAA-C84B-A7CB-E126EDA74588}"/>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6" name="Footer Placeholder 5">
            <a:extLst>
              <a:ext uri="{FF2B5EF4-FFF2-40B4-BE49-F238E27FC236}">
                <a16:creationId xmlns:a16="http://schemas.microsoft.com/office/drawing/2014/main" id="{07267696-D3EE-3147-B57B-F526D7E2D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CC1C6-A006-2D49-8375-0AA588ACEB04}"/>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17231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4E73-D0AE-034F-AE48-AA18C6A36F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DD5FC-6C1E-4F46-8249-3A5BA7AF5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25837-E736-8145-A806-46EC59D63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A3F090-1984-5344-9B34-004CFAD49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932A3-08FD-7A43-90C6-C36D601190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C18098-37AD-9A42-9C75-41886468F375}"/>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8" name="Footer Placeholder 7">
            <a:extLst>
              <a:ext uri="{FF2B5EF4-FFF2-40B4-BE49-F238E27FC236}">
                <a16:creationId xmlns:a16="http://schemas.microsoft.com/office/drawing/2014/main" id="{A707F8C3-6902-2241-B796-0E83B5385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5272A-CB79-9A40-A1D6-8DB0B180FA46}"/>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848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95A8-C32F-E248-ACD4-A004534D7A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526B1-52A6-3742-B30C-620D73C97656}"/>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4" name="Footer Placeholder 3">
            <a:extLst>
              <a:ext uri="{FF2B5EF4-FFF2-40B4-BE49-F238E27FC236}">
                <a16:creationId xmlns:a16="http://schemas.microsoft.com/office/drawing/2014/main" id="{C3581271-0AB0-2749-883B-3E0179C6EC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8F2C84-B4B6-634A-B645-552F81136F3C}"/>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155919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D591D-9B16-DB44-A160-DBA31A1396AC}"/>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3" name="Footer Placeholder 2">
            <a:extLst>
              <a:ext uri="{FF2B5EF4-FFF2-40B4-BE49-F238E27FC236}">
                <a16:creationId xmlns:a16="http://schemas.microsoft.com/office/drawing/2014/main" id="{5538101F-C6F6-DC4B-8475-7F6E5CD05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AF484-073B-154D-9C54-120AE25C04C9}"/>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149488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381A-B145-5B4B-98EE-6FC4E9151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756A9-200E-B34F-A289-BC1EAA554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7EF7E-E691-7B49-8226-1DAD17C83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AA7AE-7B3E-144F-AFDA-85F94B2FBDD0}"/>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6" name="Footer Placeholder 5">
            <a:extLst>
              <a:ext uri="{FF2B5EF4-FFF2-40B4-BE49-F238E27FC236}">
                <a16:creationId xmlns:a16="http://schemas.microsoft.com/office/drawing/2014/main" id="{FF7DA997-EC4E-7E48-9721-E1296F1B5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33DAB-A208-F341-AEAA-43DE6190A9E3}"/>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63157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8ACD-A62E-A440-B026-3A77AF6C8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C99E37-48FA-AD49-86B5-CAB4A5DF4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19A90F-31B3-A142-8395-A6B33B7B3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F1F94-D8A5-BD44-800D-34EE44487F73}"/>
              </a:ext>
            </a:extLst>
          </p:cNvPr>
          <p:cNvSpPr>
            <a:spLocks noGrp="1"/>
          </p:cNvSpPr>
          <p:nvPr>
            <p:ph type="dt" sz="half" idx="10"/>
          </p:nvPr>
        </p:nvSpPr>
        <p:spPr/>
        <p:txBody>
          <a:bodyPr/>
          <a:lstStyle/>
          <a:p>
            <a:fld id="{FFDF315D-960A-B848-AF13-8C5634AEB4FC}" type="datetimeFigureOut">
              <a:rPr lang="en-US" smtClean="0"/>
              <a:t>8/28/23</a:t>
            </a:fld>
            <a:endParaRPr lang="en-US"/>
          </a:p>
        </p:txBody>
      </p:sp>
      <p:sp>
        <p:nvSpPr>
          <p:cNvPr id="6" name="Footer Placeholder 5">
            <a:extLst>
              <a:ext uri="{FF2B5EF4-FFF2-40B4-BE49-F238E27FC236}">
                <a16:creationId xmlns:a16="http://schemas.microsoft.com/office/drawing/2014/main" id="{2C747A47-BB2D-D64C-B89A-B319C379A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EC881-CDAF-F543-9BA6-4018913DFED8}"/>
              </a:ext>
            </a:extLst>
          </p:cNvPr>
          <p:cNvSpPr>
            <a:spLocks noGrp="1"/>
          </p:cNvSpPr>
          <p:nvPr>
            <p:ph type="sldNum" sz="quarter" idx="12"/>
          </p:nvPr>
        </p:nvSpPr>
        <p:spPr/>
        <p:txBody>
          <a:bodyPr/>
          <a:lstStyle/>
          <a:p>
            <a:fld id="{91AA5AE8-649C-FD49-A265-1F4DB66B79FE}" type="slidenum">
              <a:rPr lang="en-US" smtClean="0"/>
              <a:t>‹#›</a:t>
            </a:fld>
            <a:endParaRPr lang="en-US"/>
          </a:p>
        </p:txBody>
      </p:sp>
    </p:spTree>
    <p:extLst>
      <p:ext uri="{BB962C8B-B14F-4D97-AF65-F5344CB8AC3E}">
        <p14:creationId xmlns:p14="http://schemas.microsoft.com/office/powerpoint/2010/main" val="166839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2252E-AA80-DC48-9AFC-6756FB09E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88FC6-8362-E24E-BB8F-7DCF02F1E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98249-E784-3041-AFF1-9D224F9A6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F315D-960A-B848-AF13-8C5634AEB4FC}" type="datetimeFigureOut">
              <a:rPr lang="en-US" smtClean="0"/>
              <a:t>8/28/23</a:t>
            </a:fld>
            <a:endParaRPr lang="en-US"/>
          </a:p>
        </p:txBody>
      </p:sp>
      <p:sp>
        <p:nvSpPr>
          <p:cNvPr id="5" name="Footer Placeholder 4">
            <a:extLst>
              <a:ext uri="{FF2B5EF4-FFF2-40B4-BE49-F238E27FC236}">
                <a16:creationId xmlns:a16="http://schemas.microsoft.com/office/drawing/2014/main" id="{821EA310-1134-D042-A18F-44CF3EFD5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E7B429-E8B7-6B4E-BCA0-D9BBFCA9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A5AE8-649C-FD49-A265-1F4DB66B79FE}" type="slidenum">
              <a:rPr lang="en-US" smtClean="0"/>
              <a:t>‹#›</a:t>
            </a:fld>
            <a:endParaRPr lang="en-US"/>
          </a:p>
        </p:txBody>
      </p:sp>
    </p:spTree>
    <p:extLst>
      <p:ext uri="{BB962C8B-B14F-4D97-AF65-F5344CB8AC3E}">
        <p14:creationId xmlns:p14="http://schemas.microsoft.com/office/powerpoint/2010/main" val="17587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var/folders/2s/p1wfq08j0bgcsdp2hs16wdmh0000gn/T/com.microsoft.Word/WebArchiveCopyPasteTempFiles/image-png-Jun-14-2023-11-26-37-5174-PM.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var/folders/2s/p1wfq08j0bgcsdp2hs16wdmh0000gn/T/com.microsoft.Word/WebArchiveCopyPasteTempFiles/email-format-message-yesware.png"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file:////var/folders/2s/p1wfq08j0bgcsdp2hs16wdmh0000gn/T/com.microsoft.Word/WebArchiveCopyPasteTempFiles/Email-Job-Application-Letter.png"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F7EEC-D9C2-7844-9459-9B7E3DF34387}"/>
              </a:ext>
            </a:extLst>
          </p:cNvPr>
          <p:cNvSpPr txBox="1"/>
          <p:nvPr/>
        </p:nvSpPr>
        <p:spPr>
          <a:xfrm>
            <a:off x="370390" y="138896"/>
            <a:ext cx="1412111" cy="369332"/>
          </a:xfrm>
          <a:prstGeom prst="rect">
            <a:avLst/>
          </a:prstGeom>
          <a:noFill/>
        </p:spPr>
        <p:txBody>
          <a:bodyPr wrap="square" rtlCol="0">
            <a:spAutoFit/>
          </a:bodyPr>
          <a:lstStyle/>
          <a:p>
            <a:r>
              <a:rPr lang="en-US" dirty="0"/>
              <a:t>Unit 3</a:t>
            </a:r>
          </a:p>
        </p:txBody>
      </p:sp>
      <p:sp>
        <p:nvSpPr>
          <p:cNvPr id="5" name="TextBox 4">
            <a:extLst>
              <a:ext uri="{FF2B5EF4-FFF2-40B4-BE49-F238E27FC236}">
                <a16:creationId xmlns:a16="http://schemas.microsoft.com/office/drawing/2014/main" id="{AE15C572-3D20-A646-9DE1-68629C17CFCE}"/>
              </a:ext>
            </a:extLst>
          </p:cNvPr>
          <p:cNvSpPr txBox="1"/>
          <p:nvPr/>
        </p:nvSpPr>
        <p:spPr>
          <a:xfrm>
            <a:off x="1064870" y="348426"/>
            <a:ext cx="4456252" cy="830997"/>
          </a:xfrm>
          <a:prstGeom prst="rect">
            <a:avLst/>
          </a:prstGeom>
          <a:noFill/>
        </p:spPr>
        <p:txBody>
          <a:bodyPr wrap="square" rtlCol="0">
            <a:spAutoFit/>
          </a:bodyPr>
          <a:lstStyle/>
          <a:p>
            <a:r>
              <a:rPr lang="en-US" sz="2400" b="1" dirty="0"/>
              <a:t>What is a memorandum?</a:t>
            </a:r>
            <a:endParaRPr lang="en-US" sz="2400" dirty="0"/>
          </a:p>
          <a:p>
            <a:endParaRPr lang="en-US" sz="2400" dirty="0"/>
          </a:p>
        </p:txBody>
      </p:sp>
      <p:sp>
        <p:nvSpPr>
          <p:cNvPr id="6" name="TextBox 5">
            <a:extLst>
              <a:ext uri="{FF2B5EF4-FFF2-40B4-BE49-F238E27FC236}">
                <a16:creationId xmlns:a16="http://schemas.microsoft.com/office/drawing/2014/main" id="{5BF50808-1046-A446-A531-4F30EFA02F29}"/>
              </a:ext>
            </a:extLst>
          </p:cNvPr>
          <p:cNvSpPr txBox="1"/>
          <p:nvPr/>
        </p:nvSpPr>
        <p:spPr>
          <a:xfrm>
            <a:off x="1018570" y="809035"/>
            <a:ext cx="9630137" cy="7109639"/>
          </a:xfrm>
          <a:prstGeom prst="rect">
            <a:avLst/>
          </a:prstGeom>
          <a:noFill/>
        </p:spPr>
        <p:txBody>
          <a:bodyPr wrap="square" rtlCol="0">
            <a:spAutoFit/>
          </a:bodyPr>
          <a:lstStyle/>
          <a:p>
            <a:pPr marL="342900" indent="-342900">
              <a:buFont typeface="Wingdings" pitchFamily="2" charset="2"/>
              <a:buChar char="Ø"/>
            </a:pPr>
            <a:r>
              <a:rPr lang="en-US" sz="2400" dirty="0"/>
              <a:t>A memorandum, or memo, is a document shared with a group of people to disperse information on a task, project, event, or other. The purpose of a memo is to bring immediate attention to that information in a quick and brief manner.</a:t>
            </a:r>
          </a:p>
          <a:p>
            <a:pPr marL="342900" indent="-342900">
              <a:buFont typeface="Wingdings" pitchFamily="2" charset="2"/>
              <a:buChar char="Ø"/>
            </a:pPr>
            <a:endParaRPr lang="en-US" sz="2400" dirty="0"/>
          </a:p>
          <a:p>
            <a:pPr marL="342900" indent="-342900">
              <a:buFont typeface="Wingdings" pitchFamily="2" charset="2"/>
              <a:buChar char="Ø"/>
            </a:pPr>
            <a:r>
              <a:rPr lang="en-US" sz="2400" dirty="0"/>
              <a:t>Memorandums are shared to inform readers about new information and have applications for different communities and businesses.</a:t>
            </a:r>
          </a:p>
          <a:p>
            <a:pPr marL="342900" indent="-342900">
              <a:buFont typeface="Wingdings" pitchFamily="2" charset="2"/>
              <a:buChar char="Ø"/>
            </a:pPr>
            <a:endParaRPr lang="en-US" sz="2400" b="1" dirty="0"/>
          </a:p>
          <a:p>
            <a:pPr marL="342900" indent="-342900">
              <a:buFont typeface="Wingdings" pitchFamily="2" charset="2"/>
              <a:buChar char="Ø"/>
            </a:pPr>
            <a:r>
              <a:rPr lang="en-US" sz="2400" b="1" dirty="0"/>
              <a:t>Communities</a:t>
            </a:r>
            <a:r>
              <a:rPr lang="en-US" sz="2400" dirty="0"/>
              <a:t> can use memos to tell people within it about public safety guidelines, promote various events, raise awareness on subjects that affect their lives.</a:t>
            </a:r>
          </a:p>
          <a:p>
            <a:pPr marL="342900" indent="-342900">
              <a:buFont typeface="Wingdings" pitchFamily="2" charset="2"/>
              <a:buChar char="Ø"/>
            </a:pPr>
            <a:endParaRPr lang="en-US" sz="2400" dirty="0"/>
          </a:p>
          <a:p>
            <a:pPr marL="342900" indent="-342900">
              <a:buFont typeface="Wingdings" pitchFamily="2" charset="2"/>
              <a:buChar char="Ø"/>
            </a:pPr>
            <a:r>
              <a:rPr lang="en-US" sz="2400" b="1" dirty="0"/>
              <a:t>Businesses</a:t>
            </a:r>
            <a:r>
              <a:rPr lang="en-US" sz="2400" dirty="0"/>
              <a:t> can use memos to relay information involving newly updated policy, changes in procedure, or persuade employees to take an action, such as attend an upcoming meeting, convention, or a celebration for organizational milestones.</a:t>
            </a:r>
          </a:p>
          <a:p>
            <a:endParaRPr lang="en-US" sz="2400" dirty="0"/>
          </a:p>
          <a:p>
            <a:endParaRPr lang="en-US" sz="2400" dirty="0"/>
          </a:p>
          <a:p>
            <a:endParaRPr lang="en-US" sz="2400" dirty="0"/>
          </a:p>
        </p:txBody>
      </p:sp>
    </p:spTree>
    <p:extLst>
      <p:ext uri="{BB962C8B-B14F-4D97-AF65-F5344CB8AC3E}">
        <p14:creationId xmlns:p14="http://schemas.microsoft.com/office/powerpoint/2010/main" val="91262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2857A-3850-3E45-9344-28E390827C4A}"/>
              </a:ext>
            </a:extLst>
          </p:cNvPr>
          <p:cNvSpPr txBox="1"/>
          <p:nvPr/>
        </p:nvSpPr>
        <p:spPr>
          <a:xfrm>
            <a:off x="733063" y="405115"/>
            <a:ext cx="6423949" cy="830997"/>
          </a:xfrm>
          <a:prstGeom prst="rect">
            <a:avLst/>
          </a:prstGeom>
          <a:noFill/>
        </p:spPr>
        <p:txBody>
          <a:bodyPr wrap="square" rtlCol="0">
            <a:spAutoFit/>
          </a:bodyPr>
          <a:lstStyle/>
          <a:p>
            <a:r>
              <a:rPr lang="en-US" sz="2400" b="1" dirty="0"/>
              <a:t>What are Examples of Bad Email Etiquette?</a:t>
            </a:r>
          </a:p>
          <a:p>
            <a:endParaRPr lang="en-US" sz="2400" dirty="0"/>
          </a:p>
        </p:txBody>
      </p:sp>
      <p:sp>
        <p:nvSpPr>
          <p:cNvPr id="5" name="TextBox 4">
            <a:extLst>
              <a:ext uri="{FF2B5EF4-FFF2-40B4-BE49-F238E27FC236}">
                <a16:creationId xmlns:a16="http://schemas.microsoft.com/office/drawing/2014/main" id="{9847D299-F7F7-7C4E-A2AD-2D9439ED82D0}"/>
              </a:ext>
            </a:extLst>
          </p:cNvPr>
          <p:cNvSpPr txBox="1"/>
          <p:nvPr/>
        </p:nvSpPr>
        <p:spPr>
          <a:xfrm>
            <a:off x="733063" y="820613"/>
            <a:ext cx="11061540" cy="5632311"/>
          </a:xfrm>
          <a:prstGeom prst="rect">
            <a:avLst/>
          </a:prstGeom>
          <a:noFill/>
        </p:spPr>
        <p:txBody>
          <a:bodyPr wrap="square" rtlCol="0">
            <a:spAutoFit/>
          </a:bodyPr>
          <a:lstStyle/>
          <a:p>
            <a:pPr marL="342900" lvl="0" indent="-342900">
              <a:buFont typeface="Wingdings" pitchFamily="2" charset="2"/>
              <a:buChar char="§"/>
            </a:pPr>
            <a:r>
              <a:rPr lang="en-US" sz="2400" dirty="0"/>
              <a:t>Not using a clear and concise subject line that accurately reflects the content of the email.</a:t>
            </a:r>
          </a:p>
          <a:p>
            <a:pPr marL="342900" lvl="0" indent="-342900">
              <a:buFont typeface="Wingdings" pitchFamily="2" charset="2"/>
              <a:buChar char="§"/>
            </a:pPr>
            <a:r>
              <a:rPr lang="en-US" sz="2400" dirty="0"/>
              <a:t>Failing to address the recipient by their proper name or title.</a:t>
            </a:r>
          </a:p>
          <a:p>
            <a:pPr marL="342900" lvl="0" indent="-342900">
              <a:buFont typeface="Wingdings" pitchFamily="2" charset="2"/>
              <a:buChar char="§"/>
            </a:pPr>
            <a:r>
              <a:rPr lang="en-US" sz="2400" dirty="0"/>
              <a:t>Using overly casual or unprofessional language or tone.</a:t>
            </a:r>
          </a:p>
          <a:p>
            <a:pPr marL="342900" lvl="0" indent="-342900">
              <a:buFont typeface="Wingdings" pitchFamily="2" charset="2"/>
              <a:buChar char="§"/>
            </a:pPr>
            <a:r>
              <a:rPr lang="en-US" sz="2400" dirty="0"/>
              <a:t>Writing long, rambling emails that lack a clear purpose or message.</a:t>
            </a:r>
          </a:p>
          <a:p>
            <a:pPr marL="342900" lvl="0" indent="-342900">
              <a:buFont typeface="Wingdings" pitchFamily="2" charset="2"/>
              <a:buChar char="§"/>
            </a:pPr>
            <a:r>
              <a:rPr lang="en-US" sz="2400" dirty="0"/>
              <a:t>Using excessive formatting, such as bold or italics, which can make the email difficult to read.</a:t>
            </a:r>
          </a:p>
          <a:p>
            <a:pPr marL="342900" lvl="0" indent="-342900">
              <a:buFont typeface="Wingdings" pitchFamily="2" charset="2"/>
              <a:buChar char="§"/>
            </a:pPr>
            <a:r>
              <a:rPr lang="en-US" sz="2400" dirty="0"/>
              <a:t>Not checking for typos or grammatical errors before sending the email.</a:t>
            </a:r>
          </a:p>
          <a:p>
            <a:pPr marL="342900" lvl="0" indent="-342900">
              <a:buFont typeface="Wingdings" pitchFamily="2" charset="2"/>
              <a:buChar char="§"/>
            </a:pPr>
            <a:r>
              <a:rPr lang="en-US" sz="2400" dirty="0"/>
              <a:t>Failing to respond to emails in a timely manner, or ignoring them altogether.</a:t>
            </a:r>
          </a:p>
          <a:p>
            <a:pPr marL="342900" lvl="0" indent="-342900">
              <a:buFont typeface="Wingdings" pitchFamily="2" charset="2"/>
              <a:buChar char="§"/>
            </a:pPr>
            <a:r>
              <a:rPr lang="en-US" sz="2400" dirty="0"/>
              <a:t>Sending large attachments without warning or without compressing them.</a:t>
            </a:r>
          </a:p>
          <a:p>
            <a:pPr marL="342900" lvl="0" indent="-342900">
              <a:buFont typeface="Wingdings" pitchFamily="2" charset="2"/>
              <a:buChar char="§"/>
            </a:pPr>
            <a:r>
              <a:rPr lang="en-US" sz="2400" dirty="0" err="1"/>
              <a:t>CC’ing</a:t>
            </a:r>
            <a:r>
              <a:rPr lang="en-US" sz="2400" dirty="0"/>
              <a:t> or forwarding emails without permission, which can be seen as intrusive or disrespectful.</a:t>
            </a:r>
          </a:p>
          <a:p>
            <a:pPr marL="342900" lvl="0" indent="-342900">
              <a:buFont typeface="Wingdings" pitchFamily="2" charset="2"/>
              <a:buChar char="§"/>
            </a:pPr>
            <a:r>
              <a:rPr lang="en-US" sz="2400" dirty="0"/>
              <a:t>Using email to discuss sensitive or confidential information that should be kept private.</a:t>
            </a:r>
          </a:p>
          <a:p>
            <a:r>
              <a:rPr lang="en-US" sz="2000" i="1" dirty="0">
                <a:solidFill>
                  <a:srgbClr val="FF0000"/>
                </a:solidFill>
                <a:latin typeface="Arial" panose="020B0604020202020204" pitchFamily="34" charset="0"/>
                <a:ea typeface="Brush Script MT" panose="03060802040406070304" pitchFamily="66" charset="-122"/>
                <a:cs typeface="Arial" panose="020B0604020202020204" pitchFamily="34" charset="0"/>
              </a:rPr>
              <a:t>Also known as Email Manners and Email Protocol</a:t>
            </a:r>
          </a:p>
        </p:txBody>
      </p:sp>
    </p:spTree>
    <p:extLst>
      <p:ext uri="{BB962C8B-B14F-4D97-AF65-F5344CB8AC3E}">
        <p14:creationId xmlns:p14="http://schemas.microsoft.com/office/powerpoint/2010/main" val="184219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97F04D-4531-244B-AC39-0244F40A0BE1}"/>
              </a:ext>
            </a:extLst>
          </p:cNvPr>
          <p:cNvSpPr txBox="1"/>
          <p:nvPr/>
        </p:nvSpPr>
        <p:spPr>
          <a:xfrm>
            <a:off x="960699" y="416689"/>
            <a:ext cx="10428790" cy="1569660"/>
          </a:xfrm>
          <a:prstGeom prst="rect">
            <a:avLst/>
          </a:prstGeom>
          <a:noFill/>
        </p:spPr>
        <p:txBody>
          <a:bodyPr wrap="square" rtlCol="0">
            <a:spAutoFit/>
          </a:bodyPr>
          <a:lstStyle/>
          <a:p>
            <a:r>
              <a:rPr lang="en-US" sz="2400" b="1" dirty="0"/>
              <a:t>Netiquette</a:t>
            </a:r>
            <a:r>
              <a:rPr lang="en-US" sz="2400" dirty="0"/>
              <a:t> thus describes the rules of conduct for respectful and appropriate communication on the internet. Netiquette is often referred to as etiquette for the internet. These are not legally binding rules, but recommended rules of etiquette. Netiquette is mostly used for dealing with unknown people on the internet.</a:t>
            </a:r>
          </a:p>
        </p:txBody>
      </p:sp>
      <p:sp>
        <p:nvSpPr>
          <p:cNvPr id="5" name="TextBox 4">
            <a:extLst>
              <a:ext uri="{FF2B5EF4-FFF2-40B4-BE49-F238E27FC236}">
                <a16:creationId xmlns:a16="http://schemas.microsoft.com/office/drawing/2014/main" id="{8731E615-E2C1-9E4C-8D40-F94300A108A5}"/>
              </a:ext>
            </a:extLst>
          </p:cNvPr>
          <p:cNvSpPr txBox="1"/>
          <p:nvPr/>
        </p:nvSpPr>
        <p:spPr>
          <a:xfrm>
            <a:off x="960699" y="2245488"/>
            <a:ext cx="4340507" cy="3785652"/>
          </a:xfrm>
          <a:prstGeom prst="rect">
            <a:avLst/>
          </a:prstGeom>
          <a:noFill/>
        </p:spPr>
        <p:txBody>
          <a:bodyPr wrap="square" rtlCol="0">
            <a:spAutoFit/>
          </a:bodyPr>
          <a:lstStyle/>
          <a:p>
            <a:r>
              <a:rPr lang="en-US" sz="2000" b="1" dirty="0"/>
              <a:t>Netiquette rules:</a:t>
            </a:r>
            <a:endParaRPr lang="en-US" sz="2000" dirty="0"/>
          </a:p>
          <a:p>
            <a:pPr marL="457200" indent="-457200">
              <a:buFont typeface="+mj-lt"/>
              <a:buAutoNum type="arabicPeriod"/>
            </a:pPr>
            <a:r>
              <a:rPr lang="en-US" sz="2000" dirty="0"/>
              <a:t>Prioritize real people. ... </a:t>
            </a:r>
          </a:p>
          <a:p>
            <a:pPr marL="457200" indent="-457200">
              <a:buFont typeface="+mj-lt"/>
              <a:buAutoNum type="arabicPeriod"/>
            </a:pPr>
            <a:r>
              <a:rPr lang="en-US" sz="2000" dirty="0"/>
              <a:t>Stay considerate. ... </a:t>
            </a:r>
          </a:p>
          <a:p>
            <a:pPr marL="457200" indent="-457200">
              <a:buFont typeface="+mj-lt"/>
              <a:buAutoNum type="arabicPeriod"/>
            </a:pPr>
            <a:r>
              <a:rPr lang="en-US" sz="2000" dirty="0"/>
              <a:t>Don't overshare. ... </a:t>
            </a:r>
          </a:p>
          <a:p>
            <a:pPr marL="457200" indent="-457200">
              <a:buFont typeface="+mj-lt"/>
              <a:buAutoNum type="arabicPeriod"/>
            </a:pPr>
            <a:r>
              <a:rPr lang="en-US" sz="2000" dirty="0"/>
              <a:t>Respect other people's privacy. ... </a:t>
            </a:r>
          </a:p>
          <a:p>
            <a:pPr marL="457200" indent="-457200">
              <a:buFont typeface="+mj-lt"/>
              <a:buAutoNum type="arabicPeriod"/>
            </a:pPr>
            <a:r>
              <a:rPr lang="en-US" sz="2000" dirty="0"/>
              <a:t>Don't spam. ... </a:t>
            </a:r>
          </a:p>
          <a:p>
            <a:pPr marL="457200" indent="-457200">
              <a:buFont typeface="+mj-lt"/>
              <a:buAutoNum type="arabicPeriod"/>
            </a:pPr>
            <a:r>
              <a:rPr lang="en-US" sz="2000" dirty="0"/>
              <a:t>Respond quickly to emails and messages. ... </a:t>
            </a:r>
          </a:p>
          <a:p>
            <a:pPr marL="457200" indent="-457200">
              <a:buFont typeface="+mj-lt"/>
              <a:buAutoNum type="arabicPeriod"/>
            </a:pPr>
            <a:r>
              <a:rPr lang="en-US" sz="2000" dirty="0"/>
              <a:t>Help control flame wars. ... </a:t>
            </a:r>
          </a:p>
          <a:p>
            <a:pPr marL="457200" indent="-457200">
              <a:buFont typeface="+mj-lt"/>
              <a:buAutoNum type="arabicPeriod"/>
            </a:pPr>
            <a:r>
              <a:rPr lang="en-US" sz="2000" dirty="0"/>
              <a:t>Check for grammar and spelling mistakes.</a:t>
            </a:r>
          </a:p>
          <a:p>
            <a:endParaRPr lang="en-US" sz="2000" dirty="0"/>
          </a:p>
        </p:txBody>
      </p:sp>
      <p:sp>
        <p:nvSpPr>
          <p:cNvPr id="6" name="TextBox 5">
            <a:extLst>
              <a:ext uri="{FF2B5EF4-FFF2-40B4-BE49-F238E27FC236}">
                <a16:creationId xmlns:a16="http://schemas.microsoft.com/office/drawing/2014/main" id="{C373FE65-EEA0-104F-8A36-D405926196ED}"/>
              </a:ext>
            </a:extLst>
          </p:cNvPr>
          <p:cNvSpPr txBox="1"/>
          <p:nvPr/>
        </p:nvSpPr>
        <p:spPr>
          <a:xfrm>
            <a:off x="6096001" y="2442262"/>
            <a:ext cx="5420810" cy="2862322"/>
          </a:xfrm>
          <a:prstGeom prst="rect">
            <a:avLst/>
          </a:prstGeom>
          <a:noFill/>
        </p:spPr>
        <p:txBody>
          <a:bodyPr wrap="square" rtlCol="0">
            <a:spAutoFit/>
          </a:bodyPr>
          <a:lstStyle/>
          <a:p>
            <a:r>
              <a:rPr lang="en-US" sz="2000" b="1" dirty="0"/>
              <a:t>Types of Netiquettes</a:t>
            </a:r>
            <a:endParaRPr lang="en-US" sz="2000" dirty="0"/>
          </a:p>
          <a:p>
            <a:r>
              <a:rPr lang="en-US" sz="2000" dirty="0"/>
              <a:t>E-mails, mailing lists, newsletters: Greetings, a polite address, as well as a correct spelling of the used words and phrases are a must. ... </a:t>
            </a:r>
          </a:p>
          <a:p>
            <a:r>
              <a:rPr lang="en-US" sz="2000" dirty="0"/>
              <a:t>Forums, chats and communities: Chats (</a:t>
            </a:r>
            <a:r>
              <a:rPr lang="en-US" sz="2000" dirty="0" err="1"/>
              <a:t>chatiquette</a:t>
            </a:r>
            <a:r>
              <a:rPr lang="en-US" sz="2000" dirty="0"/>
              <a:t>), forums, and communities often pay attention to respectful handling and correct technical use.</a:t>
            </a:r>
          </a:p>
          <a:p>
            <a:endParaRPr lang="en-US" sz="2000" dirty="0"/>
          </a:p>
        </p:txBody>
      </p:sp>
    </p:spTree>
    <p:extLst>
      <p:ext uri="{BB962C8B-B14F-4D97-AF65-F5344CB8AC3E}">
        <p14:creationId xmlns:p14="http://schemas.microsoft.com/office/powerpoint/2010/main" val="268976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4D1459-87F9-D34E-BDA9-E6B1E59606AB}"/>
              </a:ext>
            </a:extLst>
          </p:cNvPr>
          <p:cNvSpPr txBox="1"/>
          <p:nvPr/>
        </p:nvSpPr>
        <p:spPr>
          <a:xfrm>
            <a:off x="856527" y="763929"/>
            <a:ext cx="10208870" cy="830997"/>
          </a:xfrm>
          <a:prstGeom prst="rect">
            <a:avLst/>
          </a:prstGeom>
          <a:noFill/>
        </p:spPr>
        <p:txBody>
          <a:bodyPr wrap="square" rtlCol="0">
            <a:spAutoFit/>
          </a:bodyPr>
          <a:lstStyle/>
          <a:p>
            <a:r>
              <a:rPr lang="en-US" sz="2400" dirty="0"/>
              <a:t>*Write a memo informing the decisions of a board meeting of your company. [5] </a:t>
            </a:r>
          </a:p>
          <a:p>
            <a:endParaRPr lang="en-US" sz="2400" dirty="0"/>
          </a:p>
        </p:txBody>
      </p:sp>
      <p:sp>
        <p:nvSpPr>
          <p:cNvPr id="5" name="TextBox 4">
            <a:extLst>
              <a:ext uri="{FF2B5EF4-FFF2-40B4-BE49-F238E27FC236}">
                <a16:creationId xmlns:a16="http://schemas.microsoft.com/office/drawing/2014/main" id="{3CD4411B-30A3-804A-8725-56803ABA66F5}"/>
              </a:ext>
            </a:extLst>
          </p:cNvPr>
          <p:cNvSpPr txBox="1"/>
          <p:nvPr/>
        </p:nvSpPr>
        <p:spPr>
          <a:xfrm>
            <a:off x="856527" y="1398160"/>
            <a:ext cx="10683432" cy="5584606"/>
          </a:xfrm>
          <a:prstGeom prst="rect">
            <a:avLst/>
          </a:prstGeom>
          <a:noFill/>
        </p:spPr>
        <p:txBody>
          <a:bodyPr wrap="square" rtlCol="0">
            <a:spAutoFit/>
          </a:bodyPr>
          <a:lstStyle/>
          <a:p>
            <a:pPr>
              <a:lnSpc>
                <a:spcPct val="150000"/>
              </a:lnSpc>
            </a:pPr>
            <a:r>
              <a:rPr lang="en-US" sz="2000" dirty="0"/>
              <a:t>*Revise the following email so that it is grammatically and logically parallel. If some items don’t fit logically, take them out of the list and find a new place for them.                                                   [5] </a:t>
            </a:r>
          </a:p>
          <a:p>
            <a:pPr>
              <a:lnSpc>
                <a:spcPct val="150000"/>
              </a:lnSpc>
            </a:pPr>
            <a:r>
              <a:rPr lang="en-US" sz="2000" dirty="0"/>
              <a:t>Hi Dev,</a:t>
            </a:r>
            <a:br>
              <a:rPr lang="en-US" sz="2000" dirty="0"/>
            </a:br>
            <a:r>
              <a:rPr lang="en-US" sz="2000" dirty="0"/>
              <a:t>When you return from </a:t>
            </a:r>
            <a:r>
              <a:rPr lang="en-US" sz="2000" dirty="0" err="1"/>
              <a:t>Birgunj</a:t>
            </a:r>
            <a:r>
              <a:rPr lang="en-US" sz="2000" dirty="0"/>
              <a:t>, please bring the following for our meeting. The City of </a:t>
            </a:r>
            <a:r>
              <a:rPr lang="en-US" sz="2000" dirty="0" err="1"/>
              <a:t>Birgunj</a:t>
            </a:r>
            <a:r>
              <a:rPr lang="en-US" sz="2000" dirty="0"/>
              <a:t> Waste Management Manual (July 2022)</a:t>
            </a:r>
            <a:br>
              <a:rPr lang="en-US" sz="2000" dirty="0"/>
            </a:br>
            <a:r>
              <a:rPr lang="en-US" sz="2000" dirty="0"/>
              <a:t>The City of </a:t>
            </a:r>
            <a:r>
              <a:rPr lang="en-US" sz="2000" dirty="0" err="1"/>
              <a:t>Birgunj</a:t>
            </a:r>
            <a:r>
              <a:rPr lang="en-US" sz="2000" dirty="0"/>
              <a:t> Landfill site Construction 2022.</a:t>
            </a:r>
            <a:br>
              <a:rPr lang="en-US" sz="2000" dirty="0"/>
            </a:br>
            <a:r>
              <a:rPr lang="en-US" sz="2000" dirty="0"/>
              <a:t>Parks Development Guidelines, Province of </a:t>
            </a:r>
            <a:r>
              <a:rPr lang="en-US" sz="2000" dirty="0" err="1"/>
              <a:t>Madhesh</a:t>
            </a:r>
            <a:r>
              <a:rPr lang="en-US" sz="2000" dirty="0"/>
              <a:t> 2022; </a:t>
            </a:r>
          </a:p>
          <a:p>
            <a:pPr>
              <a:lnSpc>
                <a:spcPct val="150000"/>
              </a:lnSpc>
            </a:pPr>
            <a:r>
              <a:rPr lang="en-US" sz="2000" dirty="0"/>
              <a:t>Read the minutes from the last meeting. Some important stuff there.</a:t>
            </a:r>
            <a:br>
              <a:rPr lang="en-US" sz="2000" dirty="0"/>
            </a:br>
            <a:r>
              <a:rPr lang="en-US" sz="2000" dirty="0"/>
              <a:t>See if you can collect the responses of the locals of the proposed landfill construction site.</a:t>
            </a:r>
            <a:br>
              <a:rPr lang="en-US" sz="2000" dirty="0"/>
            </a:br>
            <a:r>
              <a:rPr lang="en-US" sz="2000" dirty="0"/>
              <a:t>Have fun on the red eye. Looking forward to seeing you at the meeting at 2 p. m., sharp. </a:t>
            </a:r>
          </a:p>
          <a:p>
            <a:pPr>
              <a:lnSpc>
                <a:spcPct val="150000"/>
              </a:lnSpc>
            </a:pPr>
            <a:r>
              <a:rPr lang="en-US" sz="2000" dirty="0"/>
              <a:t>*What </a:t>
            </a:r>
            <a:r>
              <a:rPr lang="en-US" sz="2000"/>
              <a:t>do you understand </a:t>
            </a:r>
            <a:r>
              <a:rPr lang="en-US" sz="2000" dirty="0"/>
              <a:t>by term netiquette? 		</a:t>
            </a:r>
            <a:r>
              <a:rPr lang="en-US" sz="2000"/>
              <a:t>	</a:t>
            </a:r>
            <a:r>
              <a:rPr lang="en-US" sz="2000" dirty="0"/>
              <a:t>		        [5] </a:t>
            </a:r>
          </a:p>
          <a:p>
            <a:pPr>
              <a:lnSpc>
                <a:spcPct val="150000"/>
              </a:lnSpc>
            </a:pPr>
            <a:endParaRPr lang="en-US" sz="2000" dirty="0"/>
          </a:p>
        </p:txBody>
      </p:sp>
      <p:sp>
        <p:nvSpPr>
          <p:cNvPr id="6" name="TextBox 5">
            <a:extLst>
              <a:ext uri="{FF2B5EF4-FFF2-40B4-BE49-F238E27FC236}">
                <a16:creationId xmlns:a16="http://schemas.microsoft.com/office/drawing/2014/main" id="{9B35E63F-9DDF-1645-986F-D8AE8A951757}"/>
              </a:ext>
            </a:extLst>
          </p:cNvPr>
          <p:cNvSpPr txBox="1"/>
          <p:nvPr/>
        </p:nvSpPr>
        <p:spPr>
          <a:xfrm>
            <a:off x="856527" y="277792"/>
            <a:ext cx="3541853" cy="400110"/>
          </a:xfrm>
          <a:prstGeom prst="rect">
            <a:avLst/>
          </a:prstGeom>
          <a:noFill/>
        </p:spPr>
        <p:txBody>
          <a:bodyPr wrap="square" rtlCol="0">
            <a:spAutoFit/>
          </a:bodyPr>
          <a:lstStyle/>
          <a:p>
            <a:r>
              <a:rPr lang="en-US" sz="2000" dirty="0"/>
              <a:t>Questions</a:t>
            </a:r>
          </a:p>
        </p:txBody>
      </p:sp>
    </p:spTree>
    <p:extLst>
      <p:ext uri="{BB962C8B-B14F-4D97-AF65-F5344CB8AC3E}">
        <p14:creationId xmlns:p14="http://schemas.microsoft.com/office/powerpoint/2010/main" val="87982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0EB26-7877-6843-825C-5C188667D0D1}"/>
              </a:ext>
            </a:extLst>
          </p:cNvPr>
          <p:cNvSpPr txBox="1"/>
          <p:nvPr/>
        </p:nvSpPr>
        <p:spPr>
          <a:xfrm>
            <a:off x="1030147" y="682909"/>
            <a:ext cx="6562846" cy="830997"/>
          </a:xfrm>
          <a:prstGeom prst="rect">
            <a:avLst/>
          </a:prstGeom>
          <a:noFill/>
        </p:spPr>
        <p:txBody>
          <a:bodyPr wrap="square" rtlCol="0">
            <a:spAutoFit/>
          </a:bodyPr>
          <a:lstStyle/>
          <a:p>
            <a:r>
              <a:rPr lang="en-US" sz="2400" b="1" dirty="0"/>
              <a:t>How to Write a Memo</a:t>
            </a:r>
          </a:p>
          <a:p>
            <a:endParaRPr lang="en-US" sz="2400" dirty="0"/>
          </a:p>
        </p:txBody>
      </p:sp>
      <p:sp>
        <p:nvSpPr>
          <p:cNvPr id="6" name="TextBox 5">
            <a:extLst>
              <a:ext uri="{FF2B5EF4-FFF2-40B4-BE49-F238E27FC236}">
                <a16:creationId xmlns:a16="http://schemas.microsoft.com/office/drawing/2014/main" id="{A62F2CC6-2E01-DF45-AA0B-A2E77A6A5950}"/>
              </a:ext>
            </a:extLst>
          </p:cNvPr>
          <p:cNvSpPr txBox="1"/>
          <p:nvPr/>
        </p:nvSpPr>
        <p:spPr>
          <a:xfrm>
            <a:off x="1030147" y="1678331"/>
            <a:ext cx="9745883" cy="3913059"/>
          </a:xfrm>
          <a:prstGeom prst="rect">
            <a:avLst/>
          </a:prstGeom>
          <a:noFill/>
        </p:spPr>
        <p:txBody>
          <a:bodyPr wrap="square" rtlCol="0">
            <a:spAutoFit/>
          </a:bodyPr>
          <a:lstStyle/>
          <a:p>
            <a:pPr marL="457200" lvl="0" indent="-457200" fontAlgn="base">
              <a:lnSpc>
                <a:spcPct val="150000"/>
              </a:lnSpc>
              <a:buFont typeface="+mj-lt"/>
              <a:buAutoNum type="arabicPeriod"/>
            </a:pPr>
            <a:r>
              <a:rPr lang="en-US" sz="2400" dirty="0"/>
              <a:t>Write a heading.</a:t>
            </a:r>
          </a:p>
          <a:p>
            <a:pPr marL="457200" lvl="0" indent="-457200" fontAlgn="base">
              <a:lnSpc>
                <a:spcPct val="150000"/>
              </a:lnSpc>
              <a:buFont typeface="+mj-lt"/>
              <a:buAutoNum type="arabicPeriod"/>
            </a:pPr>
            <a:r>
              <a:rPr lang="en-US" sz="2400" dirty="0"/>
              <a:t>Write an introduction.</a:t>
            </a:r>
          </a:p>
          <a:p>
            <a:pPr marL="457200" lvl="0" indent="-457200" fontAlgn="base">
              <a:lnSpc>
                <a:spcPct val="150000"/>
              </a:lnSpc>
              <a:buFont typeface="+mj-lt"/>
              <a:buAutoNum type="arabicPeriod"/>
            </a:pPr>
            <a:r>
              <a:rPr lang="en-US" sz="2400" dirty="0"/>
              <a:t>Provide background on the issue</a:t>
            </a:r>
          </a:p>
          <a:p>
            <a:pPr marL="457200" lvl="0" indent="-457200" fontAlgn="base">
              <a:lnSpc>
                <a:spcPct val="150000"/>
              </a:lnSpc>
              <a:buFont typeface="+mj-lt"/>
              <a:buAutoNum type="arabicPeriod"/>
            </a:pPr>
            <a:r>
              <a:rPr lang="en-US" sz="2400" dirty="0"/>
              <a:t>Outline action items and timeline.</a:t>
            </a:r>
          </a:p>
          <a:p>
            <a:pPr marL="457200" lvl="0" indent="-457200" fontAlgn="base">
              <a:lnSpc>
                <a:spcPct val="150000"/>
              </a:lnSpc>
              <a:buFont typeface="+mj-lt"/>
              <a:buAutoNum type="arabicPeriod"/>
            </a:pPr>
            <a:r>
              <a:rPr lang="en-US" sz="2400" dirty="0"/>
              <a:t>Include a closing statement.</a:t>
            </a:r>
          </a:p>
          <a:p>
            <a:pPr marL="457200" lvl="0" indent="-457200" fontAlgn="base">
              <a:lnSpc>
                <a:spcPct val="150000"/>
              </a:lnSpc>
              <a:buFont typeface="+mj-lt"/>
              <a:buAutoNum type="arabicPeriod"/>
            </a:pPr>
            <a:r>
              <a:rPr lang="en-US" sz="2400" dirty="0"/>
              <a:t>Review and proofread before sending.</a:t>
            </a:r>
          </a:p>
          <a:p>
            <a:pPr>
              <a:lnSpc>
                <a:spcPct val="150000"/>
              </a:lnSpc>
            </a:pPr>
            <a:endParaRPr lang="en-US" sz="2400" dirty="0"/>
          </a:p>
        </p:txBody>
      </p:sp>
    </p:spTree>
    <p:extLst>
      <p:ext uri="{BB962C8B-B14F-4D97-AF65-F5344CB8AC3E}">
        <p14:creationId xmlns:p14="http://schemas.microsoft.com/office/powerpoint/2010/main" val="357290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1CF4F5-4543-8341-AFF1-E6251C71FF29}"/>
              </a:ext>
            </a:extLst>
          </p:cNvPr>
          <p:cNvSpPr txBox="1"/>
          <p:nvPr/>
        </p:nvSpPr>
        <p:spPr>
          <a:xfrm>
            <a:off x="1632030" y="451413"/>
            <a:ext cx="6261904" cy="1200329"/>
          </a:xfrm>
          <a:prstGeom prst="rect">
            <a:avLst/>
          </a:prstGeom>
          <a:noFill/>
        </p:spPr>
        <p:txBody>
          <a:bodyPr wrap="square" rtlCol="0">
            <a:spAutoFit/>
          </a:bodyPr>
          <a:lstStyle/>
          <a:p>
            <a:pPr fontAlgn="base"/>
            <a:r>
              <a:rPr lang="en-US" sz="2400" b="1" dirty="0"/>
              <a:t>Business Memo Template</a:t>
            </a:r>
          </a:p>
          <a:p>
            <a:pPr fontAlgn="base"/>
            <a:r>
              <a:rPr lang="en-US" sz="2400" b="1" i="1" dirty="0"/>
              <a:t>MEMORANDUM</a:t>
            </a:r>
            <a:endParaRPr lang="en-US" sz="2400" dirty="0"/>
          </a:p>
          <a:p>
            <a:endParaRPr lang="en-US" sz="2400" dirty="0"/>
          </a:p>
        </p:txBody>
      </p:sp>
      <p:sp>
        <p:nvSpPr>
          <p:cNvPr id="5" name="TextBox 4">
            <a:extLst>
              <a:ext uri="{FF2B5EF4-FFF2-40B4-BE49-F238E27FC236}">
                <a16:creationId xmlns:a16="http://schemas.microsoft.com/office/drawing/2014/main" id="{70CF5DBA-BA02-764A-9A87-439DAED4289B}"/>
              </a:ext>
            </a:extLst>
          </p:cNvPr>
          <p:cNvSpPr txBox="1"/>
          <p:nvPr/>
        </p:nvSpPr>
        <p:spPr>
          <a:xfrm>
            <a:off x="1632030" y="1145894"/>
            <a:ext cx="8927940" cy="6683048"/>
          </a:xfrm>
          <a:prstGeom prst="rect">
            <a:avLst/>
          </a:prstGeom>
          <a:noFill/>
        </p:spPr>
        <p:txBody>
          <a:bodyPr wrap="square" rtlCol="0">
            <a:spAutoFit/>
          </a:bodyPr>
          <a:lstStyle/>
          <a:p>
            <a:pPr fontAlgn="base">
              <a:lnSpc>
                <a:spcPct val="150000"/>
              </a:lnSpc>
            </a:pPr>
            <a:r>
              <a:rPr lang="en-US" sz="2400" i="1" dirty="0"/>
              <a:t>TO:</a:t>
            </a:r>
            <a:endParaRPr lang="en-US" sz="2400" dirty="0"/>
          </a:p>
          <a:p>
            <a:pPr fontAlgn="base">
              <a:lnSpc>
                <a:spcPct val="150000"/>
              </a:lnSpc>
            </a:pPr>
            <a:r>
              <a:rPr lang="en-US" sz="2400" i="1" dirty="0"/>
              <a:t>FROM:</a:t>
            </a:r>
            <a:endParaRPr lang="en-US" sz="2400" dirty="0"/>
          </a:p>
          <a:p>
            <a:pPr fontAlgn="base">
              <a:lnSpc>
                <a:spcPct val="150000"/>
              </a:lnSpc>
            </a:pPr>
            <a:r>
              <a:rPr lang="en-US" sz="2400" i="1" dirty="0"/>
              <a:t>DATE:</a:t>
            </a:r>
            <a:endParaRPr lang="en-US" sz="2400" dirty="0"/>
          </a:p>
          <a:p>
            <a:pPr fontAlgn="base">
              <a:lnSpc>
                <a:spcPct val="150000"/>
              </a:lnSpc>
            </a:pPr>
            <a:r>
              <a:rPr lang="en-US" sz="2400" i="1" dirty="0"/>
              <a:t>SUBJECT:</a:t>
            </a:r>
            <a:endParaRPr lang="en-US" sz="2400" dirty="0"/>
          </a:p>
          <a:p>
            <a:pPr fontAlgn="base">
              <a:lnSpc>
                <a:spcPct val="150000"/>
              </a:lnSpc>
            </a:pPr>
            <a:r>
              <a:rPr lang="en-US" sz="2400" i="1" dirty="0"/>
              <a:t>I'm writing to inform you that [reason for writing memo].</a:t>
            </a:r>
            <a:endParaRPr lang="en-US" sz="2400" dirty="0"/>
          </a:p>
          <a:p>
            <a:pPr fontAlgn="base">
              <a:lnSpc>
                <a:spcPct val="150000"/>
              </a:lnSpc>
            </a:pPr>
            <a:r>
              <a:rPr lang="en-US" sz="2400" i="1" dirty="0"/>
              <a:t>As our company continues to grow … [evidence or reason to support your opening paragraph].</a:t>
            </a:r>
            <a:endParaRPr lang="en-US" sz="2400" dirty="0"/>
          </a:p>
          <a:p>
            <a:pPr fontAlgn="base">
              <a:lnSpc>
                <a:spcPct val="150000"/>
              </a:lnSpc>
            </a:pPr>
            <a:r>
              <a:rPr lang="en-US" sz="2400" i="1" dirty="0"/>
              <a:t>Please let me know if you have any questions. In the meantime, I'd appreciate your cooperation as [official business information] takes place.</a:t>
            </a:r>
            <a:endParaRPr lang="en-US" sz="2400" dirty="0"/>
          </a:p>
          <a:p>
            <a:pPr>
              <a:lnSpc>
                <a:spcPct val="150000"/>
              </a:lnSpc>
            </a:pPr>
            <a:r>
              <a:rPr lang="en-US" sz="2400" dirty="0"/>
              <a:t> </a:t>
            </a:r>
          </a:p>
          <a:p>
            <a:pPr>
              <a:lnSpc>
                <a:spcPct val="150000"/>
              </a:lnSpc>
            </a:pPr>
            <a:endParaRPr lang="en-US" sz="2400" dirty="0"/>
          </a:p>
        </p:txBody>
      </p:sp>
    </p:spTree>
    <p:extLst>
      <p:ext uri="{BB962C8B-B14F-4D97-AF65-F5344CB8AC3E}">
        <p14:creationId xmlns:p14="http://schemas.microsoft.com/office/powerpoint/2010/main" val="105746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0B9C69B-7B86-FC4A-8F2E-6149549A8FE0}"/>
              </a:ext>
            </a:extLst>
          </p:cNvPr>
          <p:cNvSpPr>
            <a:spLocks noChangeArrowheads="1"/>
          </p:cNvSpPr>
          <p:nvPr/>
        </p:nvSpPr>
        <p:spPr bwMode="auto">
          <a:xfrm>
            <a:off x="185194" y="0"/>
            <a:ext cx="24416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18" descr="How to Write a Memo [Template &amp; Examples]">
            <a:extLst>
              <a:ext uri="{FF2B5EF4-FFF2-40B4-BE49-F238E27FC236}">
                <a16:creationId xmlns:a16="http://schemas.microsoft.com/office/drawing/2014/main" id="{162741DC-32D2-CB40-BEBB-ACBA9ADEA40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2906" y="381385"/>
            <a:ext cx="10625560" cy="630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22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8ADD68-AC47-1E42-8EC1-57F125B93F8F}"/>
              </a:ext>
            </a:extLst>
          </p:cNvPr>
          <p:cNvSpPr>
            <a:spLocks noChangeArrowheads="1"/>
          </p:cNvSpPr>
          <p:nvPr/>
        </p:nvSpPr>
        <p:spPr bwMode="auto">
          <a:xfrm>
            <a:off x="-1" y="0"/>
            <a:ext cx="1244214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20" descr="Professional Email Format Guide: Templates + Best Practices">
            <a:extLst>
              <a:ext uri="{FF2B5EF4-FFF2-40B4-BE49-F238E27FC236}">
                <a16:creationId xmlns:a16="http://schemas.microsoft.com/office/drawing/2014/main" id="{8671B307-B300-F047-B1D5-BC1CDFFF8D8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8895" y="0"/>
            <a:ext cx="5845215" cy="6629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B45C1F3-0839-264C-B45A-165D84A43DC0}"/>
              </a:ext>
            </a:extLst>
          </p:cNvPr>
          <p:cNvSpPr>
            <a:spLocks noChangeArrowheads="1"/>
          </p:cNvSpPr>
          <p:nvPr/>
        </p:nvSpPr>
        <p:spPr bwMode="auto">
          <a:xfrm>
            <a:off x="6347055" y="215900"/>
            <a:ext cx="132770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1" name="Picture 21" descr="Job Application Emails - 12+ Examples, Format, Pdf | Examples">
            <a:extLst>
              <a:ext uri="{FF2B5EF4-FFF2-40B4-BE49-F238E27FC236}">
                <a16:creationId xmlns:a16="http://schemas.microsoft.com/office/drawing/2014/main" id="{D73DE881-94C8-C04C-A16E-4D4FE0671EA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516224" y="215900"/>
            <a:ext cx="5393803" cy="64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8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390E-984F-9247-AD78-407C3A76633F}"/>
              </a:ext>
            </a:extLst>
          </p:cNvPr>
          <p:cNvSpPr txBox="1"/>
          <p:nvPr/>
        </p:nvSpPr>
        <p:spPr>
          <a:xfrm>
            <a:off x="960699" y="567159"/>
            <a:ext cx="4560426" cy="830997"/>
          </a:xfrm>
          <a:prstGeom prst="rect">
            <a:avLst/>
          </a:prstGeom>
          <a:noFill/>
        </p:spPr>
        <p:txBody>
          <a:bodyPr wrap="square" rtlCol="0">
            <a:spAutoFit/>
          </a:bodyPr>
          <a:lstStyle/>
          <a:p>
            <a:pPr marL="342900" indent="-342900">
              <a:buFont typeface="Wingdings" pitchFamily="2" charset="2"/>
              <a:buChar char="q"/>
            </a:pPr>
            <a:r>
              <a:rPr lang="en-US" sz="2400" dirty="0"/>
              <a:t>What is e mail etiquette?</a:t>
            </a:r>
          </a:p>
          <a:p>
            <a:endParaRPr lang="en-US" sz="2400" dirty="0"/>
          </a:p>
        </p:txBody>
      </p:sp>
      <p:sp>
        <p:nvSpPr>
          <p:cNvPr id="5" name="TextBox 4">
            <a:extLst>
              <a:ext uri="{FF2B5EF4-FFF2-40B4-BE49-F238E27FC236}">
                <a16:creationId xmlns:a16="http://schemas.microsoft.com/office/drawing/2014/main" id="{F4683E89-05D0-CD4D-A21A-3535BD012408}"/>
              </a:ext>
            </a:extLst>
          </p:cNvPr>
          <p:cNvSpPr txBox="1"/>
          <p:nvPr/>
        </p:nvSpPr>
        <p:spPr>
          <a:xfrm>
            <a:off x="960699" y="1205617"/>
            <a:ext cx="10532962" cy="1200329"/>
          </a:xfrm>
          <a:prstGeom prst="rect">
            <a:avLst/>
          </a:prstGeom>
          <a:noFill/>
        </p:spPr>
        <p:txBody>
          <a:bodyPr wrap="square" rtlCol="0">
            <a:spAutoFit/>
          </a:bodyPr>
          <a:lstStyle/>
          <a:p>
            <a:r>
              <a:rPr lang="en-US" sz="2400" dirty="0"/>
              <a:t>Email etiquette refers to the set of rules and principles governing the proper conduct of email communication. It involves using appropriate language, tone, and format to convey a message effectively and professionally.</a:t>
            </a:r>
          </a:p>
        </p:txBody>
      </p:sp>
      <p:sp>
        <p:nvSpPr>
          <p:cNvPr id="6" name="TextBox 5">
            <a:extLst>
              <a:ext uri="{FF2B5EF4-FFF2-40B4-BE49-F238E27FC236}">
                <a16:creationId xmlns:a16="http://schemas.microsoft.com/office/drawing/2014/main" id="{18509801-2FDC-F447-943C-41AF8F918545}"/>
              </a:ext>
            </a:extLst>
          </p:cNvPr>
          <p:cNvSpPr txBox="1"/>
          <p:nvPr/>
        </p:nvSpPr>
        <p:spPr>
          <a:xfrm>
            <a:off x="937549" y="2883288"/>
            <a:ext cx="5891514" cy="830997"/>
          </a:xfrm>
          <a:prstGeom prst="rect">
            <a:avLst/>
          </a:prstGeom>
          <a:noFill/>
        </p:spPr>
        <p:txBody>
          <a:bodyPr wrap="square" rtlCol="0">
            <a:spAutoFit/>
          </a:bodyPr>
          <a:lstStyle/>
          <a:p>
            <a:pPr marL="342900" indent="-342900">
              <a:buFont typeface="Wingdings" pitchFamily="2" charset="2"/>
              <a:buChar char="q"/>
            </a:pPr>
            <a:r>
              <a:rPr lang="en-US" sz="2400" dirty="0"/>
              <a:t>Why is Having Email Etiquette Important?</a:t>
            </a:r>
            <a:endParaRPr lang="en-US" sz="2400" b="1" dirty="0"/>
          </a:p>
          <a:p>
            <a:endParaRPr lang="en-US" sz="2400" dirty="0"/>
          </a:p>
        </p:txBody>
      </p:sp>
      <p:sp>
        <p:nvSpPr>
          <p:cNvPr id="7" name="TextBox 6">
            <a:extLst>
              <a:ext uri="{FF2B5EF4-FFF2-40B4-BE49-F238E27FC236}">
                <a16:creationId xmlns:a16="http://schemas.microsoft.com/office/drawing/2014/main" id="{D3F54E5C-E458-5041-9370-F60E9C27BBD8}"/>
              </a:ext>
            </a:extLst>
          </p:cNvPr>
          <p:cNvSpPr txBox="1"/>
          <p:nvPr/>
        </p:nvSpPr>
        <p:spPr>
          <a:xfrm>
            <a:off x="960699" y="3540964"/>
            <a:ext cx="10405641" cy="2308324"/>
          </a:xfrm>
          <a:prstGeom prst="rect">
            <a:avLst/>
          </a:prstGeom>
          <a:noFill/>
        </p:spPr>
        <p:txBody>
          <a:bodyPr wrap="square" rtlCol="0">
            <a:spAutoFit/>
          </a:bodyPr>
          <a:lstStyle/>
          <a:p>
            <a:r>
              <a:rPr lang="en-US" sz="2400" dirty="0"/>
              <a:t>Having good email etiquette is important because it enhances communication, promotes professionalism, and avoids misunderstandings or conflicts. When emails are composed with proper etiquette, they convey a sense of respect, consideration, and efficiency, which can lead to improved relationships and productivity.</a:t>
            </a:r>
          </a:p>
          <a:p>
            <a:endParaRPr lang="en-US" sz="2400" dirty="0"/>
          </a:p>
        </p:txBody>
      </p:sp>
    </p:spTree>
    <p:extLst>
      <p:ext uri="{BB962C8B-B14F-4D97-AF65-F5344CB8AC3E}">
        <p14:creationId xmlns:p14="http://schemas.microsoft.com/office/powerpoint/2010/main" val="411063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1444A6-1C16-5A47-B0A7-8B1BA40CD273}"/>
              </a:ext>
            </a:extLst>
          </p:cNvPr>
          <p:cNvSpPr txBox="1"/>
          <p:nvPr/>
        </p:nvSpPr>
        <p:spPr>
          <a:xfrm>
            <a:off x="729205" y="462991"/>
            <a:ext cx="6933236" cy="461665"/>
          </a:xfrm>
          <a:prstGeom prst="rect">
            <a:avLst/>
          </a:prstGeom>
          <a:noFill/>
        </p:spPr>
        <p:txBody>
          <a:bodyPr wrap="square" rtlCol="0">
            <a:spAutoFit/>
          </a:bodyPr>
          <a:lstStyle/>
          <a:p>
            <a:r>
              <a:rPr lang="en-US" sz="2400" dirty="0"/>
              <a:t>What are the Benefits of Having Email Etiquette?</a:t>
            </a:r>
            <a:endParaRPr lang="en-US" sz="2400" b="1" dirty="0"/>
          </a:p>
        </p:txBody>
      </p:sp>
      <p:sp>
        <p:nvSpPr>
          <p:cNvPr id="5" name="TextBox 4">
            <a:extLst>
              <a:ext uri="{FF2B5EF4-FFF2-40B4-BE49-F238E27FC236}">
                <a16:creationId xmlns:a16="http://schemas.microsoft.com/office/drawing/2014/main" id="{5EF886C5-A712-A749-B472-1F1EECD38C02}"/>
              </a:ext>
            </a:extLst>
          </p:cNvPr>
          <p:cNvSpPr txBox="1"/>
          <p:nvPr/>
        </p:nvSpPr>
        <p:spPr>
          <a:xfrm>
            <a:off x="729205" y="1088022"/>
            <a:ext cx="11065398" cy="6001643"/>
          </a:xfrm>
          <a:prstGeom prst="rect">
            <a:avLst/>
          </a:prstGeom>
          <a:noFill/>
        </p:spPr>
        <p:txBody>
          <a:bodyPr wrap="square" rtlCol="0">
            <a:spAutoFit/>
          </a:bodyPr>
          <a:lstStyle/>
          <a:p>
            <a:pPr marL="342900" indent="-342900">
              <a:buFont typeface="Wingdings" pitchFamily="2" charset="2"/>
              <a:buChar char="q"/>
            </a:pPr>
            <a:r>
              <a:rPr lang="en-US" sz="2400" dirty="0"/>
              <a:t>The benefits of having good email etiquette are numerous, including improved communication, enhanced reputation, increased efficiency, and better relationships. Effective email communication can help to avoid misunderstandings or misinterpretations, which can lead to conflicts or lost opportunities. It also promotes professionalism and credibility, which can enhance one’s reputation and create positive impressions.</a:t>
            </a:r>
          </a:p>
          <a:p>
            <a:pPr marL="342900" indent="-342900">
              <a:buFont typeface="Wingdings" pitchFamily="2" charset="2"/>
              <a:buChar char="q"/>
            </a:pPr>
            <a:r>
              <a:rPr lang="en-US" sz="2400" dirty="0"/>
              <a:t>Businesses can improve email etiquette by establishing clear guidelines and standards for email communication. This can involve creating email templates, providing training on proper email etiquette, and monitoring emails for compliance with established standards. It can also involve setting expectations for response times and prioritizing emails based on their importance or urgency. Additionally, businesses can encourage the use of other communication channels when appropriate, such as phone calls or in-person meetings, to avoid over reliance on email.</a:t>
            </a:r>
          </a:p>
          <a:p>
            <a:endParaRPr lang="en-US" sz="2400" dirty="0"/>
          </a:p>
          <a:p>
            <a:endParaRPr lang="en-US" sz="2400" dirty="0"/>
          </a:p>
        </p:txBody>
      </p:sp>
    </p:spTree>
    <p:extLst>
      <p:ext uri="{BB962C8B-B14F-4D97-AF65-F5344CB8AC3E}">
        <p14:creationId xmlns:p14="http://schemas.microsoft.com/office/powerpoint/2010/main" val="134027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B46F0-B2D2-E546-820B-BF34889739F5}"/>
              </a:ext>
            </a:extLst>
          </p:cNvPr>
          <p:cNvSpPr txBox="1"/>
          <p:nvPr/>
        </p:nvSpPr>
        <p:spPr>
          <a:xfrm>
            <a:off x="1006997" y="416689"/>
            <a:ext cx="5393803" cy="830997"/>
          </a:xfrm>
          <a:prstGeom prst="rect">
            <a:avLst/>
          </a:prstGeom>
          <a:noFill/>
        </p:spPr>
        <p:txBody>
          <a:bodyPr wrap="square" rtlCol="0">
            <a:spAutoFit/>
          </a:bodyPr>
          <a:lstStyle/>
          <a:p>
            <a:r>
              <a:rPr lang="en-US" sz="2400" b="1" dirty="0"/>
              <a:t>Rules for email etiquette</a:t>
            </a:r>
            <a:endParaRPr lang="en-US" sz="2400" dirty="0"/>
          </a:p>
          <a:p>
            <a:endParaRPr lang="en-US" sz="2400" dirty="0"/>
          </a:p>
        </p:txBody>
      </p:sp>
      <p:sp>
        <p:nvSpPr>
          <p:cNvPr id="5" name="TextBox 4">
            <a:extLst>
              <a:ext uri="{FF2B5EF4-FFF2-40B4-BE49-F238E27FC236}">
                <a16:creationId xmlns:a16="http://schemas.microsoft.com/office/drawing/2014/main" id="{60D7002C-3620-7540-BBEA-CAC5C648FB17}"/>
              </a:ext>
            </a:extLst>
          </p:cNvPr>
          <p:cNvSpPr txBox="1"/>
          <p:nvPr/>
        </p:nvSpPr>
        <p:spPr>
          <a:xfrm>
            <a:off x="1006997" y="1284790"/>
            <a:ext cx="8623140" cy="4467057"/>
          </a:xfrm>
          <a:prstGeom prst="rect">
            <a:avLst/>
          </a:prstGeom>
          <a:noFill/>
        </p:spPr>
        <p:txBody>
          <a:bodyPr wrap="square" rtlCol="0">
            <a:spAutoFit/>
          </a:bodyPr>
          <a:lstStyle/>
          <a:p>
            <a:pPr marL="342900" lvl="0" indent="-342900">
              <a:lnSpc>
                <a:spcPct val="150000"/>
              </a:lnSpc>
              <a:buFont typeface="Wingdings" pitchFamily="2" charset="2"/>
              <a:buChar char="ü"/>
            </a:pPr>
            <a:r>
              <a:rPr lang="en-US" sz="2400" dirty="0"/>
              <a:t>Proofread every email you send. ... </a:t>
            </a:r>
          </a:p>
          <a:p>
            <a:pPr marL="342900" lvl="0" indent="-342900">
              <a:lnSpc>
                <a:spcPct val="150000"/>
              </a:lnSpc>
              <a:buFont typeface="Wingdings" pitchFamily="2" charset="2"/>
              <a:buChar char="ü"/>
            </a:pPr>
            <a:r>
              <a:rPr lang="en-US" sz="2400" dirty="0"/>
              <a:t>Write your email before entering the recipient email address. ... </a:t>
            </a:r>
          </a:p>
          <a:p>
            <a:pPr marL="342900" lvl="0" indent="-342900">
              <a:lnSpc>
                <a:spcPct val="150000"/>
              </a:lnSpc>
              <a:buFont typeface="Wingdings" pitchFamily="2" charset="2"/>
              <a:buChar char="ü"/>
            </a:pPr>
            <a:r>
              <a:rPr lang="en-US" sz="2400" dirty="0"/>
              <a:t>Double check you have the correct recipient. ... </a:t>
            </a:r>
          </a:p>
          <a:p>
            <a:pPr marL="342900" lvl="0" indent="-342900">
              <a:lnSpc>
                <a:spcPct val="150000"/>
              </a:lnSpc>
              <a:buFont typeface="Wingdings" pitchFamily="2" charset="2"/>
              <a:buChar char="ü"/>
            </a:pPr>
            <a:r>
              <a:rPr lang="en-US" sz="2400" dirty="0"/>
              <a:t>Ensure you CC all relevant recipients. ... </a:t>
            </a:r>
          </a:p>
          <a:p>
            <a:pPr marL="342900" lvl="0" indent="-342900">
              <a:lnSpc>
                <a:spcPct val="150000"/>
              </a:lnSpc>
              <a:buFont typeface="Wingdings" pitchFamily="2" charset="2"/>
              <a:buChar char="ü"/>
            </a:pPr>
            <a:r>
              <a:rPr lang="en-US" sz="2400" dirty="0"/>
              <a:t>You don't always have to "reply all" ... </a:t>
            </a:r>
          </a:p>
          <a:p>
            <a:pPr marL="342900" lvl="0" indent="-342900">
              <a:lnSpc>
                <a:spcPct val="150000"/>
              </a:lnSpc>
              <a:buFont typeface="Wingdings" pitchFamily="2" charset="2"/>
              <a:buChar char="ü"/>
            </a:pPr>
            <a:r>
              <a:rPr lang="en-US" sz="2400" dirty="0"/>
              <a:t>Reply to your emails. ... </a:t>
            </a:r>
          </a:p>
          <a:p>
            <a:pPr marL="342900" lvl="0" indent="-342900">
              <a:lnSpc>
                <a:spcPct val="150000"/>
              </a:lnSpc>
              <a:buFont typeface="Wingdings" pitchFamily="2" charset="2"/>
              <a:buChar char="ü"/>
            </a:pPr>
            <a:r>
              <a:rPr lang="en-US" sz="2400" dirty="0"/>
              <a:t>Include a signature block.</a:t>
            </a:r>
          </a:p>
          <a:p>
            <a:pPr>
              <a:lnSpc>
                <a:spcPct val="150000"/>
              </a:lnSpc>
            </a:pPr>
            <a:endParaRPr lang="en-US" sz="2400" dirty="0"/>
          </a:p>
        </p:txBody>
      </p:sp>
    </p:spTree>
    <p:extLst>
      <p:ext uri="{BB962C8B-B14F-4D97-AF65-F5344CB8AC3E}">
        <p14:creationId xmlns:p14="http://schemas.microsoft.com/office/powerpoint/2010/main" val="64217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BC0128-177D-4943-A602-785973CB4F9A}"/>
              </a:ext>
            </a:extLst>
          </p:cNvPr>
          <p:cNvSpPr txBox="1"/>
          <p:nvPr/>
        </p:nvSpPr>
        <p:spPr>
          <a:xfrm>
            <a:off x="567153" y="659761"/>
            <a:ext cx="6817488" cy="461665"/>
          </a:xfrm>
          <a:prstGeom prst="rect">
            <a:avLst/>
          </a:prstGeom>
          <a:noFill/>
        </p:spPr>
        <p:txBody>
          <a:bodyPr wrap="square" rtlCol="0">
            <a:spAutoFit/>
          </a:bodyPr>
          <a:lstStyle/>
          <a:p>
            <a:r>
              <a:rPr lang="en-US" sz="2400" dirty="0"/>
              <a:t>What are Some Examples of Proper Email Etiquette?</a:t>
            </a:r>
          </a:p>
        </p:txBody>
      </p:sp>
      <p:sp>
        <p:nvSpPr>
          <p:cNvPr id="5" name="TextBox 4">
            <a:extLst>
              <a:ext uri="{FF2B5EF4-FFF2-40B4-BE49-F238E27FC236}">
                <a16:creationId xmlns:a16="http://schemas.microsoft.com/office/drawing/2014/main" id="{7A1A7015-EF29-3C4A-9A14-293288BA3FE2}"/>
              </a:ext>
            </a:extLst>
          </p:cNvPr>
          <p:cNvSpPr txBox="1"/>
          <p:nvPr/>
        </p:nvSpPr>
        <p:spPr>
          <a:xfrm>
            <a:off x="625034" y="1388962"/>
            <a:ext cx="11250593" cy="4524315"/>
          </a:xfrm>
          <a:prstGeom prst="rect">
            <a:avLst/>
          </a:prstGeom>
          <a:noFill/>
        </p:spPr>
        <p:txBody>
          <a:bodyPr wrap="square" rtlCol="0">
            <a:spAutoFit/>
          </a:bodyPr>
          <a:lstStyle/>
          <a:p>
            <a:pPr marL="342900" indent="-342900">
              <a:buFont typeface="Wingdings" pitchFamily="2" charset="2"/>
              <a:buChar char="v"/>
            </a:pPr>
            <a:r>
              <a:rPr lang="en-US" sz="2400" dirty="0"/>
              <a:t>Some examples of proper email etiquette include addressing the recipient appropriately, using a clear and concise subject lines starting with a greeting, being concise and to the point, using appropriate language and tone, avoiding typos and grammatical errors, and ending with a closing remark.</a:t>
            </a:r>
          </a:p>
          <a:p>
            <a:endParaRPr lang="en-US" sz="2400" dirty="0"/>
          </a:p>
          <a:p>
            <a:pPr marL="342900" indent="-342900">
              <a:buFont typeface="Wingdings" pitchFamily="2" charset="2"/>
              <a:buChar char="v"/>
            </a:pPr>
            <a:r>
              <a:rPr lang="en-US" sz="2400" dirty="0"/>
              <a:t>The benefits of having good email etiquette are numerous, including improved communication, enhanced reputation, increased efficiency, and better relationships. Effective email communication can help to avoid misunderstandings or misinterpretations, which can lead to conflicts or lost opportunities. It also promotes professionalism and credibility, which can enhance one’s reputation and create positive impressions.</a:t>
            </a:r>
          </a:p>
          <a:p>
            <a:endParaRPr lang="en-US" sz="2400" dirty="0"/>
          </a:p>
        </p:txBody>
      </p:sp>
    </p:spTree>
    <p:extLst>
      <p:ext uri="{BB962C8B-B14F-4D97-AF65-F5344CB8AC3E}">
        <p14:creationId xmlns:p14="http://schemas.microsoft.com/office/powerpoint/2010/main" val="290628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622</Words>
  <Application>Microsoft Macintosh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cp:revision>
  <dcterms:created xsi:type="dcterms:W3CDTF">2023-08-26T09:33:45Z</dcterms:created>
  <dcterms:modified xsi:type="dcterms:W3CDTF">2023-08-28T09:09:23Z</dcterms:modified>
</cp:coreProperties>
</file>