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0A1E7-014D-8B46-BCB0-447C957C73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535B9D-A830-0D43-8643-1FF884CFF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083435-BA8B-F146-9236-7D0DD10D6A51}"/>
              </a:ext>
            </a:extLst>
          </p:cNvPr>
          <p:cNvSpPr>
            <a:spLocks noGrp="1"/>
          </p:cNvSpPr>
          <p:nvPr>
            <p:ph type="dt" sz="half" idx="10"/>
          </p:nvPr>
        </p:nvSpPr>
        <p:spPr/>
        <p:txBody>
          <a:bodyPr/>
          <a:lstStyle/>
          <a:p>
            <a:fld id="{C9C11C8A-214B-9F43-8AC1-E62AB4A92BEF}" type="datetimeFigureOut">
              <a:rPr lang="en-US" smtClean="0"/>
              <a:t>8/30/23</a:t>
            </a:fld>
            <a:endParaRPr lang="en-US"/>
          </a:p>
        </p:txBody>
      </p:sp>
      <p:sp>
        <p:nvSpPr>
          <p:cNvPr id="5" name="Footer Placeholder 4">
            <a:extLst>
              <a:ext uri="{FF2B5EF4-FFF2-40B4-BE49-F238E27FC236}">
                <a16:creationId xmlns:a16="http://schemas.microsoft.com/office/drawing/2014/main" id="{E4A6246E-02A8-3C4C-B578-79AB3DBE4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0B53A-F004-BF40-A7E7-80D81B426B14}"/>
              </a:ext>
            </a:extLst>
          </p:cNvPr>
          <p:cNvSpPr>
            <a:spLocks noGrp="1"/>
          </p:cNvSpPr>
          <p:nvPr>
            <p:ph type="sldNum" sz="quarter" idx="12"/>
          </p:nvPr>
        </p:nvSpPr>
        <p:spPr/>
        <p:txBody>
          <a:bodyPr/>
          <a:lstStyle/>
          <a:p>
            <a:fld id="{F3045E42-1C3D-7E48-AC6D-7F8781D20A83}" type="slidenum">
              <a:rPr lang="en-US" smtClean="0"/>
              <a:t>‹#›</a:t>
            </a:fld>
            <a:endParaRPr lang="en-US"/>
          </a:p>
        </p:txBody>
      </p:sp>
    </p:spTree>
    <p:extLst>
      <p:ext uri="{BB962C8B-B14F-4D97-AF65-F5344CB8AC3E}">
        <p14:creationId xmlns:p14="http://schemas.microsoft.com/office/powerpoint/2010/main" val="55457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882D2-BA15-D94E-A398-DAF1519600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E0CBD9-2EAC-3E44-9F16-9D20D4FEB6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ADF101-32ED-F04E-ABA7-406969B8F78C}"/>
              </a:ext>
            </a:extLst>
          </p:cNvPr>
          <p:cNvSpPr>
            <a:spLocks noGrp="1"/>
          </p:cNvSpPr>
          <p:nvPr>
            <p:ph type="dt" sz="half" idx="10"/>
          </p:nvPr>
        </p:nvSpPr>
        <p:spPr/>
        <p:txBody>
          <a:bodyPr/>
          <a:lstStyle/>
          <a:p>
            <a:fld id="{C9C11C8A-214B-9F43-8AC1-E62AB4A92BEF}" type="datetimeFigureOut">
              <a:rPr lang="en-US" smtClean="0"/>
              <a:t>8/30/23</a:t>
            </a:fld>
            <a:endParaRPr lang="en-US"/>
          </a:p>
        </p:txBody>
      </p:sp>
      <p:sp>
        <p:nvSpPr>
          <p:cNvPr id="5" name="Footer Placeholder 4">
            <a:extLst>
              <a:ext uri="{FF2B5EF4-FFF2-40B4-BE49-F238E27FC236}">
                <a16:creationId xmlns:a16="http://schemas.microsoft.com/office/drawing/2014/main" id="{B545B710-480D-6D4D-8238-87C7F58DC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5EC6B-DAF5-F948-AF05-EAA66FA24049}"/>
              </a:ext>
            </a:extLst>
          </p:cNvPr>
          <p:cNvSpPr>
            <a:spLocks noGrp="1"/>
          </p:cNvSpPr>
          <p:nvPr>
            <p:ph type="sldNum" sz="quarter" idx="12"/>
          </p:nvPr>
        </p:nvSpPr>
        <p:spPr/>
        <p:txBody>
          <a:bodyPr/>
          <a:lstStyle/>
          <a:p>
            <a:fld id="{F3045E42-1C3D-7E48-AC6D-7F8781D20A83}" type="slidenum">
              <a:rPr lang="en-US" smtClean="0"/>
              <a:t>‹#›</a:t>
            </a:fld>
            <a:endParaRPr lang="en-US"/>
          </a:p>
        </p:txBody>
      </p:sp>
    </p:spTree>
    <p:extLst>
      <p:ext uri="{BB962C8B-B14F-4D97-AF65-F5344CB8AC3E}">
        <p14:creationId xmlns:p14="http://schemas.microsoft.com/office/powerpoint/2010/main" val="1041519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37753-1D34-A645-8AFF-78F253862D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4630D9-0CC1-7044-89FB-D1624A17BB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9C2A0-40DD-A34F-9ED1-EEBBBB22EBD8}"/>
              </a:ext>
            </a:extLst>
          </p:cNvPr>
          <p:cNvSpPr>
            <a:spLocks noGrp="1"/>
          </p:cNvSpPr>
          <p:nvPr>
            <p:ph type="dt" sz="half" idx="10"/>
          </p:nvPr>
        </p:nvSpPr>
        <p:spPr/>
        <p:txBody>
          <a:bodyPr/>
          <a:lstStyle/>
          <a:p>
            <a:fld id="{C9C11C8A-214B-9F43-8AC1-E62AB4A92BEF}" type="datetimeFigureOut">
              <a:rPr lang="en-US" smtClean="0"/>
              <a:t>8/30/23</a:t>
            </a:fld>
            <a:endParaRPr lang="en-US"/>
          </a:p>
        </p:txBody>
      </p:sp>
      <p:sp>
        <p:nvSpPr>
          <p:cNvPr id="5" name="Footer Placeholder 4">
            <a:extLst>
              <a:ext uri="{FF2B5EF4-FFF2-40B4-BE49-F238E27FC236}">
                <a16:creationId xmlns:a16="http://schemas.microsoft.com/office/drawing/2014/main" id="{2F22172D-DFE1-BF47-A96E-6C426355F7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FCBA52-1EE9-BD44-A7F6-7D1A059142F0}"/>
              </a:ext>
            </a:extLst>
          </p:cNvPr>
          <p:cNvSpPr>
            <a:spLocks noGrp="1"/>
          </p:cNvSpPr>
          <p:nvPr>
            <p:ph type="sldNum" sz="quarter" idx="12"/>
          </p:nvPr>
        </p:nvSpPr>
        <p:spPr/>
        <p:txBody>
          <a:bodyPr/>
          <a:lstStyle/>
          <a:p>
            <a:fld id="{F3045E42-1C3D-7E48-AC6D-7F8781D20A83}" type="slidenum">
              <a:rPr lang="en-US" smtClean="0"/>
              <a:t>‹#›</a:t>
            </a:fld>
            <a:endParaRPr lang="en-US"/>
          </a:p>
        </p:txBody>
      </p:sp>
    </p:spTree>
    <p:extLst>
      <p:ext uri="{BB962C8B-B14F-4D97-AF65-F5344CB8AC3E}">
        <p14:creationId xmlns:p14="http://schemas.microsoft.com/office/powerpoint/2010/main" val="891683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92DCF-F759-784E-AD8B-C242994632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6BE33D-1E19-8848-A50D-2C77CF4B7D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FD95EF-D356-5C42-A377-28563059A66F}"/>
              </a:ext>
            </a:extLst>
          </p:cNvPr>
          <p:cNvSpPr>
            <a:spLocks noGrp="1"/>
          </p:cNvSpPr>
          <p:nvPr>
            <p:ph type="dt" sz="half" idx="10"/>
          </p:nvPr>
        </p:nvSpPr>
        <p:spPr/>
        <p:txBody>
          <a:bodyPr/>
          <a:lstStyle/>
          <a:p>
            <a:fld id="{C9C11C8A-214B-9F43-8AC1-E62AB4A92BEF}" type="datetimeFigureOut">
              <a:rPr lang="en-US" smtClean="0"/>
              <a:t>8/30/23</a:t>
            </a:fld>
            <a:endParaRPr lang="en-US"/>
          </a:p>
        </p:txBody>
      </p:sp>
      <p:sp>
        <p:nvSpPr>
          <p:cNvPr id="5" name="Footer Placeholder 4">
            <a:extLst>
              <a:ext uri="{FF2B5EF4-FFF2-40B4-BE49-F238E27FC236}">
                <a16:creationId xmlns:a16="http://schemas.microsoft.com/office/drawing/2014/main" id="{A390DA0E-D9B7-0A4B-B193-196F89642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07551-0A29-4741-9BFA-870C55B6A4D4}"/>
              </a:ext>
            </a:extLst>
          </p:cNvPr>
          <p:cNvSpPr>
            <a:spLocks noGrp="1"/>
          </p:cNvSpPr>
          <p:nvPr>
            <p:ph type="sldNum" sz="quarter" idx="12"/>
          </p:nvPr>
        </p:nvSpPr>
        <p:spPr/>
        <p:txBody>
          <a:bodyPr/>
          <a:lstStyle/>
          <a:p>
            <a:fld id="{F3045E42-1C3D-7E48-AC6D-7F8781D20A83}" type="slidenum">
              <a:rPr lang="en-US" smtClean="0"/>
              <a:t>‹#›</a:t>
            </a:fld>
            <a:endParaRPr lang="en-US"/>
          </a:p>
        </p:txBody>
      </p:sp>
    </p:spTree>
    <p:extLst>
      <p:ext uri="{BB962C8B-B14F-4D97-AF65-F5344CB8AC3E}">
        <p14:creationId xmlns:p14="http://schemas.microsoft.com/office/powerpoint/2010/main" val="2325112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2AF3-7DDD-4149-9E17-71EF6165A9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0D6D8A-74CD-3B46-905E-BE85FAAE0E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346490-5F75-654F-B0F5-739B4B767400}"/>
              </a:ext>
            </a:extLst>
          </p:cNvPr>
          <p:cNvSpPr>
            <a:spLocks noGrp="1"/>
          </p:cNvSpPr>
          <p:nvPr>
            <p:ph type="dt" sz="half" idx="10"/>
          </p:nvPr>
        </p:nvSpPr>
        <p:spPr/>
        <p:txBody>
          <a:bodyPr/>
          <a:lstStyle/>
          <a:p>
            <a:fld id="{C9C11C8A-214B-9F43-8AC1-E62AB4A92BEF}" type="datetimeFigureOut">
              <a:rPr lang="en-US" smtClean="0"/>
              <a:t>8/30/23</a:t>
            </a:fld>
            <a:endParaRPr lang="en-US"/>
          </a:p>
        </p:txBody>
      </p:sp>
      <p:sp>
        <p:nvSpPr>
          <p:cNvPr id="5" name="Footer Placeholder 4">
            <a:extLst>
              <a:ext uri="{FF2B5EF4-FFF2-40B4-BE49-F238E27FC236}">
                <a16:creationId xmlns:a16="http://schemas.microsoft.com/office/drawing/2014/main" id="{A0D493EE-BB99-0446-8616-A3552FA49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10D04-01D2-244F-BA88-2765593B2FAE}"/>
              </a:ext>
            </a:extLst>
          </p:cNvPr>
          <p:cNvSpPr>
            <a:spLocks noGrp="1"/>
          </p:cNvSpPr>
          <p:nvPr>
            <p:ph type="sldNum" sz="quarter" idx="12"/>
          </p:nvPr>
        </p:nvSpPr>
        <p:spPr/>
        <p:txBody>
          <a:bodyPr/>
          <a:lstStyle/>
          <a:p>
            <a:fld id="{F3045E42-1C3D-7E48-AC6D-7F8781D20A83}" type="slidenum">
              <a:rPr lang="en-US" smtClean="0"/>
              <a:t>‹#›</a:t>
            </a:fld>
            <a:endParaRPr lang="en-US"/>
          </a:p>
        </p:txBody>
      </p:sp>
    </p:spTree>
    <p:extLst>
      <p:ext uri="{BB962C8B-B14F-4D97-AF65-F5344CB8AC3E}">
        <p14:creationId xmlns:p14="http://schemas.microsoft.com/office/powerpoint/2010/main" val="361750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4F2B1-A72F-944F-B9B0-FB86F91D70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27E5AC-1A71-6744-84F5-D07B99E23D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15F0A2-892B-8D48-8518-E7E1741E4E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1237DE-B3A5-A340-A0C9-E46CBE634B6E}"/>
              </a:ext>
            </a:extLst>
          </p:cNvPr>
          <p:cNvSpPr>
            <a:spLocks noGrp="1"/>
          </p:cNvSpPr>
          <p:nvPr>
            <p:ph type="dt" sz="half" idx="10"/>
          </p:nvPr>
        </p:nvSpPr>
        <p:spPr/>
        <p:txBody>
          <a:bodyPr/>
          <a:lstStyle/>
          <a:p>
            <a:fld id="{C9C11C8A-214B-9F43-8AC1-E62AB4A92BEF}" type="datetimeFigureOut">
              <a:rPr lang="en-US" smtClean="0"/>
              <a:t>8/30/23</a:t>
            </a:fld>
            <a:endParaRPr lang="en-US"/>
          </a:p>
        </p:txBody>
      </p:sp>
      <p:sp>
        <p:nvSpPr>
          <p:cNvPr id="6" name="Footer Placeholder 5">
            <a:extLst>
              <a:ext uri="{FF2B5EF4-FFF2-40B4-BE49-F238E27FC236}">
                <a16:creationId xmlns:a16="http://schemas.microsoft.com/office/drawing/2014/main" id="{7588C660-6236-004D-B961-64E0D0674D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97CBDE-EEE9-7A49-A607-EACB67ED3377}"/>
              </a:ext>
            </a:extLst>
          </p:cNvPr>
          <p:cNvSpPr>
            <a:spLocks noGrp="1"/>
          </p:cNvSpPr>
          <p:nvPr>
            <p:ph type="sldNum" sz="quarter" idx="12"/>
          </p:nvPr>
        </p:nvSpPr>
        <p:spPr/>
        <p:txBody>
          <a:bodyPr/>
          <a:lstStyle/>
          <a:p>
            <a:fld id="{F3045E42-1C3D-7E48-AC6D-7F8781D20A83}" type="slidenum">
              <a:rPr lang="en-US" smtClean="0"/>
              <a:t>‹#›</a:t>
            </a:fld>
            <a:endParaRPr lang="en-US"/>
          </a:p>
        </p:txBody>
      </p:sp>
    </p:spTree>
    <p:extLst>
      <p:ext uri="{BB962C8B-B14F-4D97-AF65-F5344CB8AC3E}">
        <p14:creationId xmlns:p14="http://schemas.microsoft.com/office/powerpoint/2010/main" val="2808733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65C88-6665-A646-8EC3-3216F5A0C6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6F527-8C0F-2742-AD1F-675DA0BC5F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5415A-7C4B-B24A-9516-C83B9488BC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63E3D8-D580-1A41-A950-CBE3579342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5B0B40-1035-0E48-B8C7-8E80436185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C61E13-BC12-9349-812D-B1B10A487B90}"/>
              </a:ext>
            </a:extLst>
          </p:cNvPr>
          <p:cNvSpPr>
            <a:spLocks noGrp="1"/>
          </p:cNvSpPr>
          <p:nvPr>
            <p:ph type="dt" sz="half" idx="10"/>
          </p:nvPr>
        </p:nvSpPr>
        <p:spPr/>
        <p:txBody>
          <a:bodyPr/>
          <a:lstStyle/>
          <a:p>
            <a:fld id="{C9C11C8A-214B-9F43-8AC1-E62AB4A92BEF}" type="datetimeFigureOut">
              <a:rPr lang="en-US" smtClean="0"/>
              <a:t>8/30/23</a:t>
            </a:fld>
            <a:endParaRPr lang="en-US"/>
          </a:p>
        </p:txBody>
      </p:sp>
      <p:sp>
        <p:nvSpPr>
          <p:cNvPr id="8" name="Footer Placeholder 7">
            <a:extLst>
              <a:ext uri="{FF2B5EF4-FFF2-40B4-BE49-F238E27FC236}">
                <a16:creationId xmlns:a16="http://schemas.microsoft.com/office/drawing/2014/main" id="{D9CE11F9-5270-6C4E-A746-C5306DD6C9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7DAB5B-F75A-4A4E-BF54-F30F522ACC8C}"/>
              </a:ext>
            </a:extLst>
          </p:cNvPr>
          <p:cNvSpPr>
            <a:spLocks noGrp="1"/>
          </p:cNvSpPr>
          <p:nvPr>
            <p:ph type="sldNum" sz="quarter" idx="12"/>
          </p:nvPr>
        </p:nvSpPr>
        <p:spPr/>
        <p:txBody>
          <a:bodyPr/>
          <a:lstStyle/>
          <a:p>
            <a:fld id="{F3045E42-1C3D-7E48-AC6D-7F8781D20A83}" type="slidenum">
              <a:rPr lang="en-US" smtClean="0"/>
              <a:t>‹#›</a:t>
            </a:fld>
            <a:endParaRPr lang="en-US"/>
          </a:p>
        </p:txBody>
      </p:sp>
    </p:spTree>
    <p:extLst>
      <p:ext uri="{BB962C8B-B14F-4D97-AF65-F5344CB8AC3E}">
        <p14:creationId xmlns:p14="http://schemas.microsoft.com/office/powerpoint/2010/main" val="374324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56105-38F4-BC45-A470-468E237CF1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C64F60-10F6-254E-94C3-6A55EC5CE5CE}"/>
              </a:ext>
            </a:extLst>
          </p:cNvPr>
          <p:cNvSpPr>
            <a:spLocks noGrp="1"/>
          </p:cNvSpPr>
          <p:nvPr>
            <p:ph type="dt" sz="half" idx="10"/>
          </p:nvPr>
        </p:nvSpPr>
        <p:spPr/>
        <p:txBody>
          <a:bodyPr/>
          <a:lstStyle/>
          <a:p>
            <a:fld id="{C9C11C8A-214B-9F43-8AC1-E62AB4A92BEF}" type="datetimeFigureOut">
              <a:rPr lang="en-US" smtClean="0"/>
              <a:t>8/30/23</a:t>
            </a:fld>
            <a:endParaRPr lang="en-US"/>
          </a:p>
        </p:txBody>
      </p:sp>
      <p:sp>
        <p:nvSpPr>
          <p:cNvPr id="4" name="Footer Placeholder 3">
            <a:extLst>
              <a:ext uri="{FF2B5EF4-FFF2-40B4-BE49-F238E27FC236}">
                <a16:creationId xmlns:a16="http://schemas.microsoft.com/office/drawing/2014/main" id="{318A38D3-8031-8E4E-83C9-9F1F41604E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A73C2D-B8D5-1E49-8B34-783F77C560CC}"/>
              </a:ext>
            </a:extLst>
          </p:cNvPr>
          <p:cNvSpPr>
            <a:spLocks noGrp="1"/>
          </p:cNvSpPr>
          <p:nvPr>
            <p:ph type="sldNum" sz="quarter" idx="12"/>
          </p:nvPr>
        </p:nvSpPr>
        <p:spPr/>
        <p:txBody>
          <a:bodyPr/>
          <a:lstStyle/>
          <a:p>
            <a:fld id="{F3045E42-1C3D-7E48-AC6D-7F8781D20A83}" type="slidenum">
              <a:rPr lang="en-US" smtClean="0"/>
              <a:t>‹#›</a:t>
            </a:fld>
            <a:endParaRPr lang="en-US"/>
          </a:p>
        </p:txBody>
      </p:sp>
    </p:spTree>
    <p:extLst>
      <p:ext uri="{BB962C8B-B14F-4D97-AF65-F5344CB8AC3E}">
        <p14:creationId xmlns:p14="http://schemas.microsoft.com/office/powerpoint/2010/main" val="35118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4C9FA7-1ADD-4344-8854-303EE54AF937}"/>
              </a:ext>
            </a:extLst>
          </p:cNvPr>
          <p:cNvSpPr>
            <a:spLocks noGrp="1"/>
          </p:cNvSpPr>
          <p:nvPr>
            <p:ph type="dt" sz="half" idx="10"/>
          </p:nvPr>
        </p:nvSpPr>
        <p:spPr/>
        <p:txBody>
          <a:bodyPr/>
          <a:lstStyle/>
          <a:p>
            <a:fld id="{C9C11C8A-214B-9F43-8AC1-E62AB4A92BEF}" type="datetimeFigureOut">
              <a:rPr lang="en-US" smtClean="0"/>
              <a:t>8/30/23</a:t>
            </a:fld>
            <a:endParaRPr lang="en-US"/>
          </a:p>
        </p:txBody>
      </p:sp>
      <p:sp>
        <p:nvSpPr>
          <p:cNvPr id="3" name="Footer Placeholder 2">
            <a:extLst>
              <a:ext uri="{FF2B5EF4-FFF2-40B4-BE49-F238E27FC236}">
                <a16:creationId xmlns:a16="http://schemas.microsoft.com/office/drawing/2014/main" id="{E8B7BC61-A6D9-E84E-BB0D-B9E50B9FA6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510621-ADC9-AD42-B7E0-0A3C9B308836}"/>
              </a:ext>
            </a:extLst>
          </p:cNvPr>
          <p:cNvSpPr>
            <a:spLocks noGrp="1"/>
          </p:cNvSpPr>
          <p:nvPr>
            <p:ph type="sldNum" sz="quarter" idx="12"/>
          </p:nvPr>
        </p:nvSpPr>
        <p:spPr/>
        <p:txBody>
          <a:bodyPr/>
          <a:lstStyle/>
          <a:p>
            <a:fld id="{F3045E42-1C3D-7E48-AC6D-7F8781D20A83}" type="slidenum">
              <a:rPr lang="en-US" smtClean="0"/>
              <a:t>‹#›</a:t>
            </a:fld>
            <a:endParaRPr lang="en-US"/>
          </a:p>
        </p:txBody>
      </p:sp>
    </p:spTree>
    <p:extLst>
      <p:ext uri="{BB962C8B-B14F-4D97-AF65-F5344CB8AC3E}">
        <p14:creationId xmlns:p14="http://schemas.microsoft.com/office/powerpoint/2010/main" val="235227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20579-73D6-0841-A7F4-9E2F82F08E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E9A72F-E0A1-8247-BEF7-11732D05B4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A0E33F-2AF2-A543-897D-B71525626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4CBE44-EF69-CD43-BB02-AEFEEB29A3F5}"/>
              </a:ext>
            </a:extLst>
          </p:cNvPr>
          <p:cNvSpPr>
            <a:spLocks noGrp="1"/>
          </p:cNvSpPr>
          <p:nvPr>
            <p:ph type="dt" sz="half" idx="10"/>
          </p:nvPr>
        </p:nvSpPr>
        <p:spPr/>
        <p:txBody>
          <a:bodyPr/>
          <a:lstStyle/>
          <a:p>
            <a:fld id="{C9C11C8A-214B-9F43-8AC1-E62AB4A92BEF}" type="datetimeFigureOut">
              <a:rPr lang="en-US" smtClean="0"/>
              <a:t>8/30/23</a:t>
            </a:fld>
            <a:endParaRPr lang="en-US"/>
          </a:p>
        </p:txBody>
      </p:sp>
      <p:sp>
        <p:nvSpPr>
          <p:cNvPr id="6" name="Footer Placeholder 5">
            <a:extLst>
              <a:ext uri="{FF2B5EF4-FFF2-40B4-BE49-F238E27FC236}">
                <a16:creationId xmlns:a16="http://schemas.microsoft.com/office/drawing/2014/main" id="{10BEFAFC-1097-C641-8FDD-12D80A8862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C1866D-4C12-A344-9BDA-F7B95F53546F}"/>
              </a:ext>
            </a:extLst>
          </p:cNvPr>
          <p:cNvSpPr>
            <a:spLocks noGrp="1"/>
          </p:cNvSpPr>
          <p:nvPr>
            <p:ph type="sldNum" sz="quarter" idx="12"/>
          </p:nvPr>
        </p:nvSpPr>
        <p:spPr/>
        <p:txBody>
          <a:bodyPr/>
          <a:lstStyle/>
          <a:p>
            <a:fld id="{F3045E42-1C3D-7E48-AC6D-7F8781D20A83}" type="slidenum">
              <a:rPr lang="en-US" smtClean="0"/>
              <a:t>‹#›</a:t>
            </a:fld>
            <a:endParaRPr lang="en-US"/>
          </a:p>
        </p:txBody>
      </p:sp>
    </p:spTree>
    <p:extLst>
      <p:ext uri="{BB962C8B-B14F-4D97-AF65-F5344CB8AC3E}">
        <p14:creationId xmlns:p14="http://schemas.microsoft.com/office/powerpoint/2010/main" val="3527359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99CE4-DA2C-964E-9863-791E64891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E12A5A-EC3F-6542-8F12-F3C448CC67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DE50AB-718F-1148-94EB-91E782383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9007B-9D0F-CC4E-AC0A-4C34256DF4C6}"/>
              </a:ext>
            </a:extLst>
          </p:cNvPr>
          <p:cNvSpPr>
            <a:spLocks noGrp="1"/>
          </p:cNvSpPr>
          <p:nvPr>
            <p:ph type="dt" sz="half" idx="10"/>
          </p:nvPr>
        </p:nvSpPr>
        <p:spPr/>
        <p:txBody>
          <a:bodyPr/>
          <a:lstStyle/>
          <a:p>
            <a:fld id="{C9C11C8A-214B-9F43-8AC1-E62AB4A92BEF}" type="datetimeFigureOut">
              <a:rPr lang="en-US" smtClean="0"/>
              <a:t>8/30/23</a:t>
            </a:fld>
            <a:endParaRPr lang="en-US"/>
          </a:p>
        </p:txBody>
      </p:sp>
      <p:sp>
        <p:nvSpPr>
          <p:cNvPr id="6" name="Footer Placeholder 5">
            <a:extLst>
              <a:ext uri="{FF2B5EF4-FFF2-40B4-BE49-F238E27FC236}">
                <a16:creationId xmlns:a16="http://schemas.microsoft.com/office/drawing/2014/main" id="{4624D4DD-C8BF-9046-A1FD-7BD22A9CA5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423CA5-F23E-1C47-A63C-2D1BBA5D4F78}"/>
              </a:ext>
            </a:extLst>
          </p:cNvPr>
          <p:cNvSpPr>
            <a:spLocks noGrp="1"/>
          </p:cNvSpPr>
          <p:nvPr>
            <p:ph type="sldNum" sz="quarter" idx="12"/>
          </p:nvPr>
        </p:nvSpPr>
        <p:spPr/>
        <p:txBody>
          <a:bodyPr/>
          <a:lstStyle/>
          <a:p>
            <a:fld id="{F3045E42-1C3D-7E48-AC6D-7F8781D20A83}" type="slidenum">
              <a:rPr lang="en-US" smtClean="0"/>
              <a:t>‹#›</a:t>
            </a:fld>
            <a:endParaRPr lang="en-US"/>
          </a:p>
        </p:txBody>
      </p:sp>
    </p:spTree>
    <p:extLst>
      <p:ext uri="{BB962C8B-B14F-4D97-AF65-F5344CB8AC3E}">
        <p14:creationId xmlns:p14="http://schemas.microsoft.com/office/powerpoint/2010/main" val="1795086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921BC0-7966-4B4B-8785-24EED8D005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47C05F-B62B-5C4D-972D-28EFC6102D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5FAB4-BE23-674A-B19E-0E7F863939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C11C8A-214B-9F43-8AC1-E62AB4A92BEF}" type="datetimeFigureOut">
              <a:rPr lang="en-US" smtClean="0"/>
              <a:t>8/30/23</a:t>
            </a:fld>
            <a:endParaRPr lang="en-US"/>
          </a:p>
        </p:txBody>
      </p:sp>
      <p:sp>
        <p:nvSpPr>
          <p:cNvPr id="5" name="Footer Placeholder 4">
            <a:extLst>
              <a:ext uri="{FF2B5EF4-FFF2-40B4-BE49-F238E27FC236}">
                <a16:creationId xmlns:a16="http://schemas.microsoft.com/office/drawing/2014/main" id="{8C433AE4-E19B-C14E-A517-C0906ED4CD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BEA4CE-0D67-5D43-89C1-1CD8672595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45E42-1C3D-7E48-AC6D-7F8781D20A83}" type="slidenum">
              <a:rPr lang="en-US" smtClean="0"/>
              <a:t>‹#›</a:t>
            </a:fld>
            <a:endParaRPr lang="en-US"/>
          </a:p>
        </p:txBody>
      </p:sp>
    </p:spTree>
    <p:extLst>
      <p:ext uri="{BB962C8B-B14F-4D97-AF65-F5344CB8AC3E}">
        <p14:creationId xmlns:p14="http://schemas.microsoft.com/office/powerpoint/2010/main" val="1417843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previous.pega.com/sites/default/files/help_v72/definitions/r/resolution.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8C0D0E-E7FA-3A41-A07D-9A7F3D27D1B7}"/>
              </a:ext>
            </a:extLst>
          </p:cNvPr>
          <p:cNvSpPr txBox="1"/>
          <p:nvPr/>
        </p:nvSpPr>
        <p:spPr>
          <a:xfrm>
            <a:off x="405114" y="196770"/>
            <a:ext cx="2430683" cy="369332"/>
          </a:xfrm>
          <a:prstGeom prst="rect">
            <a:avLst/>
          </a:prstGeom>
          <a:noFill/>
        </p:spPr>
        <p:txBody>
          <a:bodyPr wrap="square" rtlCol="0">
            <a:spAutoFit/>
          </a:bodyPr>
          <a:lstStyle/>
          <a:p>
            <a:r>
              <a:rPr lang="en-US" dirty="0"/>
              <a:t>Unit-3</a:t>
            </a:r>
          </a:p>
        </p:txBody>
      </p:sp>
      <p:sp>
        <p:nvSpPr>
          <p:cNvPr id="5" name="TextBox 4">
            <a:extLst>
              <a:ext uri="{FF2B5EF4-FFF2-40B4-BE49-F238E27FC236}">
                <a16:creationId xmlns:a16="http://schemas.microsoft.com/office/drawing/2014/main" id="{436FA570-B41A-B245-8CAA-08D1251753B6}"/>
              </a:ext>
            </a:extLst>
          </p:cNvPr>
          <p:cNvSpPr txBox="1"/>
          <p:nvPr/>
        </p:nvSpPr>
        <p:spPr>
          <a:xfrm>
            <a:off x="1099597" y="775503"/>
            <a:ext cx="5497974" cy="830997"/>
          </a:xfrm>
          <a:prstGeom prst="rect">
            <a:avLst/>
          </a:prstGeom>
          <a:noFill/>
        </p:spPr>
        <p:txBody>
          <a:bodyPr wrap="square" rtlCol="0">
            <a:spAutoFit/>
          </a:bodyPr>
          <a:lstStyle/>
          <a:p>
            <a:r>
              <a:rPr lang="en-US" sz="2400" b="1" dirty="0"/>
              <a:t>What is professional correspondence?</a:t>
            </a:r>
          </a:p>
          <a:p>
            <a:endParaRPr lang="en-US" sz="2400" b="1" dirty="0"/>
          </a:p>
        </p:txBody>
      </p:sp>
      <p:sp>
        <p:nvSpPr>
          <p:cNvPr id="6" name="TextBox 5">
            <a:extLst>
              <a:ext uri="{FF2B5EF4-FFF2-40B4-BE49-F238E27FC236}">
                <a16:creationId xmlns:a16="http://schemas.microsoft.com/office/drawing/2014/main" id="{1F3661AE-35BE-C54B-8987-5E46239A3B3D}"/>
              </a:ext>
            </a:extLst>
          </p:cNvPr>
          <p:cNvSpPr txBox="1"/>
          <p:nvPr/>
        </p:nvSpPr>
        <p:spPr>
          <a:xfrm>
            <a:off x="1134318" y="1551011"/>
            <a:ext cx="10243595" cy="1569660"/>
          </a:xfrm>
          <a:prstGeom prst="rect">
            <a:avLst/>
          </a:prstGeom>
          <a:noFill/>
        </p:spPr>
        <p:txBody>
          <a:bodyPr wrap="square" rtlCol="0">
            <a:spAutoFit/>
          </a:bodyPr>
          <a:lstStyle/>
          <a:p>
            <a:pPr marL="342900" indent="-342900">
              <a:buFont typeface="Wingdings" pitchFamily="2" charset="2"/>
              <a:buChar char="q"/>
            </a:pPr>
            <a:r>
              <a:rPr lang="en-US" sz="2400" dirty="0"/>
              <a:t>Professional correspondence is communication between two or more parties through professional writing of letters and emails. Professional correspondence reflects a person's level of competency and professionalism.</a:t>
            </a:r>
          </a:p>
          <a:p>
            <a:endParaRPr lang="en-US" sz="2400" dirty="0"/>
          </a:p>
        </p:txBody>
      </p:sp>
      <p:sp>
        <p:nvSpPr>
          <p:cNvPr id="7" name="TextBox 6">
            <a:extLst>
              <a:ext uri="{FF2B5EF4-FFF2-40B4-BE49-F238E27FC236}">
                <a16:creationId xmlns:a16="http://schemas.microsoft.com/office/drawing/2014/main" id="{71DAF4B4-D9E0-B34A-B882-6FF2BD825300}"/>
              </a:ext>
            </a:extLst>
          </p:cNvPr>
          <p:cNvSpPr txBox="1"/>
          <p:nvPr/>
        </p:nvSpPr>
        <p:spPr>
          <a:xfrm>
            <a:off x="1134318" y="3252223"/>
            <a:ext cx="6423950" cy="830997"/>
          </a:xfrm>
          <a:prstGeom prst="rect">
            <a:avLst/>
          </a:prstGeom>
          <a:noFill/>
        </p:spPr>
        <p:txBody>
          <a:bodyPr wrap="square" rtlCol="0">
            <a:spAutoFit/>
          </a:bodyPr>
          <a:lstStyle/>
          <a:p>
            <a:r>
              <a:rPr lang="en-US" sz="2400" b="1" dirty="0"/>
              <a:t>Why is professional correspondence important?</a:t>
            </a:r>
          </a:p>
          <a:p>
            <a:endParaRPr lang="en-US" sz="2400" b="1" dirty="0"/>
          </a:p>
        </p:txBody>
      </p:sp>
      <p:sp>
        <p:nvSpPr>
          <p:cNvPr id="8" name="TextBox 7">
            <a:extLst>
              <a:ext uri="{FF2B5EF4-FFF2-40B4-BE49-F238E27FC236}">
                <a16:creationId xmlns:a16="http://schemas.microsoft.com/office/drawing/2014/main" id="{A48D5A27-E3E1-6646-BB1E-97CF3D96500B}"/>
              </a:ext>
            </a:extLst>
          </p:cNvPr>
          <p:cNvSpPr txBox="1"/>
          <p:nvPr/>
        </p:nvSpPr>
        <p:spPr>
          <a:xfrm>
            <a:off x="1134318" y="4127672"/>
            <a:ext cx="10000528" cy="1938992"/>
          </a:xfrm>
          <a:prstGeom prst="rect">
            <a:avLst/>
          </a:prstGeom>
          <a:noFill/>
        </p:spPr>
        <p:txBody>
          <a:bodyPr wrap="square" rtlCol="0">
            <a:spAutoFit/>
          </a:bodyPr>
          <a:lstStyle/>
          <a:p>
            <a:pPr marL="342900" indent="-342900">
              <a:buFont typeface="Wingdings" pitchFamily="2" charset="2"/>
              <a:buChar char="q"/>
            </a:pPr>
            <a:r>
              <a:rPr lang="en-US" sz="2400" dirty="0"/>
              <a:t>While your resume is your primary marketing tool, correspondence such as thank </a:t>
            </a:r>
            <a:r>
              <a:rPr lang="en-US" sz="2400" dirty="0" err="1"/>
              <a:t>yous</a:t>
            </a:r>
            <a:r>
              <a:rPr lang="en-US" sz="2400" dirty="0"/>
              <a:t> and letters of acceptance are key supporting materials and create an overall picture of who you are. They convey your professionalism and can make a difference in your job search.</a:t>
            </a:r>
          </a:p>
          <a:p>
            <a:endParaRPr lang="en-US" sz="2400" dirty="0"/>
          </a:p>
        </p:txBody>
      </p:sp>
    </p:spTree>
    <p:extLst>
      <p:ext uri="{BB962C8B-B14F-4D97-AF65-F5344CB8AC3E}">
        <p14:creationId xmlns:p14="http://schemas.microsoft.com/office/powerpoint/2010/main" val="3819880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9FC332-040B-9C4E-A243-69A8E64017C2}"/>
              </a:ext>
            </a:extLst>
          </p:cNvPr>
          <p:cNvSpPr txBox="1"/>
          <p:nvPr/>
        </p:nvSpPr>
        <p:spPr>
          <a:xfrm>
            <a:off x="1423686" y="358684"/>
            <a:ext cx="6285053" cy="461665"/>
          </a:xfrm>
          <a:prstGeom prst="rect">
            <a:avLst/>
          </a:prstGeom>
          <a:noFill/>
        </p:spPr>
        <p:txBody>
          <a:bodyPr wrap="square" rtlCol="0">
            <a:spAutoFit/>
          </a:bodyPr>
          <a:lstStyle/>
          <a:p>
            <a:r>
              <a:rPr lang="en-US" sz="2400" b="1" dirty="0"/>
              <a:t>What are the three types of correspondence?</a:t>
            </a:r>
          </a:p>
        </p:txBody>
      </p:sp>
      <p:sp>
        <p:nvSpPr>
          <p:cNvPr id="5" name="TextBox 4">
            <a:extLst>
              <a:ext uri="{FF2B5EF4-FFF2-40B4-BE49-F238E27FC236}">
                <a16:creationId xmlns:a16="http://schemas.microsoft.com/office/drawing/2014/main" id="{F984CD8B-916A-1D42-8AC7-72E5765012D9}"/>
              </a:ext>
            </a:extLst>
          </p:cNvPr>
          <p:cNvSpPr txBox="1"/>
          <p:nvPr/>
        </p:nvSpPr>
        <p:spPr>
          <a:xfrm>
            <a:off x="1342663" y="831706"/>
            <a:ext cx="6180881" cy="1569660"/>
          </a:xfrm>
          <a:prstGeom prst="rect">
            <a:avLst/>
          </a:prstGeom>
          <a:noFill/>
        </p:spPr>
        <p:txBody>
          <a:bodyPr wrap="square" rtlCol="0">
            <a:spAutoFit/>
          </a:bodyPr>
          <a:lstStyle/>
          <a:p>
            <a:pPr marL="342900" indent="-342900">
              <a:buFont typeface="Wingdings" pitchFamily="2" charset="2"/>
              <a:buChar char="§"/>
            </a:pPr>
            <a:r>
              <a:rPr lang="en-US" sz="2400" dirty="0"/>
              <a:t>Personal</a:t>
            </a:r>
          </a:p>
          <a:p>
            <a:pPr marL="342900" indent="-342900">
              <a:buFont typeface="Wingdings" pitchFamily="2" charset="2"/>
              <a:buChar char="§"/>
            </a:pPr>
            <a:r>
              <a:rPr lang="en-US" sz="2400" dirty="0"/>
              <a:t>Business</a:t>
            </a:r>
          </a:p>
          <a:p>
            <a:pPr marL="342900" indent="-342900">
              <a:buFont typeface="Wingdings" pitchFamily="2" charset="2"/>
              <a:buChar char="§"/>
            </a:pPr>
            <a:r>
              <a:rPr lang="en-US" sz="2400" dirty="0"/>
              <a:t>Official</a:t>
            </a:r>
          </a:p>
          <a:p>
            <a:pPr marL="342900" indent="-342900">
              <a:buFont typeface="Wingdings" pitchFamily="2" charset="2"/>
              <a:buChar char="§"/>
            </a:pPr>
            <a:endParaRPr lang="en-US" sz="2400" dirty="0"/>
          </a:p>
        </p:txBody>
      </p:sp>
      <p:sp>
        <p:nvSpPr>
          <p:cNvPr id="6" name="TextBox 5">
            <a:extLst>
              <a:ext uri="{FF2B5EF4-FFF2-40B4-BE49-F238E27FC236}">
                <a16:creationId xmlns:a16="http://schemas.microsoft.com/office/drawing/2014/main" id="{0F72264D-901B-8042-AED0-34652FD60B2D}"/>
              </a:ext>
            </a:extLst>
          </p:cNvPr>
          <p:cNvSpPr txBox="1"/>
          <p:nvPr/>
        </p:nvSpPr>
        <p:spPr>
          <a:xfrm>
            <a:off x="1377386" y="2100207"/>
            <a:ext cx="9028253" cy="5021055"/>
          </a:xfrm>
          <a:prstGeom prst="rect">
            <a:avLst/>
          </a:prstGeom>
          <a:noFill/>
        </p:spPr>
        <p:txBody>
          <a:bodyPr wrap="square" rtlCol="0">
            <a:spAutoFit/>
          </a:bodyPr>
          <a:lstStyle/>
          <a:p>
            <a:pPr>
              <a:lnSpc>
                <a:spcPct val="150000"/>
              </a:lnSpc>
            </a:pPr>
            <a:r>
              <a:rPr lang="en-US" sz="2400" b="1" dirty="0"/>
              <a:t>Types of Business Correspondence</a:t>
            </a:r>
            <a:endParaRPr lang="en-US" sz="2400" dirty="0"/>
          </a:p>
          <a:p>
            <a:pPr marL="342900" lvl="0" indent="-342900">
              <a:lnSpc>
                <a:spcPct val="150000"/>
              </a:lnSpc>
              <a:buFont typeface="Courier New" panose="02070309020205020404" pitchFamily="49" charset="0"/>
              <a:buChar char="o"/>
            </a:pPr>
            <a:r>
              <a:rPr lang="en-US" sz="2400" dirty="0"/>
              <a:t>Internal Correspondence. It refers to the correspondence between the individuals, departments, or branches of the same organization.</a:t>
            </a:r>
          </a:p>
          <a:p>
            <a:pPr marL="342900" lvl="0" indent="-342900">
              <a:lnSpc>
                <a:spcPct val="150000"/>
              </a:lnSpc>
              <a:buFont typeface="Courier New" panose="02070309020205020404" pitchFamily="49" charset="0"/>
              <a:buChar char="o"/>
            </a:pPr>
            <a:r>
              <a:rPr lang="en-US" sz="2400" dirty="0"/>
              <a:t>External Correspondence. ... </a:t>
            </a:r>
          </a:p>
          <a:p>
            <a:pPr marL="342900" lvl="0" indent="-342900">
              <a:lnSpc>
                <a:spcPct val="150000"/>
              </a:lnSpc>
              <a:buFont typeface="Courier New" panose="02070309020205020404" pitchFamily="49" charset="0"/>
              <a:buChar char="o"/>
            </a:pPr>
            <a:r>
              <a:rPr lang="en-US" sz="2400" dirty="0"/>
              <a:t>Routine Correspondence. ... </a:t>
            </a:r>
          </a:p>
          <a:p>
            <a:pPr marL="342900" lvl="0" indent="-342900">
              <a:lnSpc>
                <a:spcPct val="150000"/>
              </a:lnSpc>
              <a:buFont typeface="Courier New" panose="02070309020205020404" pitchFamily="49" charset="0"/>
              <a:buChar char="o"/>
            </a:pPr>
            <a:r>
              <a:rPr lang="en-US" sz="2400" dirty="0"/>
              <a:t>Sales Correspondence. ... </a:t>
            </a:r>
          </a:p>
          <a:p>
            <a:pPr marL="342900" lvl="0" indent="-342900">
              <a:lnSpc>
                <a:spcPct val="150000"/>
              </a:lnSpc>
              <a:buFont typeface="Courier New" panose="02070309020205020404" pitchFamily="49" charset="0"/>
              <a:buChar char="o"/>
            </a:pPr>
            <a:r>
              <a:rPr lang="en-US" sz="2400" dirty="0"/>
              <a:t>Personalized Correspondence. ... </a:t>
            </a:r>
          </a:p>
          <a:p>
            <a:pPr marL="342900" lvl="0" indent="-342900">
              <a:lnSpc>
                <a:spcPct val="150000"/>
              </a:lnSpc>
              <a:buFont typeface="Courier New" panose="02070309020205020404" pitchFamily="49" charset="0"/>
              <a:buChar char="o"/>
            </a:pPr>
            <a:r>
              <a:rPr lang="en-US" sz="2400" dirty="0"/>
              <a:t>Circulars.</a:t>
            </a:r>
          </a:p>
          <a:p>
            <a:pPr>
              <a:lnSpc>
                <a:spcPct val="150000"/>
              </a:lnSpc>
            </a:pPr>
            <a:endParaRPr lang="en-US" sz="2400" dirty="0"/>
          </a:p>
        </p:txBody>
      </p:sp>
    </p:spTree>
    <p:extLst>
      <p:ext uri="{BB962C8B-B14F-4D97-AF65-F5344CB8AC3E}">
        <p14:creationId xmlns:p14="http://schemas.microsoft.com/office/powerpoint/2010/main" val="246556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641A4-35CE-3D47-BBB6-18AFA400A098}"/>
              </a:ext>
            </a:extLst>
          </p:cNvPr>
          <p:cNvSpPr txBox="1"/>
          <p:nvPr/>
        </p:nvSpPr>
        <p:spPr>
          <a:xfrm>
            <a:off x="1076445" y="381965"/>
            <a:ext cx="6724891" cy="830997"/>
          </a:xfrm>
          <a:prstGeom prst="rect">
            <a:avLst/>
          </a:prstGeom>
          <a:noFill/>
        </p:spPr>
        <p:txBody>
          <a:bodyPr wrap="square" rtlCol="0">
            <a:spAutoFit/>
          </a:bodyPr>
          <a:lstStyle/>
          <a:p>
            <a:r>
              <a:rPr lang="en-US" sz="2400" b="1" dirty="0"/>
              <a:t>What is the goal of professional correspondence?</a:t>
            </a:r>
          </a:p>
          <a:p>
            <a:endParaRPr lang="en-US" sz="2400" b="1" dirty="0"/>
          </a:p>
        </p:txBody>
      </p:sp>
      <p:sp>
        <p:nvSpPr>
          <p:cNvPr id="5" name="TextBox 4">
            <a:extLst>
              <a:ext uri="{FF2B5EF4-FFF2-40B4-BE49-F238E27FC236}">
                <a16:creationId xmlns:a16="http://schemas.microsoft.com/office/drawing/2014/main" id="{AA1E0BDB-0FE6-0142-ABC6-05B114851807}"/>
              </a:ext>
            </a:extLst>
          </p:cNvPr>
          <p:cNvSpPr txBox="1"/>
          <p:nvPr/>
        </p:nvSpPr>
        <p:spPr>
          <a:xfrm>
            <a:off x="1076444" y="823025"/>
            <a:ext cx="10127849" cy="1200329"/>
          </a:xfrm>
          <a:prstGeom prst="rect">
            <a:avLst/>
          </a:prstGeom>
          <a:noFill/>
        </p:spPr>
        <p:txBody>
          <a:bodyPr wrap="square" rtlCol="0">
            <a:spAutoFit/>
          </a:bodyPr>
          <a:lstStyle/>
          <a:p>
            <a:pPr marL="342900" indent="-342900">
              <a:buFont typeface="Wingdings" pitchFamily="2" charset="2"/>
              <a:buChar char="q"/>
            </a:pPr>
            <a:r>
              <a:rPr lang="en-US" sz="2400" dirty="0"/>
              <a:t>It is also your chance to express your interest in a position or organization, offer the employer insight into who you are and what you have to offer, and to impress the employer with your communication skills.</a:t>
            </a:r>
          </a:p>
        </p:txBody>
      </p:sp>
      <p:sp>
        <p:nvSpPr>
          <p:cNvPr id="6" name="TextBox 5">
            <a:extLst>
              <a:ext uri="{FF2B5EF4-FFF2-40B4-BE49-F238E27FC236}">
                <a16:creationId xmlns:a16="http://schemas.microsoft.com/office/drawing/2014/main" id="{5EE49B76-33AB-0F41-A5A8-F76DF555873D}"/>
              </a:ext>
            </a:extLst>
          </p:cNvPr>
          <p:cNvSpPr txBox="1"/>
          <p:nvPr/>
        </p:nvSpPr>
        <p:spPr>
          <a:xfrm>
            <a:off x="1147822" y="2023354"/>
            <a:ext cx="9896355" cy="5021055"/>
          </a:xfrm>
          <a:prstGeom prst="rect">
            <a:avLst/>
          </a:prstGeom>
          <a:noFill/>
        </p:spPr>
        <p:txBody>
          <a:bodyPr wrap="square" rtlCol="0">
            <a:spAutoFit/>
          </a:bodyPr>
          <a:lstStyle/>
          <a:p>
            <a:pPr>
              <a:lnSpc>
                <a:spcPct val="150000"/>
              </a:lnSpc>
            </a:pPr>
            <a:r>
              <a:rPr lang="en-US" sz="2400" b="1" dirty="0"/>
              <a:t>Here are the steps you should follow to craft an effective professional letter:</a:t>
            </a:r>
            <a:endParaRPr lang="en-US" sz="2400" dirty="0"/>
          </a:p>
          <a:p>
            <a:pPr marL="457200" lvl="0" indent="-457200">
              <a:lnSpc>
                <a:spcPct val="150000"/>
              </a:lnSpc>
              <a:buFont typeface="+mj-lt"/>
              <a:buAutoNum type="arabicPeriod"/>
            </a:pPr>
            <a:r>
              <a:rPr lang="en-US" sz="2400" dirty="0"/>
              <a:t>List your address. ... </a:t>
            </a:r>
          </a:p>
          <a:p>
            <a:pPr marL="457200" lvl="0" indent="-457200">
              <a:lnSpc>
                <a:spcPct val="150000"/>
              </a:lnSpc>
              <a:buFont typeface="+mj-lt"/>
              <a:buAutoNum type="arabicPeriod"/>
            </a:pPr>
            <a:r>
              <a:rPr lang="en-US" sz="2400" dirty="0"/>
              <a:t>Provide the date. ... </a:t>
            </a:r>
          </a:p>
          <a:p>
            <a:pPr marL="457200" lvl="0" indent="-457200">
              <a:lnSpc>
                <a:spcPct val="150000"/>
              </a:lnSpc>
              <a:buFont typeface="+mj-lt"/>
              <a:buAutoNum type="arabicPeriod"/>
            </a:pPr>
            <a:r>
              <a:rPr lang="en-US" sz="2400" dirty="0"/>
              <a:t>Identify the recipient's name and address. ... </a:t>
            </a:r>
          </a:p>
          <a:p>
            <a:pPr marL="457200" lvl="0" indent="-457200">
              <a:lnSpc>
                <a:spcPct val="150000"/>
              </a:lnSpc>
              <a:buFont typeface="+mj-lt"/>
              <a:buAutoNum type="arabicPeriod"/>
            </a:pPr>
            <a:r>
              <a:rPr lang="en-US" sz="2400" dirty="0"/>
              <a:t>Choose a professional greeting. ... </a:t>
            </a:r>
          </a:p>
          <a:p>
            <a:pPr marL="457200" lvl="0" indent="-457200">
              <a:lnSpc>
                <a:spcPct val="150000"/>
              </a:lnSpc>
              <a:buFont typeface="+mj-lt"/>
              <a:buAutoNum type="arabicPeriod"/>
            </a:pPr>
            <a:r>
              <a:rPr lang="en-US" sz="2400" dirty="0"/>
              <a:t>Write the body. ... </a:t>
            </a:r>
          </a:p>
          <a:p>
            <a:pPr marL="457200" lvl="0" indent="-457200">
              <a:lnSpc>
                <a:spcPct val="150000"/>
              </a:lnSpc>
              <a:buFont typeface="+mj-lt"/>
              <a:buAutoNum type="arabicPeriod"/>
            </a:pPr>
            <a:r>
              <a:rPr lang="en-US" sz="2400" dirty="0"/>
              <a:t>Include an appropriate closing. ... </a:t>
            </a:r>
          </a:p>
          <a:p>
            <a:pPr marL="457200" lvl="0" indent="-457200">
              <a:lnSpc>
                <a:spcPct val="150000"/>
              </a:lnSpc>
              <a:buFont typeface="+mj-lt"/>
              <a:buAutoNum type="arabicPeriod"/>
            </a:pPr>
            <a:r>
              <a:rPr lang="en-US" sz="2400" dirty="0"/>
              <a:t>Proofread your work.</a:t>
            </a:r>
          </a:p>
          <a:p>
            <a:pPr>
              <a:lnSpc>
                <a:spcPct val="150000"/>
              </a:lnSpc>
            </a:pPr>
            <a:endParaRPr lang="en-US" sz="2400" dirty="0"/>
          </a:p>
        </p:txBody>
      </p:sp>
    </p:spTree>
    <p:extLst>
      <p:ext uri="{BB962C8B-B14F-4D97-AF65-F5344CB8AC3E}">
        <p14:creationId xmlns:p14="http://schemas.microsoft.com/office/powerpoint/2010/main" val="4097677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13B43D-FD43-BE45-9AAE-FDFCDD75818F}"/>
              </a:ext>
            </a:extLst>
          </p:cNvPr>
          <p:cNvSpPr txBox="1"/>
          <p:nvPr/>
        </p:nvSpPr>
        <p:spPr>
          <a:xfrm>
            <a:off x="1026286" y="440331"/>
            <a:ext cx="8013539" cy="830997"/>
          </a:xfrm>
          <a:prstGeom prst="rect">
            <a:avLst/>
          </a:prstGeom>
          <a:noFill/>
        </p:spPr>
        <p:txBody>
          <a:bodyPr wrap="square" rtlCol="0">
            <a:spAutoFit/>
          </a:bodyPr>
          <a:lstStyle/>
          <a:p>
            <a:r>
              <a:rPr lang="en-US" sz="2400" dirty="0"/>
              <a:t>What is the appropriate tone in professional correspondence?</a:t>
            </a:r>
          </a:p>
          <a:p>
            <a:endParaRPr lang="en-US" sz="2400" dirty="0"/>
          </a:p>
        </p:txBody>
      </p:sp>
      <p:sp>
        <p:nvSpPr>
          <p:cNvPr id="5" name="TextBox 4">
            <a:extLst>
              <a:ext uri="{FF2B5EF4-FFF2-40B4-BE49-F238E27FC236}">
                <a16:creationId xmlns:a16="http://schemas.microsoft.com/office/drawing/2014/main" id="{2884A001-0EC2-0D4E-A8D5-F8BC57CF7B0D}"/>
              </a:ext>
            </a:extLst>
          </p:cNvPr>
          <p:cNvSpPr txBox="1"/>
          <p:nvPr/>
        </p:nvSpPr>
        <p:spPr>
          <a:xfrm>
            <a:off x="960696" y="970414"/>
            <a:ext cx="10208871" cy="1938992"/>
          </a:xfrm>
          <a:prstGeom prst="rect">
            <a:avLst/>
          </a:prstGeom>
          <a:noFill/>
        </p:spPr>
        <p:txBody>
          <a:bodyPr wrap="square" rtlCol="0">
            <a:spAutoFit/>
          </a:bodyPr>
          <a:lstStyle/>
          <a:p>
            <a:pPr marL="342900" indent="-342900">
              <a:buFont typeface="Wingdings" pitchFamily="2" charset="2"/>
              <a:buChar char="q"/>
            </a:pPr>
            <a:r>
              <a:rPr lang="en-US" sz="2400" dirty="0"/>
              <a:t>"The business writer should strive for an overall tone that is confident, courteous, and sincere; that uses emphasis and subordination appropriately; that contains nondiscriminatory language; that stresses the "you" attitude; and that is written at an appropriate level of difficulty" (Ober 88).</a:t>
            </a:r>
          </a:p>
          <a:p>
            <a:endParaRPr lang="en-US" sz="2400" dirty="0"/>
          </a:p>
        </p:txBody>
      </p:sp>
      <p:sp>
        <p:nvSpPr>
          <p:cNvPr id="6" name="TextBox 5">
            <a:extLst>
              <a:ext uri="{FF2B5EF4-FFF2-40B4-BE49-F238E27FC236}">
                <a16:creationId xmlns:a16="http://schemas.microsoft.com/office/drawing/2014/main" id="{4BD8E4B5-7557-8843-B7A6-C72C9F5A65F7}"/>
              </a:ext>
            </a:extLst>
          </p:cNvPr>
          <p:cNvSpPr txBox="1"/>
          <p:nvPr/>
        </p:nvSpPr>
        <p:spPr>
          <a:xfrm>
            <a:off x="972271" y="2539549"/>
            <a:ext cx="10104696" cy="1938992"/>
          </a:xfrm>
          <a:prstGeom prst="rect">
            <a:avLst/>
          </a:prstGeom>
          <a:noFill/>
        </p:spPr>
        <p:txBody>
          <a:bodyPr wrap="square" rtlCol="0">
            <a:spAutoFit/>
          </a:bodyPr>
          <a:lstStyle/>
          <a:p>
            <a:pPr marL="342900" indent="-342900">
              <a:buFont typeface="Wingdings" pitchFamily="2" charset="2"/>
              <a:buChar char="q"/>
            </a:pPr>
            <a:r>
              <a:rPr lang="en-US" sz="2400" dirty="0"/>
              <a:t>Style and tone refer to how something is said: the words you choose, your sentence and paragraph lengths, the details you include, your attitude towards the reader, whether you use positive or negative words, etc. Every word you choose creates a reaction within the reader.</a:t>
            </a:r>
          </a:p>
          <a:p>
            <a:endParaRPr lang="en-US" sz="2400" dirty="0"/>
          </a:p>
        </p:txBody>
      </p:sp>
      <p:sp>
        <p:nvSpPr>
          <p:cNvPr id="7" name="TextBox 6">
            <a:extLst>
              <a:ext uri="{FF2B5EF4-FFF2-40B4-BE49-F238E27FC236}">
                <a16:creationId xmlns:a16="http://schemas.microsoft.com/office/drawing/2014/main" id="{474DECA9-649E-F14D-8C64-3DAAFC8BCAFA}"/>
              </a:ext>
            </a:extLst>
          </p:cNvPr>
          <p:cNvSpPr txBox="1"/>
          <p:nvPr/>
        </p:nvSpPr>
        <p:spPr>
          <a:xfrm>
            <a:off x="972271" y="4131829"/>
            <a:ext cx="10382494" cy="2308324"/>
          </a:xfrm>
          <a:prstGeom prst="rect">
            <a:avLst/>
          </a:prstGeom>
          <a:noFill/>
        </p:spPr>
        <p:txBody>
          <a:bodyPr wrap="square" rtlCol="0">
            <a:spAutoFit/>
          </a:bodyPr>
          <a:lstStyle/>
          <a:p>
            <a:pPr marL="342900" indent="-342900">
              <a:buFont typeface="Wingdings" pitchFamily="2" charset="2"/>
              <a:buChar char="q"/>
            </a:pPr>
            <a:r>
              <a:rPr lang="en-US" sz="2400" dirty="0"/>
              <a:t>Your communication style is the way you interact with others and it determines how you speak, act and react in various situations.</a:t>
            </a:r>
          </a:p>
          <a:p>
            <a:r>
              <a:rPr lang="en-US" sz="2400" dirty="0"/>
              <a:t>The five styles of communication have been categorized into assertive, aggressive, passive-aggressive, submissive and manipulative. Here is what you need to know about the five styles of communication. 1. Assertive. It is considered the most effective and healthiest style of communication</a:t>
            </a:r>
          </a:p>
        </p:txBody>
      </p:sp>
    </p:spTree>
    <p:extLst>
      <p:ext uri="{BB962C8B-B14F-4D97-AF65-F5344CB8AC3E}">
        <p14:creationId xmlns:p14="http://schemas.microsoft.com/office/powerpoint/2010/main" val="367417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D81E44F-8372-BF4C-B71F-63713CED9C9C}"/>
              </a:ext>
            </a:extLst>
          </p:cNvPr>
          <p:cNvSpPr txBox="1"/>
          <p:nvPr/>
        </p:nvSpPr>
        <p:spPr>
          <a:xfrm>
            <a:off x="625032" y="81023"/>
            <a:ext cx="6180881" cy="461665"/>
          </a:xfrm>
          <a:prstGeom prst="rect">
            <a:avLst/>
          </a:prstGeom>
          <a:noFill/>
        </p:spPr>
        <p:txBody>
          <a:bodyPr wrap="square" rtlCol="0">
            <a:spAutoFit/>
          </a:bodyPr>
          <a:lstStyle/>
          <a:p>
            <a:r>
              <a:rPr lang="en-US" sz="2400" b="1" dirty="0"/>
              <a:t>Standard Communication Rules:</a:t>
            </a:r>
          </a:p>
        </p:txBody>
      </p:sp>
      <p:graphicFrame>
        <p:nvGraphicFramePr>
          <p:cNvPr id="3" name="Table 2">
            <a:extLst>
              <a:ext uri="{FF2B5EF4-FFF2-40B4-BE49-F238E27FC236}">
                <a16:creationId xmlns:a16="http://schemas.microsoft.com/office/drawing/2014/main" id="{4784A72F-2304-A045-B11F-686900884674}"/>
              </a:ext>
            </a:extLst>
          </p:cNvPr>
          <p:cNvGraphicFramePr>
            <a:graphicFrameLocks noGrp="1"/>
          </p:cNvGraphicFramePr>
          <p:nvPr>
            <p:extLst>
              <p:ext uri="{D42A27DB-BD31-4B8C-83A1-F6EECF244321}">
                <p14:modId xmlns:p14="http://schemas.microsoft.com/office/powerpoint/2010/main" val="36822160"/>
              </p:ext>
            </p:extLst>
          </p:nvPr>
        </p:nvGraphicFramePr>
        <p:xfrm>
          <a:off x="625032" y="542688"/>
          <a:ext cx="10671859" cy="6234288"/>
        </p:xfrm>
        <a:graphic>
          <a:graphicData uri="http://schemas.openxmlformats.org/drawingml/2006/table">
            <a:tbl>
              <a:tblPr firstRow="1" firstCol="1" bandRow="1">
                <a:tableStyleId>{5C22544A-7EE6-4342-B048-85BDC9FD1C3A}</a:tableStyleId>
              </a:tblPr>
              <a:tblGrid>
                <a:gridCol w="1783398">
                  <a:extLst>
                    <a:ext uri="{9D8B030D-6E8A-4147-A177-3AD203B41FA5}">
                      <a16:colId xmlns:a16="http://schemas.microsoft.com/office/drawing/2014/main" val="2418095973"/>
                    </a:ext>
                  </a:extLst>
                </a:gridCol>
                <a:gridCol w="1184177">
                  <a:extLst>
                    <a:ext uri="{9D8B030D-6E8A-4147-A177-3AD203B41FA5}">
                      <a16:colId xmlns:a16="http://schemas.microsoft.com/office/drawing/2014/main" val="3298914248"/>
                    </a:ext>
                  </a:extLst>
                </a:gridCol>
                <a:gridCol w="3852142">
                  <a:extLst>
                    <a:ext uri="{9D8B030D-6E8A-4147-A177-3AD203B41FA5}">
                      <a16:colId xmlns:a16="http://schemas.microsoft.com/office/drawing/2014/main" val="1641856407"/>
                    </a:ext>
                  </a:extLst>
                </a:gridCol>
                <a:gridCol w="3852142">
                  <a:extLst>
                    <a:ext uri="{9D8B030D-6E8A-4147-A177-3AD203B41FA5}">
                      <a16:colId xmlns:a16="http://schemas.microsoft.com/office/drawing/2014/main" val="950788773"/>
                    </a:ext>
                  </a:extLst>
                </a:gridCol>
              </a:tblGrid>
              <a:tr h="394440">
                <a:tc>
                  <a:txBody>
                    <a:bodyPr/>
                    <a:lstStyle/>
                    <a:p>
                      <a:pPr>
                        <a:lnSpc>
                          <a:spcPts val="1135"/>
                        </a:lnSpc>
                        <a:spcAft>
                          <a:spcPts val="0"/>
                        </a:spcAft>
                      </a:pPr>
                      <a:r>
                        <a:rPr lang="en-US" sz="1000">
                          <a:effectLst/>
                        </a:rPr>
                        <a:t>Name</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28575" marB="47625"/>
                </a:tc>
                <a:tc>
                  <a:txBody>
                    <a:bodyPr/>
                    <a:lstStyle/>
                    <a:p>
                      <a:pPr>
                        <a:lnSpc>
                          <a:spcPts val="1135"/>
                        </a:lnSpc>
                        <a:spcAft>
                          <a:spcPts val="0"/>
                        </a:spcAft>
                      </a:pPr>
                      <a:r>
                        <a:rPr lang="en-US" sz="1000">
                          <a:effectLst/>
                        </a:rPr>
                        <a:t>Type</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28575" marB="47625"/>
                </a:tc>
                <a:tc>
                  <a:txBody>
                    <a:bodyPr/>
                    <a:lstStyle/>
                    <a:p>
                      <a:pPr>
                        <a:lnSpc>
                          <a:spcPts val="1135"/>
                        </a:lnSpc>
                        <a:spcAft>
                          <a:spcPts val="0"/>
                        </a:spcAft>
                      </a:pPr>
                      <a:r>
                        <a:rPr lang="en-US" sz="1000">
                          <a:effectLst/>
                        </a:rPr>
                        <a:t>Purpose</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28575" marB="47625"/>
                </a:tc>
                <a:tc>
                  <a:txBody>
                    <a:bodyPr/>
                    <a:lstStyle/>
                    <a:p>
                      <a:pPr>
                        <a:lnSpc>
                          <a:spcPts val="1135"/>
                        </a:lnSpc>
                        <a:spcAft>
                          <a:spcPts val="0"/>
                        </a:spcAft>
                      </a:pPr>
                      <a:r>
                        <a:rPr lang="en-US" sz="1000">
                          <a:effectLst/>
                        </a:rPr>
                        <a:t>More</a:t>
                      </a:r>
                      <a:endParaRPr lang="en-US"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28575" marB="47625"/>
                </a:tc>
                <a:extLst>
                  <a:ext uri="{0D108BD9-81ED-4DB2-BD59-A6C34878D82A}">
                    <a16:rowId xmlns:a16="http://schemas.microsoft.com/office/drawing/2014/main" val="1572558446"/>
                  </a:ext>
                </a:extLst>
              </a:tr>
              <a:tr h="640967">
                <a:tc>
                  <a:txBody>
                    <a:bodyPr/>
                    <a:lstStyle/>
                    <a:p>
                      <a:pPr>
                        <a:lnSpc>
                          <a:spcPts val="1135"/>
                        </a:lnSpc>
                        <a:spcAft>
                          <a:spcPts val="0"/>
                        </a:spcAft>
                      </a:pPr>
                      <a:r>
                        <a:rPr lang="en-US" sz="900">
                          <a:effectLst/>
                        </a:rPr>
                        <a:t>AcknowledgeSample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tc>
                  <a:txBody>
                    <a:bodyPr/>
                    <a:lstStyle/>
                    <a:p>
                      <a:pPr>
                        <a:lnSpc>
                          <a:spcPts val="1135"/>
                        </a:lnSpc>
                        <a:spcAft>
                          <a:spcPts val="0"/>
                        </a:spcAft>
                      </a:pPr>
                      <a:r>
                        <a:rPr lang="en-US" sz="900">
                          <a:effectLst/>
                        </a:rPr>
                        <a:t>Email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tc>
                  <a:txBody>
                    <a:bodyPr/>
                    <a:lstStyle/>
                    <a:p>
                      <a:pPr>
                        <a:lnSpc>
                          <a:spcPts val="1135"/>
                        </a:lnSpc>
                        <a:spcAft>
                          <a:spcPts val="0"/>
                        </a:spcAft>
                      </a:pPr>
                      <a:r>
                        <a:rPr lang="en-US" sz="900">
                          <a:effectLst/>
                        </a:rPr>
                        <a:t>Sample email message notifying an originator of a work item created that involves them.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tc>
                  <a:txBody>
                    <a:bodyPr/>
                    <a:lstStyle/>
                    <a:p>
                      <a:pPr>
                        <a:lnSpc>
                          <a:spcPts val="1135"/>
                        </a:lnSpc>
                        <a:spcAft>
                          <a:spcPts val="0"/>
                        </a:spcAft>
                      </a:pPr>
                      <a:r>
                        <a:rPr lang="en-US" sz="9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extLst>
                  <a:ext uri="{0D108BD9-81ED-4DB2-BD59-A6C34878D82A}">
                    <a16:rowId xmlns:a16="http://schemas.microsoft.com/office/drawing/2014/main" val="3542715281"/>
                  </a:ext>
                </a:extLst>
              </a:tr>
              <a:tr h="640967">
                <a:tc>
                  <a:txBody>
                    <a:bodyPr/>
                    <a:lstStyle/>
                    <a:p>
                      <a:pPr>
                        <a:lnSpc>
                          <a:spcPts val="1135"/>
                        </a:lnSpc>
                        <a:spcAft>
                          <a:spcPts val="0"/>
                        </a:spcAft>
                      </a:pPr>
                      <a:r>
                        <a:rPr lang="en-US" sz="900">
                          <a:effectLst/>
                        </a:rPr>
                        <a:t>AcknowledgeSample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tc>
                  <a:txBody>
                    <a:bodyPr/>
                    <a:lstStyle/>
                    <a:p>
                      <a:pPr>
                        <a:lnSpc>
                          <a:spcPts val="1135"/>
                        </a:lnSpc>
                        <a:spcAft>
                          <a:spcPts val="0"/>
                        </a:spcAft>
                      </a:pPr>
                      <a:r>
                        <a:rPr lang="en-US" sz="900">
                          <a:effectLst/>
                        </a:rPr>
                        <a:t>PhoneText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tc>
                  <a:txBody>
                    <a:bodyPr/>
                    <a:lstStyle/>
                    <a:p>
                      <a:pPr>
                        <a:lnSpc>
                          <a:spcPts val="1135"/>
                        </a:lnSpc>
                        <a:spcAft>
                          <a:spcPts val="0"/>
                        </a:spcAft>
                      </a:pPr>
                      <a:r>
                        <a:rPr lang="en-US" sz="900">
                          <a:effectLst/>
                        </a:rPr>
                        <a:t>Sample phone text message notifying an originator of a work item created that involves them.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tc>
                  <a:txBody>
                    <a:bodyPr/>
                    <a:lstStyle/>
                    <a:p>
                      <a:pPr>
                        <a:lnSpc>
                          <a:spcPts val="1135"/>
                        </a:lnSpc>
                        <a:spcAft>
                          <a:spcPts val="0"/>
                        </a:spcAft>
                      </a:pPr>
                      <a:r>
                        <a:rPr lang="en-US" sz="9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extLst>
                  <a:ext uri="{0D108BD9-81ED-4DB2-BD59-A6C34878D82A}">
                    <a16:rowId xmlns:a16="http://schemas.microsoft.com/office/drawing/2014/main" val="1739468149"/>
                  </a:ext>
                </a:extLst>
              </a:tr>
              <a:tr h="640967">
                <a:tc>
                  <a:txBody>
                    <a:bodyPr/>
                    <a:lstStyle/>
                    <a:p>
                      <a:pPr>
                        <a:lnSpc>
                          <a:spcPts val="1135"/>
                        </a:lnSpc>
                        <a:spcAft>
                          <a:spcPts val="0"/>
                        </a:spcAft>
                      </a:pPr>
                      <a:r>
                        <a:rPr lang="en-US" sz="900">
                          <a:effectLst/>
                        </a:rPr>
                        <a:t>AcknowledgeSample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tc>
                  <a:txBody>
                    <a:bodyPr/>
                    <a:lstStyle/>
                    <a:p>
                      <a:pPr>
                        <a:lnSpc>
                          <a:spcPts val="1135"/>
                        </a:lnSpc>
                        <a:spcAft>
                          <a:spcPts val="0"/>
                        </a:spcAft>
                      </a:pPr>
                      <a:r>
                        <a:rPr lang="en-US" sz="900">
                          <a:effectLst/>
                        </a:rPr>
                        <a:t>Mail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tc>
                  <a:txBody>
                    <a:bodyPr/>
                    <a:lstStyle/>
                    <a:p>
                      <a:pPr>
                        <a:lnSpc>
                          <a:spcPts val="1135"/>
                        </a:lnSpc>
                        <a:spcAft>
                          <a:spcPts val="0"/>
                        </a:spcAft>
                      </a:pPr>
                      <a:r>
                        <a:rPr lang="en-US" sz="900">
                          <a:effectLst/>
                        </a:rPr>
                        <a:t>Sample letter notifying an originator of a work item created that involves them.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tc>
                  <a:txBody>
                    <a:bodyPr/>
                    <a:lstStyle/>
                    <a:p>
                      <a:pPr>
                        <a:lnSpc>
                          <a:spcPts val="1135"/>
                        </a:lnSpc>
                        <a:spcAft>
                          <a:spcPts val="0"/>
                        </a:spcAft>
                      </a:pPr>
                      <a:r>
                        <a:rPr lang="en-US" sz="9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extLst>
                  <a:ext uri="{0D108BD9-81ED-4DB2-BD59-A6C34878D82A}">
                    <a16:rowId xmlns:a16="http://schemas.microsoft.com/office/drawing/2014/main" val="2161758723"/>
                  </a:ext>
                </a:extLst>
              </a:tr>
              <a:tr h="640967">
                <a:tc>
                  <a:txBody>
                    <a:bodyPr/>
                    <a:lstStyle/>
                    <a:p>
                      <a:pPr>
                        <a:lnSpc>
                          <a:spcPts val="1135"/>
                        </a:lnSpc>
                        <a:spcAft>
                          <a:spcPts val="0"/>
                        </a:spcAft>
                      </a:pPr>
                      <a:r>
                        <a:rPr lang="en-US" sz="900">
                          <a:effectLst/>
                        </a:rPr>
                        <a:t>NewAssignment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tc>
                  <a:txBody>
                    <a:bodyPr/>
                    <a:lstStyle/>
                    <a:p>
                      <a:pPr>
                        <a:lnSpc>
                          <a:spcPts val="1135"/>
                        </a:lnSpc>
                        <a:spcAft>
                          <a:spcPts val="0"/>
                        </a:spcAft>
                      </a:pPr>
                      <a:r>
                        <a:rPr lang="en-US" sz="900">
                          <a:effectLst/>
                        </a:rPr>
                        <a:t>Email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tc>
                  <a:txBody>
                    <a:bodyPr/>
                    <a:lstStyle/>
                    <a:p>
                      <a:pPr>
                        <a:lnSpc>
                          <a:spcPts val="1135"/>
                        </a:lnSpc>
                        <a:spcAft>
                          <a:spcPts val="0"/>
                        </a:spcAft>
                      </a:pPr>
                      <a:r>
                        <a:rPr lang="en-US" sz="900">
                          <a:effectLst/>
                        </a:rPr>
                        <a:t>Email message notifies assignee of newly created assignment.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tc>
                  <a:txBody>
                    <a:bodyPr/>
                    <a:lstStyle/>
                    <a:p>
                      <a:pPr>
                        <a:lnSpc>
                          <a:spcPts val="1135"/>
                        </a:lnSpc>
                        <a:spcAft>
                          <a:spcPts val="0"/>
                        </a:spcAft>
                      </a:pPr>
                      <a:r>
                        <a:rPr lang="en-US" sz="9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extLst>
                  <a:ext uri="{0D108BD9-81ED-4DB2-BD59-A6C34878D82A}">
                    <a16:rowId xmlns:a16="http://schemas.microsoft.com/office/drawing/2014/main" val="3383539449"/>
                  </a:ext>
                </a:extLst>
              </a:tr>
              <a:tr h="640967">
                <a:tc>
                  <a:txBody>
                    <a:bodyPr/>
                    <a:lstStyle/>
                    <a:p>
                      <a:pPr>
                        <a:lnSpc>
                          <a:spcPts val="1135"/>
                        </a:lnSpc>
                        <a:spcAft>
                          <a:spcPts val="0"/>
                        </a:spcAft>
                      </a:pPr>
                      <a:r>
                        <a:rPr lang="en-US" sz="900">
                          <a:effectLst/>
                        </a:rPr>
                        <a:t>PromptSample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tc>
                  <a:txBody>
                    <a:bodyPr/>
                    <a:lstStyle/>
                    <a:p>
                      <a:pPr>
                        <a:lnSpc>
                          <a:spcPts val="1135"/>
                        </a:lnSpc>
                        <a:spcAft>
                          <a:spcPts val="0"/>
                        </a:spcAft>
                      </a:pPr>
                      <a:r>
                        <a:rPr lang="en-US" sz="900">
                          <a:effectLst/>
                        </a:rPr>
                        <a:t>Mail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tc>
                  <a:txBody>
                    <a:bodyPr/>
                    <a:lstStyle/>
                    <a:p>
                      <a:pPr>
                        <a:lnSpc>
                          <a:spcPts val="1135"/>
                        </a:lnSpc>
                        <a:spcAft>
                          <a:spcPts val="0"/>
                        </a:spcAft>
                      </a:pPr>
                      <a:r>
                        <a:rPr lang="en-US" sz="900">
                          <a:effectLst/>
                        </a:rPr>
                        <a:t>Sample mail correspondence containing a user prompt.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tc>
                  <a:txBody>
                    <a:bodyPr/>
                    <a:lstStyle/>
                    <a:p>
                      <a:pPr>
                        <a:lnSpc>
                          <a:spcPts val="1135"/>
                        </a:lnSpc>
                        <a:spcAft>
                          <a:spcPts val="0"/>
                        </a:spcAft>
                      </a:pPr>
                      <a:r>
                        <a:rPr lang="en-US" sz="9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extLst>
                  <a:ext uri="{0D108BD9-81ED-4DB2-BD59-A6C34878D82A}">
                    <a16:rowId xmlns:a16="http://schemas.microsoft.com/office/drawing/2014/main" val="3565547141"/>
                  </a:ext>
                </a:extLst>
              </a:tr>
              <a:tr h="640967">
                <a:tc>
                  <a:txBody>
                    <a:bodyPr/>
                    <a:lstStyle/>
                    <a:p>
                      <a:pPr>
                        <a:lnSpc>
                          <a:spcPts val="1135"/>
                        </a:lnSpc>
                        <a:spcAft>
                          <a:spcPts val="0"/>
                        </a:spcAft>
                      </a:pPr>
                      <a:r>
                        <a:rPr lang="en-US" sz="900">
                          <a:effectLst/>
                        </a:rPr>
                        <a:t>ResolutionSample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tc>
                  <a:txBody>
                    <a:bodyPr/>
                    <a:lstStyle/>
                    <a:p>
                      <a:pPr>
                        <a:lnSpc>
                          <a:spcPts val="1135"/>
                        </a:lnSpc>
                        <a:spcAft>
                          <a:spcPts val="0"/>
                        </a:spcAft>
                      </a:pPr>
                      <a:r>
                        <a:rPr lang="en-US" sz="900">
                          <a:effectLst/>
                        </a:rPr>
                        <a:t>Email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tc>
                  <a:txBody>
                    <a:bodyPr/>
                    <a:lstStyle/>
                    <a:p>
                      <a:pPr>
                        <a:lnSpc>
                          <a:spcPts val="1135"/>
                        </a:lnSpc>
                        <a:spcAft>
                          <a:spcPts val="0"/>
                        </a:spcAft>
                      </a:pPr>
                      <a:r>
                        <a:rPr lang="en-US" sz="900">
                          <a:effectLst/>
                        </a:rPr>
                        <a:t>Email message notifying a party that a work item is resolved.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tc>
                  <a:txBody>
                    <a:bodyPr/>
                    <a:lstStyle/>
                    <a:p>
                      <a:pPr>
                        <a:spcAft>
                          <a:spcPts val="0"/>
                        </a:spcAft>
                      </a:pPr>
                      <a:r>
                        <a:rPr lang="en-US" sz="900" u="sng">
                          <a:effectLst/>
                          <a:hlinkClick r:id="rId2"/>
                        </a:rPr>
                        <a:t>resolution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extLst>
                  <a:ext uri="{0D108BD9-81ED-4DB2-BD59-A6C34878D82A}">
                    <a16:rowId xmlns:a16="http://schemas.microsoft.com/office/drawing/2014/main" val="1924365719"/>
                  </a:ext>
                </a:extLst>
              </a:tr>
              <a:tr h="640967">
                <a:tc>
                  <a:txBody>
                    <a:bodyPr/>
                    <a:lstStyle/>
                    <a:p>
                      <a:pPr>
                        <a:lnSpc>
                          <a:spcPts val="1135"/>
                        </a:lnSpc>
                        <a:spcAft>
                          <a:spcPts val="0"/>
                        </a:spcAft>
                      </a:pPr>
                      <a:r>
                        <a:rPr lang="en-US" sz="900">
                          <a:effectLst/>
                        </a:rPr>
                        <a:t>ResolutionSample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tc>
                  <a:txBody>
                    <a:bodyPr/>
                    <a:lstStyle/>
                    <a:p>
                      <a:pPr>
                        <a:lnSpc>
                          <a:spcPts val="1135"/>
                        </a:lnSpc>
                        <a:spcAft>
                          <a:spcPts val="0"/>
                        </a:spcAft>
                      </a:pPr>
                      <a:r>
                        <a:rPr lang="en-US" sz="900">
                          <a:effectLst/>
                        </a:rPr>
                        <a:t>Mail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tc>
                  <a:txBody>
                    <a:bodyPr/>
                    <a:lstStyle/>
                    <a:p>
                      <a:pPr>
                        <a:lnSpc>
                          <a:spcPts val="1135"/>
                        </a:lnSpc>
                        <a:spcAft>
                          <a:spcPts val="0"/>
                        </a:spcAft>
                      </a:pPr>
                      <a:r>
                        <a:rPr lang="en-US" sz="900">
                          <a:effectLst/>
                        </a:rPr>
                        <a:t>Letter notifying a party that a work object is resolved.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tc>
                  <a:txBody>
                    <a:bodyPr/>
                    <a:lstStyle/>
                    <a:p>
                      <a:pPr>
                        <a:spcAft>
                          <a:spcPts val="0"/>
                        </a:spcAft>
                      </a:pPr>
                      <a:r>
                        <a:rPr lang="en-US" sz="900" u="sng">
                          <a:effectLst/>
                          <a:hlinkClick r:id="rId2"/>
                        </a:rPr>
                        <a:t>resolution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extLst>
                  <a:ext uri="{0D108BD9-81ED-4DB2-BD59-A6C34878D82A}">
                    <a16:rowId xmlns:a16="http://schemas.microsoft.com/office/drawing/2014/main" val="1626279985"/>
                  </a:ext>
                </a:extLst>
              </a:tr>
              <a:tr h="1353079">
                <a:tc>
                  <a:txBody>
                    <a:bodyPr/>
                    <a:lstStyle/>
                    <a:p>
                      <a:pPr>
                        <a:lnSpc>
                          <a:spcPts val="1135"/>
                        </a:lnSpc>
                        <a:spcAft>
                          <a:spcPts val="0"/>
                        </a:spcAft>
                      </a:pPr>
                      <a:r>
                        <a:rPr lang="en-US" sz="900">
                          <a:effectLst/>
                        </a:rPr>
                        <a:t>ResolutionSample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tc>
                  <a:txBody>
                    <a:bodyPr/>
                    <a:lstStyle/>
                    <a:p>
                      <a:pPr>
                        <a:lnSpc>
                          <a:spcPts val="1135"/>
                        </a:lnSpc>
                        <a:spcAft>
                          <a:spcPts val="0"/>
                        </a:spcAft>
                      </a:pPr>
                      <a:r>
                        <a:rPr lang="en-US" sz="900">
                          <a:effectLst/>
                        </a:rPr>
                        <a:t>Phone Text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tc>
                  <a:txBody>
                    <a:bodyPr/>
                    <a:lstStyle/>
                    <a:p>
                      <a:pPr>
                        <a:lnSpc>
                          <a:spcPts val="1135"/>
                        </a:lnSpc>
                        <a:spcAft>
                          <a:spcPts val="0"/>
                        </a:spcAft>
                      </a:pPr>
                      <a:r>
                        <a:rPr lang="en-US" sz="900">
                          <a:effectLst/>
                        </a:rPr>
                        <a:t>Phone text message notifying a party that a work item has been resolved.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tc>
                  <a:txBody>
                    <a:bodyPr/>
                    <a:lstStyle/>
                    <a:p>
                      <a:pPr>
                        <a:spcAft>
                          <a:spcPts val="0"/>
                        </a:spcAft>
                      </a:pPr>
                      <a:r>
                        <a:rPr lang="en-US" sz="900" u="sng" dirty="0">
                          <a:effectLst/>
                          <a:hlinkClick r:id="rId2"/>
                        </a:rPr>
                        <a:t>resolution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28575" marB="47625"/>
                </a:tc>
                <a:extLst>
                  <a:ext uri="{0D108BD9-81ED-4DB2-BD59-A6C34878D82A}">
                    <a16:rowId xmlns:a16="http://schemas.microsoft.com/office/drawing/2014/main" val="3234923197"/>
                  </a:ext>
                </a:extLst>
              </a:tr>
            </a:tbl>
          </a:graphicData>
        </a:graphic>
      </p:graphicFrame>
      <p:sp>
        <p:nvSpPr>
          <p:cNvPr id="6" name="Rectangle 1">
            <a:extLst>
              <a:ext uri="{FF2B5EF4-FFF2-40B4-BE49-F238E27FC236}">
                <a16:creationId xmlns:a16="http://schemas.microsoft.com/office/drawing/2014/main" id="{00340A8D-670E-8E43-9CCA-15B725F8881F}"/>
              </a:ext>
            </a:extLst>
          </p:cNvPr>
          <p:cNvSpPr>
            <a:spLocks noChangeArrowheads="1"/>
          </p:cNvSpPr>
          <p:nvPr/>
        </p:nvSpPr>
        <p:spPr bwMode="auto">
          <a:xfrm>
            <a:off x="-138225" y="2143102"/>
            <a:ext cx="16182275" cy="669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5305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45D574-F2EB-4540-BAE0-2F7B5936A02F}"/>
              </a:ext>
            </a:extLst>
          </p:cNvPr>
          <p:cNvSpPr txBox="1"/>
          <p:nvPr/>
        </p:nvSpPr>
        <p:spPr>
          <a:xfrm>
            <a:off x="1250066" y="289359"/>
            <a:ext cx="8449519" cy="923330"/>
          </a:xfrm>
          <a:prstGeom prst="rect">
            <a:avLst/>
          </a:prstGeom>
          <a:noFill/>
        </p:spPr>
        <p:txBody>
          <a:bodyPr wrap="square" rtlCol="0">
            <a:spAutoFit/>
          </a:bodyPr>
          <a:lstStyle/>
          <a:p>
            <a:r>
              <a:rPr lang="en-US" b="1" dirty="0"/>
              <a:t>Standard Correspondence Types</a:t>
            </a:r>
          </a:p>
          <a:p>
            <a:r>
              <a:rPr lang="en-US" dirty="0"/>
              <a:t>Four standard correspondence type rules are installed with your </a:t>
            </a:r>
            <a:r>
              <a:rPr lang="en-US" dirty="0" err="1"/>
              <a:t>Pega</a:t>
            </a:r>
            <a:r>
              <a:rPr lang="en-US" dirty="0"/>
              <a:t> Platform system.</a:t>
            </a:r>
          </a:p>
          <a:p>
            <a:endParaRPr lang="en-US" dirty="0"/>
          </a:p>
        </p:txBody>
      </p:sp>
      <p:graphicFrame>
        <p:nvGraphicFramePr>
          <p:cNvPr id="6" name="Table 5">
            <a:extLst>
              <a:ext uri="{FF2B5EF4-FFF2-40B4-BE49-F238E27FC236}">
                <a16:creationId xmlns:a16="http://schemas.microsoft.com/office/drawing/2014/main" id="{7BF71827-6587-164E-9265-5D6452CDAF59}"/>
              </a:ext>
            </a:extLst>
          </p:cNvPr>
          <p:cNvGraphicFramePr>
            <a:graphicFrameLocks noGrp="1"/>
          </p:cNvGraphicFramePr>
          <p:nvPr>
            <p:extLst>
              <p:ext uri="{D42A27DB-BD31-4B8C-83A1-F6EECF244321}">
                <p14:modId xmlns:p14="http://schemas.microsoft.com/office/powerpoint/2010/main" val="2332397969"/>
              </p:ext>
            </p:extLst>
          </p:nvPr>
        </p:nvGraphicFramePr>
        <p:xfrm>
          <a:off x="1377387" y="1111170"/>
          <a:ext cx="8021256" cy="5509550"/>
        </p:xfrm>
        <a:graphic>
          <a:graphicData uri="http://schemas.openxmlformats.org/drawingml/2006/table">
            <a:tbl>
              <a:tblPr firstRow="1" firstCol="1" bandRow="1">
                <a:tableStyleId>{5C22544A-7EE6-4342-B048-85BDC9FD1C3A}</a:tableStyleId>
              </a:tblPr>
              <a:tblGrid>
                <a:gridCol w="1862285">
                  <a:extLst>
                    <a:ext uri="{9D8B030D-6E8A-4147-A177-3AD203B41FA5}">
                      <a16:colId xmlns:a16="http://schemas.microsoft.com/office/drawing/2014/main" val="825742073"/>
                    </a:ext>
                  </a:extLst>
                </a:gridCol>
                <a:gridCol w="6158971">
                  <a:extLst>
                    <a:ext uri="{9D8B030D-6E8A-4147-A177-3AD203B41FA5}">
                      <a16:colId xmlns:a16="http://schemas.microsoft.com/office/drawing/2014/main" val="295121088"/>
                    </a:ext>
                  </a:extLst>
                </a:gridCol>
              </a:tblGrid>
              <a:tr h="270972">
                <a:tc>
                  <a:txBody>
                    <a:bodyPr/>
                    <a:lstStyle/>
                    <a:p>
                      <a:pPr>
                        <a:spcBef>
                          <a:spcPts val="1800"/>
                        </a:spcBef>
                        <a:spcAft>
                          <a:spcPts val="600"/>
                        </a:spcAft>
                      </a:pPr>
                      <a:r>
                        <a:rPr lang="en-US" sz="1000">
                          <a:effectLst/>
                        </a:rPr>
                        <a:t>Type</a:t>
                      </a:r>
                      <a:endParaRPr lang="en-US" sz="10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630" marR="38630" marT="23178" marB="38630"/>
                </a:tc>
                <a:tc>
                  <a:txBody>
                    <a:bodyPr/>
                    <a:lstStyle/>
                    <a:p>
                      <a:pPr>
                        <a:spcBef>
                          <a:spcPts val="1800"/>
                        </a:spcBef>
                        <a:spcAft>
                          <a:spcPts val="600"/>
                        </a:spcAft>
                      </a:pPr>
                      <a:r>
                        <a:rPr lang="en-US" sz="1000">
                          <a:effectLst/>
                        </a:rPr>
                        <a:t>Purpose</a:t>
                      </a:r>
                      <a:endParaRPr lang="en-US" sz="10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630" marR="38630" marT="23178" marB="38630"/>
                </a:tc>
                <a:extLst>
                  <a:ext uri="{0D108BD9-81ED-4DB2-BD59-A6C34878D82A}">
                    <a16:rowId xmlns:a16="http://schemas.microsoft.com/office/drawing/2014/main" val="3528041327"/>
                  </a:ext>
                </a:extLst>
              </a:tr>
              <a:tr h="359663">
                <a:tc>
                  <a:txBody>
                    <a:bodyPr/>
                    <a:lstStyle/>
                    <a:p>
                      <a:pPr>
                        <a:spcAft>
                          <a:spcPts val="0"/>
                        </a:spcAft>
                      </a:pPr>
                      <a:r>
                        <a:rPr lang="en-US" sz="700">
                          <a:effectLst/>
                        </a:rPr>
                        <a:t>Fax</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630" marR="38630" marT="23178" marB="38630"/>
                </a:tc>
                <a:tc>
                  <a:txBody>
                    <a:bodyPr/>
                    <a:lstStyle/>
                    <a:p>
                      <a:pPr>
                        <a:spcAft>
                          <a:spcPts val="0"/>
                        </a:spcAft>
                      </a:pPr>
                      <a:r>
                        <a:rPr lang="en-US" sz="700">
                          <a:effectLst/>
                        </a:rPr>
                        <a:t>For outgoing letters to be sent by fax transmission.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630" marR="38630" marT="23178" marB="38630"/>
                </a:tc>
                <a:extLst>
                  <a:ext uri="{0D108BD9-81ED-4DB2-BD59-A6C34878D82A}">
                    <a16:rowId xmlns:a16="http://schemas.microsoft.com/office/drawing/2014/main" val="10188025"/>
                  </a:ext>
                </a:extLst>
              </a:tr>
              <a:tr h="2329994">
                <a:tc>
                  <a:txBody>
                    <a:bodyPr/>
                    <a:lstStyle/>
                    <a:p>
                      <a:pPr>
                        <a:spcAft>
                          <a:spcPts val="0"/>
                        </a:spcAft>
                      </a:pPr>
                      <a:r>
                        <a:rPr lang="en-US" sz="700" dirty="0">
                          <a:effectLst/>
                        </a:rPr>
                        <a:t>Email</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8630" marR="38630" marT="23178" marB="38630"/>
                </a:tc>
                <a:tc>
                  <a:txBody>
                    <a:bodyPr/>
                    <a:lstStyle/>
                    <a:p>
                      <a:pPr>
                        <a:spcAft>
                          <a:spcPts val="0"/>
                        </a:spcAft>
                      </a:pPr>
                      <a:r>
                        <a:rPr lang="en-US" sz="700" dirty="0">
                          <a:effectLst/>
                        </a:rPr>
                        <a:t>For outgoing email messages, where the body of the message is stored in an instance of the Data-</a:t>
                      </a:r>
                      <a:r>
                        <a:rPr lang="en-US" sz="700" dirty="0" err="1">
                          <a:effectLst/>
                        </a:rPr>
                        <a:t>Corr</a:t>
                      </a:r>
                      <a:r>
                        <a:rPr lang="en-US" sz="700" dirty="0">
                          <a:effectLst/>
                        </a:rPr>
                        <a:t>-Email class and the addresses are stored as instances of the Data-Address-Email class. Outgoing email that is formatted for display on a modern email client program (such as Microsoft Outlook) may contain HTML markup and email attachments copied from work item attachments. Other outgoing email may contain only text.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8630" marR="38630" marT="23178" marB="38630"/>
                </a:tc>
                <a:extLst>
                  <a:ext uri="{0D108BD9-81ED-4DB2-BD59-A6C34878D82A}">
                    <a16:rowId xmlns:a16="http://schemas.microsoft.com/office/drawing/2014/main" val="3965910249"/>
                  </a:ext>
                </a:extLst>
              </a:tr>
              <a:tr h="1063353">
                <a:tc>
                  <a:txBody>
                    <a:bodyPr/>
                    <a:lstStyle/>
                    <a:p>
                      <a:pPr>
                        <a:spcAft>
                          <a:spcPts val="0"/>
                        </a:spcAft>
                      </a:pPr>
                      <a:r>
                        <a:rPr lang="en-US" sz="700">
                          <a:effectLst/>
                        </a:rPr>
                        <a:t>Mail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630" marR="38630" marT="23178" marB="38630"/>
                </a:tc>
                <a:tc>
                  <a:txBody>
                    <a:bodyPr/>
                    <a:lstStyle/>
                    <a:p>
                      <a:pPr>
                        <a:spcAft>
                          <a:spcPts val="0"/>
                        </a:spcAft>
                      </a:pPr>
                      <a:r>
                        <a:rPr lang="en-US" sz="700">
                          <a:effectLst/>
                        </a:rPr>
                        <a:t>For outgoing postal letters to be printed. Stores the correspondence body as an instance of the Data-Corr-Letter class, and the address in the Data-Address-Postal class.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630" marR="38630" marT="23178" marB="38630"/>
                </a:tc>
                <a:extLst>
                  <a:ext uri="{0D108BD9-81ED-4DB2-BD59-A6C34878D82A}">
                    <a16:rowId xmlns:a16="http://schemas.microsoft.com/office/drawing/2014/main" val="2881409453"/>
                  </a:ext>
                </a:extLst>
              </a:tr>
              <a:tr h="1485568">
                <a:tc>
                  <a:txBody>
                    <a:bodyPr/>
                    <a:lstStyle/>
                    <a:p>
                      <a:pPr>
                        <a:spcAft>
                          <a:spcPts val="0"/>
                        </a:spcAft>
                      </a:pPr>
                      <a:r>
                        <a:rPr lang="en-US" sz="700">
                          <a:effectLst/>
                        </a:rPr>
                        <a:t>PhoneText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630" marR="38630" marT="23178" marB="38630"/>
                </a:tc>
                <a:tc>
                  <a:txBody>
                    <a:bodyPr/>
                    <a:lstStyle/>
                    <a:p>
                      <a:pPr>
                        <a:spcAft>
                          <a:spcPts val="0"/>
                        </a:spcAft>
                      </a:pPr>
                      <a:r>
                        <a:rPr lang="en-US" sz="700" dirty="0">
                          <a:effectLst/>
                        </a:rPr>
                        <a:t>For short outgoing text messages to be sent to a beeper (pager) or digital cell phones that support the Short Message Service. These messages are sent as outgoing email to an address associated with a cell phone. They must contain only plain text, no HTML markup.</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8630" marR="38630" marT="23178" marB="38630"/>
                </a:tc>
                <a:extLst>
                  <a:ext uri="{0D108BD9-81ED-4DB2-BD59-A6C34878D82A}">
                    <a16:rowId xmlns:a16="http://schemas.microsoft.com/office/drawing/2014/main" val="815746378"/>
                  </a:ext>
                </a:extLst>
              </a:tr>
            </a:tbl>
          </a:graphicData>
        </a:graphic>
      </p:graphicFrame>
    </p:spTree>
    <p:extLst>
      <p:ext uri="{BB962C8B-B14F-4D97-AF65-F5344CB8AC3E}">
        <p14:creationId xmlns:p14="http://schemas.microsoft.com/office/powerpoint/2010/main" val="153019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CC0A41B9-C59A-454D-8830-9B285AF0A3A3}"/>
              </a:ext>
            </a:extLst>
          </p:cNvPr>
          <p:cNvSpPr>
            <a:spLocks noChangeArrowheads="1"/>
          </p:cNvSpPr>
          <p:nvPr/>
        </p:nvSpPr>
        <p:spPr bwMode="auto">
          <a:xfrm>
            <a:off x="-265548" y="1992146"/>
            <a:ext cx="19199532" cy="1021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67660B1B-FC66-7345-8682-79C9A302E381}"/>
              </a:ext>
            </a:extLst>
          </p:cNvPr>
          <p:cNvSpPr txBox="1"/>
          <p:nvPr/>
        </p:nvSpPr>
        <p:spPr>
          <a:xfrm>
            <a:off x="2268638" y="1632029"/>
            <a:ext cx="7181902" cy="2943563"/>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sz="2400" dirty="0"/>
              <a:t>What are the traits of standard communication?</a:t>
            </a:r>
          </a:p>
          <a:p>
            <a:pPr marL="342900" indent="-342900">
              <a:lnSpc>
                <a:spcPct val="200000"/>
              </a:lnSpc>
              <a:buFont typeface="Arial" panose="020B0604020202020204" pitchFamily="34" charset="0"/>
              <a:buChar char="•"/>
            </a:pPr>
            <a:r>
              <a:rPr lang="en-US" sz="2400" dirty="0"/>
              <a:t>What do you understand by standard communication</a:t>
            </a:r>
          </a:p>
          <a:p>
            <a:pPr marL="342900" indent="-342900">
              <a:lnSpc>
                <a:spcPct val="200000"/>
              </a:lnSpc>
              <a:buFont typeface="Arial" panose="020B0604020202020204" pitchFamily="34" charset="0"/>
              <a:buChar char="•"/>
            </a:pPr>
            <a:r>
              <a:rPr lang="en-US" sz="2400" dirty="0"/>
              <a:t>What are the rules of standard communication?</a:t>
            </a:r>
          </a:p>
          <a:p>
            <a:pPr marL="342900" indent="-342900">
              <a:lnSpc>
                <a:spcPct val="200000"/>
              </a:lnSpc>
              <a:buFont typeface="Arial" panose="020B0604020202020204" pitchFamily="34" charset="0"/>
              <a:buChar char="•"/>
            </a:pPr>
            <a:r>
              <a:rPr lang="en-US" sz="2400" dirty="0"/>
              <a:t>Explain the ethics in professions. </a:t>
            </a:r>
          </a:p>
        </p:txBody>
      </p:sp>
    </p:spTree>
    <p:extLst>
      <p:ext uri="{BB962C8B-B14F-4D97-AF65-F5344CB8AC3E}">
        <p14:creationId xmlns:p14="http://schemas.microsoft.com/office/powerpoint/2010/main" val="158711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455</Words>
  <Application>Microsoft Macintosh PowerPoint</Application>
  <PresentationFormat>Widescreen</PresentationFormat>
  <Paragraphs>84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13</cp:revision>
  <dcterms:created xsi:type="dcterms:W3CDTF">2023-08-28T09:11:58Z</dcterms:created>
  <dcterms:modified xsi:type="dcterms:W3CDTF">2023-08-30T02:44:36Z</dcterms:modified>
</cp:coreProperties>
</file>