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79606-4CD4-4B40-82A0-DA7442E99022}" type="datetimeFigureOut">
              <a:rPr lang="en-US" smtClean="0"/>
              <a:t>9/8/23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C0A41-FABF-904C-AEB1-F2ADE904709D}" type="slidenum">
              <a:rPr lang="en-US" smtClean="0"/>
              <a:t>‹#›</a:t>
            </a:fld>
            <a:endParaRPr lang="en-US"/>
          </a:p>
        </p:txBody>
      </p:sp>
    </p:spTree>
    <p:extLst>
      <p:ext uri="{BB962C8B-B14F-4D97-AF65-F5344CB8AC3E}">
        <p14:creationId xmlns:p14="http://schemas.microsoft.com/office/powerpoint/2010/main" val="3767621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9C0A41-FABF-904C-AEB1-F2ADE904709D}" type="slidenum">
              <a:rPr lang="en-US" smtClean="0"/>
              <a:t>9</a:t>
            </a:fld>
            <a:endParaRPr lang="en-US"/>
          </a:p>
        </p:txBody>
      </p:sp>
    </p:spTree>
    <p:extLst>
      <p:ext uri="{BB962C8B-B14F-4D97-AF65-F5344CB8AC3E}">
        <p14:creationId xmlns:p14="http://schemas.microsoft.com/office/powerpoint/2010/main" val="157792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15033-504B-924E-BCE1-552AA14BAF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76C976-1F4D-C045-AAE2-0D1B0D9FD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920BC6-20BF-F344-AC68-04B5411EC071}"/>
              </a:ext>
            </a:extLst>
          </p:cNvPr>
          <p:cNvSpPr>
            <a:spLocks noGrp="1"/>
          </p:cNvSpPr>
          <p:nvPr>
            <p:ph type="dt" sz="half" idx="10"/>
          </p:nvPr>
        </p:nvSpPr>
        <p:spPr/>
        <p:txBody>
          <a:bodyPr/>
          <a:lstStyle/>
          <a:p>
            <a:fld id="{6DAB128D-7146-3145-843E-B4FC831C7947}" type="datetimeFigureOut">
              <a:rPr lang="en-US" smtClean="0"/>
              <a:t>9/8/23</a:t>
            </a:fld>
            <a:endParaRPr lang="en-US"/>
          </a:p>
        </p:txBody>
      </p:sp>
      <p:sp>
        <p:nvSpPr>
          <p:cNvPr id="5" name="Footer Placeholder 4">
            <a:extLst>
              <a:ext uri="{FF2B5EF4-FFF2-40B4-BE49-F238E27FC236}">
                <a16:creationId xmlns:a16="http://schemas.microsoft.com/office/drawing/2014/main" id="{EDCB01CE-D2EF-6D43-BC02-51984BD4C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83B643-A5D3-2940-9854-B2318241B7B1}"/>
              </a:ext>
            </a:extLst>
          </p:cNvPr>
          <p:cNvSpPr>
            <a:spLocks noGrp="1"/>
          </p:cNvSpPr>
          <p:nvPr>
            <p:ph type="sldNum" sz="quarter" idx="12"/>
          </p:nvPr>
        </p:nvSpPr>
        <p:spPr/>
        <p:txBody>
          <a:bodyPr/>
          <a:lstStyle/>
          <a:p>
            <a:fld id="{176767E4-35D6-BB46-BEEB-887136BB7273}" type="slidenum">
              <a:rPr lang="en-US" smtClean="0"/>
              <a:t>‹#›</a:t>
            </a:fld>
            <a:endParaRPr lang="en-US"/>
          </a:p>
        </p:txBody>
      </p:sp>
    </p:spTree>
    <p:extLst>
      <p:ext uri="{BB962C8B-B14F-4D97-AF65-F5344CB8AC3E}">
        <p14:creationId xmlns:p14="http://schemas.microsoft.com/office/powerpoint/2010/main" val="2574859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0826D-BDB9-004F-9DE8-C8CABFB92C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809808-9568-3D4B-9DDA-A284E129E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01AB9-65A8-F943-B643-7FFEA2DFABE4}"/>
              </a:ext>
            </a:extLst>
          </p:cNvPr>
          <p:cNvSpPr>
            <a:spLocks noGrp="1"/>
          </p:cNvSpPr>
          <p:nvPr>
            <p:ph type="dt" sz="half" idx="10"/>
          </p:nvPr>
        </p:nvSpPr>
        <p:spPr/>
        <p:txBody>
          <a:bodyPr/>
          <a:lstStyle/>
          <a:p>
            <a:fld id="{6DAB128D-7146-3145-843E-B4FC831C7947}" type="datetimeFigureOut">
              <a:rPr lang="en-US" smtClean="0"/>
              <a:t>9/8/23</a:t>
            </a:fld>
            <a:endParaRPr lang="en-US"/>
          </a:p>
        </p:txBody>
      </p:sp>
      <p:sp>
        <p:nvSpPr>
          <p:cNvPr id="5" name="Footer Placeholder 4">
            <a:extLst>
              <a:ext uri="{FF2B5EF4-FFF2-40B4-BE49-F238E27FC236}">
                <a16:creationId xmlns:a16="http://schemas.microsoft.com/office/drawing/2014/main" id="{BC6E6341-4E4B-3E41-94D7-08A59591A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CE992-75E8-774C-93DB-99D35738E83A}"/>
              </a:ext>
            </a:extLst>
          </p:cNvPr>
          <p:cNvSpPr>
            <a:spLocks noGrp="1"/>
          </p:cNvSpPr>
          <p:nvPr>
            <p:ph type="sldNum" sz="quarter" idx="12"/>
          </p:nvPr>
        </p:nvSpPr>
        <p:spPr/>
        <p:txBody>
          <a:bodyPr/>
          <a:lstStyle/>
          <a:p>
            <a:fld id="{176767E4-35D6-BB46-BEEB-887136BB7273}" type="slidenum">
              <a:rPr lang="en-US" smtClean="0"/>
              <a:t>‹#›</a:t>
            </a:fld>
            <a:endParaRPr lang="en-US"/>
          </a:p>
        </p:txBody>
      </p:sp>
    </p:spTree>
    <p:extLst>
      <p:ext uri="{BB962C8B-B14F-4D97-AF65-F5344CB8AC3E}">
        <p14:creationId xmlns:p14="http://schemas.microsoft.com/office/powerpoint/2010/main" val="361235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E352AB-DC65-3F43-AB0B-116DD085ED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90734D-D73E-B74B-ADAF-E8240DC40C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774039-13EA-5647-AD9A-ED4B1A9633BC}"/>
              </a:ext>
            </a:extLst>
          </p:cNvPr>
          <p:cNvSpPr>
            <a:spLocks noGrp="1"/>
          </p:cNvSpPr>
          <p:nvPr>
            <p:ph type="dt" sz="half" idx="10"/>
          </p:nvPr>
        </p:nvSpPr>
        <p:spPr/>
        <p:txBody>
          <a:bodyPr/>
          <a:lstStyle/>
          <a:p>
            <a:fld id="{6DAB128D-7146-3145-843E-B4FC831C7947}" type="datetimeFigureOut">
              <a:rPr lang="en-US" smtClean="0"/>
              <a:t>9/8/23</a:t>
            </a:fld>
            <a:endParaRPr lang="en-US"/>
          </a:p>
        </p:txBody>
      </p:sp>
      <p:sp>
        <p:nvSpPr>
          <p:cNvPr id="5" name="Footer Placeholder 4">
            <a:extLst>
              <a:ext uri="{FF2B5EF4-FFF2-40B4-BE49-F238E27FC236}">
                <a16:creationId xmlns:a16="http://schemas.microsoft.com/office/drawing/2014/main" id="{DE381C2A-50B2-1B42-A055-D903BB061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52B74-3076-CD41-BB02-1C06EAD4BF69}"/>
              </a:ext>
            </a:extLst>
          </p:cNvPr>
          <p:cNvSpPr>
            <a:spLocks noGrp="1"/>
          </p:cNvSpPr>
          <p:nvPr>
            <p:ph type="sldNum" sz="quarter" idx="12"/>
          </p:nvPr>
        </p:nvSpPr>
        <p:spPr/>
        <p:txBody>
          <a:bodyPr/>
          <a:lstStyle/>
          <a:p>
            <a:fld id="{176767E4-35D6-BB46-BEEB-887136BB7273}" type="slidenum">
              <a:rPr lang="en-US" smtClean="0"/>
              <a:t>‹#›</a:t>
            </a:fld>
            <a:endParaRPr lang="en-US"/>
          </a:p>
        </p:txBody>
      </p:sp>
    </p:spTree>
    <p:extLst>
      <p:ext uri="{BB962C8B-B14F-4D97-AF65-F5344CB8AC3E}">
        <p14:creationId xmlns:p14="http://schemas.microsoft.com/office/powerpoint/2010/main" val="394086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22676-194D-8D44-A5A7-9CC9C4175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22273C-6A7F-6C44-98C6-EDE78A8F33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867633-5D3C-774F-9C6B-77F59D172DB2}"/>
              </a:ext>
            </a:extLst>
          </p:cNvPr>
          <p:cNvSpPr>
            <a:spLocks noGrp="1"/>
          </p:cNvSpPr>
          <p:nvPr>
            <p:ph type="dt" sz="half" idx="10"/>
          </p:nvPr>
        </p:nvSpPr>
        <p:spPr/>
        <p:txBody>
          <a:bodyPr/>
          <a:lstStyle/>
          <a:p>
            <a:fld id="{6DAB128D-7146-3145-843E-B4FC831C7947}" type="datetimeFigureOut">
              <a:rPr lang="en-US" smtClean="0"/>
              <a:t>9/8/23</a:t>
            </a:fld>
            <a:endParaRPr lang="en-US"/>
          </a:p>
        </p:txBody>
      </p:sp>
      <p:sp>
        <p:nvSpPr>
          <p:cNvPr id="5" name="Footer Placeholder 4">
            <a:extLst>
              <a:ext uri="{FF2B5EF4-FFF2-40B4-BE49-F238E27FC236}">
                <a16:creationId xmlns:a16="http://schemas.microsoft.com/office/drawing/2014/main" id="{218AB04B-8CCA-8842-813B-B51271DA93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14B5AE-6F6F-6341-AEB8-8B49D7FCA375}"/>
              </a:ext>
            </a:extLst>
          </p:cNvPr>
          <p:cNvSpPr>
            <a:spLocks noGrp="1"/>
          </p:cNvSpPr>
          <p:nvPr>
            <p:ph type="sldNum" sz="quarter" idx="12"/>
          </p:nvPr>
        </p:nvSpPr>
        <p:spPr/>
        <p:txBody>
          <a:bodyPr/>
          <a:lstStyle/>
          <a:p>
            <a:fld id="{176767E4-35D6-BB46-BEEB-887136BB7273}" type="slidenum">
              <a:rPr lang="en-US" smtClean="0"/>
              <a:t>‹#›</a:t>
            </a:fld>
            <a:endParaRPr lang="en-US"/>
          </a:p>
        </p:txBody>
      </p:sp>
    </p:spTree>
    <p:extLst>
      <p:ext uri="{BB962C8B-B14F-4D97-AF65-F5344CB8AC3E}">
        <p14:creationId xmlns:p14="http://schemas.microsoft.com/office/powerpoint/2010/main" val="3310908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FFDAB-913E-E24F-AC19-68B9ED36D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A89315-C4A3-8F40-870C-90E0B3AFC0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23E04-8C44-2A48-94BD-DB0A001CF4BC}"/>
              </a:ext>
            </a:extLst>
          </p:cNvPr>
          <p:cNvSpPr>
            <a:spLocks noGrp="1"/>
          </p:cNvSpPr>
          <p:nvPr>
            <p:ph type="dt" sz="half" idx="10"/>
          </p:nvPr>
        </p:nvSpPr>
        <p:spPr/>
        <p:txBody>
          <a:bodyPr/>
          <a:lstStyle/>
          <a:p>
            <a:fld id="{6DAB128D-7146-3145-843E-B4FC831C7947}" type="datetimeFigureOut">
              <a:rPr lang="en-US" smtClean="0"/>
              <a:t>9/8/23</a:t>
            </a:fld>
            <a:endParaRPr lang="en-US"/>
          </a:p>
        </p:txBody>
      </p:sp>
      <p:sp>
        <p:nvSpPr>
          <p:cNvPr id="5" name="Footer Placeholder 4">
            <a:extLst>
              <a:ext uri="{FF2B5EF4-FFF2-40B4-BE49-F238E27FC236}">
                <a16:creationId xmlns:a16="http://schemas.microsoft.com/office/drawing/2014/main" id="{A3F901DB-36DA-4B4B-9EED-C39103DDA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DD3B2-0CC9-4647-B090-5CC4FC9D38E5}"/>
              </a:ext>
            </a:extLst>
          </p:cNvPr>
          <p:cNvSpPr>
            <a:spLocks noGrp="1"/>
          </p:cNvSpPr>
          <p:nvPr>
            <p:ph type="sldNum" sz="quarter" idx="12"/>
          </p:nvPr>
        </p:nvSpPr>
        <p:spPr/>
        <p:txBody>
          <a:bodyPr/>
          <a:lstStyle/>
          <a:p>
            <a:fld id="{176767E4-35D6-BB46-BEEB-887136BB7273}" type="slidenum">
              <a:rPr lang="en-US" smtClean="0"/>
              <a:t>‹#›</a:t>
            </a:fld>
            <a:endParaRPr lang="en-US"/>
          </a:p>
        </p:txBody>
      </p:sp>
    </p:spTree>
    <p:extLst>
      <p:ext uri="{BB962C8B-B14F-4D97-AF65-F5344CB8AC3E}">
        <p14:creationId xmlns:p14="http://schemas.microsoft.com/office/powerpoint/2010/main" val="138489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E116F-8557-A64D-AF1F-153149229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51031-CC42-E747-A040-1FBA27ABFE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3A3A0-7E25-1A49-8ADE-57ED70F47B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437CC4-1409-D944-819D-0562F2D58EEE}"/>
              </a:ext>
            </a:extLst>
          </p:cNvPr>
          <p:cNvSpPr>
            <a:spLocks noGrp="1"/>
          </p:cNvSpPr>
          <p:nvPr>
            <p:ph type="dt" sz="half" idx="10"/>
          </p:nvPr>
        </p:nvSpPr>
        <p:spPr/>
        <p:txBody>
          <a:bodyPr/>
          <a:lstStyle/>
          <a:p>
            <a:fld id="{6DAB128D-7146-3145-843E-B4FC831C7947}" type="datetimeFigureOut">
              <a:rPr lang="en-US" smtClean="0"/>
              <a:t>9/8/23</a:t>
            </a:fld>
            <a:endParaRPr lang="en-US"/>
          </a:p>
        </p:txBody>
      </p:sp>
      <p:sp>
        <p:nvSpPr>
          <p:cNvPr id="6" name="Footer Placeholder 5">
            <a:extLst>
              <a:ext uri="{FF2B5EF4-FFF2-40B4-BE49-F238E27FC236}">
                <a16:creationId xmlns:a16="http://schemas.microsoft.com/office/drawing/2014/main" id="{D1DA3672-A7C5-564F-84F1-CF4EB8BE7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267818-D6CD-664B-B351-CB52A063B51A}"/>
              </a:ext>
            </a:extLst>
          </p:cNvPr>
          <p:cNvSpPr>
            <a:spLocks noGrp="1"/>
          </p:cNvSpPr>
          <p:nvPr>
            <p:ph type="sldNum" sz="quarter" idx="12"/>
          </p:nvPr>
        </p:nvSpPr>
        <p:spPr/>
        <p:txBody>
          <a:bodyPr/>
          <a:lstStyle/>
          <a:p>
            <a:fld id="{176767E4-35D6-BB46-BEEB-887136BB7273}" type="slidenum">
              <a:rPr lang="en-US" smtClean="0"/>
              <a:t>‹#›</a:t>
            </a:fld>
            <a:endParaRPr lang="en-US"/>
          </a:p>
        </p:txBody>
      </p:sp>
    </p:spTree>
    <p:extLst>
      <p:ext uri="{BB962C8B-B14F-4D97-AF65-F5344CB8AC3E}">
        <p14:creationId xmlns:p14="http://schemas.microsoft.com/office/powerpoint/2010/main" val="161305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FFA3-6FE8-3842-A73A-C1DF54EDDB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4A3814-8F05-7F43-B930-7E53FBB13D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E60DAE-A840-0543-A01B-6EB4535B91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3AC8C0-BFFF-CD43-B6FE-A6A38359A8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27A76E-9A34-6546-B2C9-0532770553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8CCBC9-6429-DC4D-BF04-DC9F753F1E0B}"/>
              </a:ext>
            </a:extLst>
          </p:cNvPr>
          <p:cNvSpPr>
            <a:spLocks noGrp="1"/>
          </p:cNvSpPr>
          <p:nvPr>
            <p:ph type="dt" sz="half" idx="10"/>
          </p:nvPr>
        </p:nvSpPr>
        <p:spPr/>
        <p:txBody>
          <a:bodyPr/>
          <a:lstStyle/>
          <a:p>
            <a:fld id="{6DAB128D-7146-3145-843E-B4FC831C7947}" type="datetimeFigureOut">
              <a:rPr lang="en-US" smtClean="0"/>
              <a:t>9/8/23</a:t>
            </a:fld>
            <a:endParaRPr lang="en-US"/>
          </a:p>
        </p:txBody>
      </p:sp>
      <p:sp>
        <p:nvSpPr>
          <p:cNvPr id="8" name="Footer Placeholder 7">
            <a:extLst>
              <a:ext uri="{FF2B5EF4-FFF2-40B4-BE49-F238E27FC236}">
                <a16:creationId xmlns:a16="http://schemas.microsoft.com/office/drawing/2014/main" id="{674D958C-AB6E-5549-BE06-89CED127C8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F043F2-F85F-D341-B1E6-E1C826F57610}"/>
              </a:ext>
            </a:extLst>
          </p:cNvPr>
          <p:cNvSpPr>
            <a:spLocks noGrp="1"/>
          </p:cNvSpPr>
          <p:nvPr>
            <p:ph type="sldNum" sz="quarter" idx="12"/>
          </p:nvPr>
        </p:nvSpPr>
        <p:spPr/>
        <p:txBody>
          <a:bodyPr/>
          <a:lstStyle/>
          <a:p>
            <a:fld id="{176767E4-35D6-BB46-BEEB-887136BB7273}" type="slidenum">
              <a:rPr lang="en-US" smtClean="0"/>
              <a:t>‹#›</a:t>
            </a:fld>
            <a:endParaRPr lang="en-US"/>
          </a:p>
        </p:txBody>
      </p:sp>
    </p:spTree>
    <p:extLst>
      <p:ext uri="{BB962C8B-B14F-4D97-AF65-F5344CB8AC3E}">
        <p14:creationId xmlns:p14="http://schemas.microsoft.com/office/powerpoint/2010/main" val="1342859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7C4FE-834C-BB4B-B39F-D2411EF5BA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DEE073-4753-C842-AD07-CCE745AA48E5}"/>
              </a:ext>
            </a:extLst>
          </p:cNvPr>
          <p:cNvSpPr>
            <a:spLocks noGrp="1"/>
          </p:cNvSpPr>
          <p:nvPr>
            <p:ph type="dt" sz="half" idx="10"/>
          </p:nvPr>
        </p:nvSpPr>
        <p:spPr/>
        <p:txBody>
          <a:bodyPr/>
          <a:lstStyle/>
          <a:p>
            <a:fld id="{6DAB128D-7146-3145-843E-B4FC831C7947}" type="datetimeFigureOut">
              <a:rPr lang="en-US" smtClean="0"/>
              <a:t>9/8/23</a:t>
            </a:fld>
            <a:endParaRPr lang="en-US"/>
          </a:p>
        </p:txBody>
      </p:sp>
      <p:sp>
        <p:nvSpPr>
          <p:cNvPr id="4" name="Footer Placeholder 3">
            <a:extLst>
              <a:ext uri="{FF2B5EF4-FFF2-40B4-BE49-F238E27FC236}">
                <a16:creationId xmlns:a16="http://schemas.microsoft.com/office/drawing/2014/main" id="{72C62159-6AA7-634A-BCC2-EF8AB80CE3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F65536-D4D6-364D-9377-1B6A177D8DF7}"/>
              </a:ext>
            </a:extLst>
          </p:cNvPr>
          <p:cNvSpPr>
            <a:spLocks noGrp="1"/>
          </p:cNvSpPr>
          <p:nvPr>
            <p:ph type="sldNum" sz="quarter" idx="12"/>
          </p:nvPr>
        </p:nvSpPr>
        <p:spPr/>
        <p:txBody>
          <a:bodyPr/>
          <a:lstStyle/>
          <a:p>
            <a:fld id="{176767E4-35D6-BB46-BEEB-887136BB7273}" type="slidenum">
              <a:rPr lang="en-US" smtClean="0"/>
              <a:t>‹#›</a:t>
            </a:fld>
            <a:endParaRPr lang="en-US"/>
          </a:p>
        </p:txBody>
      </p:sp>
    </p:spTree>
    <p:extLst>
      <p:ext uri="{BB962C8B-B14F-4D97-AF65-F5344CB8AC3E}">
        <p14:creationId xmlns:p14="http://schemas.microsoft.com/office/powerpoint/2010/main" val="357949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A7469-8876-204E-86A7-BB62DF04BD3A}"/>
              </a:ext>
            </a:extLst>
          </p:cNvPr>
          <p:cNvSpPr>
            <a:spLocks noGrp="1"/>
          </p:cNvSpPr>
          <p:nvPr>
            <p:ph type="dt" sz="half" idx="10"/>
          </p:nvPr>
        </p:nvSpPr>
        <p:spPr/>
        <p:txBody>
          <a:bodyPr/>
          <a:lstStyle/>
          <a:p>
            <a:fld id="{6DAB128D-7146-3145-843E-B4FC831C7947}" type="datetimeFigureOut">
              <a:rPr lang="en-US" smtClean="0"/>
              <a:t>9/8/23</a:t>
            </a:fld>
            <a:endParaRPr lang="en-US"/>
          </a:p>
        </p:txBody>
      </p:sp>
      <p:sp>
        <p:nvSpPr>
          <p:cNvPr id="3" name="Footer Placeholder 2">
            <a:extLst>
              <a:ext uri="{FF2B5EF4-FFF2-40B4-BE49-F238E27FC236}">
                <a16:creationId xmlns:a16="http://schemas.microsoft.com/office/drawing/2014/main" id="{2C7ABC04-F145-6746-AF33-A67D39530B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FDD4C7-C13F-6F4D-995E-6962D73F57C9}"/>
              </a:ext>
            </a:extLst>
          </p:cNvPr>
          <p:cNvSpPr>
            <a:spLocks noGrp="1"/>
          </p:cNvSpPr>
          <p:nvPr>
            <p:ph type="sldNum" sz="quarter" idx="12"/>
          </p:nvPr>
        </p:nvSpPr>
        <p:spPr/>
        <p:txBody>
          <a:bodyPr/>
          <a:lstStyle/>
          <a:p>
            <a:fld id="{176767E4-35D6-BB46-BEEB-887136BB7273}" type="slidenum">
              <a:rPr lang="en-US" smtClean="0"/>
              <a:t>‹#›</a:t>
            </a:fld>
            <a:endParaRPr lang="en-US"/>
          </a:p>
        </p:txBody>
      </p:sp>
    </p:spTree>
    <p:extLst>
      <p:ext uri="{BB962C8B-B14F-4D97-AF65-F5344CB8AC3E}">
        <p14:creationId xmlns:p14="http://schemas.microsoft.com/office/powerpoint/2010/main" val="113248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41BA-AD98-E143-9E59-714FD78D6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4C44E4-5630-1042-829E-EC46D9DDA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5C6D2-2D02-6948-9EA8-A75EDF2EE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F5ED97-51F3-5843-8FF3-B215F7E26CA4}"/>
              </a:ext>
            </a:extLst>
          </p:cNvPr>
          <p:cNvSpPr>
            <a:spLocks noGrp="1"/>
          </p:cNvSpPr>
          <p:nvPr>
            <p:ph type="dt" sz="half" idx="10"/>
          </p:nvPr>
        </p:nvSpPr>
        <p:spPr/>
        <p:txBody>
          <a:bodyPr/>
          <a:lstStyle/>
          <a:p>
            <a:fld id="{6DAB128D-7146-3145-843E-B4FC831C7947}" type="datetimeFigureOut">
              <a:rPr lang="en-US" smtClean="0"/>
              <a:t>9/8/23</a:t>
            </a:fld>
            <a:endParaRPr lang="en-US"/>
          </a:p>
        </p:txBody>
      </p:sp>
      <p:sp>
        <p:nvSpPr>
          <p:cNvPr id="6" name="Footer Placeholder 5">
            <a:extLst>
              <a:ext uri="{FF2B5EF4-FFF2-40B4-BE49-F238E27FC236}">
                <a16:creationId xmlns:a16="http://schemas.microsoft.com/office/drawing/2014/main" id="{DF74FFA5-96B4-274F-BD08-4B325F79A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B74C4-AC4D-7943-B4FD-8E42F1E98200}"/>
              </a:ext>
            </a:extLst>
          </p:cNvPr>
          <p:cNvSpPr>
            <a:spLocks noGrp="1"/>
          </p:cNvSpPr>
          <p:nvPr>
            <p:ph type="sldNum" sz="quarter" idx="12"/>
          </p:nvPr>
        </p:nvSpPr>
        <p:spPr/>
        <p:txBody>
          <a:bodyPr/>
          <a:lstStyle/>
          <a:p>
            <a:fld id="{176767E4-35D6-BB46-BEEB-887136BB7273}" type="slidenum">
              <a:rPr lang="en-US" smtClean="0"/>
              <a:t>‹#›</a:t>
            </a:fld>
            <a:endParaRPr lang="en-US"/>
          </a:p>
        </p:txBody>
      </p:sp>
    </p:spTree>
    <p:extLst>
      <p:ext uri="{BB962C8B-B14F-4D97-AF65-F5344CB8AC3E}">
        <p14:creationId xmlns:p14="http://schemas.microsoft.com/office/powerpoint/2010/main" val="154857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56229-C38E-3040-9828-019F380F93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A3F355-FAD8-254A-B1AD-B118FA674F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5B7290-C662-1A46-A844-63FA75F55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32688-AD9B-974D-B544-41509EF1B08B}"/>
              </a:ext>
            </a:extLst>
          </p:cNvPr>
          <p:cNvSpPr>
            <a:spLocks noGrp="1"/>
          </p:cNvSpPr>
          <p:nvPr>
            <p:ph type="dt" sz="half" idx="10"/>
          </p:nvPr>
        </p:nvSpPr>
        <p:spPr/>
        <p:txBody>
          <a:bodyPr/>
          <a:lstStyle/>
          <a:p>
            <a:fld id="{6DAB128D-7146-3145-843E-B4FC831C7947}" type="datetimeFigureOut">
              <a:rPr lang="en-US" smtClean="0"/>
              <a:t>9/8/23</a:t>
            </a:fld>
            <a:endParaRPr lang="en-US"/>
          </a:p>
        </p:txBody>
      </p:sp>
      <p:sp>
        <p:nvSpPr>
          <p:cNvPr id="6" name="Footer Placeholder 5">
            <a:extLst>
              <a:ext uri="{FF2B5EF4-FFF2-40B4-BE49-F238E27FC236}">
                <a16:creationId xmlns:a16="http://schemas.microsoft.com/office/drawing/2014/main" id="{1963F99E-EC1C-C841-AD95-99734DBFD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E0759-9E34-9048-A494-9CE4B0214FB6}"/>
              </a:ext>
            </a:extLst>
          </p:cNvPr>
          <p:cNvSpPr>
            <a:spLocks noGrp="1"/>
          </p:cNvSpPr>
          <p:nvPr>
            <p:ph type="sldNum" sz="quarter" idx="12"/>
          </p:nvPr>
        </p:nvSpPr>
        <p:spPr/>
        <p:txBody>
          <a:bodyPr/>
          <a:lstStyle/>
          <a:p>
            <a:fld id="{176767E4-35D6-BB46-BEEB-887136BB7273}" type="slidenum">
              <a:rPr lang="en-US" smtClean="0"/>
              <a:t>‹#›</a:t>
            </a:fld>
            <a:endParaRPr lang="en-US"/>
          </a:p>
        </p:txBody>
      </p:sp>
    </p:spTree>
    <p:extLst>
      <p:ext uri="{BB962C8B-B14F-4D97-AF65-F5344CB8AC3E}">
        <p14:creationId xmlns:p14="http://schemas.microsoft.com/office/powerpoint/2010/main" val="3544815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BF4010-7A40-C54D-9B9F-6A51C45681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761902-4305-1649-948D-1A6008BC9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7AA55-5C3C-E642-8EB4-94326D0B0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AB128D-7146-3145-843E-B4FC831C7947}" type="datetimeFigureOut">
              <a:rPr lang="en-US" smtClean="0"/>
              <a:t>9/8/23</a:t>
            </a:fld>
            <a:endParaRPr lang="en-US"/>
          </a:p>
        </p:txBody>
      </p:sp>
      <p:sp>
        <p:nvSpPr>
          <p:cNvPr id="5" name="Footer Placeholder 4">
            <a:extLst>
              <a:ext uri="{FF2B5EF4-FFF2-40B4-BE49-F238E27FC236}">
                <a16:creationId xmlns:a16="http://schemas.microsoft.com/office/drawing/2014/main" id="{D02AB267-02FF-FE48-97BF-7762AE8166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8472A8-B8FA-6F45-985D-6666D2F8E9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767E4-35D6-BB46-BEEB-887136BB7273}" type="slidenum">
              <a:rPr lang="en-US" smtClean="0"/>
              <a:t>‹#›</a:t>
            </a:fld>
            <a:endParaRPr lang="en-US"/>
          </a:p>
        </p:txBody>
      </p:sp>
    </p:spTree>
    <p:extLst>
      <p:ext uri="{BB962C8B-B14F-4D97-AF65-F5344CB8AC3E}">
        <p14:creationId xmlns:p14="http://schemas.microsoft.com/office/powerpoint/2010/main" val="1624926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otago.ac.nz/library/quicklinks/citation/index.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FFEBEC-D6F2-FC43-8C30-EFB0785AEE47}"/>
              </a:ext>
            </a:extLst>
          </p:cNvPr>
          <p:cNvSpPr txBox="1"/>
          <p:nvPr/>
        </p:nvSpPr>
        <p:spPr>
          <a:xfrm>
            <a:off x="601884" y="277792"/>
            <a:ext cx="2639027" cy="369332"/>
          </a:xfrm>
          <a:prstGeom prst="rect">
            <a:avLst/>
          </a:prstGeom>
          <a:noFill/>
        </p:spPr>
        <p:txBody>
          <a:bodyPr wrap="square" rtlCol="0">
            <a:spAutoFit/>
          </a:bodyPr>
          <a:lstStyle/>
          <a:p>
            <a:r>
              <a:rPr lang="en-US" dirty="0"/>
              <a:t>Unit-5</a:t>
            </a:r>
          </a:p>
        </p:txBody>
      </p:sp>
      <p:sp>
        <p:nvSpPr>
          <p:cNvPr id="5" name="TextBox 4">
            <a:extLst>
              <a:ext uri="{FF2B5EF4-FFF2-40B4-BE49-F238E27FC236}">
                <a16:creationId xmlns:a16="http://schemas.microsoft.com/office/drawing/2014/main" id="{B1BD6FDF-F8F3-FE49-815B-2E7AD0C06A5A}"/>
              </a:ext>
            </a:extLst>
          </p:cNvPr>
          <p:cNvSpPr txBox="1"/>
          <p:nvPr/>
        </p:nvSpPr>
        <p:spPr>
          <a:xfrm>
            <a:off x="1213413" y="717895"/>
            <a:ext cx="6910086" cy="461665"/>
          </a:xfrm>
          <a:prstGeom prst="rect">
            <a:avLst/>
          </a:prstGeom>
          <a:noFill/>
        </p:spPr>
        <p:txBody>
          <a:bodyPr wrap="square" rtlCol="0">
            <a:spAutoFit/>
          </a:bodyPr>
          <a:lstStyle/>
          <a:p>
            <a:r>
              <a:rPr lang="en-US" sz="2400" b="1" i="1" dirty="0"/>
              <a:t>Parts of a Formal Report</a:t>
            </a:r>
          </a:p>
        </p:txBody>
      </p:sp>
      <p:sp>
        <p:nvSpPr>
          <p:cNvPr id="6" name="TextBox 5">
            <a:extLst>
              <a:ext uri="{FF2B5EF4-FFF2-40B4-BE49-F238E27FC236}">
                <a16:creationId xmlns:a16="http://schemas.microsoft.com/office/drawing/2014/main" id="{4A5915BB-719C-8F42-8E69-A873DFBAA6D3}"/>
              </a:ext>
            </a:extLst>
          </p:cNvPr>
          <p:cNvSpPr txBox="1"/>
          <p:nvPr/>
        </p:nvSpPr>
        <p:spPr>
          <a:xfrm>
            <a:off x="1134319" y="1434997"/>
            <a:ext cx="3534137" cy="3416320"/>
          </a:xfrm>
          <a:prstGeom prst="rect">
            <a:avLst/>
          </a:prstGeom>
          <a:noFill/>
        </p:spPr>
        <p:txBody>
          <a:bodyPr wrap="square" rtlCol="0">
            <a:spAutoFit/>
          </a:bodyPr>
          <a:lstStyle/>
          <a:p>
            <a:pPr marL="342900" indent="-342900">
              <a:buFont typeface="Wingdings" pitchFamily="2" charset="2"/>
              <a:buChar char="§"/>
            </a:pPr>
            <a:r>
              <a:rPr lang="en-US" sz="2400" dirty="0"/>
              <a:t>Title page.</a:t>
            </a:r>
          </a:p>
          <a:p>
            <a:pPr marL="342900" indent="-342900">
              <a:buFont typeface="Wingdings" pitchFamily="2" charset="2"/>
              <a:buChar char="§"/>
            </a:pPr>
            <a:r>
              <a:rPr lang="en-US" sz="2400" dirty="0"/>
              <a:t>Table of contents.</a:t>
            </a:r>
          </a:p>
          <a:p>
            <a:pPr marL="342900" indent="-342900">
              <a:buFont typeface="Wingdings" pitchFamily="2" charset="2"/>
              <a:buChar char="§"/>
            </a:pPr>
            <a:r>
              <a:rPr lang="en-US" sz="2400" dirty="0"/>
              <a:t>Executive summary.</a:t>
            </a:r>
          </a:p>
          <a:p>
            <a:pPr marL="342900" indent="-342900">
              <a:buFont typeface="Wingdings" pitchFamily="2" charset="2"/>
              <a:buChar char="§"/>
            </a:pPr>
            <a:r>
              <a:rPr lang="en-US" sz="2400" dirty="0"/>
              <a:t>Introduction.</a:t>
            </a:r>
          </a:p>
          <a:p>
            <a:pPr marL="342900" indent="-342900">
              <a:buFont typeface="Wingdings" pitchFamily="2" charset="2"/>
              <a:buChar char="§"/>
            </a:pPr>
            <a:r>
              <a:rPr lang="en-US" sz="2400" dirty="0"/>
              <a:t>Discussion.</a:t>
            </a:r>
          </a:p>
          <a:p>
            <a:pPr marL="342900" indent="-342900">
              <a:buFont typeface="Wingdings" pitchFamily="2" charset="2"/>
              <a:buChar char="§"/>
            </a:pPr>
            <a:r>
              <a:rPr lang="en-US" sz="2400" dirty="0"/>
              <a:t>Conclusion.</a:t>
            </a:r>
          </a:p>
          <a:p>
            <a:pPr marL="342900" indent="-342900">
              <a:buFont typeface="Wingdings" pitchFamily="2" charset="2"/>
              <a:buChar char="§"/>
            </a:pPr>
            <a:r>
              <a:rPr lang="en-US" sz="2400" dirty="0"/>
              <a:t>Recommendations.</a:t>
            </a:r>
          </a:p>
          <a:p>
            <a:pPr marL="342900" indent="-342900">
              <a:buFont typeface="Wingdings" pitchFamily="2" charset="2"/>
              <a:buChar char="§"/>
            </a:pPr>
            <a:r>
              <a:rPr lang="en-US" sz="2400" dirty="0"/>
              <a:t>References.</a:t>
            </a:r>
          </a:p>
          <a:p>
            <a:pPr marL="342900" indent="-342900">
              <a:buFont typeface="Wingdings" pitchFamily="2" charset="2"/>
              <a:buChar char="§"/>
            </a:pPr>
            <a:endParaRPr lang="en-US" sz="2400" dirty="0"/>
          </a:p>
        </p:txBody>
      </p:sp>
      <p:pic>
        <p:nvPicPr>
          <p:cNvPr id="2" name="Picture 1">
            <a:extLst>
              <a:ext uri="{FF2B5EF4-FFF2-40B4-BE49-F238E27FC236}">
                <a16:creationId xmlns:a16="http://schemas.microsoft.com/office/drawing/2014/main" id="{621D51F1-6DB1-DD47-A580-FE07732129E1}"/>
              </a:ext>
            </a:extLst>
          </p:cNvPr>
          <p:cNvPicPr>
            <a:picLocks noChangeAspect="1"/>
          </p:cNvPicPr>
          <p:nvPr/>
        </p:nvPicPr>
        <p:blipFill>
          <a:blip r:embed="rId2"/>
          <a:stretch>
            <a:fillRect/>
          </a:stretch>
        </p:blipFill>
        <p:spPr>
          <a:xfrm>
            <a:off x="4668456" y="624769"/>
            <a:ext cx="7353781" cy="5515336"/>
          </a:xfrm>
          <a:prstGeom prst="rect">
            <a:avLst/>
          </a:prstGeom>
        </p:spPr>
      </p:pic>
    </p:spTree>
    <p:extLst>
      <p:ext uri="{BB962C8B-B14F-4D97-AF65-F5344CB8AC3E}">
        <p14:creationId xmlns:p14="http://schemas.microsoft.com/office/powerpoint/2010/main" val="110176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31BA42-7C5F-1C46-804D-6FEF15DD9066}"/>
              </a:ext>
            </a:extLst>
          </p:cNvPr>
          <p:cNvSpPr txBox="1"/>
          <p:nvPr/>
        </p:nvSpPr>
        <p:spPr>
          <a:xfrm>
            <a:off x="1020501" y="405864"/>
            <a:ext cx="10150997" cy="6600268"/>
          </a:xfrm>
          <a:prstGeom prst="rect">
            <a:avLst/>
          </a:prstGeom>
          <a:noFill/>
        </p:spPr>
        <p:txBody>
          <a:bodyPr wrap="square" rtlCol="0">
            <a:spAutoFit/>
          </a:bodyPr>
          <a:lstStyle/>
          <a:p>
            <a:pPr>
              <a:lnSpc>
                <a:spcPct val="150000"/>
              </a:lnSpc>
            </a:pPr>
            <a:r>
              <a:rPr lang="en-US" sz="2400" b="1" i="1" dirty="0"/>
              <a:t>Title page</a:t>
            </a:r>
          </a:p>
          <a:p>
            <a:pPr>
              <a:lnSpc>
                <a:spcPct val="150000"/>
              </a:lnSpc>
            </a:pPr>
            <a:endParaRPr lang="en-US" sz="2000" b="1" dirty="0"/>
          </a:p>
          <a:p>
            <a:pPr>
              <a:lnSpc>
                <a:spcPct val="150000"/>
              </a:lnSpc>
            </a:pPr>
            <a:r>
              <a:rPr lang="en-US" sz="2000" b="1" dirty="0"/>
              <a:t>Table of contents</a:t>
            </a:r>
          </a:p>
          <a:p>
            <a:pPr>
              <a:lnSpc>
                <a:spcPct val="150000"/>
              </a:lnSpc>
            </a:pPr>
            <a:r>
              <a:rPr lang="en-US" sz="2000" dirty="0"/>
              <a:t>This is optional depending on the length of the report—a 2 to 3 page report probably wouldn't have a table of contents but a 10 to 20 page report would.</a:t>
            </a:r>
          </a:p>
          <a:p>
            <a:pPr>
              <a:lnSpc>
                <a:spcPct val="150000"/>
              </a:lnSpc>
            </a:pPr>
            <a:endParaRPr lang="en-US" sz="2000" b="1" dirty="0"/>
          </a:p>
          <a:p>
            <a:pPr>
              <a:lnSpc>
                <a:spcPct val="150000"/>
              </a:lnSpc>
            </a:pPr>
            <a:r>
              <a:rPr lang="en-US" sz="2000" b="1" dirty="0"/>
              <a:t>Executive summary</a:t>
            </a:r>
          </a:p>
          <a:p>
            <a:pPr>
              <a:lnSpc>
                <a:spcPct val="150000"/>
              </a:lnSpc>
            </a:pPr>
            <a:r>
              <a:rPr lang="en-US" sz="2000" dirty="0"/>
              <a:t>An executive summary is a brief overview of a report that is designed to give the reader a quick preview of the report's contents. Its purpose is to present the key points of a report in one place. After reading the summary, your audience will understand the main points you are making and your evidence for those points without needing to read your full report. Remember that the purpose of an executive summary is to provide an overview or preview to an audience who may not have time to read the whole report carefully.</a:t>
            </a:r>
          </a:p>
          <a:p>
            <a:pPr>
              <a:lnSpc>
                <a:spcPct val="150000"/>
              </a:lnSpc>
            </a:pPr>
            <a:endParaRPr lang="en-US" sz="2000" dirty="0"/>
          </a:p>
        </p:txBody>
      </p:sp>
    </p:spTree>
    <p:extLst>
      <p:ext uri="{BB962C8B-B14F-4D97-AF65-F5344CB8AC3E}">
        <p14:creationId xmlns:p14="http://schemas.microsoft.com/office/powerpoint/2010/main" val="900095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704347-D294-8A42-B8E8-5CC811FB376A}"/>
              </a:ext>
            </a:extLst>
          </p:cNvPr>
          <p:cNvSpPr txBox="1"/>
          <p:nvPr/>
        </p:nvSpPr>
        <p:spPr>
          <a:xfrm>
            <a:off x="821801" y="358813"/>
            <a:ext cx="10752881" cy="6555641"/>
          </a:xfrm>
          <a:prstGeom prst="rect">
            <a:avLst/>
          </a:prstGeom>
          <a:noFill/>
        </p:spPr>
        <p:txBody>
          <a:bodyPr wrap="square" rtlCol="0">
            <a:spAutoFit/>
          </a:bodyPr>
          <a:lstStyle/>
          <a:p>
            <a:pPr marL="342900" indent="-342900" fontAlgn="t">
              <a:buFont typeface="Arial" panose="020B0604020202020204" pitchFamily="34" charset="0"/>
              <a:buChar char="•"/>
            </a:pPr>
            <a:r>
              <a:rPr lang="en-US" sz="2000" dirty="0"/>
              <a:t>An executive summary explains why you wrote the report, emphasizes your conclusions or recommendations and includes only the essential or most significant information to support those conclusions</a:t>
            </a:r>
          </a:p>
          <a:p>
            <a:pPr marL="342900" indent="-342900" fontAlgn="t">
              <a:buFont typeface="Arial" panose="020B0604020202020204" pitchFamily="34" charset="0"/>
              <a:buChar char="•"/>
            </a:pPr>
            <a:endParaRPr lang="en-US" sz="2000" dirty="0"/>
          </a:p>
          <a:p>
            <a:pPr marL="342900" indent="-342900" fontAlgn="t">
              <a:buFont typeface="Arial" panose="020B0604020202020204" pitchFamily="34" charset="0"/>
              <a:buChar char="•"/>
            </a:pPr>
            <a:r>
              <a:rPr lang="en-US" sz="2000" dirty="0"/>
              <a:t>Executive summaries are usually organized according to the sequence of information presented in the full report, so follow the order of your full report as you discuss the reasons for your conclusions</a:t>
            </a:r>
          </a:p>
          <a:p>
            <a:pPr marL="342900" indent="-342900" fontAlgn="t">
              <a:buFont typeface="Arial" panose="020B0604020202020204" pitchFamily="34" charset="0"/>
              <a:buChar char="•"/>
            </a:pPr>
            <a:endParaRPr lang="en-US" sz="2000" dirty="0"/>
          </a:p>
          <a:p>
            <a:pPr marL="342900" indent="-342900" fontAlgn="t">
              <a:buFont typeface="Arial" panose="020B0604020202020204" pitchFamily="34" charset="0"/>
              <a:buChar char="•"/>
            </a:pPr>
            <a:r>
              <a:rPr lang="en-US" sz="2000" dirty="0"/>
              <a:t>Executive summaries are usually proportional in length to the larger work they summarize, typically 10 to 15 percent. Most executive summaries are 1 to 2 paragraphs</a:t>
            </a:r>
          </a:p>
          <a:p>
            <a:pPr marL="342900" indent="-342900" fontAlgn="t">
              <a:buFont typeface="Arial" panose="020B0604020202020204" pitchFamily="34" charset="0"/>
              <a:buChar char="•"/>
            </a:pPr>
            <a:endParaRPr lang="en-US" sz="2000" dirty="0"/>
          </a:p>
          <a:p>
            <a:pPr marL="342900" indent="-342900" fontAlgn="t">
              <a:buFont typeface="Arial" panose="020B0604020202020204" pitchFamily="34" charset="0"/>
              <a:buChar char="•"/>
            </a:pPr>
            <a:r>
              <a:rPr lang="en-US" sz="2000" dirty="0"/>
              <a:t>Write the executive summary after you have completed the report and have decided on your recommendations. Review your report and identify the key points and use these to organize a draft of your summary</a:t>
            </a:r>
          </a:p>
          <a:p>
            <a:pPr marL="342900" indent="-342900" fontAlgn="t">
              <a:buFont typeface="Arial" panose="020B0604020202020204" pitchFamily="34" charset="0"/>
              <a:buChar char="•"/>
            </a:pPr>
            <a:endParaRPr lang="en-US" sz="2000" dirty="0"/>
          </a:p>
          <a:p>
            <a:pPr marL="342900" indent="-342900" fontAlgn="t">
              <a:buFont typeface="Arial" panose="020B0604020202020204" pitchFamily="34" charset="0"/>
              <a:buChar char="•"/>
            </a:pPr>
            <a:r>
              <a:rPr lang="en-US" sz="2000" dirty="0"/>
              <a:t>Make the summary concise, but be sure to show how you arrived at your conclusions</a:t>
            </a:r>
          </a:p>
          <a:p>
            <a:pPr marL="342900" indent="-342900" fontAlgn="t">
              <a:buFont typeface="Arial" panose="020B0604020202020204" pitchFamily="34" charset="0"/>
              <a:buChar char="•"/>
            </a:pPr>
            <a:endParaRPr lang="en-US" sz="2000" dirty="0"/>
          </a:p>
          <a:p>
            <a:pPr marL="342900" indent="-342900" fontAlgn="t">
              <a:buFont typeface="Arial" panose="020B0604020202020204" pitchFamily="34" charset="0"/>
              <a:buChar char="•"/>
            </a:pPr>
            <a:r>
              <a:rPr lang="en-US" sz="2000" dirty="0"/>
              <a:t>Don't introduce any new information that is not in your report</a:t>
            </a:r>
          </a:p>
          <a:p>
            <a:pPr marL="342900" indent="-342900" fontAlgn="t">
              <a:buFont typeface="Arial" panose="020B0604020202020204" pitchFamily="34" charset="0"/>
              <a:buChar char="•"/>
            </a:pPr>
            <a:endParaRPr lang="en-US" sz="2000" dirty="0"/>
          </a:p>
          <a:p>
            <a:pPr marL="342900" indent="-342900" fontAlgn="t">
              <a:buFont typeface="Arial" panose="020B0604020202020204" pitchFamily="34" charset="0"/>
              <a:buChar char="•"/>
            </a:pPr>
            <a:r>
              <a:rPr lang="en-US" sz="2000" dirty="0"/>
              <a:t>Executive summaries should communicate independently from your report</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20693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132D4D-DFBC-9B4E-B1F3-6671293041CD}"/>
              </a:ext>
            </a:extLst>
          </p:cNvPr>
          <p:cNvSpPr txBox="1"/>
          <p:nvPr/>
        </p:nvSpPr>
        <p:spPr>
          <a:xfrm>
            <a:off x="1304082" y="766732"/>
            <a:ext cx="9907928" cy="5386090"/>
          </a:xfrm>
          <a:prstGeom prst="rect">
            <a:avLst/>
          </a:prstGeom>
          <a:noFill/>
        </p:spPr>
        <p:txBody>
          <a:bodyPr wrap="square" rtlCol="0">
            <a:spAutoFit/>
          </a:bodyPr>
          <a:lstStyle/>
          <a:p>
            <a:r>
              <a:rPr lang="en-US" sz="2400" b="1" i="1" dirty="0"/>
              <a:t>Introduction</a:t>
            </a:r>
          </a:p>
          <a:p>
            <a:endParaRPr lang="en-US" sz="2000" b="1" dirty="0"/>
          </a:p>
          <a:p>
            <a:r>
              <a:rPr lang="en-US" sz="2000" b="1" dirty="0"/>
              <a:t>The introduction should:</a:t>
            </a:r>
          </a:p>
          <a:p>
            <a:pPr marL="342900" indent="-342900" fontAlgn="t">
              <a:lnSpc>
                <a:spcPct val="150000"/>
              </a:lnSpc>
              <a:buFont typeface="Arial" panose="020B0604020202020204" pitchFamily="34" charset="0"/>
              <a:buChar char="•"/>
            </a:pPr>
            <a:r>
              <a:rPr lang="en-US" sz="2000" dirty="0"/>
              <a:t>briefly describe the context and background to the research</a:t>
            </a:r>
          </a:p>
          <a:p>
            <a:pPr marL="342900" indent="-342900" fontAlgn="t">
              <a:lnSpc>
                <a:spcPct val="150000"/>
              </a:lnSpc>
              <a:buFont typeface="Arial" panose="020B0604020202020204" pitchFamily="34" charset="0"/>
              <a:buChar char="•"/>
            </a:pPr>
            <a:r>
              <a:rPr lang="en-US" sz="2000" dirty="0"/>
              <a:t>describe the change, problem or issue to be reported on</a:t>
            </a:r>
          </a:p>
          <a:p>
            <a:pPr marL="342900" indent="-342900" fontAlgn="t">
              <a:lnSpc>
                <a:spcPct val="150000"/>
              </a:lnSpc>
              <a:buFont typeface="Arial" panose="020B0604020202020204" pitchFamily="34" charset="0"/>
              <a:buChar char="•"/>
            </a:pPr>
            <a:r>
              <a:rPr lang="en-US" sz="2000" dirty="0"/>
              <a:t>define the specific objectives and purpose of the report</a:t>
            </a:r>
          </a:p>
          <a:p>
            <a:pPr marL="342900" indent="-342900" fontAlgn="t">
              <a:lnSpc>
                <a:spcPct val="150000"/>
              </a:lnSpc>
              <a:buFont typeface="Arial" panose="020B0604020202020204" pitchFamily="34" charset="0"/>
              <a:buChar char="•"/>
            </a:pPr>
            <a:r>
              <a:rPr lang="en-US" sz="2000" dirty="0"/>
              <a:t>indicate the overall answer to the problem explored in the report</a:t>
            </a:r>
          </a:p>
          <a:p>
            <a:pPr marL="342900" indent="-342900" fontAlgn="t">
              <a:lnSpc>
                <a:spcPct val="150000"/>
              </a:lnSpc>
              <a:buFont typeface="Arial" panose="020B0604020202020204" pitchFamily="34" charset="0"/>
              <a:buChar char="•"/>
            </a:pPr>
            <a:r>
              <a:rPr lang="en-US" sz="2000" dirty="0"/>
              <a:t> outline the report's scope (the extent of the investigation, also known as its terms of reference or brief)</a:t>
            </a:r>
          </a:p>
          <a:p>
            <a:pPr marL="342900" indent="-342900" fontAlgn="t">
              <a:lnSpc>
                <a:spcPct val="150000"/>
              </a:lnSpc>
              <a:buFont typeface="Arial" panose="020B0604020202020204" pitchFamily="34" charset="0"/>
              <a:buChar char="•"/>
            </a:pPr>
            <a:r>
              <a:rPr lang="en-US" sz="2000" dirty="0"/>
              <a:t>preview the report structure</a:t>
            </a:r>
          </a:p>
          <a:p>
            <a:pPr marL="342900" indent="-342900" fontAlgn="t">
              <a:lnSpc>
                <a:spcPct val="150000"/>
              </a:lnSpc>
              <a:buFont typeface="Arial" panose="020B0604020202020204" pitchFamily="34" charset="0"/>
              <a:buChar char="•"/>
            </a:pPr>
            <a:r>
              <a:rPr lang="en-US" sz="2000" dirty="0"/>
              <a:t>comment on the limitations of the report and any assumptions that are made.</a:t>
            </a:r>
          </a:p>
          <a:p>
            <a:br>
              <a:rPr lang="en-US" sz="2000" dirty="0"/>
            </a:br>
            <a:endParaRPr lang="en-US" sz="2000" dirty="0"/>
          </a:p>
        </p:txBody>
      </p:sp>
    </p:spTree>
    <p:extLst>
      <p:ext uri="{BB962C8B-B14F-4D97-AF65-F5344CB8AC3E}">
        <p14:creationId xmlns:p14="http://schemas.microsoft.com/office/powerpoint/2010/main" val="4019962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7A064D-E0D9-774D-8855-4D67828112C1}"/>
              </a:ext>
            </a:extLst>
          </p:cNvPr>
          <p:cNvSpPr txBox="1"/>
          <p:nvPr/>
        </p:nvSpPr>
        <p:spPr>
          <a:xfrm>
            <a:off x="775504" y="625031"/>
            <a:ext cx="10324617" cy="5386090"/>
          </a:xfrm>
          <a:prstGeom prst="rect">
            <a:avLst/>
          </a:prstGeom>
          <a:noFill/>
        </p:spPr>
        <p:txBody>
          <a:bodyPr wrap="square" rtlCol="0">
            <a:spAutoFit/>
          </a:bodyPr>
          <a:lstStyle/>
          <a:p>
            <a:r>
              <a:rPr lang="en-US" sz="2400" b="1" i="1" dirty="0"/>
              <a:t>Discussion</a:t>
            </a:r>
          </a:p>
          <a:p>
            <a:endParaRPr lang="en-US" sz="2000" b="1" dirty="0"/>
          </a:p>
          <a:p>
            <a:r>
              <a:rPr lang="en-US" sz="2000" b="1" i="1" dirty="0"/>
              <a:t>This is the main body of the report and it has two key purposes:</a:t>
            </a:r>
          </a:p>
          <a:p>
            <a:pPr marL="457200" indent="-457200" fontAlgn="t">
              <a:buFont typeface="+mj-lt"/>
              <a:buAutoNum type="arabicPeriod"/>
            </a:pPr>
            <a:r>
              <a:rPr lang="en-US" sz="2000" dirty="0"/>
              <a:t>to explain the conclusions</a:t>
            </a:r>
          </a:p>
          <a:p>
            <a:pPr marL="457200" indent="-457200" fontAlgn="t">
              <a:buFont typeface="+mj-lt"/>
              <a:buAutoNum type="arabicPeriod"/>
            </a:pPr>
            <a:r>
              <a:rPr lang="en-US" sz="2000" dirty="0"/>
              <a:t>to justify the recommendations</a:t>
            </a:r>
          </a:p>
          <a:p>
            <a:pPr marL="457200" indent="-457200" fontAlgn="t">
              <a:buFont typeface="+mj-lt"/>
              <a:buAutoNum type="arabicPeriod"/>
            </a:pPr>
            <a:endParaRPr lang="en-US" sz="2000" dirty="0"/>
          </a:p>
          <a:p>
            <a:r>
              <a:rPr lang="en-US" sz="2000" b="1" i="1" dirty="0"/>
              <a:t>Key points to remember when you are writing the discussion include the following:</a:t>
            </a:r>
          </a:p>
          <a:p>
            <a:pPr marL="342900" indent="-342900" fontAlgn="t">
              <a:lnSpc>
                <a:spcPct val="150000"/>
              </a:lnSpc>
              <a:buFont typeface="Wingdings" pitchFamily="2" charset="2"/>
              <a:buChar char="Ø"/>
            </a:pPr>
            <a:r>
              <a:rPr lang="en-US" sz="2000" dirty="0"/>
              <a:t>Present the analysis in a logical and systematic way</a:t>
            </a:r>
          </a:p>
          <a:p>
            <a:pPr marL="342900" indent="-342900" fontAlgn="t">
              <a:lnSpc>
                <a:spcPct val="150000"/>
              </a:lnSpc>
              <a:buFont typeface="Wingdings" pitchFamily="2" charset="2"/>
              <a:buChar char="Ø"/>
            </a:pPr>
            <a:r>
              <a:rPr lang="en-US" sz="2000" dirty="0"/>
              <a:t>If necessary, divide the material with appropriate headings to improve the readers' understanding</a:t>
            </a:r>
          </a:p>
          <a:p>
            <a:pPr marL="342900" indent="-342900" fontAlgn="t">
              <a:lnSpc>
                <a:spcPct val="150000"/>
              </a:lnSpc>
              <a:buFont typeface="Wingdings" pitchFamily="2" charset="2"/>
              <a:buChar char="Ø"/>
            </a:pPr>
            <a:r>
              <a:rPr lang="en-US" sz="2000" dirty="0"/>
              <a:t>Back up your claims with evidence—explain your findings</a:t>
            </a:r>
          </a:p>
          <a:p>
            <a:pPr marL="342900" indent="-342900" fontAlgn="t">
              <a:lnSpc>
                <a:spcPct val="150000"/>
              </a:lnSpc>
              <a:buFont typeface="Wingdings" pitchFamily="2" charset="2"/>
              <a:buChar char="Ø"/>
            </a:pPr>
            <a:r>
              <a:rPr lang="en-US" sz="2000" dirty="0"/>
              <a:t>Link theory to practical issues</a:t>
            </a:r>
          </a:p>
          <a:p>
            <a:pPr marL="342900" indent="-342900" fontAlgn="t">
              <a:lnSpc>
                <a:spcPct val="150000"/>
              </a:lnSpc>
              <a:buFont typeface="Wingdings" pitchFamily="2" charset="2"/>
              <a:buChar char="Ø"/>
            </a:pPr>
            <a:r>
              <a:rPr lang="en-US" sz="2000" dirty="0"/>
              <a:t>Persuade readers of the validity of your stance</a:t>
            </a:r>
          </a:p>
          <a:p>
            <a:endParaRPr lang="en-US" sz="2000" dirty="0"/>
          </a:p>
        </p:txBody>
      </p:sp>
    </p:spTree>
    <p:extLst>
      <p:ext uri="{BB962C8B-B14F-4D97-AF65-F5344CB8AC3E}">
        <p14:creationId xmlns:p14="http://schemas.microsoft.com/office/powerpoint/2010/main" val="183089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59D195-65FA-7240-99CA-206B5FB1B6E0}"/>
              </a:ext>
            </a:extLst>
          </p:cNvPr>
          <p:cNvSpPr txBox="1"/>
          <p:nvPr/>
        </p:nvSpPr>
        <p:spPr>
          <a:xfrm>
            <a:off x="1250065" y="309159"/>
            <a:ext cx="8750461" cy="4216539"/>
          </a:xfrm>
          <a:prstGeom prst="rect">
            <a:avLst/>
          </a:prstGeom>
          <a:noFill/>
        </p:spPr>
        <p:txBody>
          <a:bodyPr wrap="square" rtlCol="0">
            <a:spAutoFit/>
          </a:bodyPr>
          <a:lstStyle/>
          <a:p>
            <a:r>
              <a:rPr lang="en-US" sz="2400" b="1" i="1" dirty="0"/>
              <a:t>Recommendations</a:t>
            </a:r>
          </a:p>
          <a:p>
            <a:endParaRPr lang="en-US" sz="2400" b="1" i="1" dirty="0"/>
          </a:p>
          <a:p>
            <a:r>
              <a:rPr lang="en-US" sz="2000" b="1" dirty="0"/>
              <a:t>Your recommendations point to the future and should be:</a:t>
            </a:r>
          </a:p>
          <a:p>
            <a:pPr marL="342900" indent="-342900" fontAlgn="t">
              <a:lnSpc>
                <a:spcPct val="150000"/>
              </a:lnSpc>
              <a:buFont typeface="Wingdings" pitchFamily="2" charset="2"/>
              <a:buChar char="Ø"/>
            </a:pPr>
            <a:r>
              <a:rPr lang="en-US" sz="2000" dirty="0"/>
              <a:t>action-oriented</a:t>
            </a:r>
          </a:p>
          <a:p>
            <a:pPr marL="342900" indent="-342900" fontAlgn="t">
              <a:lnSpc>
                <a:spcPct val="150000"/>
              </a:lnSpc>
              <a:buFont typeface="Wingdings" pitchFamily="2" charset="2"/>
              <a:buChar char="Ø"/>
            </a:pPr>
            <a:r>
              <a:rPr lang="en-US" sz="2000" dirty="0"/>
              <a:t>feasible</a:t>
            </a:r>
          </a:p>
          <a:p>
            <a:pPr marL="342900" indent="-342900" fontAlgn="t">
              <a:lnSpc>
                <a:spcPct val="150000"/>
              </a:lnSpc>
              <a:buFont typeface="Wingdings" pitchFamily="2" charset="2"/>
              <a:buChar char="Ø"/>
            </a:pPr>
            <a:r>
              <a:rPr lang="en-US" sz="2000" dirty="0"/>
              <a:t>logically related to the discussion and conclusion</a:t>
            </a:r>
          </a:p>
          <a:p>
            <a:pPr marL="342900" indent="-342900" fontAlgn="t">
              <a:lnSpc>
                <a:spcPct val="150000"/>
              </a:lnSpc>
              <a:buFont typeface="Wingdings" pitchFamily="2" charset="2"/>
              <a:buChar char="Ø"/>
            </a:pPr>
            <a:r>
              <a:rPr lang="en-US" sz="2000" dirty="0"/>
              <a:t>numbered</a:t>
            </a:r>
          </a:p>
          <a:p>
            <a:pPr marL="342900" indent="-342900" fontAlgn="t">
              <a:lnSpc>
                <a:spcPct val="150000"/>
              </a:lnSpc>
              <a:buFont typeface="Wingdings" pitchFamily="2" charset="2"/>
              <a:buChar char="Ø"/>
            </a:pPr>
            <a:r>
              <a:rPr lang="en-US" sz="2000" dirty="0"/>
              <a:t>arranged in order of importance</a:t>
            </a:r>
          </a:p>
          <a:p>
            <a:pPr marL="342900" indent="-342900" fontAlgn="t">
              <a:lnSpc>
                <a:spcPct val="150000"/>
              </a:lnSpc>
              <a:buFont typeface="Wingdings" pitchFamily="2" charset="2"/>
              <a:buChar char="Ø"/>
            </a:pPr>
            <a:r>
              <a:rPr lang="en-US" sz="2000" dirty="0"/>
              <a:t>brief</a:t>
            </a:r>
          </a:p>
          <a:p>
            <a:endParaRPr lang="en-US" sz="2000" dirty="0"/>
          </a:p>
        </p:txBody>
      </p:sp>
      <p:sp>
        <p:nvSpPr>
          <p:cNvPr id="5" name="TextBox 4">
            <a:extLst>
              <a:ext uri="{FF2B5EF4-FFF2-40B4-BE49-F238E27FC236}">
                <a16:creationId xmlns:a16="http://schemas.microsoft.com/office/drawing/2014/main" id="{475B2CB0-5947-7746-AF04-93AE24D4870D}"/>
              </a:ext>
            </a:extLst>
          </p:cNvPr>
          <p:cNvSpPr txBox="1"/>
          <p:nvPr/>
        </p:nvSpPr>
        <p:spPr>
          <a:xfrm>
            <a:off x="1250065" y="4340498"/>
            <a:ext cx="9363920" cy="1077218"/>
          </a:xfrm>
          <a:prstGeom prst="rect">
            <a:avLst/>
          </a:prstGeom>
          <a:noFill/>
        </p:spPr>
        <p:txBody>
          <a:bodyPr wrap="square" rtlCol="0">
            <a:spAutoFit/>
          </a:bodyPr>
          <a:lstStyle/>
          <a:p>
            <a:r>
              <a:rPr lang="en-US" sz="2400" b="1" i="1" dirty="0"/>
              <a:t>References</a:t>
            </a:r>
          </a:p>
          <a:p>
            <a:r>
              <a:rPr lang="en-US" sz="2000" dirty="0">
                <a:hlinkClick r:id="rId2"/>
              </a:rPr>
              <a:t>See the Library's website for information on citation and how to compile a reference list</a:t>
            </a:r>
            <a:r>
              <a:rPr lang="en-US" sz="2000" dirty="0"/>
              <a:t>.</a:t>
            </a:r>
          </a:p>
          <a:p>
            <a:endParaRPr lang="en-US" sz="2000" dirty="0"/>
          </a:p>
        </p:txBody>
      </p:sp>
      <p:sp>
        <p:nvSpPr>
          <p:cNvPr id="6" name="TextBox 5">
            <a:extLst>
              <a:ext uri="{FF2B5EF4-FFF2-40B4-BE49-F238E27FC236}">
                <a16:creationId xmlns:a16="http://schemas.microsoft.com/office/drawing/2014/main" id="{D5C0D569-1431-D441-BA25-FDA8261B93FE}"/>
              </a:ext>
            </a:extLst>
          </p:cNvPr>
          <p:cNvSpPr txBox="1"/>
          <p:nvPr/>
        </p:nvSpPr>
        <p:spPr>
          <a:xfrm>
            <a:off x="1250065" y="5278816"/>
            <a:ext cx="9838482" cy="1384995"/>
          </a:xfrm>
          <a:prstGeom prst="rect">
            <a:avLst/>
          </a:prstGeom>
          <a:noFill/>
        </p:spPr>
        <p:txBody>
          <a:bodyPr wrap="square" rtlCol="0">
            <a:spAutoFit/>
          </a:bodyPr>
          <a:lstStyle/>
          <a:p>
            <a:r>
              <a:rPr lang="en-US" sz="2400" b="1" i="1" dirty="0"/>
              <a:t>Appendices</a:t>
            </a:r>
          </a:p>
          <a:p>
            <a:r>
              <a:rPr lang="en-US" sz="2000" dirty="0"/>
              <a:t>Include in the appendices any essential extra material, such as tables and graphs that support your research but don't relate directly to the discussion of your findings.</a:t>
            </a:r>
          </a:p>
          <a:p>
            <a:endParaRPr lang="en-US" sz="2000" dirty="0"/>
          </a:p>
        </p:txBody>
      </p:sp>
    </p:spTree>
    <p:extLst>
      <p:ext uri="{BB962C8B-B14F-4D97-AF65-F5344CB8AC3E}">
        <p14:creationId xmlns:p14="http://schemas.microsoft.com/office/powerpoint/2010/main" val="247752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16C868-7925-D548-AC7D-F23B506E544F}"/>
              </a:ext>
            </a:extLst>
          </p:cNvPr>
          <p:cNvSpPr txBox="1"/>
          <p:nvPr/>
        </p:nvSpPr>
        <p:spPr>
          <a:xfrm>
            <a:off x="1064871" y="844951"/>
            <a:ext cx="10405640" cy="3600986"/>
          </a:xfrm>
          <a:prstGeom prst="rect">
            <a:avLst/>
          </a:prstGeom>
          <a:noFill/>
        </p:spPr>
        <p:txBody>
          <a:bodyPr wrap="square" rtlCol="0">
            <a:spAutoFit/>
          </a:bodyPr>
          <a:lstStyle/>
          <a:p>
            <a:r>
              <a:rPr lang="en-US" sz="2400" b="1" i="1" dirty="0"/>
              <a:t>Remember...</a:t>
            </a:r>
          </a:p>
          <a:p>
            <a:endParaRPr lang="en-US" sz="2400" b="1" i="1" dirty="0"/>
          </a:p>
          <a:p>
            <a:r>
              <a:rPr lang="en-US" sz="2000" dirty="0"/>
              <a:t>The first thing you need to do is identify your audience and what they need to know. Then think through what the report is about—what information needs to be in it, what information is best left out?</a:t>
            </a:r>
          </a:p>
          <a:p>
            <a:endParaRPr lang="en-US" sz="2000" dirty="0"/>
          </a:p>
          <a:p>
            <a:r>
              <a:rPr lang="en-US" sz="2000" dirty="0"/>
              <a:t>Also, remember that the key difference between an essay and a report is that an essay focuses on developing an argument or point of view, while a report centers on solving a problem and presenting research findings. You can also use headings (this is something you wouldn't do in an essay) to identify sections of the report (i.e., Discussion, Conclusion, etc.).</a:t>
            </a:r>
          </a:p>
          <a:p>
            <a:endParaRPr lang="en-US" sz="2000" dirty="0"/>
          </a:p>
        </p:txBody>
      </p:sp>
    </p:spTree>
    <p:extLst>
      <p:ext uri="{BB962C8B-B14F-4D97-AF65-F5344CB8AC3E}">
        <p14:creationId xmlns:p14="http://schemas.microsoft.com/office/powerpoint/2010/main" val="79164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4E91B-361F-B64D-8292-A58EEF56A034}"/>
              </a:ext>
            </a:extLst>
          </p:cNvPr>
          <p:cNvSpPr txBox="1"/>
          <p:nvPr/>
        </p:nvSpPr>
        <p:spPr>
          <a:xfrm>
            <a:off x="1458410" y="848084"/>
            <a:ext cx="10127848" cy="1015663"/>
          </a:xfrm>
          <a:prstGeom prst="rect">
            <a:avLst/>
          </a:prstGeom>
          <a:noFill/>
        </p:spPr>
        <p:txBody>
          <a:bodyPr wrap="square" rtlCol="0">
            <a:spAutoFit/>
          </a:bodyPr>
          <a:lstStyle/>
          <a:p>
            <a:r>
              <a:rPr lang="en-US" sz="2000" dirty="0"/>
              <a:t>Paginated reports are designed to be printed or shared. They're called paginated because they're formatted to fit well on a page. They display all the data in a table, even if the table spans multiple pages. You can control their report page layout exactly</a:t>
            </a:r>
          </a:p>
        </p:txBody>
      </p:sp>
      <p:sp>
        <p:nvSpPr>
          <p:cNvPr id="5" name="TextBox 4">
            <a:extLst>
              <a:ext uri="{FF2B5EF4-FFF2-40B4-BE49-F238E27FC236}">
                <a16:creationId xmlns:a16="http://schemas.microsoft.com/office/drawing/2014/main" id="{40AA1AA5-E5DF-9643-9473-B1E23DB0F855}"/>
              </a:ext>
            </a:extLst>
          </p:cNvPr>
          <p:cNvSpPr txBox="1"/>
          <p:nvPr/>
        </p:nvSpPr>
        <p:spPr>
          <a:xfrm>
            <a:off x="1458410" y="359339"/>
            <a:ext cx="2534668" cy="461665"/>
          </a:xfrm>
          <a:prstGeom prst="rect">
            <a:avLst/>
          </a:prstGeom>
          <a:noFill/>
        </p:spPr>
        <p:txBody>
          <a:bodyPr wrap="none" rtlCol="0">
            <a:spAutoFit/>
          </a:bodyPr>
          <a:lstStyle/>
          <a:p>
            <a:r>
              <a:rPr lang="en-US" sz="2400" b="1" i="1" dirty="0"/>
              <a:t>Paginated Reports</a:t>
            </a:r>
          </a:p>
        </p:txBody>
      </p:sp>
      <p:sp>
        <p:nvSpPr>
          <p:cNvPr id="6" name="TextBox 5">
            <a:extLst>
              <a:ext uri="{FF2B5EF4-FFF2-40B4-BE49-F238E27FC236}">
                <a16:creationId xmlns:a16="http://schemas.microsoft.com/office/drawing/2014/main" id="{21EAB6FF-2234-524E-834C-92B0C8CBE29E}"/>
              </a:ext>
            </a:extLst>
          </p:cNvPr>
          <p:cNvSpPr txBox="1"/>
          <p:nvPr/>
        </p:nvSpPr>
        <p:spPr>
          <a:xfrm>
            <a:off x="1458410" y="1955546"/>
            <a:ext cx="6678593" cy="400110"/>
          </a:xfrm>
          <a:prstGeom prst="rect">
            <a:avLst/>
          </a:prstGeom>
          <a:noFill/>
        </p:spPr>
        <p:txBody>
          <a:bodyPr wrap="square" rtlCol="0">
            <a:spAutoFit/>
          </a:bodyPr>
          <a:lstStyle/>
          <a:p>
            <a:r>
              <a:rPr lang="en-US" sz="2000" b="1" i="1" dirty="0"/>
              <a:t>How do you create a paginated report?</a:t>
            </a:r>
          </a:p>
        </p:txBody>
      </p:sp>
      <p:sp>
        <p:nvSpPr>
          <p:cNvPr id="7" name="TextBox 6">
            <a:extLst>
              <a:ext uri="{FF2B5EF4-FFF2-40B4-BE49-F238E27FC236}">
                <a16:creationId xmlns:a16="http://schemas.microsoft.com/office/drawing/2014/main" id="{1C0B44B5-D2BB-364C-A86A-33F0F6878550}"/>
              </a:ext>
            </a:extLst>
          </p:cNvPr>
          <p:cNvSpPr txBox="1"/>
          <p:nvPr/>
        </p:nvSpPr>
        <p:spPr>
          <a:xfrm>
            <a:off x="1458410" y="2447455"/>
            <a:ext cx="9676436" cy="1015663"/>
          </a:xfrm>
          <a:prstGeom prst="rect">
            <a:avLst/>
          </a:prstGeom>
          <a:noFill/>
        </p:spPr>
        <p:txBody>
          <a:bodyPr wrap="square" rtlCol="0">
            <a:spAutoFit/>
          </a:bodyPr>
          <a:lstStyle/>
          <a:p>
            <a:r>
              <a:rPr lang="en-US" sz="2000" dirty="0"/>
              <a:t>Or in list view, select More options (...) for a dataset, then select Create paginated report. Or from the navigation pane, select More options (...) for a dataset, then select Create paginated report. You see a message that you need some Power BI Report Builder updates.</a:t>
            </a:r>
          </a:p>
        </p:txBody>
      </p:sp>
      <p:sp>
        <p:nvSpPr>
          <p:cNvPr id="8" name="TextBox 7">
            <a:extLst>
              <a:ext uri="{FF2B5EF4-FFF2-40B4-BE49-F238E27FC236}">
                <a16:creationId xmlns:a16="http://schemas.microsoft.com/office/drawing/2014/main" id="{1312EDE8-5B5C-C04F-BBCB-574E5E3015A0}"/>
              </a:ext>
            </a:extLst>
          </p:cNvPr>
          <p:cNvSpPr txBox="1"/>
          <p:nvPr/>
        </p:nvSpPr>
        <p:spPr>
          <a:xfrm>
            <a:off x="1458410" y="3554917"/>
            <a:ext cx="4988689" cy="400110"/>
          </a:xfrm>
          <a:prstGeom prst="rect">
            <a:avLst/>
          </a:prstGeom>
          <a:noFill/>
        </p:spPr>
        <p:txBody>
          <a:bodyPr wrap="square" rtlCol="0">
            <a:spAutoFit/>
          </a:bodyPr>
          <a:lstStyle/>
          <a:p>
            <a:r>
              <a:rPr lang="en-US" sz="2000" b="1" i="1" dirty="0"/>
              <a:t>What file type is a paginated report?</a:t>
            </a:r>
          </a:p>
        </p:txBody>
      </p:sp>
      <p:graphicFrame>
        <p:nvGraphicFramePr>
          <p:cNvPr id="11" name="Table 10">
            <a:extLst>
              <a:ext uri="{FF2B5EF4-FFF2-40B4-BE49-F238E27FC236}">
                <a16:creationId xmlns:a16="http://schemas.microsoft.com/office/drawing/2014/main" id="{B0C95D59-F199-444B-B8FA-F71B36C85762}"/>
              </a:ext>
            </a:extLst>
          </p:cNvPr>
          <p:cNvGraphicFramePr>
            <a:graphicFrameLocks noGrp="1"/>
          </p:cNvGraphicFramePr>
          <p:nvPr>
            <p:extLst>
              <p:ext uri="{D42A27DB-BD31-4B8C-83A1-F6EECF244321}">
                <p14:modId xmlns:p14="http://schemas.microsoft.com/office/powerpoint/2010/main" val="3324447280"/>
              </p:ext>
            </p:extLst>
          </p:nvPr>
        </p:nvGraphicFramePr>
        <p:xfrm>
          <a:off x="1458410" y="4046826"/>
          <a:ext cx="8391645" cy="2451835"/>
        </p:xfrm>
        <a:graphic>
          <a:graphicData uri="http://schemas.openxmlformats.org/drawingml/2006/table">
            <a:tbl>
              <a:tblPr/>
              <a:tblGrid>
                <a:gridCol w="2797215">
                  <a:extLst>
                    <a:ext uri="{9D8B030D-6E8A-4147-A177-3AD203B41FA5}">
                      <a16:colId xmlns:a16="http://schemas.microsoft.com/office/drawing/2014/main" val="1598009955"/>
                    </a:ext>
                  </a:extLst>
                </a:gridCol>
                <a:gridCol w="2797215">
                  <a:extLst>
                    <a:ext uri="{9D8B030D-6E8A-4147-A177-3AD203B41FA5}">
                      <a16:colId xmlns:a16="http://schemas.microsoft.com/office/drawing/2014/main" val="897016151"/>
                    </a:ext>
                  </a:extLst>
                </a:gridCol>
                <a:gridCol w="2797215">
                  <a:extLst>
                    <a:ext uri="{9D8B030D-6E8A-4147-A177-3AD203B41FA5}">
                      <a16:colId xmlns:a16="http://schemas.microsoft.com/office/drawing/2014/main" val="951857879"/>
                    </a:ext>
                  </a:extLst>
                </a:gridCol>
              </a:tblGrid>
              <a:tr h="440073">
                <a:tc>
                  <a:txBody>
                    <a:bodyPr/>
                    <a:lstStyle/>
                    <a:p>
                      <a:pPr algn="l" fontAlgn="t"/>
                      <a:r>
                        <a:rPr lang="en-US" b="1" dirty="0">
                          <a:solidFill>
                            <a:srgbClr val="202124"/>
                          </a:solidFill>
                          <a:effectLst/>
                        </a:rPr>
                        <a:t>Power BI Report</a:t>
                      </a:r>
                    </a:p>
                  </a:txBody>
                  <a:tcPr marL="95250" marR="95250" marT="76200" marB="76200">
                    <a:lnL>
                      <a:noFill/>
                    </a:lnL>
                    <a:lnR>
                      <a:noFill/>
                    </a:lnR>
                    <a:lnT>
                      <a:noFill/>
                    </a:lnT>
                    <a:lnB w="9525" cap="flat" cmpd="sng" algn="ctr">
                      <a:solidFill>
                        <a:srgbClr val="DADCE0"/>
                      </a:solidFill>
                      <a:prstDash val="solid"/>
                      <a:round/>
                      <a:headEnd type="none" w="med" len="med"/>
                      <a:tailEnd type="none" w="med" len="med"/>
                    </a:lnB>
                  </a:tcPr>
                </a:tc>
                <a:tc>
                  <a:txBody>
                    <a:bodyPr/>
                    <a:lstStyle/>
                    <a:p>
                      <a:pPr algn="l" fontAlgn="t"/>
                      <a:r>
                        <a:rPr lang="en-US" b="1">
                          <a:solidFill>
                            <a:srgbClr val="202124"/>
                          </a:solidFill>
                          <a:effectLst/>
                        </a:rPr>
                        <a:t>Paginated Report</a:t>
                      </a:r>
                    </a:p>
                  </a:txBody>
                  <a:tcPr marL="95250" marR="95250" marT="76200" marB="76200">
                    <a:lnL>
                      <a:noFill/>
                    </a:lnL>
                    <a:lnR>
                      <a:noFill/>
                    </a:lnR>
                    <a:lnT>
                      <a:noFill/>
                    </a:lnT>
                    <a:lnB w="9525" cap="flat" cmpd="sng" algn="ctr">
                      <a:solidFill>
                        <a:srgbClr val="DADCE0"/>
                      </a:solidFill>
                      <a:prstDash val="solid"/>
                      <a:round/>
                      <a:headEnd type="none" w="med" len="med"/>
                      <a:tailEnd type="none" w="med" len="med"/>
                    </a:lnB>
                  </a:tcPr>
                </a:tc>
                <a:tc>
                  <a:txBody>
                    <a:bodyPr/>
                    <a:lstStyle/>
                    <a:p>
                      <a:endParaRPr lang="en-US" dirty="0"/>
                    </a:p>
                  </a:txBody>
                  <a:tcPr>
                    <a:lnL>
                      <a:noFill/>
                    </a:lnL>
                  </a:tcPr>
                </a:tc>
                <a:extLst>
                  <a:ext uri="{0D108BD9-81ED-4DB2-BD59-A6C34878D82A}">
                    <a16:rowId xmlns:a16="http://schemas.microsoft.com/office/drawing/2014/main" val="2400581916"/>
                  </a:ext>
                </a:extLst>
              </a:tr>
              <a:tr h="1571689">
                <a:tc>
                  <a:txBody>
                    <a:bodyPr/>
                    <a:lstStyle/>
                    <a:p>
                      <a:r>
                        <a:rPr lang="en-US" dirty="0">
                          <a:effectLst/>
                        </a:rPr>
                        <a:t>Design Process</a:t>
                      </a:r>
                    </a:p>
                  </a:txBody>
                  <a:tcPr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r>
                        <a:rPr lang="en-US" dirty="0">
                          <a:effectLst/>
                        </a:rPr>
                        <a:t>Powerful and user-friendly GUI of Power BI Desktop</a:t>
                      </a:r>
                    </a:p>
                  </a:txBody>
                  <a:tcPr marL="95250"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r>
                        <a:rPr lang="en-US">
                          <a:effectLst/>
                        </a:rPr>
                        <a:t>Powerful but not much user-friendly (more developer-focused) UI of Report Builder or Visual Studio</a:t>
                      </a:r>
                    </a:p>
                  </a:txBody>
                  <a:tcPr marL="95250" marR="95250" marT="76200" marB="76200" anchor="ctr">
                    <a:lnL>
                      <a:noFill/>
                    </a:lnL>
                    <a:lnR>
                      <a:noFill/>
                    </a:lnR>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252862178"/>
                  </a:ext>
                </a:extLst>
              </a:tr>
              <a:tr h="440073">
                <a:tc>
                  <a:txBody>
                    <a:bodyPr/>
                    <a:lstStyle/>
                    <a:p>
                      <a:r>
                        <a:rPr lang="en-US" dirty="0">
                          <a:effectLst/>
                        </a:rPr>
                        <a:t>File extension</a:t>
                      </a:r>
                    </a:p>
                  </a:txBody>
                  <a:tcPr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r>
                        <a:rPr lang="en-US">
                          <a:effectLst/>
                        </a:rPr>
                        <a:t>.</a:t>
                      </a:r>
                      <a:r>
                        <a:rPr lang="en-US" b="1">
                          <a:effectLst/>
                        </a:rPr>
                        <a:t>PBIX</a:t>
                      </a:r>
                      <a:endParaRPr lang="en-US">
                        <a:effectLst/>
                      </a:endParaRPr>
                    </a:p>
                  </a:txBody>
                  <a:tcPr marL="95250"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tc>
                  <a:txBody>
                    <a:bodyPr/>
                    <a:lstStyle/>
                    <a:p>
                      <a:r>
                        <a:rPr lang="en-US" b="1" dirty="0">
                          <a:effectLst/>
                        </a:rPr>
                        <a:t>.RDL</a:t>
                      </a:r>
                      <a:endParaRPr lang="en-US" dirty="0">
                        <a:effectLst/>
                      </a:endParaRPr>
                    </a:p>
                  </a:txBody>
                  <a:tcPr marL="95250" marR="95250" marT="76200" marB="76200" anchor="ctr">
                    <a:lnL>
                      <a:noFill/>
                    </a:lnL>
                    <a:lnR>
                      <a:noFill/>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tcPr>
                </a:tc>
                <a:extLst>
                  <a:ext uri="{0D108BD9-81ED-4DB2-BD59-A6C34878D82A}">
                    <a16:rowId xmlns:a16="http://schemas.microsoft.com/office/drawing/2014/main" val="3648371928"/>
                  </a:ext>
                </a:extLst>
              </a:tr>
            </a:tbl>
          </a:graphicData>
        </a:graphic>
      </p:graphicFrame>
    </p:spTree>
    <p:extLst>
      <p:ext uri="{BB962C8B-B14F-4D97-AF65-F5344CB8AC3E}">
        <p14:creationId xmlns:p14="http://schemas.microsoft.com/office/powerpoint/2010/main" val="414552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D260097-FE70-684E-A39B-9FF3A86CEF9E}"/>
              </a:ext>
            </a:extLst>
          </p:cNvPr>
          <p:cNvSpPr txBox="1"/>
          <p:nvPr/>
        </p:nvSpPr>
        <p:spPr>
          <a:xfrm>
            <a:off x="922116" y="613459"/>
            <a:ext cx="10347768" cy="1938992"/>
          </a:xfrm>
          <a:prstGeom prst="rect">
            <a:avLst/>
          </a:prstGeom>
          <a:noFill/>
        </p:spPr>
        <p:txBody>
          <a:bodyPr wrap="square" rtlCol="0">
            <a:spAutoFit/>
          </a:bodyPr>
          <a:lstStyle/>
          <a:p>
            <a:r>
              <a:rPr lang="en-US" sz="2000" b="1" i="1" dirty="0"/>
              <a:t>What are the use cases of paginated report?</a:t>
            </a:r>
          </a:p>
          <a:p>
            <a:endParaRPr lang="en-US" sz="2000" b="1" i="1" dirty="0"/>
          </a:p>
          <a:p>
            <a:r>
              <a:rPr lang="en-US" sz="2000" dirty="0"/>
              <a:t>Paginated reports are ideal for creating sales invoices, receipts, purchase orders, and tabular data. This module will teach you how to create reports, add parameters, and work with tables and charts in paginated reports.</a:t>
            </a:r>
          </a:p>
          <a:p>
            <a:endParaRPr lang="en-US" sz="2000" dirty="0"/>
          </a:p>
        </p:txBody>
      </p:sp>
      <p:sp>
        <p:nvSpPr>
          <p:cNvPr id="7" name="TextBox 6">
            <a:extLst>
              <a:ext uri="{FF2B5EF4-FFF2-40B4-BE49-F238E27FC236}">
                <a16:creationId xmlns:a16="http://schemas.microsoft.com/office/drawing/2014/main" id="{88AF8431-EF2A-8D41-B2C2-DFDE454377E2}"/>
              </a:ext>
            </a:extLst>
          </p:cNvPr>
          <p:cNvSpPr txBox="1"/>
          <p:nvPr/>
        </p:nvSpPr>
        <p:spPr>
          <a:xfrm>
            <a:off x="922116" y="2552452"/>
            <a:ext cx="5173884" cy="400110"/>
          </a:xfrm>
          <a:prstGeom prst="rect">
            <a:avLst/>
          </a:prstGeom>
          <a:noFill/>
        </p:spPr>
        <p:txBody>
          <a:bodyPr wrap="square" rtlCol="0">
            <a:spAutoFit/>
          </a:bodyPr>
          <a:lstStyle/>
          <a:p>
            <a:r>
              <a:rPr lang="en-US" sz="2000" b="1" i="1" dirty="0"/>
              <a:t>What is the page size of a paginated report?</a:t>
            </a:r>
          </a:p>
        </p:txBody>
      </p:sp>
      <p:sp>
        <p:nvSpPr>
          <p:cNvPr id="8" name="TextBox 7">
            <a:extLst>
              <a:ext uri="{FF2B5EF4-FFF2-40B4-BE49-F238E27FC236}">
                <a16:creationId xmlns:a16="http://schemas.microsoft.com/office/drawing/2014/main" id="{AF529BDA-0D30-954E-B15B-5AD8D5359887}"/>
              </a:ext>
            </a:extLst>
          </p:cNvPr>
          <p:cNvSpPr txBox="1"/>
          <p:nvPr/>
        </p:nvSpPr>
        <p:spPr>
          <a:xfrm>
            <a:off x="922116" y="3063741"/>
            <a:ext cx="10193438" cy="1015663"/>
          </a:xfrm>
          <a:prstGeom prst="rect">
            <a:avLst/>
          </a:prstGeom>
          <a:noFill/>
        </p:spPr>
        <p:txBody>
          <a:bodyPr wrap="square" rtlCol="0">
            <a:spAutoFit/>
          </a:bodyPr>
          <a:lstStyle/>
          <a:p>
            <a:r>
              <a:rPr lang="en-US" sz="2000" dirty="0"/>
              <a:t>By default, the page size is 8.5 x 11 inches but you can change this size by using the Report Properties pane, Page Setup dialog box or by changing the Page Height and Page Width properties in the Properties pane.</a:t>
            </a:r>
          </a:p>
        </p:txBody>
      </p:sp>
      <p:sp>
        <p:nvSpPr>
          <p:cNvPr id="9" name="TextBox 8">
            <a:extLst>
              <a:ext uri="{FF2B5EF4-FFF2-40B4-BE49-F238E27FC236}">
                <a16:creationId xmlns:a16="http://schemas.microsoft.com/office/drawing/2014/main" id="{24789EF2-A231-5749-9028-0BA10B20BD5D}"/>
              </a:ext>
            </a:extLst>
          </p:cNvPr>
          <p:cNvSpPr txBox="1"/>
          <p:nvPr/>
        </p:nvSpPr>
        <p:spPr>
          <a:xfrm>
            <a:off x="922116" y="4590694"/>
            <a:ext cx="9444942" cy="1015663"/>
          </a:xfrm>
          <a:prstGeom prst="rect">
            <a:avLst/>
          </a:prstGeom>
          <a:noFill/>
        </p:spPr>
        <p:txBody>
          <a:bodyPr wrap="square" rtlCol="0">
            <a:spAutoFit/>
          </a:bodyPr>
          <a:lstStyle/>
          <a:p>
            <a:r>
              <a:rPr lang="en-US" sz="2000" dirty="0"/>
              <a:t>Question- What is a report? List the parts of a formal report. [5] </a:t>
            </a:r>
          </a:p>
          <a:p>
            <a:endParaRPr lang="en-US" sz="2000" dirty="0"/>
          </a:p>
          <a:p>
            <a:r>
              <a:rPr lang="en-US" sz="2000" dirty="0"/>
              <a:t>Question- Write a formal report on BIT &amp; CSIT Lab at Central Campus of Technology (10)</a:t>
            </a:r>
          </a:p>
        </p:txBody>
      </p:sp>
    </p:spTree>
    <p:extLst>
      <p:ext uri="{BB962C8B-B14F-4D97-AF65-F5344CB8AC3E}">
        <p14:creationId xmlns:p14="http://schemas.microsoft.com/office/powerpoint/2010/main" val="92708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823</Words>
  <Application>Microsoft Macintosh PowerPoint</Application>
  <PresentationFormat>Widescreen</PresentationFormat>
  <Paragraphs>93</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18</cp:revision>
  <dcterms:created xsi:type="dcterms:W3CDTF">2023-09-08T03:43:46Z</dcterms:created>
  <dcterms:modified xsi:type="dcterms:W3CDTF">2023-09-08T05:01:19Z</dcterms:modified>
</cp:coreProperties>
</file>