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7097-9E6B-FD49-BB65-963EBB87CE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FE9309-A5D6-E64D-A2B0-DC2166677A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3DC63F-53F6-894C-A569-EF008F95FEEA}"/>
              </a:ext>
            </a:extLst>
          </p:cNvPr>
          <p:cNvSpPr>
            <a:spLocks noGrp="1"/>
          </p:cNvSpPr>
          <p:nvPr>
            <p:ph type="dt" sz="half" idx="10"/>
          </p:nvPr>
        </p:nvSpPr>
        <p:spPr/>
        <p:txBody>
          <a:bodyPr/>
          <a:lstStyle/>
          <a:p>
            <a:fld id="{97CE1273-D333-1942-A1ED-6E46D80629FA}" type="datetimeFigureOut">
              <a:rPr lang="en-US" smtClean="0"/>
              <a:t>12/6/23</a:t>
            </a:fld>
            <a:endParaRPr lang="en-US"/>
          </a:p>
        </p:txBody>
      </p:sp>
      <p:sp>
        <p:nvSpPr>
          <p:cNvPr id="5" name="Footer Placeholder 4">
            <a:extLst>
              <a:ext uri="{FF2B5EF4-FFF2-40B4-BE49-F238E27FC236}">
                <a16:creationId xmlns:a16="http://schemas.microsoft.com/office/drawing/2014/main" id="{53A1D425-90E8-1E44-A181-A82F17AE2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19D34-A2A5-AE4E-910D-84AFA7A17047}"/>
              </a:ext>
            </a:extLst>
          </p:cNvPr>
          <p:cNvSpPr>
            <a:spLocks noGrp="1"/>
          </p:cNvSpPr>
          <p:nvPr>
            <p:ph type="sldNum" sz="quarter" idx="12"/>
          </p:nvPr>
        </p:nvSpPr>
        <p:spPr/>
        <p:txBody>
          <a:bodyPr/>
          <a:lstStyle/>
          <a:p>
            <a:fld id="{20F81A9B-67C1-564A-8008-58E63B0EE73F}" type="slidenum">
              <a:rPr lang="en-US" smtClean="0"/>
              <a:t>‹#›</a:t>
            </a:fld>
            <a:endParaRPr lang="en-US"/>
          </a:p>
        </p:txBody>
      </p:sp>
    </p:spTree>
    <p:extLst>
      <p:ext uri="{BB962C8B-B14F-4D97-AF65-F5344CB8AC3E}">
        <p14:creationId xmlns:p14="http://schemas.microsoft.com/office/powerpoint/2010/main" val="284019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8B61-6281-4A49-8B62-E2AF29142B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07472D-D748-114C-99F3-059264E0ED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B1C88-4CD7-1C47-8C29-D9C11AD8BBCE}"/>
              </a:ext>
            </a:extLst>
          </p:cNvPr>
          <p:cNvSpPr>
            <a:spLocks noGrp="1"/>
          </p:cNvSpPr>
          <p:nvPr>
            <p:ph type="dt" sz="half" idx="10"/>
          </p:nvPr>
        </p:nvSpPr>
        <p:spPr/>
        <p:txBody>
          <a:bodyPr/>
          <a:lstStyle/>
          <a:p>
            <a:fld id="{97CE1273-D333-1942-A1ED-6E46D80629FA}" type="datetimeFigureOut">
              <a:rPr lang="en-US" smtClean="0"/>
              <a:t>12/6/23</a:t>
            </a:fld>
            <a:endParaRPr lang="en-US"/>
          </a:p>
        </p:txBody>
      </p:sp>
      <p:sp>
        <p:nvSpPr>
          <p:cNvPr id="5" name="Footer Placeholder 4">
            <a:extLst>
              <a:ext uri="{FF2B5EF4-FFF2-40B4-BE49-F238E27FC236}">
                <a16:creationId xmlns:a16="http://schemas.microsoft.com/office/drawing/2014/main" id="{A1C342E9-C1D2-7C45-AC48-2AF715012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8C37B-9E60-2D4E-AF74-21D22A58D31C}"/>
              </a:ext>
            </a:extLst>
          </p:cNvPr>
          <p:cNvSpPr>
            <a:spLocks noGrp="1"/>
          </p:cNvSpPr>
          <p:nvPr>
            <p:ph type="sldNum" sz="quarter" idx="12"/>
          </p:nvPr>
        </p:nvSpPr>
        <p:spPr/>
        <p:txBody>
          <a:bodyPr/>
          <a:lstStyle/>
          <a:p>
            <a:fld id="{20F81A9B-67C1-564A-8008-58E63B0EE73F}" type="slidenum">
              <a:rPr lang="en-US" smtClean="0"/>
              <a:t>‹#›</a:t>
            </a:fld>
            <a:endParaRPr lang="en-US"/>
          </a:p>
        </p:txBody>
      </p:sp>
    </p:spTree>
    <p:extLst>
      <p:ext uri="{BB962C8B-B14F-4D97-AF65-F5344CB8AC3E}">
        <p14:creationId xmlns:p14="http://schemas.microsoft.com/office/powerpoint/2010/main" val="179671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D6BEA-2473-3748-9952-D57F1935D1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2FACB9-50B7-9441-AB2F-60EF264016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CBDAD-9CC2-E74D-A2C5-54BA133D9246}"/>
              </a:ext>
            </a:extLst>
          </p:cNvPr>
          <p:cNvSpPr>
            <a:spLocks noGrp="1"/>
          </p:cNvSpPr>
          <p:nvPr>
            <p:ph type="dt" sz="half" idx="10"/>
          </p:nvPr>
        </p:nvSpPr>
        <p:spPr/>
        <p:txBody>
          <a:bodyPr/>
          <a:lstStyle/>
          <a:p>
            <a:fld id="{97CE1273-D333-1942-A1ED-6E46D80629FA}" type="datetimeFigureOut">
              <a:rPr lang="en-US" smtClean="0"/>
              <a:t>12/6/23</a:t>
            </a:fld>
            <a:endParaRPr lang="en-US"/>
          </a:p>
        </p:txBody>
      </p:sp>
      <p:sp>
        <p:nvSpPr>
          <p:cNvPr id="5" name="Footer Placeholder 4">
            <a:extLst>
              <a:ext uri="{FF2B5EF4-FFF2-40B4-BE49-F238E27FC236}">
                <a16:creationId xmlns:a16="http://schemas.microsoft.com/office/drawing/2014/main" id="{B505912A-A1B2-294C-A918-8E83E5D3F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D2FF3-5465-2E4B-A6FD-D475A511C3BD}"/>
              </a:ext>
            </a:extLst>
          </p:cNvPr>
          <p:cNvSpPr>
            <a:spLocks noGrp="1"/>
          </p:cNvSpPr>
          <p:nvPr>
            <p:ph type="sldNum" sz="quarter" idx="12"/>
          </p:nvPr>
        </p:nvSpPr>
        <p:spPr/>
        <p:txBody>
          <a:bodyPr/>
          <a:lstStyle/>
          <a:p>
            <a:fld id="{20F81A9B-67C1-564A-8008-58E63B0EE73F}" type="slidenum">
              <a:rPr lang="en-US" smtClean="0"/>
              <a:t>‹#›</a:t>
            </a:fld>
            <a:endParaRPr lang="en-US"/>
          </a:p>
        </p:txBody>
      </p:sp>
    </p:spTree>
    <p:extLst>
      <p:ext uri="{BB962C8B-B14F-4D97-AF65-F5344CB8AC3E}">
        <p14:creationId xmlns:p14="http://schemas.microsoft.com/office/powerpoint/2010/main" val="237958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0637-487F-AC49-B7FF-1835871E18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8EC981-9163-A446-BB89-3CBFF75A8A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AFE96-FD89-2C40-A79F-BEAFA27C733E}"/>
              </a:ext>
            </a:extLst>
          </p:cNvPr>
          <p:cNvSpPr>
            <a:spLocks noGrp="1"/>
          </p:cNvSpPr>
          <p:nvPr>
            <p:ph type="dt" sz="half" idx="10"/>
          </p:nvPr>
        </p:nvSpPr>
        <p:spPr/>
        <p:txBody>
          <a:bodyPr/>
          <a:lstStyle/>
          <a:p>
            <a:fld id="{97CE1273-D333-1942-A1ED-6E46D80629FA}" type="datetimeFigureOut">
              <a:rPr lang="en-US" smtClean="0"/>
              <a:t>12/6/23</a:t>
            </a:fld>
            <a:endParaRPr lang="en-US"/>
          </a:p>
        </p:txBody>
      </p:sp>
      <p:sp>
        <p:nvSpPr>
          <p:cNvPr id="5" name="Footer Placeholder 4">
            <a:extLst>
              <a:ext uri="{FF2B5EF4-FFF2-40B4-BE49-F238E27FC236}">
                <a16:creationId xmlns:a16="http://schemas.microsoft.com/office/drawing/2014/main" id="{D778C069-E866-784D-A6FA-33B3EC8E9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E0569-3FC2-EC4F-ACDF-4824AAC7A800}"/>
              </a:ext>
            </a:extLst>
          </p:cNvPr>
          <p:cNvSpPr>
            <a:spLocks noGrp="1"/>
          </p:cNvSpPr>
          <p:nvPr>
            <p:ph type="sldNum" sz="quarter" idx="12"/>
          </p:nvPr>
        </p:nvSpPr>
        <p:spPr/>
        <p:txBody>
          <a:bodyPr/>
          <a:lstStyle/>
          <a:p>
            <a:fld id="{20F81A9B-67C1-564A-8008-58E63B0EE73F}" type="slidenum">
              <a:rPr lang="en-US" smtClean="0"/>
              <a:t>‹#›</a:t>
            </a:fld>
            <a:endParaRPr lang="en-US"/>
          </a:p>
        </p:txBody>
      </p:sp>
    </p:spTree>
    <p:extLst>
      <p:ext uri="{BB962C8B-B14F-4D97-AF65-F5344CB8AC3E}">
        <p14:creationId xmlns:p14="http://schemas.microsoft.com/office/powerpoint/2010/main" val="87645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F489-2478-C147-B3D2-8EF1A027D9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F7421C-65BE-A040-BCC4-1D59A0B65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A8677-A7B3-C246-9EE0-2037B7D163F7}"/>
              </a:ext>
            </a:extLst>
          </p:cNvPr>
          <p:cNvSpPr>
            <a:spLocks noGrp="1"/>
          </p:cNvSpPr>
          <p:nvPr>
            <p:ph type="dt" sz="half" idx="10"/>
          </p:nvPr>
        </p:nvSpPr>
        <p:spPr/>
        <p:txBody>
          <a:bodyPr/>
          <a:lstStyle/>
          <a:p>
            <a:fld id="{97CE1273-D333-1942-A1ED-6E46D80629FA}" type="datetimeFigureOut">
              <a:rPr lang="en-US" smtClean="0"/>
              <a:t>12/6/23</a:t>
            </a:fld>
            <a:endParaRPr lang="en-US"/>
          </a:p>
        </p:txBody>
      </p:sp>
      <p:sp>
        <p:nvSpPr>
          <p:cNvPr id="5" name="Footer Placeholder 4">
            <a:extLst>
              <a:ext uri="{FF2B5EF4-FFF2-40B4-BE49-F238E27FC236}">
                <a16:creationId xmlns:a16="http://schemas.microsoft.com/office/drawing/2014/main" id="{1BEE95C3-218C-3047-8608-CD43666AA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6AFD36-C7E3-B747-BD49-1DFB25C57DCB}"/>
              </a:ext>
            </a:extLst>
          </p:cNvPr>
          <p:cNvSpPr>
            <a:spLocks noGrp="1"/>
          </p:cNvSpPr>
          <p:nvPr>
            <p:ph type="sldNum" sz="quarter" idx="12"/>
          </p:nvPr>
        </p:nvSpPr>
        <p:spPr/>
        <p:txBody>
          <a:bodyPr/>
          <a:lstStyle/>
          <a:p>
            <a:fld id="{20F81A9B-67C1-564A-8008-58E63B0EE73F}" type="slidenum">
              <a:rPr lang="en-US" smtClean="0"/>
              <a:t>‹#›</a:t>
            </a:fld>
            <a:endParaRPr lang="en-US"/>
          </a:p>
        </p:txBody>
      </p:sp>
    </p:spTree>
    <p:extLst>
      <p:ext uri="{BB962C8B-B14F-4D97-AF65-F5344CB8AC3E}">
        <p14:creationId xmlns:p14="http://schemas.microsoft.com/office/powerpoint/2010/main" val="424099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20B4-E0E9-6D45-83F2-9D8C4DC352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D0A44-A866-AF42-BB41-89B83F1014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19BBDD-6A1B-5944-AE4F-6C989A5C8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4AC3B4-C7A8-1D4A-A804-99BD176DACFF}"/>
              </a:ext>
            </a:extLst>
          </p:cNvPr>
          <p:cNvSpPr>
            <a:spLocks noGrp="1"/>
          </p:cNvSpPr>
          <p:nvPr>
            <p:ph type="dt" sz="half" idx="10"/>
          </p:nvPr>
        </p:nvSpPr>
        <p:spPr/>
        <p:txBody>
          <a:bodyPr/>
          <a:lstStyle/>
          <a:p>
            <a:fld id="{97CE1273-D333-1942-A1ED-6E46D80629FA}" type="datetimeFigureOut">
              <a:rPr lang="en-US" smtClean="0"/>
              <a:t>12/6/23</a:t>
            </a:fld>
            <a:endParaRPr lang="en-US"/>
          </a:p>
        </p:txBody>
      </p:sp>
      <p:sp>
        <p:nvSpPr>
          <p:cNvPr id="6" name="Footer Placeholder 5">
            <a:extLst>
              <a:ext uri="{FF2B5EF4-FFF2-40B4-BE49-F238E27FC236}">
                <a16:creationId xmlns:a16="http://schemas.microsoft.com/office/drawing/2014/main" id="{43141DF6-0521-F54F-8139-E68C0955E3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9E77D-0D5F-8E4F-96D9-CDFAFF2CC47F}"/>
              </a:ext>
            </a:extLst>
          </p:cNvPr>
          <p:cNvSpPr>
            <a:spLocks noGrp="1"/>
          </p:cNvSpPr>
          <p:nvPr>
            <p:ph type="sldNum" sz="quarter" idx="12"/>
          </p:nvPr>
        </p:nvSpPr>
        <p:spPr/>
        <p:txBody>
          <a:bodyPr/>
          <a:lstStyle/>
          <a:p>
            <a:fld id="{20F81A9B-67C1-564A-8008-58E63B0EE73F}" type="slidenum">
              <a:rPr lang="en-US" smtClean="0"/>
              <a:t>‹#›</a:t>
            </a:fld>
            <a:endParaRPr lang="en-US"/>
          </a:p>
        </p:txBody>
      </p:sp>
    </p:spTree>
    <p:extLst>
      <p:ext uri="{BB962C8B-B14F-4D97-AF65-F5344CB8AC3E}">
        <p14:creationId xmlns:p14="http://schemas.microsoft.com/office/powerpoint/2010/main" val="69437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411D-52FF-0F41-9AE5-C8A48B0603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393D06-3944-654F-87D0-2DC8C715A6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3A751B-8806-D248-9A88-B64B27F6A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C294AB-E302-1046-A61F-23D07A4288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72C71-F0D9-134C-A4FF-D0B7AC75B0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3A47CD-300E-8A44-A779-E7A5BB34E001}"/>
              </a:ext>
            </a:extLst>
          </p:cNvPr>
          <p:cNvSpPr>
            <a:spLocks noGrp="1"/>
          </p:cNvSpPr>
          <p:nvPr>
            <p:ph type="dt" sz="half" idx="10"/>
          </p:nvPr>
        </p:nvSpPr>
        <p:spPr/>
        <p:txBody>
          <a:bodyPr/>
          <a:lstStyle/>
          <a:p>
            <a:fld id="{97CE1273-D333-1942-A1ED-6E46D80629FA}" type="datetimeFigureOut">
              <a:rPr lang="en-US" smtClean="0"/>
              <a:t>12/6/23</a:t>
            </a:fld>
            <a:endParaRPr lang="en-US"/>
          </a:p>
        </p:txBody>
      </p:sp>
      <p:sp>
        <p:nvSpPr>
          <p:cNvPr id="8" name="Footer Placeholder 7">
            <a:extLst>
              <a:ext uri="{FF2B5EF4-FFF2-40B4-BE49-F238E27FC236}">
                <a16:creationId xmlns:a16="http://schemas.microsoft.com/office/drawing/2014/main" id="{D0993032-58A2-F243-80F5-C6F1E41674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B89902-5C0E-1A4F-9BDC-DB973E911A54}"/>
              </a:ext>
            </a:extLst>
          </p:cNvPr>
          <p:cNvSpPr>
            <a:spLocks noGrp="1"/>
          </p:cNvSpPr>
          <p:nvPr>
            <p:ph type="sldNum" sz="quarter" idx="12"/>
          </p:nvPr>
        </p:nvSpPr>
        <p:spPr/>
        <p:txBody>
          <a:bodyPr/>
          <a:lstStyle/>
          <a:p>
            <a:fld id="{20F81A9B-67C1-564A-8008-58E63B0EE73F}" type="slidenum">
              <a:rPr lang="en-US" smtClean="0"/>
              <a:t>‹#›</a:t>
            </a:fld>
            <a:endParaRPr lang="en-US"/>
          </a:p>
        </p:txBody>
      </p:sp>
    </p:spTree>
    <p:extLst>
      <p:ext uri="{BB962C8B-B14F-4D97-AF65-F5344CB8AC3E}">
        <p14:creationId xmlns:p14="http://schemas.microsoft.com/office/powerpoint/2010/main" val="184633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0923-6E11-9B46-A4E6-0B42D48331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AA9B4C-70F5-164F-86C2-A03CC45E464D}"/>
              </a:ext>
            </a:extLst>
          </p:cNvPr>
          <p:cNvSpPr>
            <a:spLocks noGrp="1"/>
          </p:cNvSpPr>
          <p:nvPr>
            <p:ph type="dt" sz="half" idx="10"/>
          </p:nvPr>
        </p:nvSpPr>
        <p:spPr/>
        <p:txBody>
          <a:bodyPr/>
          <a:lstStyle/>
          <a:p>
            <a:fld id="{97CE1273-D333-1942-A1ED-6E46D80629FA}" type="datetimeFigureOut">
              <a:rPr lang="en-US" smtClean="0"/>
              <a:t>12/6/23</a:t>
            </a:fld>
            <a:endParaRPr lang="en-US"/>
          </a:p>
        </p:txBody>
      </p:sp>
      <p:sp>
        <p:nvSpPr>
          <p:cNvPr id="4" name="Footer Placeholder 3">
            <a:extLst>
              <a:ext uri="{FF2B5EF4-FFF2-40B4-BE49-F238E27FC236}">
                <a16:creationId xmlns:a16="http://schemas.microsoft.com/office/drawing/2014/main" id="{AE6F14F5-6234-FA43-BB98-BF2CD87E8B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25D85-7ACD-C24A-8566-D3B9E9DC468C}"/>
              </a:ext>
            </a:extLst>
          </p:cNvPr>
          <p:cNvSpPr>
            <a:spLocks noGrp="1"/>
          </p:cNvSpPr>
          <p:nvPr>
            <p:ph type="sldNum" sz="quarter" idx="12"/>
          </p:nvPr>
        </p:nvSpPr>
        <p:spPr/>
        <p:txBody>
          <a:bodyPr/>
          <a:lstStyle/>
          <a:p>
            <a:fld id="{20F81A9B-67C1-564A-8008-58E63B0EE73F}" type="slidenum">
              <a:rPr lang="en-US" smtClean="0"/>
              <a:t>‹#›</a:t>
            </a:fld>
            <a:endParaRPr lang="en-US"/>
          </a:p>
        </p:txBody>
      </p:sp>
    </p:spTree>
    <p:extLst>
      <p:ext uri="{BB962C8B-B14F-4D97-AF65-F5344CB8AC3E}">
        <p14:creationId xmlns:p14="http://schemas.microsoft.com/office/powerpoint/2010/main" val="277838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572EE-EF2A-A74B-A86B-2F185617C2E7}"/>
              </a:ext>
            </a:extLst>
          </p:cNvPr>
          <p:cNvSpPr>
            <a:spLocks noGrp="1"/>
          </p:cNvSpPr>
          <p:nvPr>
            <p:ph type="dt" sz="half" idx="10"/>
          </p:nvPr>
        </p:nvSpPr>
        <p:spPr/>
        <p:txBody>
          <a:bodyPr/>
          <a:lstStyle/>
          <a:p>
            <a:fld id="{97CE1273-D333-1942-A1ED-6E46D80629FA}" type="datetimeFigureOut">
              <a:rPr lang="en-US" smtClean="0"/>
              <a:t>12/6/23</a:t>
            </a:fld>
            <a:endParaRPr lang="en-US"/>
          </a:p>
        </p:txBody>
      </p:sp>
      <p:sp>
        <p:nvSpPr>
          <p:cNvPr id="3" name="Footer Placeholder 2">
            <a:extLst>
              <a:ext uri="{FF2B5EF4-FFF2-40B4-BE49-F238E27FC236}">
                <a16:creationId xmlns:a16="http://schemas.microsoft.com/office/drawing/2014/main" id="{DEACBB88-D9B8-BB4A-BF20-0F104B4E3A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9791B2-8E15-374C-8242-767F4931FCEA}"/>
              </a:ext>
            </a:extLst>
          </p:cNvPr>
          <p:cNvSpPr>
            <a:spLocks noGrp="1"/>
          </p:cNvSpPr>
          <p:nvPr>
            <p:ph type="sldNum" sz="quarter" idx="12"/>
          </p:nvPr>
        </p:nvSpPr>
        <p:spPr/>
        <p:txBody>
          <a:bodyPr/>
          <a:lstStyle/>
          <a:p>
            <a:fld id="{20F81A9B-67C1-564A-8008-58E63B0EE73F}" type="slidenum">
              <a:rPr lang="en-US" smtClean="0"/>
              <a:t>‹#›</a:t>
            </a:fld>
            <a:endParaRPr lang="en-US"/>
          </a:p>
        </p:txBody>
      </p:sp>
    </p:spTree>
    <p:extLst>
      <p:ext uri="{BB962C8B-B14F-4D97-AF65-F5344CB8AC3E}">
        <p14:creationId xmlns:p14="http://schemas.microsoft.com/office/powerpoint/2010/main" val="29256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DFCE-B24D-0842-BFEA-59FCDE164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F5FA48-6BBE-A24F-B38B-E7269CE2E8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D7448B-3440-A044-AF7D-1391B8B0C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E4A43-51F5-0E44-992E-C7AB93E9E358}"/>
              </a:ext>
            </a:extLst>
          </p:cNvPr>
          <p:cNvSpPr>
            <a:spLocks noGrp="1"/>
          </p:cNvSpPr>
          <p:nvPr>
            <p:ph type="dt" sz="half" idx="10"/>
          </p:nvPr>
        </p:nvSpPr>
        <p:spPr/>
        <p:txBody>
          <a:bodyPr/>
          <a:lstStyle/>
          <a:p>
            <a:fld id="{97CE1273-D333-1942-A1ED-6E46D80629FA}" type="datetimeFigureOut">
              <a:rPr lang="en-US" smtClean="0"/>
              <a:t>12/6/23</a:t>
            </a:fld>
            <a:endParaRPr lang="en-US"/>
          </a:p>
        </p:txBody>
      </p:sp>
      <p:sp>
        <p:nvSpPr>
          <p:cNvPr id="6" name="Footer Placeholder 5">
            <a:extLst>
              <a:ext uri="{FF2B5EF4-FFF2-40B4-BE49-F238E27FC236}">
                <a16:creationId xmlns:a16="http://schemas.microsoft.com/office/drawing/2014/main" id="{6D892E83-FA9B-7348-ABA4-9ED75AC9D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646D36-B85A-9B43-AE8C-D8383A5DAF7B}"/>
              </a:ext>
            </a:extLst>
          </p:cNvPr>
          <p:cNvSpPr>
            <a:spLocks noGrp="1"/>
          </p:cNvSpPr>
          <p:nvPr>
            <p:ph type="sldNum" sz="quarter" idx="12"/>
          </p:nvPr>
        </p:nvSpPr>
        <p:spPr/>
        <p:txBody>
          <a:bodyPr/>
          <a:lstStyle/>
          <a:p>
            <a:fld id="{20F81A9B-67C1-564A-8008-58E63B0EE73F}" type="slidenum">
              <a:rPr lang="en-US" smtClean="0"/>
              <a:t>‹#›</a:t>
            </a:fld>
            <a:endParaRPr lang="en-US"/>
          </a:p>
        </p:txBody>
      </p:sp>
    </p:spTree>
    <p:extLst>
      <p:ext uri="{BB962C8B-B14F-4D97-AF65-F5344CB8AC3E}">
        <p14:creationId xmlns:p14="http://schemas.microsoft.com/office/powerpoint/2010/main" val="288388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D452-1B43-8948-9243-BABA6567D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5C9861-3744-DE4B-BBFC-7681D1711F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60B6FE-FEA7-3C41-BDC4-0C4FB99D0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4D0EE-5FE6-3D4D-9910-9FA01FF6C6E9}"/>
              </a:ext>
            </a:extLst>
          </p:cNvPr>
          <p:cNvSpPr>
            <a:spLocks noGrp="1"/>
          </p:cNvSpPr>
          <p:nvPr>
            <p:ph type="dt" sz="half" idx="10"/>
          </p:nvPr>
        </p:nvSpPr>
        <p:spPr/>
        <p:txBody>
          <a:bodyPr/>
          <a:lstStyle/>
          <a:p>
            <a:fld id="{97CE1273-D333-1942-A1ED-6E46D80629FA}" type="datetimeFigureOut">
              <a:rPr lang="en-US" smtClean="0"/>
              <a:t>12/6/23</a:t>
            </a:fld>
            <a:endParaRPr lang="en-US"/>
          </a:p>
        </p:txBody>
      </p:sp>
      <p:sp>
        <p:nvSpPr>
          <p:cNvPr id="6" name="Footer Placeholder 5">
            <a:extLst>
              <a:ext uri="{FF2B5EF4-FFF2-40B4-BE49-F238E27FC236}">
                <a16:creationId xmlns:a16="http://schemas.microsoft.com/office/drawing/2014/main" id="{CCBD5D46-9204-0F42-B5DC-A80F455BB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3D99C-877C-7947-8EB9-B27E42BCAC43}"/>
              </a:ext>
            </a:extLst>
          </p:cNvPr>
          <p:cNvSpPr>
            <a:spLocks noGrp="1"/>
          </p:cNvSpPr>
          <p:nvPr>
            <p:ph type="sldNum" sz="quarter" idx="12"/>
          </p:nvPr>
        </p:nvSpPr>
        <p:spPr/>
        <p:txBody>
          <a:bodyPr/>
          <a:lstStyle/>
          <a:p>
            <a:fld id="{20F81A9B-67C1-564A-8008-58E63B0EE73F}" type="slidenum">
              <a:rPr lang="en-US" smtClean="0"/>
              <a:t>‹#›</a:t>
            </a:fld>
            <a:endParaRPr lang="en-US"/>
          </a:p>
        </p:txBody>
      </p:sp>
    </p:spTree>
    <p:extLst>
      <p:ext uri="{BB962C8B-B14F-4D97-AF65-F5344CB8AC3E}">
        <p14:creationId xmlns:p14="http://schemas.microsoft.com/office/powerpoint/2010/main" val="250852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3EFE7-9C9E-0043-8142-30FAC851C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35FCE8-910C-1248-9FAB-6BFE80547A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F8C07-0A5C-4448-9082-75875717B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E1273-D333-1942-A1ED-6E46D80629FA}" type="datetimeFigureOut">
              <a:rPr lang="en-US" smtClean="0"/>
              <a:t>12/6/23</a:t>
            </a:fld>
            <a:endParaRPr lang="en-US"/>
          </a:p>
        </p:txBody>
      </p:sp>
      <p:sp>
        <p:nvSpPr>
          <p:cNvPr id="5" name="Footer Placeholder 4">
            <a:extLst>
              <a:ext uri="{FF2B5EF4-FFF2-40B4-BE49-F238E27FC236}">
                <a16:creationId xmlns:a16="http://schemas.microsoft.com/office/drawing/2014/main" id="{B0619928-EDAC-044A-BC46-F492E2794F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08031E-C5DF-614E-B9B6-2E762C3B4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81A9B-67C1-564A-8008-58E63B0EE73F}" type="slidenum">
              <a:rPr lang="en-US" smtClean="0"/>
              <a:t>‹#›</a:t>
            </a:fld>
            <a:endParaRPr lang="en-US"/>
          </a:p>
        </p:txBody>
      </p:sp>
    </p:spTree>
    <p:extLst>
      <p:ext uri="{BB962C8B-B14F-4D97-AF65-F5344CB8AC3E}">
        <p14:creationId xmlns:p14="http://schemas.microsoft.com/office/powerpoint/2010/main" val="1402013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houghtco.com/technical-writing-1692530" TargetMode="External"/><Relationship Id="rId2" Type="http://schemas.openxmlformats.org/officeDocument/2006/relationships/hyperlink" Target="https://www.thoughtco.com/what-is-business-writing-1689188" TargetMode="External"/><Relationship Id="rId1" Type="http://schemas.openxmlformats.org/officeDocument/2006/relationships/slideLayout" Target="../slideLayouts/slideLayout2.xml"/><Relationship Id="rId4" Type="http://schemas.openxmlformats.org/officeDocument/2006/relationships/hyperlink" Target="https://www.thoughtco.com/what-is-composition-rhetoric-168977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8F0F5E-3A1A-B34A-B9FC-DE94733FA268}"/>
              </a:ext>
            </a:extLst>
          </p:cNvPr>
          <p:cNvSpPr txBox="1"/>
          <p:nvPr/>
        </p:nvSpPr>
        <p:spPr>
          <a:xfrm>
            <a:off x="347241" y="185195"/>
            <a:ext cx="1076445" cy="369332"/>
          </a:xfrm>
          <a:prstGeom prst="rect">
            <a:avLst/>
          </a:prstGeom>
          <a:noFill/>
        </p:spPr>
        <p:txBody>
          <a:bodyPr wrap="square" rtlCol="0">
            <a:spAutoFit/>
          </a:bodyPr>
          <a:lstStyle/>
          <a:p>
            <a:r>
              <a:rPr lang="en-US" b="1" i="1" dirty="0"/>
              <a:t>Unit-6</a:t>
            </a:r>
          </a:p>
        </p:txBody>
      </p:sp>
      <p:sp>
        <p:nvSpPr>
          <p:cNvPr id="5" name="TextBox 4">
            <a:extLst>
              <a:ext uri="{FF2B5EF4-FFF2-40B4-BE49-F238E27FC236}">
                <a16:creationId xmlns:a16="http://schemas.microsoft.com/office/drawing/2014/main" id="{DCE1A4F1-2CB5-CE47-A831-2C8E6922157B}"/>
              </a:ext>
            </a:extLst>
          </p:cNvPr>
          <p:cNvSpPr txBox="1"/>
          <p:nvPr/>
        </p:nvSpPr>
        <p:spPr>
          <a:xfrm>
            <a:off x="1099594" y="891250"/>
            <a:ext cx="6157733" cy="523220"/>
          </a:xfrm>
          <a:prstGeom prst="rect">
            <a:avLst/>
          </a:prstGeom>
          <a:noFill/>
        </p:spPr>
        <p:txBody>
          <a:bodyPr wrap="square" rtlCol="0">
            <a:spAutoFit/>
          </a:bodyPr>
          <a:lstStyle/>
          <a:p>
            <a:r>
              <a:rPr lang="en-US" sz="2800" b="1" i="1" dirty="0"/>
              <a:t>Collaborative Writing /Team Writing</a:t>
            </a:r>
          </a:p>
        </p:txBody>
      </p:sp>
      <p:sp>
        <p:nvSpPr>
          <p:cNvPr id="6" name="TextBox 5">
            <a:extLst>
              <a:ext uri="{FF2B5EF4-FFF2-40B4-BE49-F238E27FC236}">
                <a16:creationId xmlns:a16="http://schemas.microsoft.com/office/drawing/2014/main" id="{28A148EA-81A2-5A48-B690-C881B142A3A5}"/>
              </a:ext>
            </a:extLst>
          </p:cNvPr>
          <p:cNvSpPr txBox="1"/>
          <p:nvPr/>
        </p:nvSpPr>
        <p:spPr>
          <a:xfrm>
            <a:off x="1099593" y="1643605"/>
            <a:ext cx="10232021" cy="1200329"/>
          </a:xfrm>
          <a:prstGeom prst="rect">
            <a:avLst/>
          </a:prstGeom>
          <a:noFill/>
        </p:spPr>
        <p:txBody>
          <a:bodyPr wrap="square" rtlCol="0">
            <a:spAutoFit/>
          </a:bodyPr>
          <a:lstStyle/>
          <a:p>
            <a:r>
              <a:rPr lang="en-US" sz="2400" dirty="0"/>
              <a:t>Collaborative or team writing is the process of producing a written work as a group where all team members contributed to the content and the decisions about how the group will function.</a:t>
            </a:r>
          </a:p>
        </p:txBody>
      </p:sp>
      <p:sp>
        <p:nvSpPr>
          <p:cNvPr id="7" name="TextBox 6">
            <a:extLst>
              <a:ext uri="{FF2B5EF4-FFF2-40B4-BE49-F238E27FC236}">
                <a16:creationId xmlns:a16="http://schemas.microsoft.com/office/drawing/2014/main" id="{C263CFF5-6D4A-6A4A-AE0E-9A96CF110A33}"/>
              </a:ext>
            </a:extLst>
          </p:cNvPr>
          <p:cNvSpPr txBox="1"/>
          <p:nvPr/>
        </p:nvSpPr>
        <p:spPr>
          <a:xfrm>
            <a:off x="1099593" y="3032567"/>
            <a:ext cx="9734311" cy="1200329"/>
          </a:xfrm>
          <a:prstGeom prst="rect">
            <a:avLst/>
          </a:prstGeom>
          <a:noFill/>
        </p:spPr>
        <p:txBody>
          <a:bodyPr wrap="square" rtlCol="0">
            <a:spAutoFit/>
          </a:bodyPr>
          <a:lstStyle/>
          <a:p>
            <a:r>
              <a:rPr lang="en-US" sz="2400" dirty="0"/>
              <a:t>One of the top examples of collaborative writing in action is the process of creating Wikipedia entries. These are articles that multiple people write, then edited by admins, followed by changes suggested by various readers.</a:t>
            </a:r>
          </a:p>
        </p:txBody>
      </p:sp>
      <p:sp>
        <p:nvSpPr>
          <p:cNvPr id="8" name="TextBox 7">
            <a:extLst>
              <a:ext uri="{FF2B5EF4-FFF2-40B4-BE49-F238E27FC236}">
                <a16:creationId xmlns:a16="http://schemas.microsoft.com/office/drawing/2014/main" id="{1251DC76-27C8-994F-AE83-55B2BF1B54B1}"/>
              </a:ext>
            </a:extLst>
          </p:cNvPr>
          <p:cNvSpPr txBox="1"/>
          <p:nvPr/>
        </p:nvSpPr>
        <p:spPr>
          <a:xfrm>
            <a:off x="1099593" y="4433104"/>
            <a:ext cx="9630139" cy="1938992"/>
          </a:xfrm>
          <a:prstGeom prst="rect">
            <a:avLst/>
          </a:prstGeom>
          <a:noFill/>
        </p:spPr>
        <p:txBody>
          <a:bodyPr wrap="square" rtlCol="0">
            <a:spAutoFit/>
          </a:bodyPr>
          <a:lstStyle/>
          <a:p>
            <a:r>
              <a:rPr lang="en-US" sz="2400" dirty="0"/>
              <a:t>The goal of collaborative writing is to bring multiple authors together to produce a written work. This could be a book, an article, an anthology, a white paper, a presentation, a research paper, or even something outside what you might typically think of as writing, like a comic book or a musical album.</a:t>
            </a:r>
          </a:p>
        </p:txBody>
      </p:sp>
    </p:spTree>
    <p:extLst>
      <p:ext uri="{BB962C8B-B14F-4D97-AF65-F5344CB8AC3E}">
        <p14:creationId xmlns:p14="http://schemas.microsoft.com/office/powerpoint/2010/main" val="1392939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1DCFF8-A268-6246-AC3F-C44DDFE0F1C8}"/>
              </a:ext>
            </a:extLst>
          </p:cNvPr>
          <p:cNvSpPr txBox="1"/>
          <p:nvPr/>
        </p:nvSpPr>
        <p:spPr>
          <a:xfrm>
            <a:off x="983848" y="555585"/>
            <a:ext cx="9931079" cy="5575052"/>
          </a:xfrm>
          <a:prstGeom prst="rect">
            <a:avLst/>
          </a:prstGeom>
          <a:noFill/>
        </p:spPr>
        <p:txBody>
          <a:bodyPr wrap="square" rtlCol="0">
            <a:spAutoFit/>
          </a:bodyPr>
          <a:lstStyle/>
          <a:p>
            <a:pPr>
              <a:lnSpc>
                <a:spcPct val="150000"/>
              </a:lnSpc>
            </a:pPr>
            <a:r>
              <a:rPr lang="en-US" sz="2400" b="1" dirty="0"/>
              <a:t>Tips to Make Collaborative Writing Successful</a:t>
            </a:r>
            <a:endParaRPr lang="en-US" sz="2400" dirty="0"/>
          </a:p>
          <a:p>
            <a:pPr marL="342900" indent="-342900">
              <a:lnSpc>
                <a:spcPct val="150000"/>
              </a:lnSpc>
              <a:buFont typeface="Wingdings" pitchFamily="2" charset="2"/>
              <a:buChar char="q"/>
            </a:pPr>
            <a:r>
              <a:rPr lang="en-US" sz="2400" dirty="0"/>
              <a:t>Use the Right Software. ... </a:t>
            </a:r>
          </a:p>
          <a:p>
            <a:pPr marL="342900" indent="-342900">
              <a:lnSpc>
                <a:spcPct val="150000"/>
              </a:lnSpc>
              <a:buFont typeface="Wingdings" pitchFamily="2" charset="2"/>
              <a:buChar char="q"/>
            </a:pPr>
            <a:r>
              <a:rPr lang="en-US" sz="2400" dirty="0"/>
              <a:t>Brainstorm Together. ... </a:t>
            </a:r>
          </a:p>
          <a:p>
            <a:pPr marL="342900" indent="-342900">
              <a:lnSpc>
                <a:spcPct val="150000"/>
              </a:lnSpc>
              <a:buFont typeface="Wingdings" pitchFamily="2" charset="2"/>
              <a:buChar char="q"/>
            </a:pPr>
            <a:r>
              <a:rPr lang="en-US" sz="2400" dirty="0"/>
              <a:t>Assign Roles and Writing Tasks. ... </a:t>
            </a:r>
          </a:p>
          <a:p>
            <a:pPr marL="342900" indent="-342900">
              <a:lnSpc>
                <a:spcPct val="150000"/>
              </a:lnSpc>
              <a:buFont typeface="Wingdings" pitchFamily="2" charset="2"/>
              <a:buChar char="q"/>
            </a:pPr>
            <a:r>
              <a:rPr lang="en-US" sz="2400" dirty="0"/>
              <a:t>Choose How Writing Takes Place. ... </a:t>
            </a:r>
          </a:p>
          <a:p>
            <a:pPr marL="342900" indent="-342900">
              <a:lnSpc>
                <a:spcPct val="150000"/>
              </a:lnSpc>
              <a:buFont typeface="Wingdings" pitchFamily="2" charset="2"/>
              <a:buChar char="q"/>
            </a:pPr>
            <a:r>
              <a:rPr lang="en-US" sz="2400" dirty="0"/>
              <a:t>Set and Keep Deadlines for Drafts. ... </a:t>
            </a:r>
          </a:p>
          <a:p>
            <a:pPr marL="342900" indent="-342900">
              <a:lnSpc>
                <a:spcPct val="150000"/>
              </a:lnSpc>
              <a:buFont typeface="Wingdings" pitchFamily="2" charset="2"/>
              <a:buChar char="q"/>
            </a:pPr>
            <a:r>
              <a:rPr lang="en-US" sz="2400" dirty="0"/>
              <a:t>Be Willing to Listen to Others. ... </a:t>
            </a:r>
          </a:p>
          <a:p>
            <a:pPr marL="342900" indent="-342900">
              <a:lnSpc>
                <a:spcPct val="150000"/>
              </a:lnSpc>
              <a:buFont typeface="Wingdings" pitchFamily="2" charset="2"/>
              <a:buChar char="q"/>
            </a:pPr>
            <a:r>
              <a:rPr lang="en-US" sz="2400" dirty="0"/>
              <a:t>Tackle Revising as a Group. ... </a:t>
            </a:r>
          </a:p>
          <a:p>
            <a:pPr marL="342900" indent="-342900">
              <a:lnSpc>
                <a:spcPct val="150000"/>
              </a:lnSpc>
              <a:buFont typeface="Wingdings" pitchFamily="2" charset="2"/>
              <a:buChar char="q"/>
            </a:pPr>
            <a:r>
              <a:rPr lang="en-US" sz="2400" dirty="0"/>
              <a:t>Use Editing to Adjust for Different Writing Styles.</a:t>
            </a:r>
          </a:p>
          <a:p>
            <a:pPr>
              <a:lnSpc>
                <a:spcPct val="150000"/>
              </a:lnSpc>
            </a:pPr>
            <a:endParaRPr lang="en-US" sz="2400" dirty="0"/>
          </a:p>
        </p:txBody>
      </p:sp>
    </p:spTree>
    <p:extLst>
      <p:ext uri="{BB962C8B-B14F-4D97-AF65-F5344CB8AC3E}">
        <p14:creationId xmlns:p14="http://schemas.microsoft.com/office/powerpoint/2010/main" val="43921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A498C6-A6E5-D74B-8B4B-4EFC4957042A}"/>
              </a:ext>
            </a:extLst>
          </p:cNvPr>
          <p:cNvSpPr txBox="1"/>
          <p:nvPr/>
        </p:nvSpPr>
        <p:spPr>
          <a:xfrm>
            <a:off x="846881" y="810220"/>
            <a:ext cx="10498238" cy="1569660"/>
          </a:xfrm>
          <a:prstGeom prst="rect">
            <a:avLst/>
          </a:prstGeom>
          <a:noFill/>
        </p:spPr>
        <p:txBody>
          <a:bodyPr wrap="square" rtlCol="0">
            <a:spAutoFit/>
          </a:bodyPr>
          <a:lstStyle/>
          <a:p>
            <a:r>
              <a:rPr lang="en-US" sz="2400" dirty="0"/>
              <a:t>There are many ways to write collaboratively in the classroom. In a practical sense, classroom collaboration can involve writing text together or separately, editing another's work, peer reviewing in a face-to-face/virtual environment, or all (or none) of the above.</a:t>
            </a:r>
          </a:p>
        </p:txBody>
      </p:sp>
      <p:sp>
        <p:nvSpPr>
          <p:cNvPr id="5" name="TextBox 4">
            <a:extLst>
              <a:ext uri="{FF2B5EF4-FFF2-40B4-BE49-F238E27FC236}">
                <a16:creationId xmlns:a16="http://schemas.microsoft.com/office/drawing/2014/main" id="{D057D3DE-AE52-FE4E-A3DD-F1EF36DEAD88}"/>
              </a:ext>
            </a:extLst>
          </p:cNvPr>
          <p:cNvSpPr txBox="1"/>
          <p:nvPr/>
        </p:nvSpPr>
        <p:spPr>
          <a:xfrm>
            <a:off x="846881" y="381961"/>
            <a:ext cx="5681241" cy="461665"/>
          </a:xfrm>
          <a:prstGeom prst="rect">
            <a:avLst/>
          </a:prstGeom>
          <a:noFill/>
        </p:spPr>
        <p:txBody>
          <a:bodyPr wrap="square" rtlCol="0">
            <a:spAutoFit/>
          </a:bodyPr>
          <a:lstStyle/>
          <a:p>
            <a:r>
              <a:rPr lang="en-US" sz="2400" i="1" dirty="0"/>
              <a:t>What is collaborative writing in education?</a:t>
            </a:r>
          </a:p>
        </p:txBody>
      </p:sp>
      <p:sp>
        <p:nvSpPr>
          <p:cNvPr id="6" name="TextBox 5">
            <a:extLst>
              <a:ext uri="{FF2B5EF4-FFF2-40B4-BE49-F238E27FC236}">
                <a16:creationId xmlns:a16="http://schemas.microsoft.com/office/drawing/2014/main" id="{118E5F55-14E9-B640-B93B-107264BE2C31}"/>
              </a:ext>
            </a:extLst>
          </p:cNvPr>
          <p:cNvSpPr txBox="1"/>
          <p:nvPr/>
        </p:nvSpPr>
        <p:spPr>
          <a:xfrm>
            <a:off x="835306" y="2369628"/>
            <a:ext cx="6099858" cy="461665"/>
          </a:xfrm>
          <a:prstGeom prst="rect">
            <a:avLst/>
          </a:prstGeom>
          <a:noFill/>
        </p:spPr>
        <p:txBody>
          <a:bodyPr wrap="square" rtlCol="0">
            <a:spAutoFit/>
          </a:bodyPr>
          <a:lstStyle/>
          <a:p>
            <a:r>
              <a:rPr lang="en-US" sz="2400" i="1" dirty="0"/>
              <a:t>What are the features of collaborative writing?</a:t>
            </a:r>
          </a:p>
        </p:txBody>
      </p:sp>
      <p:sp>
        <p:nvSpPr>
          <p:cNvPr id="7" name="TextBox 6">
            <a:extLst>
              <a:ext uri="{FF2B5EF4-FFF2-40B4-BE49-F238E27FC236}">
                <a16:creationId xmlns:a16="http://schemas.microsoft.com/office/drawing/2014/main" id="{2AD1E509-7B02-7F4C-BDB7-8D9F1F0D369E}"/>
              </a:ext>
            </a:extLst>
          </p:cNvPr>
          <p:cNvSpPr txBox="1"/>
          <p:nvPr/>
        </p:nvSpPr>
        <p:spPr>
          <a:xfrm>
            <a:off x="846881" y="2777922"/>
            <a:ext cx="10334263" cy="1200329"/>
          </a:xfrm>
          <a:prstGeom prst="rect">
            <a:avLst/>
          </a:prstGeom>
          <a:noFill/>
        </p:spPr>
        <p:txBody>
          <a:bodyPr wrap="square" rtlCol="0">
            <a:spAutoFit/>
          </a:bodyPr>
          <a:lstStyle/>
          <a:p>
            <a:r>
              <a:rPr lang="en-US" sz="2400" dirty="0"/>
              <a:t>The defining features are mutual interaction, negotiations, conflict, and shared expertise. Facilitating features include affective factors, use of L1, backtracking and humor.</a:t>
            </a:r>
          </a:p>
        </p:txBody>
      </p:sp>
      <p:sp>
        <p:nvSpPr>
          <p:cNvPr id="8" name="TextBox 7">
            <a:extLst>
              <a:ext uri="{FF2B5EF4-FFF2-40B4-BE49-F238E27FC236}">
                <a16:creationId xmlns:a16="http://schemas.microsoft.com/office/drawing/2014/main" id="{8EC221C0-673E-9A4D-82C8-83B056491DD9}"/>
              </a:ext>
            </a:extLst>
          </p:cNvPr>
          <p:cNvSpPr txBox="1"/>
          <p:nvPr/>
        </p:nvSpPr>
        <p:spPr>
          <a:xfrm>
            <a:off x="846881" y="4070855"/>
            <a:ext cx="7868856" cy="461665"/>
          </a:xfrm>
          <a:prstGeom prst="rect">
            <a:avLst/>
          </a:prstGeom>
          <a:noFill/>
        </p:spPr>
        <p:txBody>
          <a:bodyPr wrap="square" rtlCol="0">
            <a:spAutoFit/>
          </a:bodyPr>
          <a:lstStyle/>
          <a:p>
            <a:r>
              <a:rPr lang="en-US" sz="2400" i="1" dirty="0"/>
              <a:t>What are the characteristics of collaborative writing?</a:t>
            </a:r>
          </a:p>
        </p:txBody>
      </p:sp>
      <p:sp>
        <p:nvSpPr>
          <p:cNvPr id="9" name="TextBox 8">
            <a:extLst>
              <a:ext uri="{FF2B5EF4-FFF2-40B4-BE49-F238E27FC236}">
                <a16:creationId xmlns:a16="http://schemas.microsoft.com/office/drawing/2014/main" id="{379E35EB-E485-384B-80A9-D22CD3FAE8EF}"/>
              </a:ext>
            </a:extLst>
          </p:cNvPr>
          <p:cNvSpPr txBox="1"/>
          <p:nvPr/>
        </p:nvSpPr>
        <p:spPr>
          <a:xfrm>
            <a:off x="846881" y="4677439"/>
            <a:ext cx="10206942" cy="1200329"/>
          </a:xfrm>
          <a:prstGeom prst="rect">
            <a:avLst/>
          </a:prstGeom>
          <a:noFill/>
        </p:spPr>
        <p:txBody>
          <a:bodyPr wrap="square" rtlCol="0">
            <a:spAutoFit/>
          </a:bodyPr>
          <a:lstStyle/>
          <a:p>
            <a:r>
              <a:rPr lang="en-US" sz="2400" dirty="0"/>
              <a:t>One of the fundamental characteristics of collaborative writing is asynchronicity, that is, the fact that the members of the group do not have to come together to work together so that writing times are significantly reduced”.</a:t>
            </a:r>
          </a:p>
        </p:txBody>
      </p:sp>
    </p:spTree>
    <p:extLst>
      <p:ext uri="{BB962C8B-B14F-4D97-AF65-F5344CB8AC3E}">
        <p14:creationId xmlns:p14="http://schemas.microsoft.com/office/powerpoint/2010/main" val="165102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2983B9-2AD2-2744-AB9D-66348FCCD992}"/>
              </a:ext>
            </a:extLst>
          </p:cNvPr>
          <p:cNvSpPr txBox="1"/>
          <p:nvPr/>
        </p:nvSpPr>
        <p:spPr>
          <a:xfrm>
            <a:off x="856527" y="509286"/>
            <a:ext cx="6308202" cy="461665"/>
          </a:xfrm>
          <a:prstGeom prst="rect">
            <a:avLst/>
          </a:prstGeom>
          <a:noFill/>
        </p:spPr>
        <p:txBody>
          <a:bodyPr wrap="square" rtlCol="0">
            <a:spAutoFit/>
          </a:bodyPr>
          <a:lstStyle/>
          <a:p>
            <a:r>
              <a:rPr lang="en-US" sz="2400" i="1" dirty="0"/>
              <a:t>What are advantages of collaborative writing?</a:t>
            </a:r>
          </a:p>
        </p:txBody>
      </p:sp>
      <p:sp>
        <p:nvSpPr>
          <p:cNvPr id="5" name="TextBox 4">
            <a:extLst>
              <a:ext uri="{FF2B5EF4-FFF2-40B4-BE49-F238E27FC236}">
                <a16:creationId xmlns:a16="http://schemas.microsoft.com/office/drawing/2014/main" id="{11D478BE-967F-AA46-A083-356AED4A4192}"/>
              </a:ext>
            </a:extLst>
          </p:cNvPr>
          <p:cNvSpPr txBox="1"/>
          <p:nvPr/>
        </p:nvSpPr>
        <p:spPr>
          <a:xfrm>
            <a:off x="856527" y="1018572"/>
            <a:ext cx="10417215" cy="1938992"/>
          </a:xfrm>
          <a:prstGeom prst="rect">
            <a:avLst/>
          </a:prstGeom>
          <a:noFill/>
        </p:spPr>
        <p:txBody>
          <a:bodyPr wrap="square" rtlCol="0">
            <a:spAutoFit/>
          </a:bodyPr>
          <a:lstStyle/>
          <a:p>
            <a:r>
              <a:rPr lang="en-US" sz="2400" dirty="0"/>
              <a:t>Benefits of collaborative writing:</a:t>
            </a:r>
            <a:br>
              <a:rPr lang="en-US" sz="2400" dirty="0"/>
            </a:br>
            <a:r>
              <a:rPr lang="en-US" sz="2400" dirty="0"/>
              <a:t>By working with other writers, you can benefit from their expertise, feedback, and insights, and avoid errors and biases that you might miss on your own. Collaborative writing can also help you generate more ideas, explore different perspectives, and develop critical thinking skills.</a:t>
            </a:r>
          </a:p>
        </p:txBody>
      </p:sp>
      <p:sp>
        <p:nvSpPr>
          <p:cNvPr id="6" name="TextBox 5">
            <a:extLst>
              <a:ext uri="{FF2B5EF4-FFF2-40B4-BE49-F238E27FC236}">
                <a16:creationId xmlns:a16="http://schemas.microsoft.com/office/drawing/2014/main" id="{44E64424-F994-B64B-BC72-EFCF97570A05}"/>
              </a:ext>
            </a:extLst>
          </p:cNvPr>
          <p:cNvSpPr txBox="1"/>
          <p:nvPr/>
        </p:nvSpPr>
        <p:spPr>
          <a:xfrm>
            <a:off x="856527" y="3275635"/>
            <a:ext cx="10417215" cy="2308324"/>
          </a:xfrm>
          <a:prstGeom prst="rect">
            <a:avLst/>
          </a:prstGeom>
          <a:noFill/>
        </p:spPr>
        <p:txBody>
          <a:bodyPr wrap="square" rtlCol="0">
            <a:spAutoFit/>
          </a:bodyPr>
          <a:lstStyle/>
          <a:p>
            <a:r>
              <a:rPr lang="en-US" sz="2400" i="1" dirty="0"/>
              <a:t>What are the two types of collaborative writing?</a:t>
            </a:r>
          </a:p>
          <a:p>
            <a:endParaRPr lang="en-US" sz="2400" i="1" dirty="0"/>
          </a:p>
          <a:p>
            <a:r>
              <a:rPr lang="en-US" sz="2400" dirty="0"/>
              <a:t>Sequential writing: each person adds their task work then passes it on for the next person to edit freely. Horizontal-division or parallel writing: each person does one part of the whole project and then one member compiles it.</a:t>
            </a:r>
          </a:p>
          <a:p>
            <a:endParaRPr lang="en-US" sz="2400" dirty="0"/>
          </a:p>
        </p:txBody>
      </p:sp>
    </p:spTree>
    <p:extLst>
      <p:ext uri="{BB962C8B-B14F-4D97-AF65-F5344CB8AC3E}">
        <p14:creationId xmlns:p14="http://schemas.microsoft.com/office/powerpoint/2010/main" val="86114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E772BE-D8EF-F945-AAA3-D0FECD833F56}"/>
              </a:ext>
            </a:extLst>
          </p:cNvPr>
          <p:cNvSpPr txBox="1"/>
          <p:nvPr/>
        </p:nvSpPr>
        <p:spPr>
          <a:xfrm>
            <a:off x="787078" y="185193"/>
            <a:ext cx="10741308" cy="8345041"/>
          </a:xfrm>
          <a:prstGeom prst="rect">
            <a:avLst/>
          </a:prstGeom>
          <a:noFill/>
        </p:spPr>
        <p:txBody>
          <a:bodyPr wrap="square" rtlCol="0">
            <a:spAutoFit/>
          </a:bodyPr>
          <a:lstStyle/>
          <a:p>
            <a:pPr fontAlgn="base">
              <a:lnSpc>
                <a:spcPct val="150000"/>
              </a:lnSpc>
            </a:pPr>
            <a:r>
              <a:rPr lang="en-US" sz="2400" i="1" dirty="0"/>
              <a:t>Collaborative writing</a:t>
            </a:r>
            <a:r>
              <a:rPr lang="en-US" sz="2400" dirty="0"/>
              <a:t> involves two or more persons working together to produce a written document. Also called group writing, it is a significant component of work in the business world, and many forms of </a:t>
            </a:r>
            <a:r>
              <a:rPr lang="en-US" sz="2400" dirty="0">
                <a:hlinkClick r:id="rId2">
                  <a:extLst>
                    <a:ext uri="{A12FA001-AC4F-418D-AE19-62706E023703}">
                      <ahyp:hlinkClr xmlns:ahyp="http://schemas.microsoft.com/office/drawing/2018/hyperlinkcolor" val="tx"/>
                    </a:ext>
                  </a:extLst>
                </a:hlinkClick>
              </a:rPr>
              <a:t>business </a:t>
            </a:r>
            <a:r>
              <a:rPr lang="en-US" sz="2400" u="sng" dirty="0">
                <a:hlinkClick r:id="rId2">
                  <a:extLst>
                    <a:ext uri="{A12FA001-AC4F-418D-AE19-62706E023703}">
                      <ahyp:hlinkClr xmlns:ahyp="http://schemas.microsoft.com/office/drawing/2018/hyperlinkcolor" val="tx"/>
                    </a:ext>
                  </a:extLst>
                </a:hlinkClick>
              </a:rPr>
              <a:t>writing</a:t>
            </a:r>
            <a:r>
              <a:rPr lang="en-US" sz="2400" u="sng" dirty="0"/>
              <a:t> </a:t>
            </a:r>
            <a:r>
              <a:rPr lang="en-US" sz="2400" dirty="0"/>
              <a:t>and </a:t>
            </a:r>
            <a:r>
              <a:rPr lang="en-US" sz="2400" dirty="0">
                <a:hlinkClick r:id="rId3">
                  <a:extLst>
                    <a:ext uri="{A12FA001-AC4F-418D-AE19-62706E023703}">
                      <ahyp:hlinkClr xmlns:ahyp="http://schemas.microsoft.com/office/drawing/2018/hyperlinkcolor" val="tx"/>
                    </a:ext>
                  </a:extLst>
                </a:hlinkClick>
              </a:rPr>
              <a:t>technical writing</a:t>
            </a:r>
            <a:r>
              <a:rPr lang="en-US" sz="2400" dirty="0"/>
              <a:t> depend on the efforts of collaborative writing teams.</a:t>
            </a:r>
          </a:p>
          <a:p>
            <a:pPr fontAlgn="base">
              <a:lnSpc>
                <a:spcPct val="150000"/>
              </a:lnSpc>
            </a:pPr>
            <a:r>
              <a:rPr lang="en-US" sz="2400" dirty="0"/>
              <a:t>Professional interest in collaborative writing, now an important subfield of </a:t>
            </a:r>
            <a:r>
              <a:rPr lang="en-US" sz="2400" dirty="0">
                <a:hlinkClick r:id="rId4">
                  <a:extLst>
                    <a:ext uri="{A12FA001-AC4F-418D-AE19-62706E023703}">
                      <ahyp:hlinkClr xmlns:ahyp="http://schemas.microsoft.com/office/drawing/2018/hyperlinkcolor" val="tx"/>
                    </a:ext>
                  </a:extLst>
                </a:hlinkClick>
              </a:rPr>
              <a:t>composition studies</a:t>
            </a:r>
            <a:r>
              <a:rPr lang="en-US" sz="2400" dirty="0"/>
              <a:t>, was spurred by the publication in 1990 of </a:t>
            </a:r>
            <a:r>
              <a:rPr lang="en-US" sz="2400" i="1" dirty="0"/>
              <a:t>Singular Texts/Plural Authors: Perspectives on Collaborative Writing</a:t>
            </a:r>
            <a:r>
              <a:rPr lang="en-US" sz="2400" dirty="0"/>
              <a:t> by Lisa Ede and Andrea Lunsford.</a:t>
            </a:r>
          </a:p>
          <a:p>
            <a:pPr fontAlgn="base">
              <a:lnSpc>
                <a:spcPct val="150000"/>
              </a:lnSpc>
            </a:pPr>
            <a:r>
              <a:rPr lang="en-US" sz="2400" b="1" i="1" dirty="0"/>
              <a:t>Observation</a:t>
            </a:r>
            <a:r>
              <a:rPr lang="en-US" sz="2400" dirty="0"/>
              <a:t> </a:t>
            </a:r>
            <a:endParaRPr lang="en-US" sz="2400" b="1" dirty="0"/>
          </a:p>
          <a:p>
            <a:pPr fontAlgn="base">
              <a:lnSpc>
                <a:spcPct val="150000"/>
              </a:lnSpc>
            </a:pPr>
            <a:r>
              <a:rPr lang="en-US" sz="2400" i="1" dirty="0"/>
              <a:t>"Collaboration not only draws on the expertise and energy of different people but can also create an outcome that is greater than the sum of its parts." </a:t>
            </a:r>
            <a:r>
              <a:rPr lang="en-US" sz="2400" dirty="0"/>
              <a:t>-Rise B. Axelrod and Charles R. Cooper</a:t>
            </a:r>
          </a:p>
          <a:p>
            <a:pPr>
              <a:lnSpc>
                <a:spcPct val="150000"/>
              </a:lnSpc>
            </a:pPr>
            <a:br>
              <a:rPr lang="en-US" sz="2400" dirty="0"/>
            </a:br>
            <a:br>
              <a:rPr lang="en-US" sz="2400" dirty="0"/>
            </a:br>
            <a:endParaRPr lang="en-US" sz="2400" dirty="0"/>
          </a:p>
        </p:txBody>
      </p:sp>
    </p:spTree>
    <p:extLst>
      <p:ext uri="{BB962C8B-B14F-4D97-AF65-F5344CB8AC3E}">
        <p14:creationId xmlns:p14="http://schemas.microsoft.com/office/powerpoint/2010/main" val="369574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7B8616-8CD7-694A-85F4-590E6D438D6C}"/>
              </a:ext>
            </a:extLst>
          </p:cNvPr>
          <p:cNvSpPr txBox="1"/>
          <p:nvPr/>
        </p:nvSpPr>
        <p:spPr>
          <a:xfrm>
            <a:off x="821803" y="312516"/>
            <a:ext cx="10683432" cy="6129050"/>
          </a:xfrm>
          <a:prstGeom prst="rect">
            <a:avLst/>
          </a:prstGeom>
          <a:noFill/>
        </p:spPr>
        <p:txBody>
          <a:bodyPr wrap="square" rtlCol="0">
            <a:spAutoFit/>
          </a:bodyPr>
          <a:lstStyle/>
          <a:p>
            <a:pPr>
              <a:lnSpc>
                <a:spcPct val="150000"/>
              </a:lnSpc>
            </a:pPr>
            <a:r>
              <a:rPr lang="en-US" sz="2400" b="1" i="1" dirty="0"/>
              <a:t>Document control </a:t>
            </a:r>
            <a:r>
              <a:rPr lang="en-US" sz="2400" dirty="0"/>
              <a:t>refers to the processes a business develops to oversee the creation, review, modification, issuance, distribution and accessibility of their documents. These controls define the way the entire lifecycle of each document is managed from creation through to approval and obsolescence.</a:t>
            </a:r>
            <a:endParaRPr lang="en-US" sz="2000" dirty="0"/>
          </a:p>
          <a:p>
            <a:pPr>
              <a:lnSpc>
                <a:spcPct val="150000"/>
              </a:lnSpc>
            </a:pPr>
            <a:r>
              <a:rPr lang="en-US" sz="2400" b="1" dirty="0"/>
              <a:t>Examples of controlled documentation in the company</a:t>
            </a:r>
            <a:br>
              <a:rPr lang="en-US" sz="2400" dirty="0"/>
            </a:br>
            <a:r>
              <a:rPr lang="en-US" sz="2400" dirty="0"/>
              <a:t>Most often they are: company policies, work procedures (typically describes processes, duties, obligations)</a:t>
            </a:r>
          </a:p>
          <a:p>
            <a:pPr>
              <a:lnSpc>
                <a:spcPct val="150000"/>
              </a:lnSpc>
            </a:pPr>
            <a:r>
              <a:rPr lang="en-US" sz="2400" dirty="0"/>
              <a:t>Some examples include: Construction: Document control is important in industries like construction, where permits may be required for sites, there may be requirements for working with different unions, and making frequent copies may be necessary during certain periods.</a:t>
            </a:r>
          </a:p>
        </p:txBody>
      </p:sp>
    </p:spTree>
    <p:extLst>
      <p:ext uri="{BB962C8B-B14F-4D97-AF65-F5344CB8AC3E}">
        <p14:creationId xmlns:p14="http://schemas.microsoft.com/office/powerpoint/2010/main" val="342511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C9A29F-15C3-CD46-B820-2BFBF6E67D9C}"/>
              </a:ext>
            </a:extLst>
          </p:cNvPr>
          <p:cNvSpPr txBox="1"/>
          <p:nvPr/>
        </p:nvSpPr>
        <p:spPr>
          <a:xfrm>
            <a:off x="636608" y="162040"/>
            <a:ext cx="10857053" cy="6969600"/>
          </a:xfrm>
          <a:prstGeom prst="rect">
            <a:avLst/>
          </a:prstGeom>
          <a:noFill/>
        </p:spPr>
        <p:txBody>
          <a:bodyPr wrap="square" rtlCol="0">
            <a:spAutoFit/>
          </a:bodyPr>
          <a:lstStyle/>
          <a:p>
            <a:pPr>
              <a:lnSpc>
                <a:spcPct val="150000"/>
              </a:lnSpc>
            </a:pPr>
            <a:r>
              <a:rPr lang="en-US" sz="2000" dirty="0"/>
              <a:t>Using the same file name throughout the life of the document. Using the same characters to separate words in the file name (usually spaces, dashes, or underscores) Using a consistent suffix to indicate the version number of the file.</a:t>
            </a:r>
          </a:p>
          <a:p>
            <a:pPr>
              <a:lnSpc>
                <a:spcPct val="150000"/>
              </a:lnSpc>
            </a:pPr>
            <a:r>
              <a:rPr lang="en-US" sz="2000" dirty="0"/>
              <a:t>Documents are subject to. document life cycle from creation, and validity to archiving and. must undergo formal review, formal approval, and controlled distribution and disposal.</a:t>
            </a:r>
            <a:endParaRPr lang="en-US" sz="2000" b="1" dirty="0"/>
          </a:p>
          <a:p>
            <a:pPr>
              <a:lnSpc>
                <a:spcPct val="150000"/>
              </a:lnSpc>
            </a:pPr>
            <a:r>
              <a:rPr lang="en-US" sz="2000" b="1" dirty="0"/>
              <a:t>Steps for starting a document control system</a:t>
            </a:r>
            <a:endParaRPr lang="en-US" sz="2000" dirty="0"/>
          </a:p>
          <a:p>
            <a:pPr>
              <a:lnSpc>
                <a:spcPct val="150000"/>
              </a:lnSpc>
            </a:pPr>
            <a:r>
              <a:rPr lang="en-US" sz="2000" dirty="0"/>
              <a:t>Identify documents. Identify all the documents to be managed within the control system. ... </a:t>
            </a:r>
          </a:p>
          <a:p>
            <a:pPr>
              <a:lnSpc>
                <a:spcPct val="150000"/>
              </a:lnSpc>
            </a:pPr>
            <a:r>
              <a:rPr lang="en-US" sz="2000" dirty="0"/>
              <a:t>Establish quality standards. ... </a:t>
            </a:r>
          </a:p>
          <a:p>
            <a:pPr>
              <a:lnSpc>
                <a:spcPct val="150000"/>
              </a:lnSpc>
            </a:pPr>
            <a:r>
              <a:rPr lang="en-US" sz="2000" dirty="0"/>
              <a:t>Name your documents. ... </a:t>
            </a:r>
          </a:p>
          <a:p>
            <a:pPr>
              <a:lnSpc>
                <a:spcPct val="150000"/>
              </a:lnSpc>
            </a:pPr>
            <a:r>
              <a:rPr lang="en-US" sz="2000" dirty="0"/>
              <a:t>Create revisions procedures. ... </a:t>
            </a:r>
          </a:p>
          <a:p>
            <a:pPr>
              <a:lnSpc>
                <a:spcPct val="150000"/>
              </a:lnSpc>
            </a:pPr>
            <a:r>
              <a:rPr lang="en-US" sz="2000" dirty="0"/>
              <a:t>Manage access. ... </a:t>
            </a:r>
          </a:p>
          <a:p>
            <a:pPr>
              <a:lnSpc>
                <a:spcPct val="150000"/>
              </a:lnSpc>
            </a:pPr>
            <a:r>
              <a:rPr lang="en-US" sz="2000" dirty="0"/>
              <a:t>Establish archiving procedures. ... </a:t>
            </a:r>
          </a:p>
          <a:p>
            <a:pPr>
              <a:lnSpc>
                <a:spcPct val="150000"/>
              </a:lnSpc>
            </a:pPr>
            <a:r>
              <a:rPr lang="en-US" sz="2000" dirty="0"/>
              <a:t>Creation. ... </a:t>
            </a:r>
          </a:p>
          <a:p>
            <a:pPr>
              <a:lnSpc>
                <a:spcPct val="150000"/>
              </a:lnSpc>
            </a:pPr>
            <a:r>
              <a:rPr lang="en-US" sz="2000" dirty="0"/>
              <a:t>Review.</a:t>
            </a:r>
          </a:p>
          <a:p>
            <a:pPr>
              <a:lnSpc>
                <a:spcPct val="150000"/>
              </a:lnSpc>
            </a:pPr>
            <a:endParaRPr lang="en-US" sz="2000" dirty="0"/>
          </a:p>
        </p:txBody>
      </p:sp>
    </p:spTree>
    <p:extLst>
      <p:ext uri="{BB962C8B-B14F-4D97-AF65-F5344CB8AC3E}">
        <p14:creationId xmlns:p14="http://schemas.microsoft.com/office/powerpoint/2010/main" val="4087435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215</Words>
  <Application>Microsoft Macintosh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cp:revision>
  <dcterms:created xsi:type="dcterms:W3CDTF">2023-10-08T01:40:57Z</dcterms:created>
  <dcterms:modified xsi:type="dcterms:W3CDTF">2023-12-06T08:21:04Z</dcterms:modified>
</cp:coreProperties>
</file>