
<file path=[Content_Types].xml><?xml version="1.0" encoding="utf-8"?>
<Types xmlns="http://schemas.openxmlformats.org/package/2006/content-types">
  <Default Extension="jpeg" ContentType="image/jpe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51"/>
  </p:normalViewPr>
  <p:slideViewPr>
    <p:cSldViewPr snapToGrid="0" snapToObjects="1">
      <p:cViewPr varScale="1">
        <p:scale>
          <a:sx n="110" d="100"/>
          <a:sy n="110" d="100"/>
        </p:scale>
        <p:origin x="63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1F23B-AB18-3F4A-B0BE-7DDF2FAB236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69D0A3C-7B42-F047-93EE-DF3E3E2504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B19AF92-BB0E-664F-8711-B842CCF719AC}"/>
              </a:ext>
            </a:extLst>
          </p:cNvPr>
          <p:cNvSpPr>
            <a:spLocks noGrp="1"/>
          </p:cNvSpPr>
          <p:nvPr>
            <p:ph type="dt" sz="half" idx="10"/>
          </p:nvPr>
        </p:nvSpPr>
        <p:spPr/>
        <p:txBody>
          <a:bodyPr/>
          <a:lstStyle/>
          <a:p>
            <a:fld id="{89FE51C9-5772-384C-BBCF-65D8AD68F58A}" type="datetimeFigureOut">
              <a:rPr lang="en-US" smtClean="0"/>
              <a:t>12/14/23</a:t>
            </a:fld>
            <a:endParaRPr lang="en-US"/>
          </a:p>
        </p:txBody>
      </p:sp>
      <p:sp>
        <p:nvSpPr>
          <p:cNvPr id="5" name="Footer Placeholder 4">
            <a:extLst>
              <a:ext uri="{FF2B5EF4-FFF2-40B4-BE49-F238E27FC236}">
                <a16:creationId xmlns:a16="http://schemas.microsoft.com/office/drawing/2014/main" id="{6346F390-FE5E-8C44-8308-06A8CE61F7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4A7C16-CCCA-5D46-9CEC-B0FEB58F8DBB}"/>
              </a:ext>
            </a:extLst>
          </p:cNvPr>
          <p:cNvSpPr>
            <a:spLocks noGrp="1"/>
          </p:cNvSpPr>
          <p:nvPr>
            <p:ph type="sldNum" sz="quarter" idx="12"/>
          </p:nvPr>
        </p:nvSpPr>
        <p:spPr/>
        <p:txBody>
          <a:bodyPr/>
          <a:lstStyle/>
          <a:p>
            <a:fld id="{BC2FE9A3-41AF-6048-AC46-3130AB27E443}" type="slidenum">
              <a:rPr lang="en-US" smtClean="0"/>
              <a:t>‹#›</a:t>
            </a:fld>
            <a:endParaRPr lang="en-US"/>
          </a:p>
        </p:txBody>
      </p:sp>
    </p:spTree>
    <p:extLst>
      <p:ext uri="{BB962C8B-B14F-4D97-AF65-F5344CB8AC3E}">
        <p14:creationId xmlns:p14="http://schemas.microsoft.com/office/powerpoint/2010/main" val="2941951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1CEAD-6894-8C4D-A261-2B4A273E89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77A8E01-9BCC-0B43-992A-044CF3FAC34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250CE8-A668-1345-AE84-E8475EE5C73F}"/>
              </a:ext>
            </a:extLst>
          </p:cNvPr>
          <p:cNvSpPr>
            <a:spLocks noGrp="1"/>
          </p:cNvSpPr>
          <p:nvPr>
            <p:ph type="dt" sz="half" idx="10"/>
          </p:nvPr>
        </p:nvSpPr>
        <p:spPr/>
        <p:txBody>
          <a:bodyPr/>
          <a:lstStyle/>
          <a:p>
            <a:fld id="{89FE51C9-5772-384C-BBCF-65D8AD68F58A}" type="datetimeFigureOut">
              <a:rPr lang="en-US" smtClean="0"/>
              <a:t>12/14/23</a:t>
            </a:fld>
            <a:endParaRPr lang="en-US"/>
          </a:p>
        </p:txBody>
      </p:sp>
      <p:sp>
        <p:nvSpPr>
          <p:cNvPr id="5" name="Footer Placeholder 4">
            <a:extLst>
              <a:ext uri="{FF2B5EF4-FFF2-40B4-BE49-F238E27FC236}">
                <a16:creationId xmlns:a16="http://schemas.microsoft.com/office/drawing/2014/main" id="{401D2C5E-DE12-6F4D-A40E-D29421D533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1E1F24-A4BC-A94D-9E7B-12021DE212FA}"/>
              </a:ext>
            </a:extLst>
          </p:cNvPr>
          <p:cNvSpPr>
            <a:spLocks noGrp="1"/>
          </p:cNvSpPr>
          <p:nvPr>
            <p:ph type="sldNum" sz="quarter" idx="12"/>
          </p:nvPr>
        </p:nvSpPr>
        <p:spPr/>
        <p:txBody>
          <a:bodyPr/>
          <a:lstStyle/>
          <a:p>
            <a:fld id="{BC2FE9A3-41AF-6048-AC46-3130AB27E443}" type="slidenum">
              <a:rPr lang="en-US" smtClean="0"/>
              <a:t>‹#›</a:t>
            </a:fld>
            <a:endParaRPr lang="en-US"/>
          </a:p>
        </p:txBody>
      </p:sp>
    </p:spTree>
    <p:extLst>
      <p:ext uri="{BB962C8B-B14F-4D97-AF65-F5344CB8AC3E}">
        <p14:creationId xmlns:p14="http://schemas.microsoft.com/office/powerpoint/2010/main" val="461296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A91199-2F5F-7E4D-9A6D-DB5874AC59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76E4EC2-EBD9-434F-8FAF-BE628692D8D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F50EFD-86DD-2E45-881D-0F618126567C}"/>
              </a:ext>
            </a:extLst>
          </p:cNvPr>
          <p:cNvSpPr>
            <a:spLocks noGrp="1"/>
          </p:cNvSpPr>
          <p:nvPr>
            <p:ph type="dt" sz="half" idx="10"/>
          </p:nvPr>
        </p:nvSpPr>
        <p:spPr/>
        <p:txBody>
          <a:bodyPr/>
          <a:lstStyle/>
          <a:p>
            <a:fld id="{89FE51C9-5772-384C-BBCF-65D8AD68F58A}" type="datetimeFigureOut">
              <a:rPr lang="en-US" smtClean="0"/>
              <a:t>12/14/23</a:t>
            </a:fld>
            <a:endParaRPr lang="en-US"/>
          </a:p>
        </p:txBody>
      </p:sp>
      <p:sp>
        <p:nvSpPr>
          <p:cNvPr id="5" name="Footer Placeholder 4">
            <a:extLst>
              <a:ext uri="{FF2B5EF4-FFF2-40B4-BE49-F238E27FC236}">
                <a16:creationId xmlns:a16="http://schemas.microsoft.com/office/drawing/2014/main" id="{BFD62DC3-952C-974B-8222-FA065EFCAE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32675E-BE61-3542-9E4D-3F0B2D1D9579}"/>
              </a:ext>
            </a:extLst>
          </p:cNvPr>
          <p:cNvSpPr>
            <a:spLocks noGrp="1"/>
          </p:cNvSpPr>
          <p:nvPr>
            <p:ph type="sldNum" sz="quarter" idx="12"/>
          </p:nvPr>
        </p:nvSpPr>
        <p:spPr/>
        <p:txBody>
          <a:bodyPr/>
          <a:lstStyle/>
          <a:p>
            <a:fld id="{BC2FE9A3-41AF-6048-AC46-3130AB27E443}" type="slidenum">
              <a:rPr lang="en-US" smtClean="0"/>
              <a:t>‹#›</a:t>
            </a:fld>
            <a:endParaRPr lang="en-US"/>
          </a:p>
        </p:txBody>
      </p:sp>
    </p:spTree>
    <p:extLst>
      <p:ext uri="{BB962C8B-B14F-4D97-AF65-F5344CB8AC3E}">
        <p14:creationId xmlns:p14="http://schemas.microsoft.com/office/powerpoint/2010/main" val="1560156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D74D4-A671-6B4F-9398-F79CFD809D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FACCBC-B365-3F40-A025-36FF10E6B7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1EF766-78B7-5F48-B551-9E7D38A63666}"/>
              </a:ext>
            </a:extLst>
          </p:cNvPr>
          <p:cNvSpPr>
            <a:spLocks noGrp="1"/>
          </p:cNvSpPr>
          <p:nvPr>
            <p:ph type="dt" sz="half" idx="10"/>
          </p:nvPr>
        </p:nvSpPr>
        <p:spPr/>
        <p:txBody>
          <a:bodyPr/>
          <a:lstStyle/>
          <a:p>
            <a:fld id="{89FE51C9-5772-384C-BBCF-65D8AD68F58A}" type="datetimeFigureOut">
              <a:rPr lang="en-US" smtClean="0"/>
              <a:t>12/14/23</a:t>
            </a:fld>
            <a:endParaRPr lang="en-US"/>
          </a:p>
        </p:txBody>
      </p:sp>
      <p:sp>
        <p:nvSpPr>
          <p:cNvPr id="5" name="Footer Placeholder 4">
            <a:extLst>
              <a:ext uri="{FF2B5EF4-FFF2-40B4-BE49-F238E27FC236}">
                <a16:creationId xmlns:a16="http://schemas.microsoft.com/office/drawing/2014/main" id="{512EDB00-E27E-5949-A014-65681631C8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56CBD0-1856-BD40-82BC-23CE7A4C802E}"/>
              </a:ext>
            </a:extLst>
          </p:cNvPr>
          <p:cNvSpPr>
            <a:spLocks noGrp="1"/>
          </p:cNvSpPr>
          <p:nvPr>
            <p:ph type="sldNum" sz="quarter" idx="12"/>
          </p:nvPr>
        </p:nvSpPr>
        <p:spPr/>
        <p:txBody>
          <a:bodyPr/>
          <a:lstStyle/>
          <a:p>
            <a:fld id="{BC2FE9A3-41AF-6048-AC46-3130AB27E443}" type="slidenum">
              <a:rPr lang="en-US" smtClean="0"/>
              <a:t>‹#›</a:t>
            </a:fld>
            <a:endParaRPr lang="en-US"/>
          </a:p>
        </p:txBody>
      </p:sp>
    </p:spTree>
    <p:extLst>
      <p:ext uri="{BB962C8B-B14F-4D97-AF65-F5344CB8AC3E}">
        <p14:creationId xmlns:p14="http://schemas.microsoft.com/office/powerpoint/2010/main" val="2544961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AC69F-0B8F-1844-8192-F8B731E07A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20A29AF-C066-6B43-9975-4123C8C05D1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6D1588-82BD-AB47-A0A7-0BE680BA1AFA}"/>
              </a:ext>
            </a:extLst>
          </p:cNvPr>
          <p:cNvSpPr>
            <a:spLocks noGrp="1"/>
          </p:cNvSpPr>
          <p:nvPr>
            <p:ph type="dt" sz="half" idx="10"/>
          </p:nvPr>
        </p:nvSpPr>
        <p:spPr/>
        <p:txBody>
          <a:bodyPr/>
          <a:lstStyle/>
          <a:p>
            <a:fld id="{89FE51C9-5772-384C-BBCF-65D8AD68F58A}" type="datetimeFigureOut">
              <a:rPr lang="en-US" smtClean="0"/>
              <a:t>12/14/23</a:t>
            </a:fld>
            <a:endParaRPr lang="en-US"/>
          </a:p>
        </p:txBody>
      </p:sp>
      <p:sp>
        <p:nvSpPr>
          <p:cNvPr id="5" name="Footer Placeholder 4">
            <a:extLst>
              <a:ext uri="{FF2B5EF4-FFF2-40B4-BE49-F238E27FC236}">
                <a16:creationId xmlns:a16="http://schemas.microsoft.com/office/drawing/2014/main" id="{CF88FD6F-1CD0-6346-A5E7-D1C8174061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3DD4E2-A025-D546-880E-5E9F403D9049}"/>
              </a:ext>
            </a:extLst>
          </p:cNvPr>
          <p:cNvSpPr>
            <a:spLocks noGrp="1"/>
          </p:cNvSpPr>
          <p:nvPr>
            <p:ph type="sldNum" sz="quarter" idx="12"/>
          </p:nvPr>
        </p:nvSpPr>
        <p:spPr/>
        <p:txBody>
          <a:bodyPr/>
          <a:lstStyle/>
          <a:p>
            <a:fld id="{BC2FE9A3-41AF-6048-AC46-3130AB27E443}" type="slidenum">
              <a:rPr lang="en-US" smtClean="0"/>
              <a:t>‹#›</a:t>
            </a:fld>
            <a:endParaRPr lang="en-US"/>
          </a:p>
        </p:txBody>
      </p:sp>
    </p:spTree>
    <p:extLst>
      <p:ext uri="{BB962C8B-B14F-4D97-AF65-F5344CB8AC3E}">
        <p14:creationId xmlns:p14="http://schemas.microsoft.com/office/powerpoint/2010/main" val="825207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92664-B69A-E441-8B99-25F38A1534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AEC94B-F139-8641-B241-54BCDAFC8C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880A091-E21C-3C4D-B375-C66890898A8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D3A0BA-3A9F-CC4E-844A-4AC279211F28}"/>
              </a:ext>
            </a:extLst>
          </p:cNvPr>
          <p:cNvSpPr>
            <a:spLocks noGrp="1"/>
          </p:cNvSpPr>
          <p:nvPr>
            <p:ph type="dt" sz="half" idx="10"/>
          </p:nvPr>
        </p:nvSpPr>
        <p:spPr/>
        <p:txBody>
          <a:bodyPr/>
          <a:lstStyle/>
          <a:p>
            <a:fld id="{89FE51C9-5772-384C-BBCF-65D8AD68F58A}" type="datetimeFigureOut">
              <a:rPr lang="en-US" smtClean="0"/>
              <a:t>12/14/23</a:t>
            </a:fld>
            <a:endParaRPr lang="en-US"/>
          </a:p>
        </p:txBody>
      </p:sp>
      <p:sp>
        <p:nvSpPr>
          <p:cNvPr id="6" name="Footer Placeholder 5">
            <a:extLst>
              <a:ext uri="{FF2B5EF4-FFF2-40B4-BE49-F238E27FC236}">
                <a16:creationId xmlns:a16="http://schemas.microsoft.com/office/drawing/2014/main" id="{DBF362EA-DB72-9845-A772-DD8DB07DE4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5E1375-2556-9646-A7F8-6E77CCBD797D}"/>
              </a:ext>
            </a:extLst>
          </p:cNvPr>
          <p:cNvSpPr>
            <a:spLocks noGrp="1"/>
          </p:cNvSpPr>
          <p:nvPr>
            <p:ph type="sldNum" sz="quarter" idx="12"/>
          </p:nvPr>
        </p:nvSpPr>
        <p:spPr/>
        <p:txBody>
          <a:bodyPr/>
          <a:lstStyle/>
          <a:p>
            <a:fld id="{BC2FE9A3-41AF-6048-AC46-3130AB27E443}" type="slidenum">
              <a:rPr lang="en-US" smtClean="0"/>
              <a:t>‹#›</a:t>
            </a:fld>
            <a:endParaRPr lang="en-US"/>
          </a:p>
        </p:txBody>
      </p:sp>
    </p:spTree>
    <p:extLst>
      <p:ext uri="{BB962C8B-B14F-4D97-AF65-F5344CB8AC3E}">
        <p14:creationId xmlns:p14="http://schemas.microsoft.com/office/powerpoint/2010/main" val="747544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86BED-CA60-FB4C-9F31-BEF08B6AEDE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49F241-3174-7D4B-95F1-47F24C938F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77E0F0-0A30-7442-8E8A-1E108F5E48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2366237-89A8-A340-B8FB-06556BEEB4B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B77493-40EB-044F-B4C0-CF22C428EF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D56EB1-CB5F-3649-AF9D-19A7F63624F6}"/>
              </a:ext>
            </a:extLst>
          </p:cNvPr>
          <p:cNvSpPr>
            <a:spLocks noGrp="1"/>
          </p:cNvSpPr>
          <p:nvPr>
            <p:ph type="dt" sz="half" idx="10"/>
          </p:nvPr>
        </p:nvSpPr>
        <p:spPr/>
        <p:txBody>
          <a:bodyPr/>
          <a:lstStyle/>
          <a:p>
            <a:fld id="{89FE51C9-5772-384C-BBCF-65D8AD68F58A}" type="datetimeFigureOut">
              <a:rPr lang="en-US" smtClean="0"/>
              <a:t>12/14/23</a:t>
            </a:fld>
            <a:endParaRPr lang="en-US"/>
          </a:p>
        </p:txBody>
      </p:sp>
      <p:sp>
        <p:nvSpPr>
          <p:cNvPr id="8" name="Footer Placeholder 7">
            <a:extLst>
              <a:ext uri="{FF2B5EF4-FFF2-40B4-BE49-F238E27FC236}">
                <a16:creationId xmlns:a16="http://schemas.microsoft.com/office/drawing/2014/main" id="{6E385CD0-A549-2B47-B30D-E49761D4DE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BE57E9E-66BD-5145-8247-0D793083D50F}"/>
              </a:ext>
            </a:extLst>
          </p:cNvPr>
          <p:cNvSpPr>
            <a:spLocks noGrp="1"/>
          </p:cNvSpPr>
          <p:nvPr>
            <p:ph type="sldNum" sz="quarter" idx="12"/>
          </p:nvPr>
        </p:nvSpPr>
        <p:spPr/>
        <p:txBody>
          <a:bodyPr/>
          <a:lstStyle/>
          <a:p>
            <a:fld id="{BC2FE9A3-41AF-6048-AC46-3130AB27E443}" type="slidenum">
              <a:rPr lang="en-US" smtClean="0"/>
              <a:t>‹#›</a:t>
            </a:fld>
            <a:endParaRPr lang="en-US"/>
          </a:p>
        </p:txBody>
      </p:sp>
    </p:spTree>
    <p:extLst>
      <p:ext uri="{BB962C8B-B14F-4D97-AF65-F5344CB8AC3E}">
        <p14:creationId xmlns:p14="http://schemas.microsoft.com/office/powerpoint/2010/main" val="3297341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89C01-CCFA-1148-9EF4-4DA9646FAE1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014080-4F64-3C48-BA8C-E61CE2385019}"/>
              </a:ext>
            </a:extLst>
          </p:cNvPr>
          <p:cNvSpPr>
            <a:spLocks noGrp="1"/>
          </p:cNvSpPr>
          <p:nvPr>
            <p:ph type="dt" sz="half" idx="10"/>
          </p:nvPr>
        </p:nvSpPr>
        <p:spPr/>
        <p:txBody>
          <a:bodyPr/>
          <a:lstStyle/>
          <a:p>
            <a:fld id="{89FE51C9-5772-384C-BBCF-65D8AD68F58A}" type="datetimeFigureOut">
              <a:rPr lang="en-US" smtClean="0"/>
              <a:t>12/14/23</a:t>
            </a:fld>
            <a:endParaRPr lang="en-US"/>
          </a:p>
        </p:txBody>
      </p:sp>
      <p:sp>
        <p:nvSpPr>
          <p:cNvPr id="4" name="Footer Placeholder 3">
            <a:extLst>
              <a:ext uri="{FF2B5EF4-FFF2-40B4-BE49-F238E27FC236}">
                <a16:creationId xmlns:a16="http://schemas.microsoft.com/office/drawing/2014/main" id="{E4E2AF8F-B1EC-CB4F-9D24-F7FA147F81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0CFBD8A-D9EA-C444-B6E4-7518B3ECAFBC}"/>
              </a:ext>
            </a:extLst>
          </p:cNvPr>
          <p:cNvSpPr>
            <a:spLocks noGrp="1"/>
          </p:cNvSpPr>
          <p:nvPr>
            <p:ph type="sldNum" sz="quarter" idx="12"/>
          </p:nvPr>
        </p:nvSpPr>
        <p:spPr/>
        <p:txBody>
          <a:bodyPr/>
          <a:lstStyle/>
          <a:p>
            <a:fld id="{BC2FE9A3-41AF-6048-AC46-3130AB27E443}" type="slidenum">
              <a:rPr lang="en-US" smtClean="0"/>
              <a:t>‹#›</a:t>
            </a:fld>
            <a:endParaRPr lang="en-US"/>
          </a:p>
        </p:txBody>
      </p:sp>
    </p:spTree>
    <p:extLst>
      <p:ext uri="{BB962C8B-B14F-4D97-AF65-F5344CB8AC3E}">
        <p14:creationId xmlns:p14="http://schemas.microsoft.com/office/powerpoint/2010/main" val="26058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6D2986-6513-6D4A-BF4C-9654BABAC6D7}"/>
              </a:ext>
            </a:extLst>
          </p:cNvPr>
          <p:cNvSpPr>
            <a:spLocks noGrp="1"/>
          </p:cNvSpPr>
          <p:nvPr>
            <p:ph type="dt" sz="half" idx="10"/>
          </p:nvPr>
        </p:nvSpPr>
        <p:spPr/>
        <p:txBody>
          <a:bodyPr/>
          <a:lstStyle/>
          <a:p>
            <a:fld id="{89FE51C9-5772-384C-BBCF-65D8AD68F58A}" type="datetimeFigureOut">
              <a:rPr lang="en-US" smtClean="0"/>
              <a:t>12/14/23</a:t>
            </a:fld>
            <a:endParaRPr lang="en-US"/>
          </a:p>
        </p:txBody>
      </p:sp>
      <p:sp>
        <p:nvSpPr>
          <p:cNvPr id="3" name="Footer Placeholder 2">
            <a:extLst>
              <a:ext uri="{FF2B5EF4-FFF2-40B4-BE49-F238E27FC236}">
                <a16:creationId xmlns:a16="http://schemas.microsoft.com/office/drawing/2014/main" id="{65132E5D-281B-1C4A-9ACC-3FB5F1DFCDF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B3BB08-AB17-BF4F-AE20-4AA3EAB45056}"/>
              </a:ext>
            </a:extLst>
          </p:cNvPr>
          <p:cNvSpPr>
            <a:spLocks noGrp="1"/>
          </p:cNvSpPr>
          <p:nvPr>
            <p:ph type="sldNum" sz="quarter" idx="12"/>
          </p:nvPr>
        </p:nvSpPr>
        <p:spPr/>
        <p:txBody>
          <a:bodyPr/>
          <a:lstStyle/>
          <a:p>
            <a:fld id="{BC2FE9A3-41AF-6048-AC46-3130AB27E443}" type="slidenum">
              <a:rPr lang="en-US" smtClean="0"/>
              <a:t>‹#›</a:t>
            </a:fld>
            <a:endParaRPr lang="en-US"/>
          </a:p>
        </p:txBody>
      </p:sp>
    </p:spTree>
    <p:extLst>
      <p:ext uri="{BB962C8B-B14F-4D97-AF65-F5344CB8AC3E}">
        <p14:creationId xmlns:p14="http://schemas.microsoft.com/office/powerpoint/2010/main" val="3289154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810E0-3CE2-5543-BFC1-2F0578C856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93040DD-43B1-D144-85D1-F24AB5C4618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3D9643-325F-B640-BF24-29D0F3ED1F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64EFD1-C626-7244-B1FC-5FE757BC21DC}"/>
              </a:ext>
            </a:extLst>
          </p:cNvPr>
          <p:cNvSpPr>
            <a:spLocks noGrp="1"/>
          </p:cNvSpPr>
          <p:nvPr>
            <p:ph type="dt" sz="half" idx="10"/>
          </p:nvPr>
        </p:nvSpPr>
        <p:spPr/>
        <p:txBody>
          <a:bodyPr/>
          <a:lstStyle/>
          <a:p>
            <a:fld id="{89FE51C9-5772-384C-BBCF-65D8AD68F58A}" type="datetimeFigureOut">
              <a:rPr lang="en-US" smtClean="0"/>
              <a:t>12/14/23</a:t>
            </a:fld>
            <a:endParaRPr lang="en-US"/>
          </a:p>
        </p:txBody>
      </p:sp>
      <p:sp>
        <p:nvSpPr>
          <p:cNvPr id="6" name="Footer Placeholder 5">
            <a:extLst>
              <a:ext uri="{FF2B5EF4-FFF2-40B4-BE49-F238E27FC236}">
                <a16:creationId xmlns:a16="http://schemas.microsoft.com/office/drawing/2014/main" id="{C9D38D42-AFFC-0E47-B77C-81757FE19F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D4DC40-30F7-4E40-97D8-9C2CD5B076E4}"/>
              </a:ext>
            </a:extLst>
          </p:cNvPr>
          <p:cNvSpPr>
            <a:spLocks noGrp="1"/>
          </p:cNvSpPr>
          <p:nvPr>
            <p:ph type="sldNum" sz="quarter" idx="12"/>
          </p:nvPr>
        </p:nvSpPr>
        <p:spPr/>
        <p:txBody>
          <a:bodyPr/>
          <a:lstStyle/>
          <a:p>
            <a:fld id="{BC2FE9A3-41AF-6048-AC46-3130AB27E443}" type="slidenum">
              <a:rPr lang="en-US" smtClean="0"/>
              <a:t>‹#›</a:t>
            </a:fld>
            <a:endParaRPr lang="en-US"/>
          </a:p>
        </p:txBody>
      </p:sp>
    </p:spTree>
    <p:extLst>
      <p:ext uri="{BB962C8B-B14F-4D97-AF65-F5344CB8AC3E}">
        <p14:creationId xmlns:p14="http://schemas.microsoft.com/office/powerpoint/2010/main" val="12117259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4D9B9-AD8F-1340-807F-7B4D2D63B0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7F86B1D-4B0B-0543-AD73-9AB761538D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AB3EF5B-2CCA-CA47-AA14-0C90F04F0E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EFFF47-6A7F-6B48-8950-D94CE59EE35C}"/>
              </a:ext>
            </a:extLst>
          </p:cNvPr>
          <p:cNvSpPr>
            <a:spLocks noGrp="1"/>
          </p:cNvSpPr>
          <p:nvPr>
            <p:ph type="dt" sz="half" idx="10"/>
          </p:nvPr>
        </p:nvSpPr>
        <p:spPr/>
        <p:txBody>
          <a:bodyPr/>
          <a:lstStyle/>
          <a:p>
            <a:fld id="{89FE51C9-5772-384C-BBCF-65D8AD68F58A}" type="datetimeFigureOut">
              <a:rPr lang="en-US" smtClean="0"/>
              <a:t>12/14/23</a:t>
            </a:fld>
            <a:endParaRPr lang="en-US"/>
          </a:p>
        </p:txBody>
      </p:sp>
      <p:sp>
        <p:nvSpPr>
          <p:cNvPr id="6" name="Footer Placeholder 5">
            <a:extLst>
              <a:ext uri="{FF2B5EF4-FFF2-40B4-BE49-F238E27FC236}">
                <a16:creationId xmlns:a16="http://schemas.microsoft.com/office/drawing/2014/main" id="{5CC7CB5D-9D73-664E-BDE9-D3C617D4F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B320C0-C991-1F41-B886-51D05F1ADFA9}"/>
              </a:ext>
            </a:extLst>
          </p:cNvPr>
          <p:cNvSpPr>
            <a:spLocks noGrp="1"/>
          </p:cNvSpPr>
          <p:nvPr>
            <p:ph type="sldNum" sz="quarter" idx="12"/>
          </p:nvPr>
        </p:nvSpPr>
        <p:spPr/>
        <p:txBody>
          <a:bodyPr/>
          <a:lstStyle/>
          <a:p>
            <a:fld id="{BC2FE9A3-41AF-6048-AC46-3130AB27E443}" type="slidenum">
              <a:rPr lang="en-US" smtClean="0"/>
              <a:t>‹#›</a:t>
            </a:fld>
            <a:endParaRPr lang="en-US"/>
          </a:p>
        </p:txBody>
      </p:sp>
    </p:spTree>
    <p:extLst>
      <p:ext uri="{BB962C8B-B14F-4D97-AF65-F5344CB8AC3E}">
        <p14:creationId xmlns:p14="http://schemas.microsoft.com/office/powerpoint/2010/main" val="757659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F65067-40EB-1542-88D2-63D76DEC3A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47AF9B9-3549-6F49-B707-53D2DD6E98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FE9AD6-1591-2040-8950-76433400A09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FE51C9-5772-384C-BBCF-65D8AD68F58A}" type="datetimeFigureOut">
              <a:rPr lang="en-US" smtClean="0"/>
              <a:t>12/14/23</a:t>
            </a:fld>
            <a:endParaRPr lang="en-US"/>
          </a:p>
        </p:txBody>
      </p:sp>
      <p:sp>
        <p:nvSpPr>
          <p:cNvPr id="5" name="Footer Placeholder 4">
            <a:extLst>
              <a:ext uri="{FF2B5EF4-FFF2-40B4-BE49-F238E27FC236}">
                <a16:creationId xmlns:a16="http://schemas.microsoft.com/office/drawing/2014/main" id="{B999F73A-EB89-2B4E-81BF-C91307AC6DB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E3CB5B-398A-BC46-B117-B90526A0B8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2FE9A3-41AF-6048-AC46-3130AB27E443}" type="slidenum">
              <a:rPr lang="en-US" smtClean="0"/>
              <a:t>‹#›</a:t>
            </a:fld>
            <a:endParaRPr lang="en-US"/>
          </a:p>
        </p:txBody>
      </p:sp>
    </p:spTree>
    <p:extLst>
      <p:ext uri="{BB962C8B-B14F-4D97-AF65-F5344CB8AC3E}">
        <p14:creationId xmlns:p14="http://schemas.microsoft.com/office/powerpoint/2010/main" val="38672741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en.wikipedia.org/wiki/Technical_terminology" TargetMode="External"/><Relationship Id="rId2" Type="http://schemas.openxmlformats.org/officeDocument/2006/relationships/hyperlink" Target="https://en.wikipedia.org/wiki/Technical_communication" TargetMode="External"/><Relationship Id="rId1" Type="http://schemas.openxmlformats.org/officeDocument/2006/relationships/slideLayout" Target="../slideLayouts/slideLayout1.xml"/><Relationship Id="rId5" Type="http://schemas.openxmlformats.org/officeDocument/2006/relationships/image" Target="../media/image2.tiff"/><Relationship Id="rId4" Type="http://schemas.openxmlformats.org/officeDocument/2006/relationships/image" Target="../media/image1.tiff"/></Relationships>
</file>

<file path=ppt/slides/_rels/slide2.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tif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E95DCC-D944-6343-9D7A-362D2E115AEB}"/>
              </a:ext>
            </a:extLst>
          </p:cNvPr>
          <p:cNvSpPr txBox="1"/>
          <p:nvPr/>
        </p:nvSpPr>
        <p:spPr>
          <a:xfrm>
            <a:off x="544010" y="219919"/>
            <a:ext cx="2419109" cy="369332"/>
          </a:xfrm>
          <a:prstGeom prst="rect">
            <a:avLst/>
          </a:prstGeom>
          <a:noFill/>
        </p:spPr>
        <p:txBody>
          <a:bodyPr wrap="square" rtlCol="0">
            <a:spAutoFit/>
          </a:bodyPr>
          <a:lstStyle/>
          <a:p>
            <a:r>
              <a:rPr lang="en-US" b="1" dirty="0"/>
              <a:t>Unit-8</a:t>
            </a:r>
          </a:p>
        </p:txBody>
      </p:sp>
      <p:sp>
        <p:nvSpPr>
          <p:cNvPr id="5" name="TextBox 4">
            <a:extLst>
              <a:ext uri="{FF2B5EF4-FFF2-40B4-BE49-F238E27FC236}">
                <a16:creationId xmlns:a16="http://schemas.microsoft.com/office/drawing/2014/main" id="{86ED6C55-00C0-A046-B88E-A09EFABC8FAD}"/>
              </a:ext>
            </a:extLst>
          </p:cNvPr>
          <p:cNvSpPr txBox="1"/>
          <p:nvPr/>
        </p:nvSpPr>
        <p:spPr>
          <a:xfrm>
            <a:off x="609599" y="729204"/>
            <a:ext cx="11057681" cy="3170099"/>
          </a:xfrm>
          <a:prstGeom prst="rect">
            <a:avLst/>
          </a:prstGeom>
          <a:noFill/>
        </p:spPr>
        <p:txBody>
          <a:bodyPr wrap="square" rtlCol="0">
            <a:spAutoFit/>
          </a:bodyPr>
          <a:lstStyle/>
          <a:p>
            <a:r>
              <a:rPr lang="en-US" sz="2000" b="1" dirty="0"/>
              <a:t>Technical Definition:</a:t>
            </a:r>
          </a:p>
          <a:p>
            <a:r>
              <a:rPr lang="en-US" sz="2000" dirty="0"/>
              <a:t>A </a:t>
            </a:r>
            <a:r>
              <a:rPr lang="en-US" sz="2000" b="1" dirty="0"/>
              <a:t>technical definition</a:t>
            </a:r>
            <a:r>
              <a:rPr lang="en-US" sz="2000" dirty="0"/>
              <a:t> is a definition in </a:t>
            </a:r>
            <a:r>
              <a:rPr lang="en-US" sz="2000" dirty="0">
                <a:hlinkClick r:id="rId2" tooltip="Technical communication">
                  <a:extLst>
                    <a:ext uri="{A12FA001-AC4F-418D-AE19-62706E023703}">
                      <ahyp:hlinkClr xmlns:ahyp="http://schemas.microsoft.com/office/drawing/2018/hyperlinkcolor" val="tx"/>
                    </a:ext>
                  </a:extLst>
                </a:hlinkClick>
              </a:rPr>
              <a:t>technical communication</a:t>
            </a:r>
            <a:r>
              <a:rPr lang="en-US" sz="2000" dirty="0"/>
              <a:t> describing or explaining </a:t>
            </a:r>
            <a:r>
              <a:rPr lang="en-US" sz="2000" dirty="0">
                <a:hlinkClick r:id="rId3" tooltip="Technical terminology">
                  <a:extLst>
                    <a:ext uri="{A12FA001-AC4F-418D-AE19-62706E023703}">
                      <ahyp:hlinkClr xmlns:ahyp="http://schemas.microsoft.com/office/drawing/2018/hyperlinkcolor" val="tx"/>
                    </a:ext>
                  </a:extLst>
                </a:hlinkClick>
              </a:rPr>
              <a:t>technical terminology</a:t>
            </a:r>
            <a:r>
              <a:rPr lang="en-US" sz="2000" dirty="0"/>
              <a:t>. Technical definitions are used to introduce the vocabulary which makes communication in a particular field succinct and unambiguous. For example, the </a:t>
            </a:r>
            <a:r>
              <a:rPr lang="en-US" sz="2000" i="1" dirty="0"/>
              <a:t>iliac crest</a:t>
            </a:r>
            <a:r>
              <a:rPr lang="en-US" sz="2000" dirty="0"/>
              <a:t> from medical terminology is the top ridge of the hip bone</a:t>
            </a:r>
          </a:p>
          <a:p>
            <a:r>
              <a:rPr lang="en-US" sz="2000" dirty="0"/>
              <a:t>Technical definitions are used to introduce the vocabulary which makes communication in a particular field succinct and unambiguous. For example, the iliac crest from medical terminology is the top ridge of the hip bone </a:t>
            </a:r>
          </a:p>
          <a:p>
            <a:endParaRPr lang="en-US" sz="2000" dirty="0"/>
          </a:p>
          <a:p>
            <a:endParaRPr lang="en-US" sz="2000" dirty="0"/>
          </a:p>
        </p:txBody>
      </p:sp>
      <p:sp>
        <p:nvSpPr>
          <p:cNvPr id="6" name="TextBox 5">
            <a:extLst>
              <a:ext uri="{FF2B5EF4-FFF2-40B4-BE49-F238E27FC236}">
                <a16:creationId xmlns:a16="http://schemas.microsoft.com/office/drawing/2014/main" id="{BCD138A5-57FB-0948-8F14-458BE9704014}"/>
              </a:ext>
            </a:extLst>
          </p:cNvPr>
          <p:cNvSpPr txBox="1"/>
          <p:nvPr/>
        </p:nvSpPr>
        <p:spPr>
          <a:xfrm>
            <a:off x="609599" y="3429000"/>
            <a:ext cx="10498238" cy="1938992"/>
          </a:xfrm>
          <a:prstGeom prst="rect">
            <a:avLst/>
          </a:prstGeom>
          <a:noFill/>
        </p:spPr>
        <p:txBody>
          <a:bodyPr wrap="square" rtlCol="0">
            <a:spAutoFit/>
          </a:bodyPr>
          <a:lstStyle/>
          <a:p>
            <a:r>
              <a:rPr lang="en-US" sz="2000" dirty="0"/>
              <a:t>Types of technical definitions</a:t>
            </a:r>
          </a:p>
          <a:p>
            <a:r>
              <a:rPr lang="en-US" sz="2000" dirty="0"/>
              <a:t>There are three main types of technical definitions </a:t>
            </a:r>
          </a:p>
          <a:p>
            <a:pPr marL="342900" indent="-342900">
              <a:buFont typeface="Courier New" panose="02070309020205020404" pitchFamily="49" charset="0"/>
              <a:buChar char="o"/>
            </a:pPr>
            <a:r>
              <a:rPr lang="en-US" sz="2000" dirty="0"/>
              <a:t>Power definitions</a:t>
            </a:r>
          </a:p>
          <a:p>
            <a:pPr marL="342900" indent="-342900">
              <a:buFont typeface="Courier New" panose="02070309020205020404" pitchFamily="49" charset="0"/>
              <a:buChar char="o"/>
            </a:pPr>
            <a:r>
              <a:rPr lang="en-US" sz="2000" dirty="0"/>
              <a:t>Secondary definitions</a:t>
            </a:r>
          </a:p>
          <a:p>
            <a:pPr marL="342900" indent="-342900">
              <a:buFont typeface="Courier New" panose="02070309020205020404" pitchFamily="49" charset="0"/>
              <a:buChar char="o"/>
            </a:pPr>
            <a:r>
              <a:rPr lang="en-US" sz="2000" dirty="0"/>
              <a:t>Extended definitions</a:t>
            </a:r>
          </a:p>
          <a:p>
            <a:endParaRPr lang="en-US" sz="2000" dirty="0"/>
          </a:p>
        </p:txBody>
      </p:sp>
      <p:pic>
        <p:nvPicPr>
          <p:cNvPr id="7" name="Picture 6">
            <a:extLst>
              <a:ext uri="{FF2B5EF4-FFF2-40B4-BE49-F238E27FC236}">
                <a16:creationId xmlns:a16="http://schemas.microsoft.com/office/drawing/2014/main" id="{55E924BE-DFC7-6B4A-8EDF-8D2F908CF530}"/>
              </a:ext>
            </a:extLst>
          </p:cNvPr>
          <p:cNvPicPr>
            <a:picLocks noChangeAspect="1"/>
          </p:cNvPicPr>
          <p:nvPr/>
        </p:nvPicPr>
        <p:blipFill>
          <a:blip r:embed="rId4"/>
          <a:stretch>
            <a:fillRect/>
          </a:stretch>
        </p:blipFill>
        <p:spPr>
          <a:xfrm>
            <a:off x="5941917" y="3175554"/>
            <a:ext cx="2787322" cy="2623362"/>
          </a:xfrm>
          <a:prstGeom prst="rect">
            <a:avLst/>
          </a:prstGeom>
        </p:spPr>
      </p:pic>
      <p:pic>
        <p:nvPicPr>
          <p:cNvPr id="8" name="Picture 7">
            <a:extLst>
              <a:ext uri="{FF2B5EF4-FFF2-40B4-BE49-F238E27FC236}">
                <a16:creationId xmlns:a16="http://schemas.microsoft.com/office/drawing/2014/main" id="{F663962A-D668-1A4E-A650-7823AB56EDAB}"/>
              </a:ext>
            </a:extLst>
          </p:cNvPr>
          <p:cNvPicPr>
            <a:picLocks noChangeAspect="1"/>
          </p:cNvPicPr>
          <p:nvPr/>
        </p:nvPicPr>
        <p:blipFill>
          <a:blip r:embed="rId5"/>
          <a:stretch>
            <a:fillRect/>
          </a:stretch>
        </p:blipFill>
        <p:spPr>
          <a:xfrm>
            <a:off x="9076480" y="3353032"/>
            <a:ext cx="2590800" cy="2438400"/>
          </a:xfrm>
          <a:prstGeom prst="rect">
            <a:avLst/>
          </a:prstGeom>
        </p:spPr>
      </p:pic>
    </p:spTree>
    <p:extLst>
      <p:ext uri="{BB962C8B-B14F-4D97-AF65-F5344CB8AC3E}">
        <p14:creationId xmlns:p14="http://schemas.microsoft.com/office/powerpoint/2010/main" val="673831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F5A652B-F5EB-1244-8D73-14628E4C435C}"/>
              </a:ext>
            </a:extLst>
          </p:cNvPr>
          <p:cNvSpPr txBox="1"/>
          <p:nvPr/>
        </p:nvSpPr>
        <p:spPr>
          <a:xfrm>
            <a:off x="706055" y="473283"/>
            <a:ext cx="9815332" cy="1938992"/>
          </a:xfrm>
          <a:prstGeom prst="rect">
            <a:avLst/>
          </a:prstGeom>
          <a:noFill/>
        </p:spPr>
        <p:txBody>
          <a:bodyPr wrap="square" rtlCol="0">
            <a:spAutoFit/>
          </a:bodyPr>
          <a:lstStyle/>
          <a:p>
            <a:r>
              <a:rPr lang="en-US" sz="2000" b="1" dirty="0"/>
              <a:t>Technical description</a:t>
            </a:r>
          </a:p>
          <a:p>
            <a:endParaRPr lang="en-US" sz="2000" dirty="0"/>
          </a:p>
          <a:p>
            <a:r>
              <a:rPr lang="en-US" sz="2000" dirty="0"/>
              <a:t>A technical description is a document that uses both visuals and text to inform a user of how to use a product or complete a process. In the description, you can often find the name and an overview of the product or process with key information about its functions and components.</a:t>
            </a:r>
          </a:p>
        </p:txBody>
      </p:sp>
      <p:sp>
        <p:nvSpPr>
          <p:cNvPr id="5" name="TextBox 4">
            <a:extLst>
              <a:ext uri="{FF2B5EF4-FFF2-40B4-BE49-F238E27FC236}">
                <a16:creationId xmlns:a16="http://schemas.microsoft.com/office/drawing/2014/main" id="{58F0626A-95B6-3549-93C3-1AEF824DA7FD}"/>
              </a:ext>
            </a:extLst>
          </p:cNvPr>
          <p:cNvSpPr txBox="1"/>
          <p:nvPr/>
        </p:nvSpPr>
        <p:spPr>
          <a:xfrm>
            <a:off x="706055" y="2720051"/>
            <a:ext cx="9491240" cy="1323439"/>
          </a:xfrm>
          <a:prstGeom prst="rect">
            <a:avLst/>
          </a:prstGeom>
          <a:noFill/>
        </p:spPr>
        <p:txBody>
          <a:bodyPr wrap="square" rtlCol="0">
            <a:spAutoFit/>
          </a:bodyPr>
          <a:lstStyle/>
          <a:p>
            <a:r>
              <a:rPr lang="en-US" sz="2000" dirty="0"/>
              <a:t>A technical description typically includes the names of the product or process, gives a brief overview regarding its functions, and dives deep into its size, frames, and other components. A technical description describes a process in terms of its purpose, design, parts, and other key details.</a:t>
            </a:r>
          </a:p>
        </p:txBody>
      </p:sp>
      <p:pic>
        <p:nvPicPr>
          <p:cNvPr id="6" name="Picture 5">
            <a:extLst>
              <a:ext uri="{FF2B5EF4-FFF2-40B4-BE49-F238E27FC236}">
                <a16:creationId xmlns:a16="http://schemas.microsoft.com/office/drawing/2014/main" id="{07C83EA2-380C-0F46-A756-ADB84F60759A}"/>
              </a:ext>
            </a:extLst>
          </p:cNvPr>
          <p:cNvPicPr>
            <a:picLocks noChangeAspect="1"/>
          </p:cNvPicPr>
          <p:nvPr/>
        </p:nvPicPr>
        <p:blipFill>
          <a:blip r:embed="rId2"/>
          <a:stretch>
            <a:fillRect/>
          </a:stretch>
        </p:blipFill>
        <p:spPr>
          <a:xfrm>
            <a:off x="8235864" y="4149292"/>
            <a:ext cx="3371131" cy="1938992"/>
          </a:xfrm>
          <a:prstGeom prst="rect">
            <a:avLst/>
          </a:prstGeom>
        </p:spPr>
      </p:pic>
      <p:sp>
        <p:nvSpPr>
          <p:cNvPr id="7" name="TextBox 6">
            <a:extLst>
              <a:ext uri="{FF2B5EF4-FFF2-40B4-BE49-F238E27FC236}">
                <a16:creationId xmlns:a16="http://schemas.microsoft.com/office/drawing/2014/main" id="{B3F85937-44AF-764F-8943-DCE63683C47D}"/>
              </a:ext>
            </a:extLst>
          </p:cNvPr>
          <p:cNvSpPr txBox="1"/>
          <p:nvPr/>
        </p:nvSpPr>
        <p:spPr>
          <a:xfrm>
            <a:off x="706055" y="4351011"/>
            <a:ext cx="7234178" cy="1631216"/>
          </a:xfrm>
          <a:prstGeom prst="rect">
            <a:avLst/>
          </a:prstGeom>
          <a:noFill/>
        </p:spPr>
        <p:txBody>
          <a:bodyPr wrap="square" rtlCol="0">
            <a:spAutoFit/>
          </a:bodyPr>
          <a:lstStyle/>
          <a:p>
            <a:r>
              <a:rPr lang="en-US" sz="2000" dirty="0"/>
              <a:t>Technical descriptions discuss things like color, shape, size, weight, height, width, thickness, texture, density, contents, materials of construction, and so on. Descriptions should include an introduction, background, visual elements, and discussion of the parts and process.</a:t>
            </a:r>
          </a:p>
        </p:txBody>
      </p:sp>
    </p:spTree>
    <p:extLst>
      <p:ext uri="{BB962C8B-B14F-4D97-AF65-F5344CB8AC3E}">
        <p14:creationId xmlns:p14="http://schemas.microsoft.com/office/powerpoint/2010/main" val="2785763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72DE7C7-DDC6-6B4E-8F60-AE6A8324317C}"/>
              </a:ext>
            </a:extLst>
          </p:cNvPr>
          <p:cNvSpPr txBox="1"/>
          <p:nvPr/>
        </p:nvSpPr>
        <p:spPr>
          <a:xfrm>
            <a:off x="644324" y="567159"/>
            <a:ext cx="5451676" cy="1323439"/>
          </a:xfrm>
          <a:prstGeom prst="rect">
            <a:avLst/>
          </a:prstGeom>
          <a:noFill/>
        </p:spPr>
        <p:txBody>
          <a:bodyPr wrap="square" rtlCol="0">
            <a:spAutoFit/>
          </a:bodyPr>
          <a:lstStyle/>
          <a:p>
            <a:r>
              <a:rPr lang="en-US" sz="2000" dirty="0"/>
              <a:t>Technical words, also known as terminology or jargon, are a special type of vocabulary used to explain concepts unique or specific to one particular area.</a:t>
            </a:r>
          </a:p>
        </p:txBody>
      </p:sp>
      <p:pic>
        <p:nvPicPr>
          <p:cNvPr id="5" name="Picture 4">
            <a:extLst>
              <a:ext uri="{FF2B5EF4-FFF2-40B4-BE49-F238E27FC236}">
                <a16:creationId xmlns:a16="http://schemas.microsoft.com/office/drawing/2014/main" id="{566D2D18-465E-BF4D-9EC3-04F2E29473A0}"/>
              </a:ext>
            </a:extLst>
          </p:cNvPr>
          <p:cNvPicPr>
            <a:picLocks noChangeAspect="1"/>
          </p:cNvPicPr>
          <p:nvPr/>
        </p:nvPicPr>
        <p:blipFill>
          <a:blip r:embed="rId2"/>
          <a:stretch>
            <a:fillRect/>
          </a:stretch>
        </p:blipFill>
        <p:spPr>
          <a:xfrm>
            <a:off x="5926238" y="448011"/>
            <a:ext cx="5888940" cy="4251310"/>
          </a:xfrm>
          <a:prstGeom prst="rect">
            <a:avLst/>
          </a:prstGeom>
        </p:spPr>
      </p:pic>
      <p:sp>
        <p:nvSpPr>
          <p:cNvPr id="6" name="TextBox 5">
            <a:extLst>
              <a:ext uri="{FF2B5EF4-FFF2-40B4-BE49-F238E27FC236}">
                <a16:creationId xmlns:a16="http://schemas.microsoft.com/office/drawing/2014/main" id="{797F19D9-A69F-0E44-85E2-324602B4C715}"/>
              </a:ext>
            </a:extLst>
          </p:cNvPr>
          <p:cNvSpPr txBox="1"/>
          <p:nvPr/>
        </p:nvSpPr>
        <p:spPr>
          <a:xfrm>
            <a:off x="644324" y="2017687"/>
            <a:ext cx="5281914" cy="2246769"/>
          </a:xfrm>
          <a:prstGeom prst="rect">
            <a:avLst/>
          </a:prstGeom>
          <a:noFill/>
        </p:spPr>
        <p:txBody>
          <a:bodyPr wrap="square" rtlCol="0">
            <a:spAutoFit/>
          </a:bodyPr>
          <a:lstStyle/>
          <a:p>
            <a:r>
              <a:rPr lang="en-US" sz="2000" b="1" dirty="0"/>
              <a:t>What are the two types of Technical descriptions?</a:t>
            </a:r>
          </a:p>
          <a:p>
            <a:r>
              <a:rPr lang="en-US" sz="2000" dirty="0"/>
              <a:t>A clear and concise explanation of a product or process purpose. A step-by-step guide to using a product or a completing a process. A description of a product's or process components and how they work together.</a:t>
            </a:r>
          </a:p>
        </p:txBody>
      </p:sp>
      <p:sp>
        <p:nvSpPr>
          <p:cNvPr id="7" name="TextBox 6">
            <a:extLst>
              <a:ext uri="{FF2B5EF4-FFF2-40B4-BE49-F238E27FC236}">
                <a16:creationId xmlns:a16="http://schemas.microsoft.com/office/drawing/2014/main" id="{19B7B96E-298C-A443-9E4D-4CB3F621A28A}"/>
              </a:ext>
            </a:extLst>
          </p:cNvPr>
          <p:cNvSpPr txBox="1"/>
          <p:nvPr/>
        </p:nvSpPr>
        <p:spPr>
          <a:xfrm>
            <a:off x="644324" y="4699321"/>
            <a:ext cx="10559970" cy="1323439"/>
          </a:xfrm>
          <a:prstGeom prst="rect">
            <a:avLst/>
          </a:prstGeom>
          <a:noFill/>
        </p:spPr>
        <p:txBody>
          <a:bodyPr wrap="square" rtlCol="0">
            <a:spAutoFit/>
          </a:bodyPr>
          <a:lstStyle/>
          <a:p>
            <a:r>
              <a:rPr lang="en-US" sz="2000" b="1" dirty="0"/>
              <a:t>What is description and example?</a:t>
            </a:r>
          </a:p>
          <a:p>
            <a:r>
              <a:rPr lang="en-US" sz="2000" dirty="0"/>
              <a:t>A statement that tells you how something or someone looks, sounds, etc. : words that describe something or someone. [count] Reporters called the scene “a disaster area,” and I think that was an accurate description. I applied for the position after reading the job description.</a:t>
            </a:r>
          </a:p>
        </p:txBody>
      </p:sp>
    </p:spTree>
    <p:extLst>
      <p:ext uri="{BB962C8B-B14F-4D97-AF65-F5344CB8AC3E}">
        <p14:creationId xmlns:p14="http://schemas.microsoft.com/office/powerpoint/2010/main" val="1329739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20662B8-C563-804F-A8F3-094E4F55281A}"/>
              </a:ext>
            </a:extLst>
          </p:cNvPr>
          <p:cNvSpPr txBox="1"/>
          <p:nvPr/>
        </p:nvSpPr>
        <p:spPr>
          <a:xfrm>
            <a:off x="914399" y="416689"/>
            <a:ext cx="10521387" cy="1631216"/>
          </a:xfrm>
          <a:prstGeom prst="rect">
            <a:avLst/>
          </a:prstGeom>
          <a:noFill/>
        </p:spPr>
        <p:txBody>
          <a:bodyPr wrap="square" rtlCol="0">
            <a:spAutoFit/>
          </a:bodyPr>
          <a:lstStyle/>
          <a:p>
            <a:r>
              <a:rPr lang="en-US" sz="2000" b="1" dirty="0"/>
              <a:t>Where can we find technical descriptions?</a:t>
            </a:r>
          </a:p>
          <a:p>
            <a:r>
              <a:rPr lang="en-US" sz="2000" dirty="0"/>
              <a:t>Typical subjects for a technical description paper include the structure of an automobile or the process of nuclear fusion. You can find technical descriptions in textbooks, instruction or installation manuals or documents that relay information for proper use, repair or understanding of an object or concept.</a:t>
            </a:r>
          </a:p>
        </p:txBody>
      </p:sp>
      <p:sp>
        <p:nvSpPr>
          <p:cNvPr id="5" name="TextBox 4">
            <a:extLst>
              <a:ext uri="{FF2B5EF4-FFF2-40B4-BE49-F238E27FC236}">
                <a16:creationId xmlns:a16="http://schemas.microsoft.com/office/drawing/2014/main" id="{599E00A2-2DC3-B04D-A1C7-5A1EAE6E9E42}"/>
              </a:ext>
            </a:extLst>
          </p:cNvPr>
          <p:cNvSpPr txBox="1"/>
          <p:nvPr/>
        </p:nvSpPr>
        <p:spPr>
          <a:xfrm>
            <a:off x="914399" y="2356905"/>
            <a:ext cx="10440363" cy="1015663"/>
          </a:xfrm>
          <a:prstGeom prst="rect">
            <a:avLst/>
          </a:prstGeom>
          <a:noFill/>
        </p:spPr>
        <p:txBody>
          <a:bodyPr wrap="square" rtlCol="0">
            <a:spAutoFit/>
          </a:bodyPr>
          <a:lstStyle/>
          <a:p>
            <a:r>
              <a:rPr lang="en-US" sz="2000" b="1" dirty="0"/>
              <a:t>How long is a technical description?</a:t>
            </a:r>
          </a:p>
          <a:p>
            <a:r>
              <a:rPr lang="en-US" sz="2000" dirty="0"/>
              <a:t>Technical descriptions can take many forms, depending on purpose and audience. Descriptions can range from a brief sentence, to a paragraph, a whole section of a report, or an entire manual.</a:t>
            </a:r>
          </a:p>
        </p:txBody>
      </p:sp>
      <p:sp>
        <p:nvSpPr>
          <p:cNvPr id="6" name="TextBox 5">
            <a:extLst>
              <a:ext uri="{FF2B5EF4-FFF2-40B4-BE49-F238E27FC236}">
                <a16:creationId xmlns:a16="http://schemas.microsoft.com/office/drawing/2014/main" id="{42311AF5-6DD2-5843-8FDE-F49495FCBDE7}"/>
              </a:ext>
            </a:extLst>
          </p:cNvPr>
          <p:cNvSpPr txBox="1"/>
          <p:nvPr/>
        </p:nvSpPr>
        <p:spPr>
          <a:xfrm>
            <a:off x="979989" y="3993263"/>
            <a:ext cx="10637135" cy="1323439"/>
          </a:xfrm>
          <a:prstGeom prst="rect">
            <a:avLst/>
          </a:prstGeom>
          <a:noFill/>
        </p:spPr>
        <p:txBody>
          <a:bodyPr wrap="square" rtlCol="0">
            <a:spAutoFit/>
          </a:bodyPr>
          <a:lstStyle/>
          <a:p>
            <a:r>
              <a:rPr lang="en-US" sz="2000" b="1" dirty="0"/>
              <a:t>Why do we need technical description?</a:t>
            </a:r>
          </a:p>
          <a:p>
            <a:r>
              <a:rPr lang="en-US" sz="2000" dirty="0"/>
              <a:t>Technical descriptions give consumers an overview of a product's function, characteristics, features, and more. Explore how to write technical descriptions that work, including how to tailor short and long descriptions to your audience's needs.</a:t>
            </a:r>
          </a:p>
        </p:txBody>
      </p:sp>
    </p:spTree>
    <p:extLst>
      <p:ext uri="{BB962C8B-B14F-4D97-AF65-F5344CB8AC3E}">
        <p14:creationId xmlns:p14="http://schemas.microsoft.com/office/powerpoint/2010/main" val="37620616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5F4EE45-CE31-1C45-8D5C-382449DE70F5}"/>
              </a:ext>
            </a:extLst>
          </p:cNvPr>
          <p:cNvSpPr txBox="1"/>
          <p:nvPr/>
        </p:nvSpPr>
        <p:spPr>
          <a:xfrm>
            <a:off x="821802" y="416203"/>
            <a:ext cx="9086127" cy="2862322"/>
          </a:xfrm>
          <a:prstGeom prst="rect">
            <a:avLst/>
          </a:prstGeom>
          <a:noFill/>
        </p:spPr>
        <p:txBody>
          <a:bodyPr wrap="square" rtlCol="0">
            <a:spAutoFit/>
          </a:bodyPr>
          <a:lstStyle/>
          <a:p>
            <a:r>
              <a:rPr lang="en-US" sz="2000" b="1" dirty="0"/>
              <a:t>Seven Tips for Writing Descriptive Sentences</a:t>
            </a:r>
            <a:endParaRPr lang="en-US" sz="2000" dirty="0"/>
          </a:p>
          <a:p>
            <a:pPr marL="457200" indent="-457200">
              <a:buFont typeface="+mj-lt"/>
              <a:buAutoNum type="arabicPeriod"/>
            </a:pPr>
            <a:r>
              <a:rPr lang="en-US" sz="2000" dirty="0"/>
              <a:t>Cut out obvious descriptions. ... </a:t>
            </a:r>
          </a:p>
          <a:p>
            <a:pPr marL="457200" indent="-457200">
              <a:buFont typeface="+mj-lt"/>
              <a:buAutoNum type="arabicPeriod"/>
            </a:pPr>
            <a:r>
              <a:rPr lang="en-US" sz="2000" dirty="0"/>
              <a:t>Use surprising words. ... </a:t>
            </a:r>
          </a:p>
          <a:p>
            <a:pPr marL="457200" indent="-457200">
              <a:buFont typeface="+mj-lt"/>
              <a:buAutoNum type="arabicPeriod"/>
            </a:pPr>
            <a:r>
              <a:rPr lang="en-US" sz="2000" dirty="0"/>
              <a:t>Remember sensory details. ... </a:t>
            </a:r>
          </a:p>
          <a:p>
            <a:pPr marL="457200" indent="-457200">
              <a:buFont typeface="+mj-lt"/>
              <a:buAutoNum type="arabicPeriod"/>
            </a:pPr>
            <a:r>
              <a:rPr lang="en-US" sz="2000" dirty="0"/>
              <a:t>Make use of figurative language. ... </a:t>
            </a:r>
          </a:p>
          <a:p>
            <a:pPr marL="457200" indent="-457200">
              <a:buFont typeface="+mj-lt"/>
              <a:buAutoNum type="arabicPeriod"/>
            </a:pPr>
            <a:r>
              <a:rPr lang="en-US" sz="2000" dirty="0"/>
              <a:t>Think about who is doing the describing. ... </a:t>
            </a:r>
          </a:p>
          <a:p>
            <a:pPr marL="457200" indent="-457200">
              <a:buFont typeface="+mj-lt"/>
              <a:buAutoNum type="arabicPeriod"/>
            </a:pPr>
            <a:r>
              <a:rPr lang="en-US" sz="2000" dirty="0"/>
              <a:t>Be wary of over-description. ... </a:t>
            </a:r>
          </a:p>
          <a:p>
            <a:pPr marL="457200" indent="-457200">
              <a:buFont typeface="+mj-lt"/>
              <a:buAutoNum type="arabicPeriod"/>
            </a:pPr>
            <a:r>
              <a:rPr lang="en-US" sz="2000" dirty="0"/>
              <a:t>Read good examples of descriptive writing.</a:t>
            </a:r>
          </a:p>
          <a:p>
            <a:endParaRPr lang="en-US" sz="2000" dirty="0"/>
          </a:p>
        </p:txBody>
      </p:sp>
      <p:sp>
        <p:nvSpPr>
          <p:cNvPr id="5" name="TextBox 4">
            <a:extLst>
              <a:ext uri="{FF2B5EF4-FFF2-40B4-BE49-F238E27FC236}">
                <a16:creationId xmlns:a16="http://schemas.microsoft.com/office/drawing/2014/main" id="{0D33B443-DEFE-7842-BDD8-669CDC19C7DA}"/>
              </a:ext>
            </a:extLst>
          </p:cNvPr>
          <p:cNvSpPr txBox="1"/>
          <p:nvPr/>
        </p:nvSpPr>
        <p:spPr>
          <a:xfrm>
            <a:off x="6933236" y="393053"/>
            <a:ext cx="3889093" cy="3170099"/>
          </a:xfrm>
          <a:prstGeom prst="rect">
            <a:avLst/>
          </a:prstGeom>
          <a:noFill/>
        </p:spPr>
        <p:txBody>
          <a:bodyPr wrap="square" rtlCol="0">
            <a:spAutoFit/>
          </a:bodyPr>
          <a:lstStyle/>
          <a:p>
            <a:r>
              <a:rPr lang="en-US" sz="2000" b="1" dirty="0"/>
              <a:t>How to write product descriptions</a:t>
            </a:r>
            <a:endParaRPr lang="en-US" sz="2000" dirty="0"/>
          </a:p>
          <a:p>
            <a:pPr marL="457200" indent="-457200">
              <a:buFont typeface="+mj-lt"/>
              <a:buAutoNum type="arabicPeriod"/>
            </a:pPr>
            <a:r>
              <a:rPr lang="en-US" sz="2000" dirty="0"/>
              <a:t>Learn about your customers.</a:t>
            </a:r>
          </a:p>
          <a:p>
            <a:pPr marL="457200" indent="-457200">
              <a:buFont typeface="+mj-lt"/>
              <a:buAutoNum type="arabicPeriod"/>
            </a:pPr>
            <a:r>
              <a:rPr lang="en-US" sz="2000" dirty="0"/>
              <a:t>Make benefits shine.</a:t>
            </a:r>
          </a:p>
          <a:p>
            <a:pPr marL="457200" indent="-457200">
              <a:buFont typeface="+mj-lt"/>
              <a:buAutoNum type="arabicPeriod"/>
            </a:pPr>
            <a:r>
              <a:rPr lang="en-US" sz="2000" dirty="0"/>
              <a:t>Use casual language and tone.</a:t>
            </a:r>
          </a:p>
          <a:p>
            <a:pPr marL="457200" indent="-457200">
              <a:buFont typeface="+mj-lt"/>
              <a:buAutoNum type="arabicPeriod"/>
            </a:pPr>
            <a:r>
              <a:rPr lang="en-US" sz="2000" dirty="0"/>
              <a:t>Add some humor.</a:t>
            </a:r>
          </a:p>
          <a:p>
            <a:pPr marL="457200" indent="-457200">
              <a:buFont typeface="+mj-lt"/>
              <a:buAutoNum type="arabicPeriod"/>
            </a:pPr>
            <a:r>
              <a:rPr lang="en-US" sz="2000" dirty="0"/>
              <a:t>Use sensory words.</a:t>
            </a:r>
          </a:p>
          <a:p>
            <a:pPr marL="457200" indent="-457200">
              <a:buFont typeface="+mj-lt"/>
              <a:buAutoNum type="arabicPeriod"/>
            </a:pPr>
            <a:r>
              <a:rPr lang="en-US" sz="2000" dirty="0"/>
              <a:t>Tell a story.</a:t>
            </a:r>
          </a:p>
          <a:p>
            <a:pPr marL="457200" indent="-457200">
              <a:buFont typeface="+mj-lt"/>
              <a:buAutoNum type="arabicPeriod"/>
            </a:pPr>
            <a:r>
              <a:rPr lang="en-US" sz="2000" dirty="0"/>
              <a:t>Add visuals.</a:t>
            </a:r>
          </a:p>
          <a:p>
            <a:pPr marL="457200" indent="-457200">
              <a:buFont typeface="+mj-lt"/>
              <a:buAutoNum type="arabicPeriod"/>
            </a:pPr>
            <a:r>
              <a:rPr lang="en-US" sz="2000" dirty="0"/>
              <a:t>Make descriptions scannable.</a:t>
            </a:r>
          </a:p>
          <a:p>
            <a:endParaRPr lang="en-US" sz="2000" dirty="0"/>
          </a:p>
        </p:txBody>
      </p:sp>
      <p:sp>
        <p:nvSpPr>
          <p:cNvPr id="6" name="TextBox 5">
            <a:extLst>
              <a:ext uri="{FF2B5EF4-FFF2-40B4-BE49-F238E27FC236}">
                <a16:creationId xmlns:a16="http://schemas.microsoft.com/office/drawing/2014/main" id="{3FA50504-C2C6-8C44-9221-91C3A48FD404}"/>
              </a:ext>
            </a:extLst>
          </p:cNvPr>
          <p:cNvSpPr txBox="1"/>
          <p:nvPr/>
        </p:nvSpPr>
        <p:spPr>
          <a:xfrm>
            <a:off x="839163" y="3412167"/>
            <a:ext cx="9757458" cy="1015663"/>
          </a:xfrm>
          <a:prstGeom prst="rect">
            <a:avLst/>
          </a:prstGeom>
          <a:noFill/>
        </p:spPr>
        <p:txBody>
          <a:bodyPr wrap="square" rtlCol="0">
            <a:spAutoFit/>
          </a:bodyPr>
          <a:lstStyle/>
          <a:p>
            <a:r>
              <a:rPr lang="en-US" sz="2000" b="1" i="1" dirty="0"/>
              <a:t>Conclusions</a:t>
            </a:r>
            <a:r>
              <a:rPr lang="en-US" sz="2000" dirty="0"/>
              <a:t> in technical documents are vital in keeping your readers focused on the purpose of your document and the outcome of your research. A conclusion is a presentation of key points and final outcomes based on collected data.</a:t>
            </a:r>
          </a:p>
        </p:txBody>
      </p:sp>
      <p:sp>
        <p:nvSpPr>
          <p:cNvPr id="7" name="TextBox 6">
            <a:extLst>
              <a:ext uri="{FF2B5EF4-FFF2-40B4-BE49-F238E27FC236}">
                <a16:creationId xmlns:a16="http://schemas.microsoft.com/office/drawing/2014/main" id="{237B2F09-7D35-DC41-BF12-041624A74B6E}"/>
              </a:ext>
            </a:extLst>
          </p:cNvPr>
          <p:cNvSpPr txBox="1"/>
          <p:nvPr/>
        </p:nvSpPr>
        <p:spPr>
          <a:xfrm>
            <a:off x="856527" y="4457297"/>
            <a:ext cx="9780607" cy="1015663"/>
          </a:xfrm>
          <a:prstGeom prst="rect">
            <a:avLst/>
          </a:prstGeom>
          <a:noFill/>
        </p:spPr>
        <p:txBody>
          <a:bodyPr wrap="square" rtlCol="0">
            <a:spAutoFit/>
          </a:bodyPr>
          <a:lstStyle/>
          <a:p>
            <a:r>
              <a:rPr lang="en-US" sz="2000" dirty="0"/>
              <a:t>It include shape, dimensions, material, and physical details such as texture and color (if essential). In describing a process, treat each major step as if it were a separate process. A description can have not only parts or steps but also subparts or sub-steps.</a:t>
            </a:r>
          </a:p>
        </p:txBody>
      </p:sp>
      <p:sp>
        <p:nvSpPr>
          <p:cNvPr id="8" name="TextBox 7">
            <a:extLst>
              <a:ext uri="{FF2B5EF4-FFF2-40B4-BE49-F238E27FC236}">
                <a16:creationId xmlns:a16="http://schemas.microsoft.com/office/drawing/2014/main" id="{ACE8789A-0A3A-AD40-90AC-6DF58B9405BA}"/>
              </a:ext>
            </a:extLst>
          </p:cNvPr>
          <p:cNvSpPr txBox="1"/>
          <p:nvPr/>
        </p:nvSpPr>
        <p:spPr>
          <a:xfrm>
            <a:off x="850738" y="5555843"/>
            <a:ext cx="9786396" cy="1015663"/>
          </a:xfrm>
          <a:prstGeom prst="rect">
            <a:avLst/>
          </a:prstGeom>
          <a:noFill/>
        </p:spPr>
        <p:txBody>
          <a:bodyPr wrap="square" rtlCol="0">
            <a:spAutoFit/>
          </a:bodyPr>
          <a:lstStyle/>
          <a:p>
            <a:r>
              <a:rPr lang="en-US" sz="2000" dirty="0"/>
              <a:t>"He felt the bark of the tree, smooth as though it almost wasn't there, and leaned in to feel the temperature. One side was cool and the other warm - like his pillow back home - and he knew the sun hadn't set long ago." "She ran her hand through his </a:t>
            </a:r>
            <a:r>
              <a:rPr lang="en-US" sz="2000" dirty="0" err="1"/>
              <a:t>moppy</a:t>
            </a:r>
            <a:r>
              <a:rPr lang="en-US" sz="2000" dirty="0"/>
              <a:t> hair.</a:t>
            </a:r>
          </a:p>
        </p:txBody>
      </p:sp>
    </p:spTree>
    <p:extLst>
      <p:ext uri="{BB962C8B-B14F-4D97-AF65-F5344CB8AC3E}">
        <p14:creationId xmlns:p14="http://schemas.microsoft.com/office/powerpoint/2010/main" val="18406296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391</Words>
  <Application>Microsoft Macintosh PowerPoint</Application>
  <PresentationFormat>Widescreen</PresentationFormat>
  <Paragraphs>45</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Courier New</vt:lpstr>
      <vt:lpstr>Office Theme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21</cp:revision>
  <dcterms:created xsi:type="dcterms:W3CDTF">2023-12-14T04:35:46Z</dcterms:created>
  <dcterms:modified xsi:type="dcterms:W3CDTF">2023-12-14T06:00:29Z</dcterms:modified>
</cp:coreProperties>
</file>