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4E6EB-E324-9645-B9A9-CDCEBC4A4713}" type="datetimeFigureOut">
              <a:rPr lang="en-US" smtClean="0"/>
              <a:t>12/14/23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E2582-41CE-6F4A-8407-612ADBBC72D5}" type="slidenum">
              <a:rPr lang="en-US" smtClean="0"/>
              <a:t>‹#›</a:t>
            </a:fld>
            <a:endParaRPr lang="en-US"/>
          </a:p>
        </p:txBody>
      </p:sp>
    </p:spTree>
    <p:extLst>
      <p:ext uri="{BB962C8B-B14F-4D97-AF65-F5344CB8AC3E}">
        <p14:creationId xmlns:p14="http://schemas.microsoft.com/office/powerpoint/2010/main" val="1626756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5E2582-41CE-6F4A-8407-612ADBBC72D5}" type="slidenum">
              <a:rPr lang="en-US" smtClean="0"/>
              <a:t>4</a:t>
            </a:fld>
            <a:endParaRPr lang="en-US"/>
          </a:p>
        </p:txBody>
      </p:sp>
    </p:spTree>
    <p:extLst>
      <p:ext uri="{BB962C8B-B14F-4D97-AF65-F5344CB8AC3E}">
        <p14:creationId xmlns:p14="http://schemas.microsoft.com/office/powerpoint/2010/main" val="48130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421E-986F-E04E-BB22-31DCCB35E6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F43338-DF88-E44A-9432-B35C20876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A13D3-595C-8049-86B4-D2C90A42DF28}"/>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5" name="Footer Placeholder 4">
            <a:extLst>
              <a:ext uri="{FF2B5EF4-FFF2-40B4-BE49-F238E27FC236}">
                <a16:creationId xmlns:a16="http://schemas.microsoft.com/office/drawing/2014/main" id="{165698FF-D204-0746-A139-AF5BC4F25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39323-AE8E-B941-825E-69DC612CB7FD}"/>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233340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74C9-4824-E047-8C59-30C32340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5621B-B51F-9148-950C-DEA87C2E1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B8584-F311-8840-9351-75E89AFB6AA7}"/>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5" name="Footer Placeholder 4">
            <a:extLst>
              <a:ext uri="{FF2B5EF4-FFF2-40B4-BE49-F238E27FC236}">
                <a16:creationId xmlns:a16="http://schemas.microsoft.com/office/drawing/2014/main" id="{E44D7EBB-6B1A-3D42-83D4-7FA7E8889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89548-E149-904D-8BC7-E9F139C526E2}"/>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247824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C8DC61-EFAF-FF44-8A1E-DB12A3A61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11EAC1-2242-2041-BDA2-E7B63D731D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1D05D-57AF-3B44-BA1C-DF6FB5F045FE}"/>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5" name="Footer Placeholder 4">
            <a:extLst>
              <a:ext uri="{FF2B5EF4-FFF2-40B4-BE49-F238E27FC236}">
                <a16:creationId xmlns:a16="http://schemas.microsoft.com/office/drawing/2014/main" id="{88834051-21A2-E041-BD5C-0E2CFB092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69E48-A308-C54A-8AF8-7F83D37CFE5E}"/>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148090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DACE-0534-2C47-A63D-944FA6D5E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14DC4-1874-0A41-9F12-8FC5255103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8C966-9079-9C4E-B3F2-5F03728BDBD4}"/>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5" name="Footer Placeholder 4">
            <a:extLst>
              <a:ext uri="{FF2B5EF4-FFF2-40B4-BE49-F238E27FC236}">
                <a16:creationId xmlns:a16="http://schemas.microsoft.com/office/drawing/2014/main" id="{4C1A12A8-AE32-FE40-BCAA-EF7000F72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E3778-43F2-0E44-AFBD-A35F628A87C7}"/>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2617661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33EC-81BC-024D-A9B4-5B65229AB9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6569C3-7CD5-E348-819D-51219BF977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02A347-762A-004D-9384-FAE2691A29B1}"/>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5" name="Footer Placeholder 4">
            <a:extLst>
              <a:ext uri="{FF2B5EF4-FFF2-40B4-BE49-F238E27FC236}">
                <a16:creationId xmlns:a16="http://schemas.microsoft.com/office/drawing/2014/main" id="{F59E95B2-F0C6-EE44-869F-2D11A1962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B7772-09B5-7147-92DA-AA81C1BEF6D7}"/>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389323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B354-693F-E643-B56C-37CD5EEE2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1EA2A-2545-994D-8E8E-4C8ACAD97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761D1-22A2-C045-B273-842BF0623A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843318-686B-B34E-9C1E-D4801DB0EE7E}"/>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6" name="Footer Placeholder 5">
            <a:extLst>
              <a:ext uri="{FF2B5EF4-FFF2-40B4-BE49-F238E27FC236}">
                <a16:creationId xmlns:a16="http://schemas.microsoft.com/office/drawing/2014/main" id="{19D86CC1-40BA-7F44-9663-833E138B7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E9BC65-FAE2-834A-ACA3-A09055BEEFAA}"/>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1911993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B0C3-F5AF-B94B-AE2A-E1645887C0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4B783A-6D20-BC44-A541-9134EA0D20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AF1A7F-A6CB-0543-8C72-2EB329A17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55BA76-D9BF-3142-8F58-57DB6F4F8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5011B1-EC63-BC40-AA42-A0B74C37CD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2E7827-3A7A-F049-9508-C0E44F2FD7B6}"/>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8" name="Footer Placeholder 7">
            <a:extLst>
              <a:ext uri="{FF2B5EF4-FFF2-40B4-BE49-F238E27FC236}">
                <a16:creationId xmlns:a16="http://schemas.microsoft.com/office/drawing/2014/main" id="{452F47A7-F59D-E24F-AC05-4EDDAAB40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6DC1FC-C6AF-F842-97E8-37D95DE312DA}"/>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2537289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AB97-4CDA-4040-B45C-B1BE06C34F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8DC8B-A70A-E148-9422-12A39830C4D1}"/>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4" name="Footer Placeholder 3">
            <a:extLst>
              <a:ext uri="{FF2B5EF4-FFF2-40B4-BE49-F238E27FC236}">
                <a16:creationId xmlns:a16="http://schemas.microsoft.com/office/drawing/2014/main" id="{1CE1DD4F-136E-D448-81E6-F8724931F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AB372D-845C-5040-AD7A-C17ED8ADDA61}"/>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404857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89BA8-39B7-D943-8A62-E65245D88FFC}"/>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3" name="Footer Placeholder 2">
            <a:extLst>
              <a:ext uri="{FF2B5EF4-FFF2-40B4-BE49-F238E27FC236}">
                <a16:creationId xmlns:a16="http://schemas.microsoft.com/office/drawing/2014/main" id="{C0688D39-29C8-014D-B779-943C5E8483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7F03FC-594A-B244-9D50-3E7714BA3231}"/>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2544841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6975-2742-DE4E-84E6-BD33A065B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E7884-FFFA-874C-AF0A-C9C6FF810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29077E-27A0-6C43-B79D-862264F96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9F495-30D8-C949-97D5-2E63DAE61FDC}"/>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6" name="Footer Placeholder 5">
            <a:extLst>
              <a:ext uri="{FF2B5EF4-FFF2-40B4-BE49-F238E27FC236}">
                <a16:creationId xmlns:a16="http://schemas.microsoft.com/office/drawing/2014/main" id="{D208485F-F149-EF46-BB19-ADC206937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45759-CFB7-C148-8412-5D74D00DAC10}"/>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111755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C086-48FC-854F-8CAA-E040B81CB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40B8E8-BFE1-3F4C-B7E0-119649F9D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6583C9-518C-3F47-8DD8-1E2A9C714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F731E-EAFD-8C4F-9E77-D843A9FC4C8F}"/>
              </a:ext>
            </a:extLst>
          </p:cNvPr>
          <p:cNvSpPr>
            <a:spLocks noGrp="1"/>
          </p:cNvSpPr>
          <p:nvPr>
            <p:ph type="dt" sz="half" idx="10"/>
          </p:nvPr>
        </p:nvSpPr>
        <p:spPr/>
        <p:txBody>
          <a:bodyPr/>
          <a:lstStyle/>
          <a:p>
            <a:fld id="{909E8292-78F6-2741-8E3F-E94E7A372D2F}" type="datetimeFigureOut">
              <a:rPr lang="en-US" smtClean="0"/>
              <a:t>12/14/23</a:t>
            </a:fld>
            <a:endParaRPr lang="en-US"/>
          </a:p>
        </p:txBody>
      </p:sp>
      <p:sp>
        <p:nvSpPr>
          <p:cNvPr id="6" name="Footer Placeholder 5">
            <a:extLst>
              <a:ext uri="{FF2B5EF4-FFF2-40B4-BE49-F238E27FC236}">
                <a16:creationId xmlns:a16="http://schemas.microsoft.com/office/drawing/2014/main" id="{17B3334A-DEA3-A142-97AC-955A9EF53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C02B9D-F55F-1541-AA5C-3D2EFEA23BD8}"/>
              </a:ext>
            </a:extLst>
          </p:cNvPr>
          <p:cNvSpPr>
            <a:spLocks noGrp="1"/>
          </p:cNvSpPr>
          <p:nvPr>
            <p:ph type="sldNum" sz="quarter" idx="12"/>
          </p:nvPr>
        </p:nvSpPr>
        <p:spPr/>
        <p:txBody>
          <a:bodyPr/>
          <a:lstStyle/>
          <a:p>
            <a:fld id="{68897630-3F77-ED41-94AA-657C023C1396}" type="slidenum">
              <a:rPr lang="en-US" smtClean="0"/>
              <a:t>‹#›</a:t>
            </a:fld>
            <a:endParaRPr lang="en-US"/>
          </a:p>
        </p:txBody>
      </p:sp>
    </p:spTree>
    <p:extLst>
      <p:ext uri="{BB962C8B-B14F-4D97-AF65-F5344CB8AC3E}">
        <p14:creationId xmlns:p14="http://schemas.microsoft.com/office/powerpoint/2010/main" val="246453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835C08-3B40-3D44-B02D-7ED90FCC6C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20802D-63CB-FD44-A0B7-FCD6472CE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D4D0B-2DE6-BA48-8D7E-AF6D68BFA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E8292-78F6-2741-8E3F-E94E7A372D2F}" type="datetimeFigureOut">
              <a:rPr lang="en-US" smtClean="0"/>
              <a:t>12/14/23</a:t>
            </a:fld>
            <a:endParaRPr lang="en-US"/>
          </a:p>
        </p:txBody>
      </p:sp>
      <p:sp>
        <p:nvSpPr>
          <p:cNvPr id="5" name="Footer Placeholder 4">
            <a:extLst>
              <a:ext uri="{FF2B5EF4-FFF2-40B4-BE49-F238E27FC236}">
                <a16:creationId xmlns:a16="http://schemas.microsoft.com/office/drawing/2014/main" id="{E66CDD4B-5A0C-0A40-BCA4-F81FA33B7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D1829F-172B-7548-B58A-9490C229C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7630-3F77-ED41-94AA-657C023C1396}" type="slidenum">
              <a:rPr lang="en-US" smtClean="0"/>
              <a:t>‹#›</a:t>
            </a:fld>
            <a:endParaRPr lang="en-US"/>
          </a:p>
        </p:txBody>
      </p:sp>
    </p:spTree>
    <p:extLst>
      <p:ext uri="{BB962C8B-B14F-4D97-AF65-F5344CB8AC3E}">
        <p14:creationId xmlns:p14="http://schemas.microsoft.com/office/powerpoint/2010/main" val="3812288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cumentation" TargetMode="External"/><Relationship Id="rId2" Type="http://schemas.openxmlformats.org/officeDocument/2006/relationships/hyperlink" Target="https://technicalcommunicationcenter.compage/17/?cat=-%2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nicalcommunicationcenter.com2021/02/25/how-to-pay-attention-to-performance-objective-of-your-writing/" TargetMode="External"/><Relationship Id="rId2" Type="http://schemas.openxmlformats.org/officeDocument/2006/relationships/hyperlink" Target="https://technicalcommunicationcenter.com2011/01/24/a-framemaker-image-import-shortcut-to-save-you-precious-tim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chnicalcommunicationcenter.com2009/02/02/india-technical-writers-have-a-bright-future/" TargetMode="External"/><Relationship Id="rId2" Type="http://schemas.openxmlformats.org/officeDocument/2006/relationships/hyperlink" Target="https://technicalcommunicationcenter.com2012/03/12/document-navigation-sidebar-in-ms-word-2010/" TargetMode="External"/><Relationship Id="rId1" Type="http://schemas.openxmlformats.org/officeDocument/2006/relationships/slideLayout" Target="../slideLayouts/slideLayout2.xml"/><Relationship Id="rId4" Type="http://schemas.openxmlformats.org/officeDocument/2006/relationships/hyperlink" Target="https://technicalcommunicationcenter.com2009/01/20/technical-writing-job-that-pays-100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29DD48-3C4A-9646-ACEC-1CDA7DED6AC5}"/>
              </a:ext>
            </a:extLst>
          </p:cNvPr>
          <p:cNvSpPr txBox="1"/>
          <p:nvPr/>
        </p:nvSpPr>
        <p:spPr>
          <a:xfrm>
            <a:off x="393538" y="277792"/>
            <a:ext cx="2569579" cy="369332"/>
          </a:xfrm>
          <a:prstGeom prst="rect">
            <a:avLst/>
          </a:prstGeom>
          <a:noFill/>
        </p:spPr>
        <p:txBody>
          <a:bodyPr wrap="square" rtlCol="0">
            <a:spAutoFit/>
          </a:bodyPr>
          <a:lstStyle/>
          <a:p>
            <a:r>
              <a:rPr lang="en-US" b="1" dirty="0"/>
              <a:t>Unit-9</a:t>
            </a:r>
          </a:p>
        </p:txBody>
      </p:sp>
      <p:sp>
        <p:nvSpPr>
          <p:cNvPr id="6" name="TextBox 5">
            <a:extLst>
              <a:ext uri="{FF2B5EF4-FFF2-40B4-BE49-F238E27FC236}">
                <a16:creationId xmlns:a16="http://schemas.microsoft.com/office/drawing/2014/main" id="{327E726E-250F-534E-868F-CB5963DC3289}"/>
              </a:ext>
            </a:extLst>
          </p:cNvPr>
          <p:cNvSpPr txBox="1"/>
          <p:nvPr/>
        </p:nvSpPr>
        <p:spPr>
          <a:xfrm>
            <a:off x="736921" y="891250"/>
            <a:ext cx="10718157" cy="1323439"/>
          </a:xfrm>
          <a:prstGeom prst="rect">
            <a:avLst/>
          </a:prstGeom>
          <a:noFill/>
        </p:spPr>
        <p:txBody>
          <a:bodyPr wrap="square" rtlCol="0">
            <a:spAutoFit/>
          </a:bodyPr>
          <a:lstStyle/>
          <a:p>
            <a:r>
              <a:rPr lang="en-US" sz="2000" b="1" i="1" dirty="0"/>
              <a:t>Instructions</a:t>
            </a:r>
          </a:p>
          <a:p>
            <a:r>
              <a:rPr lang="en-US" sz="2000" dirty="0"/>
              <a:t>A sequence of bits that tells a computer's central processing unit to perform a particular operation. An instruction can also contain data to be used in the operation.</a:t>
            </a:r>
          </a:p>
          <a:p>
            <a:endParaRPr lang="en-US" sz="2000" dirty="0"/>
          </a:p>
        </p:txBody>
      </p:sp>
      <p:sp>
        <p:nvSpPr>
          <p:cNvPr id="7" name="TextBox 6">
            <a:extLst>
              <a:ext uri="{FF2B5EF4-FFF2-40B4-BE49-F238E27FC236}">
                <a16:creationId xmlns:a16="http://schemas.microsoft.com/office/drawing/2014/main" id="{CB4EE1A0-B0E5-2E4D-B244-9C0BCC51BEA6}"/>
              </a:ext>
            </a:extLst>
          </p:cNvPr>
          <p:cNvSpPr txBox="1"/>
          <p:nvPr/>
        </p:nvSpPr>
        <p:spPr>
          <a:xfrm>
            <a:off x="451413" y="2821844"/>
            <a:ext cx="6358360" cy="1323439"/>
          </a:xfrm>
          <a:prstGeom prst="rect">
            <a:avLst/>
          </a:prstGeom>
          <a:noFill/>
        </p:spPr>
        <p:txBody>
          <a:bodyPr wrap="square" rtlCol="0">
            <a:spAutoFit/>
          </a:bodyPr>
          <a:lstStyle/>
          <a:p>
            <a:r>
              <a:rPr lang="en-US" sz="2000" dirty="0"/>
              <a:t>A step-by-step guide is a detailed walkthrough of a process broken down into tasks. It can be used to teach people how to do anything from building a website to cooking a meal. Step-by-step guides can be internal and external.</a:t>
            </a:r>
          </a:p>
        </p:txBody>
      </p:sp>
      <p:pic>
        <p:nvPicPr>
          <p:cNvPr id="8" name="Picture 7">
            <a:extLst>
              <a:ext uri="{FF2B5EF4-FFF2-40B4-BE49-F238E27FC236}">
                <a16:creationId xmlns:a16="http://schemas.microsoft.com/office/drawing/2014/main" id="{ECCB5180-AB32-DB4C-B737-B2857FCCF26F}"/>
              </a:ext>
            </a:extLst>
          </p:cNvPr>
          <p:cNvPicPr>
            <a:picLocks noChangeAspect="1"/>
          </p:cNvPicPr>
          <p:nvPr/>
        </p:nvPicPr>
        <p:blipFill>
          <a:blip r:embed="rId2"/>
          <a:stretch>
            <a:fillRect/>
          </a:stretch>
        </p:blipFill>
        <p:spPr>
          <a:xfrm>
            <a:off x="6809773" y="2764487"/>
            <a:ext cx="5109493" cy="3202263"/>
          </a:xfrm>
          <a:prstGeom prst="rect">
            <a:avLst/>
          </a:prstGeom>
        </p:spPr>
      </p:pic>
    </p:spTree>
    <p:extLst>
      <p:ext uri="{BB962C8B-B14F-4D97-AF65-F5344CB8AC3E}">
        <p14:creationId xmlns:p14="http://schemas.microsoft.com/office/powerpoint/2010/main" val="4282747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62A457-6B52-DE46-8962-C008C561A30B}"/>
              </a:ext>
            </a:extLst>
          </p:cNvPr>
          <p:cNvSpPr txBox="1"/>
          <p:nvPr/>
        </p:nvSpPr>
        <p:spPr>
          <a:xfrm>
            <a:off x="636608" y="398573"/>
            <a:ext cx="8623139" cy="3170099"/>
          </a:xfrm>
          <a:prstGeom prst="rect">
            <a:avLst/>
          </a:prstGeom>
          <a:noFill/>
        </p:spPr>
        <p:txBody>
          <a:bodyPr wrap="square" rtlCol="0">
            <a:spAutoFit/>
          </a:bodyPr>
          <a:lstStyle/>
          <a:p>
            <a:r>
              <a:rPr lang="en-US" sz="2000" b="1" dirty="0"/>
              <a:t>Tips for Editing Your Own Writing (Plus a Checklist)</a:t>
            </a:r>
            <a:endParaRPr lang="en-US" sz="2000" dirty="0"/>
          </a:p>
          <a:p>
            <a:pPr marL="342900" indent="-342900">
              <a:buFont typeface="Wingdings" pitchFamily="2" charset="2"/>
              <a:buChar char="q"/>
            </a:pPr>
            <a:r>
              <a:rPr lang="en-US" sz="2000" dirty="0"/>
              <a:t>Read Your Writing in a New Format. If you typed it, print it out. ... </a:t>
            </a:r>
          </a:p>
          <a:p>
            <a:pPr marL="342900" indent="-342900">
              <a:buFont typeface="Wingdings" pitchFamily="2" charset="2"/>
              <a:buChar char="q"/>
            </a:pPr>
            <a:r>
              <a:rPr lang="en-US" sz="2000" dirty="0"/>
              <a:t>Take a Break. ... </a:t>
            </a:r>
          </a:p>
          <a:p>
            <a:pPr marL="342900" indent="-342900">
              <a:buFont typeface="Wingdings" pitchFamily="2" charset="2"/>
              <a:buChar char="q"/>
            </a:pPr>
            <a:r>
              <a:rPr lang="en-US" sz="2000" dirty="0"/>
              <a:t>Read it Out Loud. ... </a:t>
            </a:r>
          </a:p>
          <a:p>
            <a:pPr marL="342900" indent="-342900">
              <a:buFont typeface="Wingdings" pitchFamily="2" charset="2"/>
              <a:buChar char="q"/>
            </a:pPr>
            <a:r>
              <a:rPr lang="en-US" sz="2000" dirty="0"/>
              <a:t>Remove Uncertain Language. ... </a:t>
            </a:r>
          </a:p>
          <a:p>
            <a:pPr marL="342900" indent="-342900">
              <a:buFont typeface="Wingdings" pitchFamily="2" charset="2"/>
              <a:buChar char="q"/>
            </a:pPr>
            <a:r>
              <a:rPr lang="en-US" sz="2000" dirty="0"/>
              <a:t>Avoid Repetitive Phrases. ... </a:t>
            </a:r>
          </a:p>
          <a:p>
            <a:pPr marL="342900" indent="-342900">
              <a:buFont typeface="Wingdings" pitchFamily="2" charset="2"/>
              <a:buChar char="q"/>
            </a:pPr>
            <a:r>
              <a:rPr lang="en-US" sz="2000" dirty="0"/>
              <a:t>Eliminate Filler Words. ... </a:t>
            </a:r>
          </a:p>
          <a:p>
            <a:pPr marL="342900" indent="-342900">
              <a:buFont typeface="Wingdings" pitchFamily="2" charset="2"/>
              <a:buChar char="q"/>
            </a:pPr>
            <a:r>
              <a:rPr lang="en-US" sz="2000" dirty="0"/>
              <a:t>Remove Weak “To Be” Verbs. ... </a:t>
            </a:r>
          </a:p>
          <a:p>
            <a:pPr marL="342900" indent="-342900">
              <a:buFont typeface="Wingdings" pitchFamily="2" charset="2"/>
              <a:buChar char="q"/>
            </a:pPr>
            <a:r>
              <a:rPr lang="en-US" sz="2000" dirty="0"/>
              <a:t>Remove Weak Adjectives.</a:t>
            </a:r>
          </a:p>
          <a:p>
            <a:endParaRPr lang="en-US" sz="2000" dirty="0"/>
          </a:p>
        </p:txBody>
      </p:sp>
      <p:pic>
        <p:nvPicPr>
          <p:cNvPr id="5" name="Picture 4">
            <a:extLst>
              <a:ext uri="{FF2B5EF4-FFF2-40B4-BE49-F238E27FC236}">
                <a16:creationId xmlns:a16="http://schemas.microsoft.com/office/drawing/2014/main" id="{E758EA1E-553C-CB47-8365-8AB749501703}"/>
              </a:ext>
            </a:extLst>
          </p:cNvPr>
          <p:cNvPicPr>
            <a:picLocks noChangeAspect="1"/>
          </p:cNvPicPr>
          <p:nvPr/>
        </p:nvPicPr>
        <p:blipFill>
          <a:blip r:embed="rId2"/>
          <a:stretch>
            <a:fillRect/>
          </a:stretch>
        </p:blipFill>
        <p:spPr>
          <a:xfrm>
            <a:off x="8021257" y="711093"/>
            <a:ext cx="3669174" cy="5435813"/>
          </a:xfrm>
          <a:prstGeom prst="rect">
            <a:avLst/>
          </a:prstGeom>
        </p:spPr>
      </p:pic>
      <p:sp>
        <p:nvSpPr>
          <p:cNvPr id="6" name="TextBox 5">
            <a:extLst>
              <a:ext uri="{FF2B5EF4-FFF2-40B4-BE49-F238E27FC236}">
                <a16:creationId xmlns:a16="http://schemas.microsoft.com/office/drawing/2014/main" id="{4BEC9DDB-06CA-5C4C-9FB2-B795A2B7A869}"/>
              </a:ext>
            </a:extLst>
          </p:cNvPr>
          <p:cNvSpPr txBox="1"/>
          <p:nvPr/>
        </p:nvSpPr>
        <p:spPr>
          <a:xfrm>
            <a:off x="648183" y="3320209"/>
            <a:ext cx="6991108" cy="1323439"/>
          </a:xfrm>
          <a:prstGeom prst="rect">
            <a:avLst/>
          </a:prstGeom>
          <a:noFill/>
        </p:spPr>
        <p:txBody>
          <a:bodyPr wrap="square" rtlCol="0">
            <a:spAutoFit/>
          </a:bodyPr>
          <a:lstStyle/>
          <a:p>
            <a:r>
              <a:rPr lang="en-US" sz="2000" i="1" dirty="0"/>
              <a:t>*Writing and editing skills are the skills you require to produce and refine written content so that it's clear and engaging. These skills are important for all types of written work, from sending emails to colleagues to journalism and content writing.</a:t>
            </a:r>
          </a:p>
        </p:txBody>
      </p:sp>
      <p:sp>
        <p:nvSpPr>
          <p:cNvPr id="7" name="TextBox 6">
            <a:extLst>
              <a:ext uri="{FF2B5EF4-FFF2-40B4-BE49-F238E27FC236}">
                <a16:creationId xmlns:a16="http://schemas.microsoft.com/office/drawing/2014/main" id="{E55A539B-DC0B-AE4C-AE2E-846FE12827A8}"/>
              </a:ext>
            </a:extLst>
          </p:cNvPr>
          <p:cNvSpPr txBox="1"/>
          <p:nvPr/>
        </p:nvSpPr>
        <p:spPr>
          <a:xfrm>
            <a:off x="671333" y="4111213"/>
            <a:ext cx="7488820" cy="2862322"/>
          </a:xfrm>
          <a:prstGeom prst="rect">
            <a:avLst/>
          </a:prstGeom>
          <a:noFill/>
        </p:spPr>
        <p:txBody>
          <a:bodyPr wrap="square" rtlCol="0">
            <a:spAutoFit/>
          </a:bodyPr>
          <a:lstStyle/>
          <a:p>
            <a:br>
              <a:rPr lang="en-US" sz="2000" dirty="0"/>
            </a:br>
            <a:endParaRPr lang="en-US" sz="2000" dirty="0"/>
          </a:p>
          <a:p>
            <a:r>
              <a:rPr lang="en-US" sz="2000" b="1" dirty="0"/>
              <a:t>*How to edit your writing in 3 steps</a:t>
            </a:r>
            <a:endParaRPr lang="en-US" sz="2000" dirty="0"/>
          </a:p>
          <a:p>
            <a:r>
              <a:rPr lang="en-US" sz="2000" dirty="0"/>
              <a:t>First pass: Substantive editing. Make sure your introduction accurately sets up the points you ended up making. ... </a:t>
            </a:r>
          </a:p>
          <a:p>
            <a:r>
              <a:rPr lang="en-US" sz="2000" dirty="0"/>
              <a:t>Second pass: Copyediting. At this stage, you're switching from a focus on your document as a whole to a more detailed approach. ... </a:t>
            </a:r>
          </a:p>
          <a:p>
            <a:r>
              <a:rPr lang="en-US" sz="2000" dirty="0"/>
              <a:t>Third pass: Proofreading.</a:t>
            </a:r>
          </a:p>
          <a:p>
            <a:endParaRPr lang="en-US" sz="2000" dirty="0"/>
          </a:p>
        </p:txBody>
      </p:sp>
    </p:spTree>
    <p:extLst>
      <p:ext uri="{BB962C8B-B14F-4D97-AF65-F5344CB8AC3E}">
        <p14:creationId xmlns:p14="http://schemas.microsoft.com/office/powerpoint/2010/main" val="299567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7F7315-40BD-184D-B44A-F146111AD196}"/>
              </a:ext>
            </a:extLst>
          </p:cNvPr>
          <p:cNvSpPr txBox="1"/>
          <p:nvPr/>
        </p:nvSpPr>
        <p:spPr>
          <a:xfrm>
            <a:off x="613458" y="555585"/>
            <a:ext cx="6655443" cy="2554545"/>
          </a:xfrm>
          <a:prstGeom prst="rect">
            <a:avLst/>
          </a:prstGeom>
          <a:noFill/>
        </p:spPr>
        <p:txBody>
          <a:bodyPr wrap="square" rtlCol="0">
            <a:spAutoFit/>
          </a:bodyPr>
          <a:lstStyle/>
          <a:p>
            <a:r>
              <a:rPr lang="en-US" sz="2000" b="1" dirty="0"/>
              <a:t>How to Create a Step-by-Step Instruction List Like a Pro</a:t>
            </a:r>
            <a:endParaRPr lang="en-US" sz="2000" dirty="0"/>
          </a:p>
          <a:p>
            <a:pPr marL="457200" indent="-457200">
              <a:buFont typeface="+mj-lt"/>
              <a:buAutoNum type="arabicPeriod"/>
            </a:pPr>
            <a:r>
              <a:rPr lang="en-US" sz="2000" dirty="0"/>
              <a:t>Define the Task. The first part of creating a step-by-step instruction is getting to know your reader. ... </a:t>
            </a:r>
          </a:p>
          <a:p>
            <a:pPr marL="457200" indent="-457200">
              <a:buFont typeface="+mj-lt"/>
              <a:buAutoNum type="arabicPeriod"/>
            </a:pPr>
            <a:r>
              <a:rPr lang="en-US" sz="2000" dirty="0"/>
              <a:t>List the Activities. ... </a:t>
            </a:r>
          </a:p>
          <a:p>
            <a:pPr marL="457200" indent="-457200">
              <a:buFont typeface="+mj-lt"/>
              <a:buAutoNum type="arabicPeriod"/>
            </a:pPr>
            <a:r>
              <a:rPr lang="en-US" sz="2000" dirty="0"/>
              <a:t>Define Activities and End Results. ... </a:t>
            </a:r>
          </a:p>
          <a:p>
            <a:pPr marL="457200" indent="-457200">
              <a:buFont typeface="+mj-lt"/>
              <a:buAutoNum type="arabicPeriod"/>
            </a:pPr>
            <a:r>
              <a:rPr lang="en-US" sz="2000" dirty="0"/>
              <a:t>Order the Steps. ... </a:t>
            </a:r>
          </a:p>
          <a:p>
            <a:pPr marL="457200" indent="-457200">
              <a:buFont typeface="+mj-lt"/>
              <a:buAutoNum type="arabicPeriod"/>
            </a:pPr>
            <a:r>
              <a:rPr lang="en-US" sz="2000" dirty="0"/>
              <a:t>Find Unique Solutions to Build Your Knowledge Base.</a:t>
            </a:r>
          </a:p>
          <a:p>
            <a:endParaRPr lang="en-US" sz="2000" dirty="0"/>
          </a:p>
        </p:txBody>
      </p:sp>
      <p:pic>
        <p:nvPicPr>
          <p:cNvPr id="5" name="Picture 4">
            <a:extLst>
              <a:ext uri="{FF2B5EF4-FFF2-40B4-BE49-F238E27FC236}">
                <a16:creationId xmlns:a16="http://schemas.microsoft.com/office/drawing/2014/main" id="{B127935B-3106-7A4F-98B7-6D2D4127313E}"/>
              </a:ext>
            </a:extLst>
          </p:cNvPr>
          <p:cNvPicPr>
            <a:picLocks noChangeAspect="1"/>
          </p:cNvPicPr>
          <p:nvPr/>
        </p:nvPicPr>
        <p:blipFill>
          <a:blip r:embed="rId2"/>
          <a:stretch>
            <a:fillRect/>
          </a:stretch>
        </p:blipFill>
        <p:spPr>
          <a:xfrm>
            <a:off x="7082903" y="555585"/>
            <a:ext cx="4885334" cy="2554545"/>
          </a:xfrm>
          <a:prstGeom prst="rect">
            <a:avLst/>
          </a:prstGeom>
        </p:spPr>
      </p:pic>
      <p:sp>
        <p:nvSpPr>
          <p:cNvPr id="8" name="TextBox 7">
            <a:extLst>
              <a:ext uri="{FF2B5EF4-FFF2-40B4-BE49-F238E27FC236}">
                <a16:creationId xmlns:a16="http://schemas.microsoft.com/office/drawing/2014/main" id="{96038D7A-7762-AA40-9CE5-FFE0015F1866}"/>
              </a:ext>
            </a:extLst>
          </p:cNvPr>
          <p:cNvSpPr txBox="1"/>
          <p:nvPr/>
        </p:nvSpPr>
        <p:spPr>
          <a:xfrm>
            <a:off x="613458" y="3275636"/>
            <a:ext cx="5856790" cy="2862322"/>
          </a:xfrm>
          <a:prstGeom prst="rect">
            <a:avLst/>
          </a:prstGeom>
          <a:noFill/>
        </p:spPr>
        <p:txBody>
          <a:bodyPr wrap="square" rtlCol="0">
            <a:spAutoFit/>
          </a:bodyPr>
          <a:lstStyle/>
          <a:p>
            <a:r>
              <a:rPr lang="en-US" sz="2000" b="1" dirty="0"/>
              <a:t>How to Create Step-by-Step Instructions</a:t>
            </a:r>
            <a:endParaRPr lang="en-US" sz="2000" dirty="0"/>
          </a:p>
          <a:p>
            <a:pPr marL="457200" indent="-457200">
              <a:buFont typeface="+mj-lt"/>
              <a:buAutoNum type="arabicPeriod"/>
            </a:pPr>
            <a:r>
              <a:rPr lang="en-US" sz="2000" dirty="0"/>
              <a:t>Identify what processes you're documenting. Start with the basics and define the processes you want to document. ... </a:t>
            </a:r>
          </a:p>
          <a:p>
            <a:pPr marL="457200" indent="-457200">
              <a:buFont typeface="+mj-lt"/>
              <a:buAutoNum type="arabicPeriod"/>
            </a:pPr>
            <a:r>
              <a:rPr lang="en-US" sz="2000" dirty="0"/>
              <a:t>Know your audience. ... </a:t>
            </a:r>
          </a:p>
          <a:p>
            <a:pPr marL="457200" indent="-457200">
              <a:buFont typeface="+mj-lt"/>
              <a:buAutoNum type="arabicPeriod"/>
            </a:pPr>
            <a:r>
              <a:rPr lang="en-US" sz="2000" dirty="0"/>
              <a:t>Outline each step of the process. ... </a:t>
            </a:r>
          </a:p>
          <a:p>
            <a:pPr marL="457200" indent="-457200">
              <a:buFont typeface="+mj-lt"/>
              <a:buAutoNum type="arabicPeriod"/>
            </a:pPr>
            <a:r>
              <a:rPr lang="en-US" sz="2000" dirty="0"/>
              <a:t>Write the content. ... </a:t>
            </a:r>
          </a:p>
          <a:p>
            <a:pPr marL="457200" indent="-457200">
              <a:buFont typeface="+mj-lt"/>
              <a:buAutoNum type="arabicPeriod"/>
            </a:pPr>
            <a:r>
              <a:rPr lang="en-US" sz="2000" dirty="0"/>
              <a:t>Leverage digital tools.</a:t>
            </a:r>
          </a:p>
          <a:p>
            <a:endParaRPr lang="en-US" sz="2000" dirty="0"/>
          </a:p>
        </p:txBody>
      </p:sp>
      <p:pic>
        <p:nvPicPr>
          <p:cNvPr id="9" name="Picture 8">
            <a:extLst>
              <a:ext uri="{FF2B5EF4-FFF2-40B4-BE49-F238E27FC236}">
                <a16:creationId xmlns:a16="http://schemas.microsoft.com/office/drawing/2014/main" id="{B1C63E85-A1D4-EB4E-B5B9-036BF8D47FFA}"/>
              </a:ext>
            </a:extLst>
          </p:cNvPr>
          <p:cNvPicPr>
            <a:picLocks noChangeAspect="1"/>
          </p:cNvPicPr>
          <p:nvPr/>
        </p:nvPicPr>
        <p:blipFill>
          <a:blip r:embed="rId3"/>
          <a:stretch>
            <a:fillRect/>
          </a:stretch>
        </p:blipFill>
        <p:spPr>
          <a:xfrm>
            <a:off x="6689349" y="3440094"/>
            <a:ext cx="4970233" cy="2862321"/>
          </a:xfrm>
          <a:prstGeom prst="rect">
            <a:avLst/>
          </a:prstGeom>
        </p:spPr>
      </p:pic>
    </p:spTree>
    <p:extLst>
      <p:ext uri="{BB962C8B-B14F-4D97-AF65-F5344CB8AC3E}">
        <p14:creationId xmlns:p14="http://schemas.microsoft.com/office/powerpoint/2010/main" val="174882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6EB61D-902D-DD4C-BEC4-DC59DD27E526}"/>
              </a:ext>
            </a:extLst>
          </p:cNvPr>
          <p:cNvSpPr txBox="1"/>
          <p:nvPr/>
        </p:nvSpPr>
        <p:spPr>
          <a:xfrm>
            <a:off x="605742" y="424484"/>
            <a:ext cx="5810491" cy="3170099"/>
          </a:xfrm>
          <a:prstGeom prst="rect">
            <a:avLst/>
          </a:prstGeom>
          <a:noFill/>
        </p:spPr>
        <p:txBody>
          <a:bodyPr wrap="square" rtlCol="0">
            <a:spAutoFit/>
          </a:bodyPr>
          <a:lstStyle/>
          <a:p>
            <a:r>
              <a:rPr lang="en-US" sz="2000" b="1" dirty="0">
                <a:effectLst/>
              </a:rPr>
              <a:t>How to write a good set of instructions</a:t>
            </a:r>
            <a:endParaRPr lang="en-US" sz="2000" dirty="0">
              <a:effectLst/>
            </a:endParaRPr>
          </a:p>
          <a:p>
            <a:pPr marL="457200" indent="-457200">
              <a:buFont typeface="+mj-lt"/>
              <a:buAutoNum type="arabicPeriod"/>
            </a:pPr>
            <a:r>
              <a:rPr lang="en-US" sz="2000" dirty="0"/>
              <a:t>Start all instruction writing pieces with a clear title and brief introduction.</a:t>
            </a:r>
          </a:p>
          <a:p>
            <a:pPr marL="457200" indent="-457200">
              <a:buFont typeface="+mj-lt"/>
              <a:buAutoNum type="arabicPeriod"/>
            </a:pPr>
            <a:r>
              <a:rPr lang="en-US" sz="2000" dirty="0"/>
              <a:t>List the equipment/materials the reader will need underneath the title.</a:t>
            </a:r>
          </a:p>
          <a:p>
            <a:pPr marL="457200" indent="-457200">
              <a:buFont typeface="+mj-lt"/>
              <a:buAutoNum type="arabicPeriod"/>
            </a:pPr>
            <a:r>
              <a:rPr lang="en-US" sz="2000" dirty="0"/>
              <a:t>Order each instruction, step by step, using numbers.</a:t>
            </a:r>
          </a:p>
          <a:p>
            <a:pPr marL="457200" indent="-457200">
              <a:buFont typeface="+mj-lt"/>
              <a:buAutoNum type="arabicPeriod"/>
            </a:pPr>
            <a:r>
              <a:rPr lang="en-US" sz="2000" dirty="0"/>
              <a:t>Ensure that each step follows a logical sequence.</a:t>
            </a:r>
          </a:p>
          <a:p>
            <a:br>
              <a:rPr lang="en-US" sz="2000" dirty="0"/>
            </a:br>
            <a:endParaRPr lang="en-US" sz="2000" dirty="0"/>
          </a:p>
        </p:txBody>
      </p:sp>
      <p:pic>
        <p:nvPicPr>
          <p:cNvPr id="5" name="Picture 4">
            <a:extLst>
              <a:ext uri="{FF2B5EF4-FFF2-40B4-BE49-F238E27FC236}">
                <a16:creationId xmlns:a16="http://schemas.microsoft.com/office/drawing/2014/main" id="{AC273412-6963-0845-A65D-618D5744C7DD}"/>
              </a:ext>
            </a:extLst>
          </p:cNvPr>
          <p:cNvPicPr>
            <a:picLocks noChangeAspect="1"/>
          </p:cNvPicPr>
          <p:nvPr/>
        </p:nvPicPr>
        <p:blipFill>
          <a:blip r:embed="rId2"/>
          <a:stretch>
            <a:fillRect/>
          </a:stretch>
        </p:blipFill>
        <p:spPr>
          <a:xfrm>
            <a:off x="7060556" y="432279"/>
            <a:ext cx="4525701" cy="3253304"/>
          </a:xfrm>
          <a:prstGeom prst="rect">
            <a:avLst/>
          </a:prstGeom>
        </p:spPr>
      </p:pic>
      <p:sp>
        <p:nvSpPr>
          <p:cNvPr id="6" name="TextBox 5">
            <a:extLst>
              <a:ext uri="{FF2B5EF4-FFF2-40B4-BE49-F238E27FC236}">
                <a16:creationId xmlns:a16="http://schemas.microsoft.com/office/drawing/2014/main" id="{E43CC51F-FE1D-2F45-99E3-A2A1CFF9E14B}"/>
              </a:ext>
            </a:extLst>
          </p:cNvPr>
          <p:cNvSpPr txBox="1"/>
          <p:nvPr/>
        </p:nvSpPr>
        <p:spPr>
          <a:xfrm>
            <a:off x="605742" y="3923818"/>
            <a:ext cx="6744182" cy="1631216"/>
          </a:xfrm>
          <a:prstGeom prst="rect">
            <a:avLst/>
          </a:prstGeom>
          <a:noFill/>
        </p:spPr>
        <p:txBody>
          <a:bodyPr wrap="square" rtlCol="0">
            <a:spAutoFit/>
          </a:bodyPr>
          <a:lstStyle/>
          <a:p>
            <a:r>
              <a:rPr lang="en-US" sz="2000" b="1" dirty="0"/>
              <a:t>Importance of step by step instructions:</a:t>
            </a:r>
          </a:p>
          <a:p>
            <a:r>
              <a:rPr lang="en-US" sz="2000" dirty="0"/>
              <a:t>Following instructions is an important ability to practice in everyday life. Within an academic setting, following instructions can influence grades, learning subject matter, and correctly executing skills.</a:t>
            </a:r>
          </a:p>
        </p:txBody>
      </p:sp>
      <p:sp>
        <p:nvSpPr>
          <p:cNvPr id="7" name="TextBox 6">
            <a:extLst>
              <a:ext uri="{FF2B5EF4-FFF2-40B4-BE49-F238E27FC236}">
                <a16:creationId xmlns:a16="http://schemas.microsoft.com/office/drawing/2014/main" id="{B947D823-0A6F-EB4B-A603-BE849D016A9B}"/>
              </a:ext>
            </a:extLst>
          </p:cNvPr>
          <p:cNvSpPr txBox="1"/>
          <p:nvPr/>
        </p:nvSpPr>
        <p:spPr>
          <a:xfrm>
            <a:off x="7349924" y="3923818"/>
            <a:ext cx="4525701" cy="2554545"/>
          </a:xfrm>
          <a:prstGeom prst="rect">
            <a:avLst/>
          </a:prstGeom>
          <a:noFill/>
        </p:spPr>
        <p:txBody>
          <a:bodyPr wrap="square" rtlCol="0">
            <a:spAutoFit/>
          </a:bodyPr>
          <a:lstStyle/>
          <a:p>
            <a:r>
              <a:rPr lang="en-US" sz="2000" dirty="0"/>
              <a:t>*Step-by-step instructions are often the easiest way to help guide a person to complete a specific task successfully, especially if the task in question is complex or involves several steps. With the help of step-by-step guides, teams can collaborate effectively and achieve repeatable success.</a:t>
            </a:r>
          </a:p>
        </p:txBody>
      </p:sp>
    </p:spTree>
    <p:extLst>
      <p:ext uri="{BB962C8B-B14F-4D97-AF65-F5344CB8AC3E}">
        <p14:creationId xmlns:p14="http://schemas.microsoft.com/office/powerpoint/2010/main" val="339400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79F954-B666-4449-9AE7-98A3A3D7727B}"/>
              </a:ext>
            </a:extLst>
          </p:cNvPr>
          <p:cNvSpPr txBox="1"/>
          <p:nvPr/>
        </p:nvSpPr>
        <p:spPr>
          <a:xfrm>
            <a:off x="810228" y="659756"/>
            <a:ext cx="10567686" cy="1015663"/>
          </a:xfrm>
          <a:prstGeom prst="rect">
            <a:avLst/>
          </a:prstGeom>
          <a:noFill/>
        </p:spPr>
        <p:txBody>
          <a:bodyPr wrap="square" rtlCol="0">
            <a:spAutoFit/>
          </a:bodyPr>
          <a:lstStyle/>
          <a:p>
            <a:r>
              <a:rPr lang="en-US" sz="2000" dirty="0"/>
              <a:t>Four-step method of instruction is used to relate the material that is in the lesson plan with the learner. The steps include preparation, presentation, application, and evaluation. Using this linear approach, the instructor begins with preparation</a:t>
            </a:r>
          </a:p>
        </p:txBody>
      </p:sp>
      <p:sp>
        <p:nvSpPr>
          <p:cNvPr id="5" name="TextBox 4">
            <a:extLst>
              <a:ext uri="{FF2B5EF4-FFF2-40B4-BE49-F238E27FC236}">
                <a16:creationId xmlns:a16="http://schemas.microsoft.com/office/drawing/2014/main" id="{8FD5716C-0028-124C-84F1-9A1FEA27A75E}"/>
              </a:ext>
            </a:extLst>
          </p:cNvPr>
          <p:cNvSpPr txBox="1"/>
          <p:nvPr/>
        </p:nvSpPr>
        <p:spPr>
          <a:xfrm>
            <a:off x="810228" y="1932972"/>
            <a:ext cx="6227180" cy="3170099"/>
          </a:xfrm>
          <a:prstGeom prst="rect">
            <a:avLst/>
          </a:prstGeom>
          <a:noFill/>
        </p:spPr>
        <p:txBody>
          <a:bodyPr wrap="square" rtlCol="0">
            <a:spAutoFit/>
          </a:bodyPr>
          <a:lstStyle/>
          <a:p>
            <a:r>
              <a:rPr lang="en-US" sz="2000" b="1" dirty="0">
                <a:effectLst/>
              </a:rPr>
              <a:t>Examples of instruction in a Sentence</a:t>
            </a:r>
            <a:endParaRPr lang="en-US" sz="2000" dirty="0">
              <a:effectLst/>
            </a:endParaRPr>
          </a:p>
          <a:p>
            <a:pPr marL="342900" indent="-342900">
              <a:buFont typeface="Wingdings" pitchFamily="2" charset="2"/>
              <a:buChar char="v"/>
            </a:pPr>
            <a:r>
              <a:rPr lang="en-US" sz="2000" dirty="0"/>
              <a:t>You should read each instruction carefully.</a:t>
            </a:r>
          </a:p>
          <a:p>
            <a:pPr marL="342900" indent="-342900">
              <a:buFont typeface="Wingdings" pitchFamily="2" charset="2"/>
              <a:buChar char="v"/>
            </a:pPr>
            <a:r>
              <a:rPr lang="en-US" sz="2000" dirty="0"/>
              <a:t>Their instruction was to deliver the package by five o'clock.</a:t>
            </a:r>
          </a:p>
          <a:p>
            <a:pPr marL="342900" indent="-342900">
              <a:buFont typeface="Wingdings" pitchFamily="2" charset="2"/>
              <a:buChar char="v"/>
            </a:pPr>
            <a:r>
              <a:rPr lang="en-US" sz="2000" dirty="0"/>
              <a:t>The after-school program offers reading instruction to students who need it.</a:t>
            </a:r>
          </a:p>
          <a:p>
            <a:pPr marL="342900" indent="-342900">
              <a:buFont typeface="Wingdings" pitchFamily="2" charset="2"/>
              <a:buChar char="v"/>
            </a:pPr>
            <a:r>
              <a:rPr lang="en-US" sz="2000" dirty="0"/>
              <a:t>The computer can handle one million instructions per second.</a:t>
            </a:r>
          </a:p>
          <a:p>
            <a:br>
              <a:rPr lang="en-US" sz="2000" dirty="0"/>
            </a:br>
            <a:endParaRPr lang="en-US" sz="2000" dirty="0"/>
          </a:p>
        </p:txBody>
      </p:sp>
      <p:sp>
        <p:nvSpPr>
          <p:cNvPr id="6" name="TextBox 5">
            <a:extLst>
              <a:ext uri="{FF2B5EF4-FFF2-40B4-BE49-F238E27FC236}">
                <a16:creationId xmlns:a16="http://schemas.microsoft.com/office/drawing/2014/main" id="{D3F77C1A-1F3A-5347-A815-70110B120285}"/>
              </a:ext>
            </a:extLst>
          </p:cNvPr>
          <p:cNvSpPr txBox="1"/>
          <p:nvPr/>
        </p:nvSpPr>
        <p:spPr>
          <a:xfrm>
            <a:off x="7465671" y="1932972"/>
            <a:ext cx="3912243" cy="4708981"/>
          </a:xfrm>
          <a:prstGeom prst="rect">
            <a:avLst/>
          </a:prstGeom>
          <a:noFill/>
        </p:spPr>
        <p:txBody>
          <a:bodyPr wrap="square" rtlCol="0">
            <a:spAutoFit/>
          </a:bodyPr>
          <a:lstStyle/>
          <a:p>
            <a:r>
              <a:rPr lang="en-US" sz="2000" b="1" dirty="0"/>
              <a:t>B</a:t>
            </a:r>
            <a:r>
              <a:rPr lang="en-US" sz="2000" b="1" dirty="0">
                <a:effectLst/>
              </a:rPr>
              <a:t>asic steps of writing Work Instructions:</a:t>
            </a:r>
            <a:endParaRPr lang="en-US" sz="2000" dirty="0">
              <a:effectLst/>
            </a:endParaRPr>
          </a:p>
          <a:p>
            <a:pPr marL="342900" indent="-342900">
              <a:buFont typeface="Arial" panose="020B0604020202020204" pitchFamily="34" charset="0"/>
              <a:buChar char="•"/>
            </a:pPr>
            <a:r>
              <a:rPr lang="en-US" sz="2000" dirty="0"/>
              <a:t>Know exactly how to do the task.</a:t>
            </a:r>
          </a:p>
          <a:p>
            <a:pPr marL="342900" indent="-342900">
              <a:buFont typeface="Arial" panose="020B0604020202020204" pitchFamily="34" charset="0"/>
              <a:buChar char="•"/>
            </a:pPr>
            <a:r>
              <a:rPr lang="en-US" sz="2000" dirty="0"/>
              <a:t>Plan how to write steps in order.</a:t>
            </a:r>
          </a:p>
          <a:p>
            <a:pPr marL="342900" indent="-342900">
              <a:buFont typeface="Arial" panose="020B0604020202020204" pitchFamily="34" charset="0"/>
              <a:buChar char="•"/>
            </a:pPr>
            <a:r>
              <a:rPr lang="en-US" sz="2000" dirty="0"/>
              <a:t>Write instructions beginning with a verb.</a:t>
            </a:r>
          </a:p>
          <a:p>
            <a:pPr marL="342900" indent="-342900">
              <a:buFont typeface="Arial" panose="020B0604020202020204" pitchFamily="34" charset="0"/>
              <a:buChar char="•"/>
            </a:pPr>
            <a:r>
              <a:rPr lang="en-US" sz="2000" dirty="0"/>
              <a:t>Write each step as a small piece.</a:t>
            </a:r>
          </a:p>
          <a:p>
            <a:pPr marL="342900" indent="-342900">
              <a:buFont typeface="Arial" panose="020B0604020202020204" pitchFamily="34" charset="0"/>
              <a:buChar char="•"/>
            </a:pPr>
            <a:r>
              <a:rPr lang="en-US" sz="2000" dirty="0"/>
              <a:t>Include warnings as pre-steps.</a:t>
            </a:r>
          </a:p>
          <a:p>
            <a:pPr marL="342900" indent="-342900">
              <a:buFont typeface="Arial" panose="020B0604020202020204" pitchFamily="34" charset="0"/>
              <a:buChar char="•"/>
            </a:pPr>
            <a:r>
              <a:rPr lang="en-US" sz="2000" dirty="0"/>
              <a:t>Write the steps in logical order.</a:t>
            </a:r>
          </a:p>
          <a:p>
            <a:pPr marL="342900" indent="-342900">
              <a:buFont typeface="Arial" panose="020B0604020202020204" pitchFamily="34" charset="0"/>
              <a:buChar char="•"/>
            </a:pPr>
            <a:r>
              <a:rPr lang="en-US" sz="2000" dirty="0"/>
              <a:t>Review and edit instructions carefully.</a:t>
            </a:r>
          </a:p>
          <a:p>
            <a:pPr marL="342900" indent="-342900">
              <a:buFont typeface="Arial" panose="020B0604020202020204" pitchFamily="34" charset="0"/>
              <a:buChar char="•"/>
            </a:pPr>
            <a:r>
              <a:rPr lang="en-US" sz="2000" dirty="0"/>
              <a:t>Express steps in the positive.</a:t>
            </a:r>
          </a:p>
          <a:p>
            <a:br>
              <a:rPr lang="en-US" sz="2000" dirty="0"/>
            </a:br>
            <a:endParaRPr lang="en-US" sz="2000" dirty="0"/>
          </a:p>
        </p:txBody>
      </p:sp>
      <p:sp>
        <p:nvSpPr>
          <p:cNvPr id="7" name="TextBox 6">
            <a:extLst>
              <a:ext uri="{FF2B5EF4-FFF2-40B4-BE49-F238E27FC236}">
                <a16:creationId xmlns:a16="http://schemas.microsoft.com/office/drawing/2014/main" id="{7D2C342F-1F4F-2741-AB08-FCA93DB2EA11}"/>
              </a:ext>
            </a:extLst>
          </p:cNvPr>
          <p:cNvSpPr txBox="1"/>
          <p:nvPr/>
        </p:nvSpPr>
        <p:spPr>
          <a:xfrm>
            <a:off x="949124" y="4606721"/>
            <a:ext cx="5995686" cy="1631216"/>
          </a:xfrm>
          <a:prstGeom prst="rect">
            <a:avLst/>
          </a:prstGeom>
          <a:noFill/>
        </p:spPr>
        <p:txBody>
          <a:bodyPr wrap="square" rtlCol="0">
            <a:spAutoFit/>
          </a:bodyPr>
          <a:lstStyle/>
          <a:p>
            <a:r>
              <a:rPr lang="en-US" sz="2000" dirty="0"/>
              <a:t>*The following is a rule-of-thumb formula for interior stairs, as specified in the Architectural Graphic Standards. Riser + Tread = 17.5 inches (445mm): 7.5 inches (191mm) for the riser height; 10 inches (254mm) for the tread depth.</a:t>
            </a:r>
          </a:p>
        </p:txBody>
      </p:sp>
    </p:spTree>
    <p:extLst>
      <p:ext uri="{BB962C8B-B14F-4D97-AF65-F5344CB8AC3E}">
        <p14:creationId xmlns:p14="http://schemas.microsoft.com/office/powerpoint/2010/main" val="158520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A27577-24ED-EB41-B104-028DADEDA994}"/>
              </a:ext>
            </a:extLst>
          </p:cNvPr>
          <p:cNvSpPr txBox="1"/>
          <p:nvPr/>
        </p:nvSpPr>
        <p:spPr>
          <a:xfrm>
            <a:off x="798653" y="208344"/>
            <a:ext cx="7685590" cy="2246769"/>
          </a:xfrm>
          <a:prstGeom prst="rect">
            <a:avLst/>
          </a:prstGeom>
          <a:noFill/>
        </p:spPr>
        <p:txBody>
          <a:bodyPr wrap="square" rtlCol="0">
            <a:spAutoFit/>
          </a:bodyPr>
          <a:lstStyle/>
          <a:p>
            <a:r>
              <a:rPr lang="en-US" sz="2000" b="1" dirty="0"/>
              <a:t>An effective conclusion is created by following these steps:</a:t>
            </a:r>
            <a:endParaRPr lang="en-US" sz="2000" dirty="0"/>
          </a:p>
          <a:p>
            <a:pPr marL="342900" indent="-342900">
              <a:buFont typeface="Arial" panose="020B0604020202020204" pitchFamily="34" charset="0"/>
              <a:buChar char="•"/>
            </a:pPr>
            <a:r>
              <a:rPr lang="en-US" sz="2000" dirty="0"/>
              <a:t>Restate the thesis. An effective conclusion brings the reader back to the main point, reminding the reader of the purpose of the essay. ... </a:t>
            </a:r>
          </a:p>
          <a:p>
            <a:pPr marL="342900" indent="-342900">
              <a:buFont typeface="Arial" panose="020B0604020202020204" pitchFamily="34" charset="0"/>
              <a:buChar char="•"/>
            </a:pPr>
            <a:r>
              <a:rPr lang="en-US" sz="2000" dirty="0"/>
              <a:t>Reiterate supporting points. ... </a:t>
            </a:r>
          </a:p>
          <a:p>
            <a:pPr marL="342900" indent="-342900">
              <a:buFont typeface="Arial" panose="020B0604020202020204" pitchFamily="34" charset="0"/>
              <a:buChar char="•"/>
            </a:pPr>
            <a:r>
              <a:rPr lang="en-US" sz="2000" dirty="0"/>
              <a:t>Make a connection between opening and closing statements. ... </a:t>
            </a:r>
          </a:p>
          <a:p>
            <a:pPr marL="342900" indent="-342900">
              <a:buFont typeface="Arial" panose="020B0604020202020204" pitchFamily="34" charset="0"/>
              <a:buChar char="•"/>
            </a:pPr>
            <a:r>
              <a:rPr lang="en-US" sz="2000" dirty="0"/>
              <a:t>Provide some insight.</a:t>
            </a:r>
          </a:p>
          <a:p>
            <a:pPr marL="342900" indent="-342900">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BD0D872B-515F-434A-90AD-5A7DC76328FA}"/>
              </a:ext>
            </a:extLst>
          </p:cNvPr>
          <p:cNvSpPr txBox="1"/>
          <p:nvPr/>
        </p:nvSpPr>
        <p:spPr>
          <a:xfrm>
            <a:off x="798653" y="2131019"/>
            <a:ext cx="9815332" cy="2246769"/>
          </a:xfrm>
          <a:prstGeom prst="rect">
            <a:avLst/>
          </a:prstGeom>
          <a:noFill/>
        </p:spPr>
        <p:txBody>
          <a:bodyPr wrap="square" rtlCol="0">
            <a:spAutoFit/>
          </a:bodyPr>
          <a:lstStyle/>
          <a:p>
            <a:r>
              <a:rPr lang="en-US" sz="2000" b="1" dirty="0"/>
              <a:t>An effective conclusion will contain all five elements of summing up your research paper:</a:t>
            </a:r>
            <a:endParaRPr lang="en-US" sz="2000" dirty="0"/>
          </a:p>
          <a:p>
            <a:pPr marL="457200" indent="-457200">
              <a:buFont typeface="+mj-lt"/>
              <a:buAutoNum type="arabicPeriod"/>
            </a:pPr>
            <a:r>
              <a:rPr lang="en-US" sz="2000" dirty="0"/>
              <a:t>Restate your research topic.</a:t>
            </a:r>
          </a:p>
          <a:p>
            <a:pPr marL="457200" indent="-457200">
              <a:buFont typeface="+mj-lt"/>
              <a:buAutoNum type="arabicPeriod"/>
            </a:pPr>
            <a:r>
              <a:rPr lang="en-US" sz="2000" dirty="0"/>
              <a:t>Restate the thesis.</a:t>
            </a:r>
          </a:p>
          <a:p>
            <a:pPr marL="457200" indent="-457200">
              <a:buFont typeface="+mj-lt"/>
              <a:buAutoNum type="arabicPeriod"/>
            </a:pPr>
            <a:r>
              <a:rPr lang="en-US" sz="2000" dirty="0"/>
              <a:t>Summarize the main points.</a:t>
            </a:r>
          </a:p>
          <a:p>
            <a:pPr marL="457200" indent="-457200">
              <a:buFont typeface="+mj-lt"/>
              <a:buAutoNum type="arabicPeriod"/>
            </a:pPr>
            <a:r>
              <a:rPr lang="en-US" sz="2000" dirty="0"/>
              <a:t>State the significance or results.</a:t>
            </a:r>
          </a:p>
          <a:p>
            <a:pPr marL="457200" indent="-457200">
              <a:buFont typeface="+mj-lt"/>
              <a:buAutoNum type="arabicPeriod"/>
            </a:pPr>
            <a:r>
              <a:rPr lang="en-US" sz="2000" dirty="0"/>
              <a:t>Conclude your thoughts.</a:t>
            </a:r>
          </a:p>
          <a:p>
            <a:endParaRPr lang="en-US" sz="2000" dirty="0"/>
          </a:p>
        </p:txBody>
      </p:sp>
      <p:sp>
        <p:nvSpPr>
          <p:cNvPr id="7" name="TextBox 6">
            <a:extLst>
              <a:ext uri="{FF2B5EF4-FFF2-40B4-BE49-F238E27FC236}">
                <a16:creationId xmlns:a16="http://schemas.microsoft.com/office/drawing/2014/main" id="{5CAE04AF-8637-A54B-ACE4-E7267A8463AA}"/>
              </a:ext>
            </a:extLst>
          </p:cNvPr>
          <p:cNvSpPr txBox="1"/>
          <p:nvPr/>
        </p:nvSpPr>
        <p:spPr>
          <a:xfrm>
            <a:off x="821800" y="4111567"/>
            <a:ext cx="9039828" cy="1631216"/>
          </a:xfrm>
          <a:prstGeom prst="rect">
            <a:avLst/>
          </a:prstGeom>
          <a:noFill/>
        </p:spPr>
        <p:txBody>
          <a:bodyPr wrap="square" rtlCol="0">
            <a:spAutoFit/>
          </a:bodyPr>
          <a:lstStyle/>
          <a:p>
            <a:r>
              <a:rPr lang="en-US" sz="2000" b="1" dirty="0"/>
              <a:t>Before we dive into the details, here's a basic outline of how to write a conclusion:</a:t>
            </a:r>
            <a:endParaRPr lang="en-US" sz="2000" dirty="0"/>
          </a:p>
          <a:p>
            <a:pPr marL="457200" indent="-457200">
              <a:buFont typeface="+mj-lt"/>
              <a:buAutoNum type="arabicPeriod"/>
            </a:pPr>
            <a:r>
              <a:rPr lang="en-US" sz="2000" dirty="0"/>
              <a:t>Restate your thesis: remind readers of your main point.</a:t>
            </a:r>
          </a:p>
          <a:p>
            <a:pPr marL="457200" indent="-457200">
              <a:buFont typeface="+mj-lt"/>
              <a:buAutoNum type="arabicPeriod"/>
            </a:pPr>
            <a:r>
              <a:rPr lang="en-US" sz="2000" dirty="0"/>
              <a:t>Reiterate your supporting points: remind readers of your evidence or arguments.</a:t>
            </a:r>
          </a:p>
          <a:p>
            <a:pPr marL="457200" indent="-457200">
              <a:buFont typeface="+mj-lt"/>
              <a:buAutoNum type="arabicPeriod"/>
            </a:pPr>
            <a:r>
              <a:rPr lang="en-US" sz="2000" dirty="0"/>
              <a:t>Wrap everything up by tying it all together.</a:t>
            </a:r>
          </a:p>
          <a:p>
            <a:endParaRPr lang="en-US" sz="2000" dirty="0"/>
          </a:p>
        </p:txBody>
      </p:sp>
      <p:sp>
        <p:nvSpPr>
          <p:cNvPr id="8" name="TextBox 7">
            <a:extLst>
              <a:ext uri="{FF2B5EF4-FFF2-40B4-BE49-F238E27FC236}">
                <a16:creationId xmlns:a16="http://schemas.microsoft.com/office/drawing/2014/main" id="{5EAE8976-61B9-D743-82A1-0BCA63B25E15}"/>
              </a:ext>
            </a:extLst>
          </p:cNvPr>
          <p:cNvSpPr txBox="1"/>
          <p:nvPr/>
        </p:nvSpPr>
        <p:spPr>
          <a:xfrm>
            <a:off x="1053296" y="5526410"/>
            <a:ext cx="9560689" cy="1015663"/>
          </a:xfrm>
          <a:prstGeom prst="rect">
            <a:avLst/>
          </a:prstGeom>
          <a:noFill/>
        </p:spPr>
        <p:txBody>
          <a:bodyPr wrap="square" rtlCol="0">
            <a:spAutoFit/>
          </a:bodyPr>
          <a:lstStyle/>
          <a:p>
            <a:r>
              <a:rPr lang="en-US" sz="2000" dirty="0"/>
              <a:t>*Restate your topic and why it is important, Restate your thesis/claim, Address opposing viewpoints and explain why readers should align with your position, Call for action or overview future research possibilities.</a:t>
            </a:r>
          </a:p>
        </p:txBody>
      </p:sp>
    </p:spTree>
    <p:extLst>
      <p:ext uri="{BB962C8B-B14F-4D97-AF65-F5344CB8AC3E}">
        <p14:creationId xmlns:p14="http://schemas.microsoft.com/office/powerpoint/2010/main" val="41854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6731B5-8E3D-B645-A157-6705A36FDCEC}"/>
              </a:ext>
            </a:extLst>
          </p:cNvPr>
          <p:cNvSpPr txBox="1"/>
          <p:nvPr/>
        </p:nvSpPr>
        <p:spPr>
          <a:xfrm>
            <a:off x="868102" y="462987"/>
            <a:ext cx="6771189" cy="2554545"/>
          </a:xfrm>
          <a:prstGeom prst="rect">
            <a:avLst/>
          </a:prstGeom>
          <a:noFill/>
        </p:spPr>
        <p:txBody>
          <a:bodyPr wrap="square" rtlCol="0">
            <a:spAutoFit/>
          </a:bodyPr>
          <a:lstStyle/>
          <a:p>
            <a:pPr marL="457200" indent="-457200">
              <a:buFont typeface="+mj-lt"/>
              <a:buAutoNum type="arabicPeriod"/>
            </a:pPr>
            <a:r>
              <a:rPr lang="en-US" sz="2000" dirty="0"/>
              <a:t>Include a topic sentence. Conclusions should always begin with a topic sentence. ... </a:t>
            </a:r>
          </a:p>
          <a:p>
            <a:pPr marL="457200" indent="-457200">
              <a:buFont typeface="+mj-lt"/>
              <a:buAutoNum type="arabicPeriod"/>
            </a:pPr>
            <a:r>
              <a:rPr lang="en-US" sz="2000" dirty="0"/>
              <a:t>Use your introductory paragraph as a guide. ... </a:t>
            </a:r>
          </a:p>
          <a:p>
            <a:pPr marL="457200" indent="-457200">
              <a:buFont typeface="+mj-lt"/>
              <a:buAutoNum type="arabicPeriod"/>
            </a:pPr>
            <a:r>
              <a:rPr lang="en-US" sz="2000" dirty="0"/>
              <a:t>Summarize the main ideas. ... </a:t>
            </a:r>
          </a:p>
          <a:p>
            <a:pPr marL="457200" indent="-457200">
              <a:buFont typeface="+mj-lt"/>
              <a:buAutoNum type="arabicPeriod"/>
            </a:pPr>
            <a:r>
              <a:rPr lang="en-US" sz="2000" dirty="0"/>
              <a:t>Appeal to the reader's emotions. ... </a:t>
            </a:r>
          </a:p>
          <a:p>
            <a:pPr marL="457200" indent="-457200">
              <a:buFont typeface="+mj-lt"/>
              <a:buAutoNum type="arabicPeriod"/>
            </a:pPr>
            <a:r>
              <a:rPr lang="en-US" sz="2000" dirty="0"/>
              <a:t>Include a closing sentence.</a:t>
            </a:r>
          </a:p>
          <a:p>
            <a:br>
              <a:rPr lang="en-US" sz="2000" dirty="0"/>
            </a:br>
            <a:endParaRPr lang="en-US" sz="2000" dirty="0"/>
          </a:p>
        </p:txBody>
      </p:sp>
      <p:sp>
        <p:nvSpPr>
          <p:cNvPr id="5" name="TextBox 4">
            <a:extLst>
              <a:ext uri="{FF2B5EF4-FFF2-40B4-BE49-F238E27FC236}">
                <a16:creationId xmlns:a16="http://schemas.microsoft.com/office/drawing/2014/main" id="{45110E84-3246-034D-B11A-41426F368D20}"/>
              </a:ext>
            </a:extLst>
          </p:cNvPr>
          <p:cNvSpPr txBox="1"/>
          <p:nvPr/>
        </p:nvSpPr>
        <p:spPr>
          <a:xfrm>
            <a:off x="868102" y="2789499"/>
            <a:ext cx="8090703" cy="3477875"/>
          </a:xfrm>
          <a:prstGeom prst="rect">
            <a:avLst/>
          </a:prstGeom>
          <a:noFill/>
        </p:spPr>
        <p:txBody>
          <a:bodyPr wrap="square" rtlCol="0">
            <a:spAutoFit/>
          </a:bodyPr>
          <a:lstStyle/>
          <a:p>
            <a:r>
              <a:rPr lang="en-US" sz="2000" b="1" i="1" dirty="0"/>
              <a:t>Introduction:</a:t>
            </a:r>
          </a:p>
          <a:p>
            <a:r>
              <a:rPr lang="en-US" sz="2000" b="1" dirty="0">
                <a:hlinkClick r:id="rId2">
                  <a:extLst>
                    <a:ext uri="{A12FA001-AC4F-418D-AE19-62706E023703}">
                      <ahyp:hlinkClr xmlns:ahyp="http://schemas.microsoft.com/office/drawing/2018/hyperlinkcolor" val="tx"/>
                    </a:ext>
                  </a:extLst>
                </a:hlinkClick>
              </a:rPr>
              <a:t>How to write</a:t>
            </a:r>
            <a:r>
              <a:rPr lang="en-US" sz="2000" b="1" dirty="0"/>
              <a:t> notes, cautions, and warnings is an important skill in </a:t>
            </a:r>
            <a:r>
              <a:rPr lang="en-US" sz="2000" b="1" dirty="0">
                <a:hlinkClick r:id="rId3">
                  <a:extLst>
                    <a:ext uri="{A12FA001-AC4F-418D-AE19-62706E023703}">
                      <ahyp:hlinkClr xmlns:ahyp="http://schemas.microsoft.com/office/drawing/2018/hyperlinkcolor" val="tx"/>
                    </a:ext>
                  </a:extLst>
                </a:hlinkClick>
              </a:rPr>
              <a:t>documentation</a:t>
            </a:r>
            <a:r>
              <a:rPr lang="en-US" sz="2000" b="1" dirty="0"/>
              <a:t>.</a:t>
            </a:r>
            <a:r>
              <a:rPr lang="en-US" sz="2000" dirty="0"/>
              <a:t> They can be used to make a point clear or to warn the reader about something they should be careful about or the possibility of personal injury.</a:t>
            </a:r>
          </a:p>
          <a:p>
            <a:r>
              <a:rPr lang="en-US" sz="2000" dirty="0"/>
              <a:t>You can hurt or at least drive your readers crazy if you neglect the following three components of a technical document:</a:t>
            </a:r>
          </a:p>
          <a:p>
            <a:r>
              <a:rPr lang="en-US" sz="2000" b="1" dirty="0"/>
              <a:t>Notes</a:t>
            </a:r>
            <a:endParaRPr lang="en-US" sz="2000" dirty="0"/>
          </a:p>
          <a:p>
            <a:r>
              <a:rPr lang="en-US" sz="2000" b="1" dirty="0"/>
              <a:t>Cautions</a:t>
            </a:r>
            <a:endParaRPr lang="en-US" sz="2000" dirty="0"/>
          </a:p>
          <a:p>
            <a:r>
              <a:rPr lang="en-US" sz="2000" b="1" dirty="0"/>
              <a:t>Warnings</a:t>
            </a:r>
            <a:endParaRPr lang="en-US" sz="2000" dirty="0"/>
          </a:p>
          <a:p>
            <a:endParaRPr lang="en-US" sz="2000" dirty="0"/>
          </a:p>
        </p:txBody>
      </p:sp>
    </p:spTree>
    <p:extLst>
      <p:ext uri="{BB962C8B-B14F-4D97-AF65-F5344CB8AC3E}">
        <p14:creationId xmlns:p14="http://schemas.microsoft.com/office/powerpoint/2010/main" val="207589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104521-5C9C-C64E-B41D-AE50B2C1EF40}"/>
              </a:ext>
            </a:extLst>
          </p:cNvPr>
          <p:cNvSpPr txBox="1"/>
          <p:nvPr/>
        </p:nvSpPr>
        <p:spPr>
          <a:xfrm>
            <a:off x="653968" y="138895"/>
            <a:ext cx="11042249" cy="3785652"/>
          </a:xfrm>
          <a:prstGeom prst="rect">
            <a:avLst/>
          </a:prstGeom>
          <a:noFill/>
        </p:spPr>
        <p:txBody>
          <a:bodyPr wrap="square" rtlCol="0">
            <a:spAutoFit/>
          </a:bodyPr>
          <a:lstStyle/>
          <a:p>
            <a:r>
              <a:rPr lang="en-US" sz="2000" b="1" dirty="0"/>
              <a:t>NOTE</a:t>
            </a:r>
            <a:endParaRPr lang="en-US" sz="2000" dirty="0"/>
          </a:p>
          <a:p>
            <a:r>
              <a:rPr lang="en-US" sz="2000" b="1" dirty="0"/>
              <a:t>A</a:t>
            </a:r>
            <a:r>
              <a:rPr lang="en-US" sz="2000" dirty="0"/>
              <a:t> </a:t>
            </a:r>
            <a:r>
              <a:rPr lang="en-US" sz="2000" b="1" dirty="0"/>
              <a:t>Note</a:t>
            </a:r>
            <a:r>
              <a:rPr lang="en-US" sz="2000" dirty="0"/>
              <a:t> is the least severe of all these three prompts.</a:t>
            </a:r>
          </a:p>
          <a:p>
            <a:r>
              <a:rPr lang="en-US" sz="2000" dirty="0"/>
              <a:t>Notes are used when the writer wants to add something that is not essential for the understanding of the text but which they want to add for their own convenience.</a:t>
            </a:r>
          </a:p>
          <a:p>
            <a:r>
              <a:rPr lang="en-US" sz="2000" dirty="0"/>
              <a:t>There is no risk of system failure or any damage to the system.</a:t>
            </a:r>
          </a:p>
          <a:p>
            <a:r>
              <a:rPr lang="en-US" sz="2000" dirty="0"/>
              <a:t>A note is a helpful hint, sometimes a tip, to help the user work more efficiently.</a:t>
            </a:r>
          </a:p>
          <a:p>
            <a:r>
              <a:rPr lang="en-US" sz="2000" dirty="0"/>
              <a:t>Without a note, a user may lose </a:t>
            </a:r>
            <a:r>
              <a:rPr lang="en-US" sz="2000" dirty="0">
                <a:hlinkClick r:id="rId2">
                  <a:extLst>
                    <a:ext uri="{A12FA001-AC4F-418D-AE19-62706E023703}">
                      <ahyp:hlinkClr xmlns:ahyp="http://schemas.microsoft.com/office/drawing/2018/hyperlinkcolor" val="tx"/>
                    </a:ext>
                  </a:extLst>
                </a:hlinkClick>
              </a:rPr>
              <a:t>precious time</a:t>
            </a:r>
            <a:r>
              <a:rPr lang="en-US" sz="2000" dirty="0"/>
              <a:t> and get frustrated while trying to understand why something is not working.</a:t>
            </a:r>
          </a:p>
          <a:p>
            <a:r>
              <a:rPr lang="en-US" sz="2000" dirty="0"/>
              <a:t>You can prevent that by adding a note like the following:</a:t>
            </a:r>
          </a:p>
          <a:p>
            <a:r>
              <a:rPr lang="en-US" sz="2000" i="1" dirty="0"/>
              <a:t>“NOTE: Make sure the system is turned on and running for at least 7 minutes before you slide Lever R4 from right to left.”</a:t>
            </a:r>
            <a:endParaRPr lang="en-US" sz="2000" dirty="0"/>
          </a:p>
          <a:p>
            <a:endParaRPr lang="en-US" sz="2000" dirty="0"/>
          </a:p>
        </p:txBody>
      </p:sp>
      <p:sp>
        <p:nvSpPr>
          <p:cNvPr id="5" name="TextBox 4">
            <a:extLst>
              <a:ext uri="{FF2B5EF4-FFF2-40B4-BE49-F238E27FC236}">
                <a16:creationId xmlns:a16="http://schemas.microsoft.com/office/drawing/2014/main" id="{2490BB9C-0213-AE4B-8F34-DAE10288484F}"/>
              </a:ext>
            </a:extLst>
          </p:cNvPr>
          <p:cNvSpPr txBox="1"/>
          <p:nvPr/>
        </p:nvSpPr>
        <p:spPr>
          <a:xfrm>
            <a:off x="663615" y="3507940"/>
            <a:ext cx="10521389" cy="1631216"/>
          </a:xfrm>
          <a:prstGeom prst="rect">
            <a:avLst/>
          </a:prstGeom>
          <a:noFill/>
        </p:spPr>
        <p:txBody>
          <a:bodyPr wrap="square" rtlCol="0">
            <a:spAutoFit/>
          </a:bodyPr>
          <a:lstStyle/>
          <a:p>
            <a:r>
              <a:rPr lang="en-US" sz="2000" b="1" dirty="0"/>
              <a:t>CAUTION</a:t>
            </a:r>
            <a:endParaRPr lang="en-US" sz="2000" dirty="0"/>
          </a:p>
          <a:p>
            <a:r>
              <a:rPr lang="en-US" sz="2000" b="1" dirty="0"/>
              <a:t>A caution</a:t>
            </a:r>
            <a:r>
              <a:rPr lang="en-US" sz="2000" dirty="0"/>
              <a:t> is a more serious prompt.</a:t>
            </a:r>
          </a:p>
          <a:p>
            <a:r>
              <a:rPr lang="en-US" sz="2000" dirty="0"/>
              <a:t>Cautions are used when there is a danger that readers may misunderstand what has been written and thereby cause themselves harm.</a:t>
            </a:r>
          </a:p>
          <a:p>
            <a:endParaRPr lang="en-US" sz="2000" dirty="0"/>
          </a:p>
        </p:txBody>
      </p:sp>
      <p:sp>
        <p:nvSpPr>
          <p:cNvPr id="6" name="TextBox 5">
            <a:extLst>
              <a:ext uri="{FF2B5EF4-FFF2-40B4-BE49-F238E27FC236}">
                <a16:creationId xmlns:a16="http://schemas.microsoft.com/office/drawing/2014/main" id="{F6A79631-6996-D34D-BCDB-FC520755062B}"/>
              </a:ext>
            </a:extLst>
          </p:cNvPr>
          <p:cNvSpPr txBox="1"/>
          <p:nvPr/>
        </p:nvSpPr>
        <p:spPr>
          <a:xfrm>
            <a:off x="628892" y="4687743"/>
            <a:ext cx="10683434" cy="2462213"/>
          </a:xfrm>
          <a:prstGeom prst="rect">
            <a:avLst/>
          </a:prstGeom>
          <a:noFill/>
        </p:spPr>
        <p:txBody>
          <a:bodyPr wrap="square" rtlCol="0">
            <a:spAutoFit/>
          </a:bodyPr>
          <a:lstStyle/>
          <a:p>
            <a:r>
              <a:rPr lang="en-US" sz="2000" b="1" dirty="0"/>
              <a:t>Important Information:</a:t>
            </a:r>
            <a:r>
              <a:rPr lang="en-US" sz="2000" dirty="0"/>
              <a:t> A caution points at a POSSIBLE development that may or may not end up in system failure, business problem, or physical damage.</a:t>
            </a:r>
          </a:p>
          <a:p>
            <a:r>
              <a:rPr lang="en-US" sz="2000" dirty="0"/>
              <a:t>It brings up an issue that the user would better </a:t>
            </a:r>
            <a:r>
              <a:rPr lang="en-US" sz="2000" dirty="0">
                <a:hlinkClick r:id="rId3">
                  <a:extLst>
                    <a:ext uri="{A12FA001-AC4F-418D-AE19-62706E023703}">
                      <ahyp:hlinkClr xmlns:ahyp="http://schemas.microsoft.com/office/drawing/2018/hyperlinkcolor" val="tx"/>
                    </a:ext>
                  </a:extLst>
                </a:hlinkClick>
              </a:rPr>
              <a:t>pay attention</a:t>
            </a:r>
            <a:r>
              <a:rPr lang="en-US" sz="2000" dirty="0"/>
              <a:t> to, even if it’s not a life-or-death matter.</a:t>
            </a:r>
            <a:br>
              <a:rPr lang="en-US" sz="2000" dirty="0"/>
            </a:br>
            <a:r>
              <a:rPr lang="en-US" dirty="0"/>
              <a:t>For example:</a:t>
            </a:r>
          </a:p>
          <a:p>
            <a:r>
              <a:rPr lang="en-US" i="1" dirty="0"/>
              <a:t>“CAUTION: if you do not obtain prior permission from the site manager to conduct an inspection you can be sued for trespassing and criminal conduct.”</a:t>
            </a:r>
            <a:endParaRPr lang="en-US" dirty="0"/>
          </a:p>
          <a:p>
            <a:br>
              <a:rPr lang="en-US" sz="2000" dirty="0"/>
            </a:br>
            <a:endParaRPr lang="en-US" sz="2000" dirty="0"/>
          </a:p>
        </p:txBody>
      </p:sp>
    </p:spTree>
    <p:extLst>
      <p:ext uri="{BB962C8B-B14F-4D97-AF65-F5344CB8AC3E}">
        <p14:creationId xmlns:p14="http://schemas.microsoft.com/office/powerpoint/2010/main" val="134857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AC2774-E4AF-CB4B-B1D1-6B98825B39B7}"/>
              </a:ext>
            </a:extLst>
          </p:cNvPr>
          <p:cNvSpPr txBox="1"/>
          <p:nvPr/>
        </p:nvSpPr>
        <p:spPr>
          <a:xfrm>
            <a:off x="706055" y="509285"/>
            <a:ext cx="10532963" cy="6832640"/>
          </a:xfrm>
          <a:prstGeom prst="rect">
            <a:avLst/>
          </a:prstGeom>
          <a:noFill/>
        </p:spPr>
        <p:txBody>
          <a:bodyPr wrap="square" rtlCol="0">
            <a:spAutoFit/>
          </a:bodyPr>
          <a:lstStyle/>
          <a:p>
            <a:r>
              <a:rPr lang="en-US" sz="2400" b="1" dirty="0"/>
              <a:t>Warning:</a:t>
            </a:r>
          </a:p>
          <a:p>
            <a:r>
              <a:rPr lang="en-US" sz="2000" dirty="0"/>
              <a:t>A </a:t>
            </a:r>
            <a:r>
              <a:rPr lang="en-US" sz="2000" b="1" dirty="0"/>
              <a:t>Warning</a:t>
            </a:r>
            <a:r>
              <a:rPr lang="en-US" sz="2000" dirty="0"/>
              <a:t> is the highest level of alert. This is serious stuff!</a:t>
            </a:r>
          </a:p>
          <a:p>
            <a:r>
              <a:rPr lang="en-US" sz="2000" dirty="0"/>
              <a:t>Warnings are used when there is a danger that readers may misunderstand what has been written and thereby cause personal injury.</a:t>
            </a:r>
          </a:p>
          <a:p>
            <a:r>
              <a:rPr lang="en-US" sz="2000" b="1" dirty="0">
                <a:effectLst/>
              </a:rPr>
              <a:t>Important Information: </a:t>
            </a:r>
            <a:r>
              <a:rPr lang="en-US" sz="2000" dirty="0">
                <a:effectLst/>
              </a:rPr>
              <a:t>The stakes are much higher and it COULD be a matter of life-and-death.</a:t>
            </a:r>
          </a:p>
          <a:p>
            <a:r>
              <a:rPr lang="en-US" sz="2000" dirty="0">
                <a:effectLst/>
              </a:rPr>
              <a:t>Any PROBABLE equipment or site damage deserves a clear warning.</a:t>
            </a:r>
          </a:p>
          <a:p>
            <a:r>
              <a:rPr lang="en-US" sz="2000" dirty="0">
                <a:effectLst/>
              </a:rPr>
              <a:t>To create an effective warning message, the following are some pointers to follow.</a:t>
            </a:r>
          </a:p>
          <a:p>
            <a:pPr marL="342900" indent="-342900">
              <a:buFont typeface="Arial" panose="020B0604020202020204" pitchFamily="34" charset="0"/>
              <a:buChar char="•"/>
            </a:pPr>
            <a:r>
              <a:rPr lang="en-US" sz="2000" dirty="0"/>
              <a:t>Keep it short and simple- The reader should be able to get the message in less than a minute of reading.</a:t>
            </a:r>
          </a:p>
          <a:p>
            <a:pPr marL="342900" indent="-342900">
              <a:buFont typeface="Arial" panose="020B0604020202020204" pitchFamily="34" charset="0"/>
              <a:buChar char="•"/>
            </a:pPr>
            <a:r>
              <a:rPr lang="en-US" sz="2000" dirty="0"/>
              <a:t>Use strong, direct language- Write in a way that will grab the attention of your readers and make them listen to what you have to say.</a:t>
            </a:r>
          </a:p>
          <a:p>
            <a:pPr marL="342900" indent="-342900">
              <a:buFont typeface="Arial" panose="020B0604020202020204" pitchFamily="34" charset="0"/>
              <a:buChar char="•"/>
            </a:pPr>
            <a:r>
              <a:rPr lang="en-US" sz="2000" dirty="0"/>
              <a:t>Give detailed descriptions- Be specific about what will happen and why it is happening.</a:t>
            </a:r>
          </a:p>
          <a:p>
            <a:pPr marL="342900" indent="-342900">
              <a:buFont typeface="Arial" panose="020B0604020202020204" pitchFamily="34" charset="0"/>
              <a:buChar char="•"/>
            </a:pPr>
            <a:r>
              <a:rPr lang="en-US" sz="2000" dirty="0"/>
              <a:t>Use proper punctuation – use periods and commas for clarity and use semicolons appropriately.</a:t>
            </a:r>
          </a:p>
          <a:p>
            <a:br>
              <a:rPr lang="en-US" sz="2000" dirty="0"/>
            </a:br>
            <a:r>
              <a:rPr lang="en-US" dirty="0"/>
              <a:t>For example:</a:t>
            </a:r>
          </a:p>
          <a:p>
            <a:r>
              <a:rPr lang="en-US" i="1" dirty="0"/>
              <a:t>“WARNING: Removing the capacitor C125 without first grounding the motherboard may lead to electrocution and death!”</a:t>
            </a:r>
            <a:endParaRPr lang="en-US" dirty="0"/>
          </a:p>
          <a:p>
            <a:br>
              <a:rPr lang="en-US" sz="2000" dirty="0">
                <a:effectLst/>
              </a:rPr>
            </a:br>
            <a:endParaRPr lang="en-US" sz="2000" dirty="0">
              <a:effectLst/>
            </a:endParaRPr>
          </a:p>
          <a:p>
            <a:endParaRPr lang="en-US" sz="2000" dirty="0"/>
          </a:p>
          <a:p>
            <a:br>
              <a:rPr lang="en-US" sz="2000" dirty="0"/>
            </a:br>
            <a:endParaRPr lang="en-US" sz="2000" dirty="0"/>
          </a:p>
        </p:txBody>
      </p:sp>
    </p:spTree>
    <p:extLst>
      <p:ext uri="{BB962C8B-B14F-4D97-AF65-F5344CB8AC3E}">
        <p14:creationId xmlns:p14="http://schemas.microsoft.com/office/powerpoint/2010/main" val="424234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75E273-FE16-444A-B9F7-14B9AD1BB188}"/>
              </a:ext>
            </a:extLst>
          </p:cNvPr>
          <p:cNvSpPr txBox="1"/>
          <p:nvPr/>
        </p:nvSpPr>
        <p:spPr>
          <a:xfrm>
            <a:off x="914400" y="405114"/>
            <a:ext cx="10266744" cy="2862322"/>
          </a:xfrm>
          <a:prstGeom prst="rect">
            <a:avLst/>
          </a:prstGeom>
          <a:noFill/>
        </p:spPr>
        <p:txBody>
          <a:bodyPr wrap="square" rtlCol="0">
            <a:spAutoFit/>
          </a:bodyPr>
          <a:lstStyle/>
          <a:p>
            <a:r>
              <a:rPr lang="en-US" sz="2000" dirty="0"/>
              <a:t>It’s excellent practice to present these alerts with their own </a:t>
            </a:r>
            <a:r>
              <a:rPr lang="en-US" sz="2000" b="1" dirty="0"/>
              <a:t>ICONS</a:t>
            </a:r>
            <a:r>
              <a:rPr lang="en-US" sz="2000" dirty="0"/>
              <a:t> so that at one look the reader can understand its level of severity.</a:t>
            </a:r>
          </a:p>
          <a:p>
            <a:r>
              <a:rPr lang="en-US" sz="2000" dirty="0"/>
              <a:t>Make sure you present these prompts always in the same format.</a:t>
            </a:r>
          </a:p>
          <a:p>
            <a:r>
              <a:rPr lang="en-US" sz="2000" dirty="0"/>
              <a:t>If, for example, you present your first NOTE in the </a:t>
            </a:r>
            <a:r>
              <a:rPr lang="en-US" sz="2000" dirty="0">
                <a:hlinkClick r:id="rId2" tooltip="Document Navigation Sidebar in MS Word">
                  <a:extLst>
                    <a:ext uri="{A12FA001-AC4F-418D-AE19-62706E023703}">
                      <ahyp:hlinkClr xmlns:ahyp="http://schemas.microsoft.com/office/drawing/2018/hyperlinkcolor" val="tx"/>
                    </a:ext>
                  </a:extLst>
                </a:hlinkClick>
              </a:rPr>
              <a:t>sidebar</a:t>
            </a:r>
            <a:r>
              <a:rPr lang="en-US" sz="2000" dirty="0"/>
              <a:t>, present all other notes also in the sidebar.</a:t>
            </a:r>
          </a:p>
          <a:p>
            <a:r>
              <a:rPr lang="en-US" sz="2000" dirty="0"/>
              <a:t>If you present your first WARNING in red letters accompanied by a skull and crossbones icon, all other warnings should also look like that.</a:t>
            </a:r>
          </a:p>
          <a:p>
            <a:r>
              <a:rPr lang="en-US" sz="2000" dirty="0"/>
              <a:t>Consistency creates trust and helps the comprehension and retention of your subject matter.</a:t>
            </a:r>
          </a:p>
          <a:p>
            <a:endParaRPr lang="en-US" sz="2000" dirty="0"/>
          </a:p>
        </p:txBody>
      </p:sp>
      <p:sp>
        <p:nvSpPr>
          <p:cNvPr id="5" name="TextBox 4">
            <a:extLst>
              <a:ext uri="{FF2B5EF4-FFF2-40B4-BE49-F238E27FC236}">
                <a16:creationId xmlns:a16="http://schemas.microsoft.com/office/drawing/2014/main" id="{4347AC09-44A8-8143-B5D1-618F5CE0619A}"/>
              </a:ext>
            </a:extLst>
          </p:cNvPr>
          <p:cNvSpPr txBox="1"/>
          <p:nvPr/>
        </p:nvSpPr>
        <p:spPr>
          <a:xfrm>
            <a:off x="914397" y="3125165"/>
            <a:ext cx="9826906" cy="2246769"/>
          </a:xfrm>
          <a:prstGeom prst="rect">
            <a:avLst/>
          </a:prstGeom>
          <a:noFill/>
        </p:spPr>
        <p:txBody>
          <a:bodyPr wrap="square" rtlCol="0">
            <a:spAutoFit/>
          </a:bodyPr>
          <a:lstStyle/>
          <a:p>
            <a:r>
              <a:rPr lang="en-US" sz="2000" b="1" dirty="0"/>
              <a:t>Conclusion</a:t>
            </a:r>
            <a:endParaRPr lang="en-US" sz="2000" dirty="0"/>
          </a:p>
          <a:p>
            <a:r>
              <a:rPr lang="en-US" sz="2000" dirty="0"/>
              <a:t>So before I sign off on notes, cautions, warnings, let me add:</a:t>
            </a:r>
          </a:p>
          <a:p>
            <a:r>
              <a:rPr lang="en-US" sz="2000" b="1" dirty="0"/>
              <a:t>NOTE</a:t>
            </a:r>
            <a:r>
              <a:rPr lang="en-US" sz="2000" dirty="0"/>
              <a:t>: You are in the process of building yourself a great </a:t>
            </a:r>
            <a:r>
              <a:rPr lang="en-US" sz="2000" dirty="0">
                <a:hlinkClick r:id="rId3">
                  <a:extLst>
                    <a:ext uri="{A12FA001-AC4F-418D-AE19-62706E023703}">
                      <ahyp:hlinkClr xmlns:ahyp="http://schemas.microsoft.com/office/drawing/2018/hyperlinkcolor" val="tx"/>
                    </a:ext>
                  </a:extLst>
                </a:hlinkClick>
              </a:rPr>
              <a:t>future as a technical writer</a:t>
            </a:r>
            <a:r>
              <a:rPr lang="en-US" sz="2000" dirty="0"/>
              <a:t>.</a:t>
            </a:r>
          </a:p>
          <a:p>
            <a:r>
              <a:rPr lang="en-US" sz="2000" b="1" dirty="0"/>
              <a:t>CAUTION</a:t>
            </a:r>
            <a:r>
              <a:rPr lang="en-US" sz="2000" dirty="0"/>
              <a:t>: Just like I did, you may also kick yourself for not having tried it earlier.</a:t>
            </a:r>
          </a:p>
          <a:p>
            <a:r>
              <a:rPr lang="en-US" sz="2000" b="1" dirty="0"/>
              <a:t>WARNING</a:t>
            </a:r>
            <a:r>
              <a:rPr lang="en-US" sz="2000" dirty="0"/>
              <a:t>: A well-paying </a:t>
            </a:r>
            <a:r>
              <a:rPr lang="en-US" sz="2000" dirty="0">
                <a:hlinkClick r:id="rId4">
                  <a:extLst>
                    <a:ext uri="{A12FA001-AC4F-418D-AE19-62706E023703}">
                      <ahyp:hlinkClr xmlns:ahyp="http://schemas.microsoft.com/office/drawing/2018/hyperlinkcolor" val="tx"/>
                    </a:ext>
                  </a:extLst>
                </a:hlinkClick>
              </a:rPr>
              <a:t>technical writing job</a:t>
            </a:r>
            <a:r>
              <a:rPr lang="en-US" sz="2000" dirty="0"/>
              <a:t> can be habit-forming!</a:t>
            </a:r>
          </a:p>
          <a:p>
            <a:r>
              <a:rPr lang="en-US" sz="2000" dirty="0"/>
              <a:t>Write tight. Stay bright. Serve right.</a:t>
            </a:r>
          </a:p>
          <a:p>
            <a:endParaRPr lang="en-US" sz="2000" dirty="0"/>
          </a:p>
        </p:txBody>
      </p:sp>
    </p:spTree>
    <p:extLst>
      <p:ext uri="{BB962C8B-B14F-4D97-AF65-F5344CB8AC3E}">
        <p14:creationId xmlns:p14="http://schemas.microsoft.com/office/powerpoint/2010/main" val="4098909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600</Words>
  <Application>Microsoft Macintosh PowerPoint</Application>
  <PresentationFormat>Widescreen</PresentationFormat>
  <Paragraphs>128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cp:revision>
  <dcterms:created xsi:type="dcterms:W3CDTF">2023-12-14T06:04:45Z</dcterms:created>
  <dcterms:modified xsi:type="dcterms:W3CDTF">2023-12-14T07:27:33Z</dcterms:modified>
</cp:coreProperties>
</file>