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72E0-5FD4-8F46-A7D2-C4DBA9410C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B870C7-859E-4C4E-9FE4-ED5D20938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608B98-CEFA-514A-BCD3-D54269DC264B}"/>
              </a:ext>
            </a:extLst>
          </p:cNvPr>
          <p:cNvSpPr>
            <a:spLocks noGrp="1"/>
          </p:cNvSpPr>
          <p:nvPr>
            <p:ph type="dt" sz="half" idx="10"/>
          </p:nvPr>
        </p:nvSpPr>
        <p:spPr/>
        <p:txBody>
          <a:bodyPr/>
          <a:lstStyle/>
          <a:p>
            <a:fld id="{7DB395DC-490C-914F-A2F1-C475402B7166}" type="datetimeFigureOut">
              <a:rPr lang="en-US" smtClean="0"/>
              <a:t>12/14/23</a:t>
            </a:fld>
            <a:endParaRPr lang="en-US"/>
          </a:p>
        </p:txBody>
      </p:sp>
      <p:sp>
        <p:nvSpPr>
          <p:cNvPr id="5" name="Footer Placeholder 4">
            <a:extLst>
              <a:ext uri="{FF2B5EF4-FFF2-40B4-BE49-F238E27FC236}">
                <a16:creationId xmlns:a16="http://schemas.microsoft.com/office/drawing/2014/main" id="{FC8F91F4-305D-9440-A6B3-41CFB412A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C4E5E-35D0-124A-AFF4-C0BBD30EBA67}"/>
              </a:ext>
            </a:extLst>
          </p:cNvPr>
          <p:cNvSpPr>
            <a:spLocks noGrp="1"/>
          </p:cNvSpPr>
          <p:nvPr>
            <p:ph type="sldNum" sz="quarter" idx="12"/>
          </p:nvPr>
        </p:nvSpPr>
        <p:spPr/>
        <p:txBody>
          <a:bodyPr/>
          <a:lstStyle/>
          <a:p>
            <a:fld id="{5A34840A-5D58-0A46-AA53-851BE6F7373F}" type="slidenum">
              <a:rPr lang="en-US" smtClean="0"/>
              <a:t>‹#›</a:t>
            </a:fld>
            <a:endParaRPr lang="en-US"/>
          </a:p>
        </p:txBody>
      </p:sp>
    </p:spTree>
    <p:extLst>
      <p:ext uri="{BB962C8B-B14F-4D97-AF65-F5344CB8AC3E}">
        <p14:creationId xmlns:p14="http://schemas.microsoft.com/office/powerpoint/2010/main" val="1659860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CC22-8B93-2D4A-8656-4ED655BA3E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8526DD-DA79-0045-8F1B-68D092C8D5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FE2B3-B690-7640-9E05-24BFF2A1D3E1}"/>
              </a:ext>
            </a:extLst>
          </p:cNvPr>
          <p:cNvSpPr>
            <a:spLocks noGrp="1"/>
          </p:cNvSpPr>
          <p:nvPr>
            <p:ph type="dt" sz="half" idx="10"/>
          </p:nvPr>
        </p:nvSpPr>
        <p:spPr/>
        <p:txBody>
          <a:bodyPr/>
          <a:lstStyle/>
          <a:p>
            <a:fld id="{7DB395DC-490C-914F-A2F1-C475402B7166}" type="datetimeFigureOut">
              <a:rPr lang="en-US" smtClean="0"/>
              <a:t>12/14/23</a:t>
            </a:fld>
            <a:endParaRPr lang="en-US"/>
          </a:p>
        </p:txBody>
      </p:sp>
      <p:sp>
        <p:nvSpPr>
          <p:cNvPr id="5" name="Footer Placeholder 4">
            <a:extLst>
              <a:ext uri="{FF2B5EF4-FFF2-40B4-BE49-F238E27FC236}">
                <a16:creationId xmlns:a16="http://schemas.microsoft.com/office/drawing/2014/main" id="{8DEE71FB-1BCA-324F-A141-1F8417368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1C91B-18EC-C944-ACEB-2A0BD7F246B3}"/>
              </a:ext>
            </a:extLst>
          </p:cNvPr>
          <p:cNvSpPr>
            <a:spLocks noGrp="1"/>
          </p:cNvSpPr>
          <p:nvPr>
            <p:ph type="sldNum" sz="quarter" idx="12"/>
          </p:nvPr>
        </p:nvSpPr>
        <p:spPr/>
        <p:txBody>
          <a:bodyPr/>
          <a:lstStyle/>
          <a:p>
            <a:fld id="{5A34840A-5D58-0A46-AA53-851BE6F7373F}" type="slidenum">
              <a:rPr lang="en-US" smtClean="0"/>
              <a:t>‹#›</a:t>
            </a:fld>
            <a:endParaRPr lang="en-US"/>
          </a:p>
        </p:txBody>
      </p:sp>
    </p:spTree>
    <p:extLst>
      <p:ext uri="{BB962C8B-B14F-4D97-AF65-F5344CB8AC3E}">
        <p14:creationId xmlns:p14="http://schemas.microsoft.com/office/powerpoint/2010/main" val="355290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4F35E1-04C8-454E-88E7-39234A5F8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7C9489-FA45-7B42-B2DE-69CC8610FF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0BDDC-FC6A-A340-858A-53D7D7415A6E}"/>
              </a:ext>
            </a:extLst>
          </p:cNvPr>
          <p:cNvSpPr>
            <a:spLocks noGrp="1"/>
          </p:cNvSpPr>
          <p:nvPr>
            <p:ph type="dt" sz="half" idx="10"/>
          </p:nvPr>
        </p:nvSpPr>
        <p:spPr/>
        <p:txBody>
          <a:bodyPr/>
          <a:lstStyle/>
          <a:p>
            <a:fld id="{7DB395DC-490C-914F-A2F1-C475402B7166}" type="datetimeFigureOut">
              <a:rPr lang="en-US" smtClean="0"/>
              <a:t>12/14/23</a:t>
            </a:fld>
            <a:endParaRPr lang="en-US"/>
          </a:p>
        </p:txBody>
      </p:sp>
      <p:sp>
        <p:nvSpPr>
          <p:cNvPr id="5" name="Footer Placeholder 4">
            <a:extLst>
              <a:ext uri="{FF2B5EF4-FFF2-40B4-BE49-F238E27FC236}">
                <a16:creationId xmlns:a16="http://schemas.microsoft.com/office/drawing/2014/main" id="{C4C44F92-1C5F-BB45-A607-8DF05C89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16DA8-A68E-C745-BBF0-210B52CABCE8}"/>
              </a:ext>
            </a:extLst>
          </p:cNvPr>
          <p:cNvSpPr>
            <a:spLocks noGrp="1"/>
          </p:cNvSpPr>
          <p:nvPr>
            <p:ph type="sldNum" sz="quarter" idx="12"/>
          </p:nvPr>
        </p:nvSpPr>
        <p:spPr/>
        <p:txBody>
          <a:bodyPr/>
          <a:lstStyle/>
          <a:p>
            <a:fld id="{5A34840A-5D58-0A46-AA53-851BE6F7373F}" type="slidenum">
              <a:rPr lang="en-US" smtClean="0"/>
              <a:t>‹#›</a:t>
            </a:fld>
            <a:endParaRPr lang="en-US"/>
          </a:p>
        </p:txBody>
      </p:sp>
    </p:spTree>
    <p:extLst>
      <p:ext uri="{BB962C8B-B14F-4D97-AF65-F5344CB8AC3E}">
        <p14:creationId xmlns:p14="http://schemas.microsoft.com/office/powerpoint/2010/main" val="2942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4C9F-8691-924B-A047-838792820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3720C-18AE-774B-A948-09F3F6DAF6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FAC6B-D27F-CC47-AEB0-75C3A5E3AC37}"/>
              </a:ext>
            </a:extLst>
          </p:cNvPr>
          <p:cNvSpPr>
            <a:spLocks noGrp="1"/>
          </p:cNvSpPr>
          <p:nvPr>
            <p:ph type="dt" sz="half" idx="10"/>
          </p:nvPr>
        </p:nvSpPr>
        <p:spPr/>
        <p:txBody>
          <a:bodyPr/>
          <a:lstStyle/>
          <a:p>
            <a:fld id="{7DB395DC-490C-914F-A2F1-C475402B7166}" type="datetimeFigureOut">
              <a:rPr lang="en-US" smtClean="0"/>
              <a:t>12/14/23</a:t>
            </a:fld>
            <a:endParaRPr lang="en-US"/>
          </a:p>
        </p:txBody>
      </p:sp>
      <p:sp>
        <p:nvSpPr>
          <p:cNvPr id="5" name="Footer Placeholder 4">
            <a:extLst>
              <a:ext uri="{FF2B5EF4-FFF2-40B4-BE49-F238E27FC236}">
                <a16:creationId xmlns:a16="http://schemas.microsoft.com/office/drawing/2014/main" id="{6DA8AA4E-0B70-0044-B9AD-C9110FA7C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F7C78-5B21-654B-BF1C-3F7F77C3ED72}"/>
              </a:ext>
            </a:extLst>
          </p:cNvPr>
          <p:cNvSpPr>
            <a:spLocks noGrp="1"/>
          </p:cNvSpPr>
          <p:nvPr>
            <p:ph type="sldNum" sz="quarter" idx="12"/>
          </p:nvPr>
        </p:nvSpPr>
        <p:spPr/>
        <p:txBody>
          <a:bodyPr/>
          <a:lstStyle/>
          <a:p>
            <a:fld id="{5A34840A-5D58-0A46-AA53-851BE6F7373F}" type="slidenum">
              <a:rPr lang="en-US" smtClean="0"/>
              <a:t>‹#›</a:t>
            </a:fld>
            <a:endParaRPr lang="en-US"/>
          </a:p>
        </p:txBody>
      </p:sp>
    </p:spTree>
    <p:extLst>
      <p:ext uri="{BB962C8B-B14F-4D97-AF65-F5344CB8AC3E}">
        <p14:creationId xmlns:p14="http://schemas.microsoft.com/office/powerpoint/2010/main" val="389585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0808-3409-5B40-87D4-370050C17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CEB457-A0FA-8748-B6AD-953DB5ED7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E1B1D0-077D-7E43-9FA9-84B9AFDCDECC}"/>
              </a:ext>
            </a:extLst>
          </p:cNvPr>
          <p:cNvSpPr>
            <a:spLocks noGrp="1"/>
          </p:cNvSpPr>
          <p:nvPr>
            <p:ph type="dt" sz="half" idx="10"/>
          </p:nvPr>
        </p:nvSpPr>
        <p:spPr/>
        <p:txBody>
          <a:bodyPr/>
          <a:lstStyle/>
          <a:p>
            <a:fld id="{7DB395DC-490C-914F-A2F1-C475402B7166}" type="datetimeFigureOut">
              <a:rPr lang="en-US" smtClean="0"/>
              <a:t>12/14/23</a:t>
            </a:fld>
            <a:endParaRPr lang="en-US"/>
          </a:p>
        </p:txBody>
      </p:sp>
      <p:sp>
        <p:nvSpPr>
          <p:cNvPr id="5" name="Footer Placeholder 4">
            <a:extLst>
              <a:ext uri="{FF2B5EF4-FFF2-40B4-BE49-F238E27FC236}">
                <a16:creationId xmlns:a16="http://schemas.microsoft.com/office/drawing/2014/main" id="{6E2BE5C0-85DE-5E45-A922-BF0B78188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A76A2-8195-1543-8234-3777F23C5EB3}"/>
              </a:ext>
            </a:extLst>
          </p:cNvPr>
          <p:cNvSpPr>
            <a:spLocks noGrp="1"/>
          </p:cNvSpPr>
          <p:nvPr>
            <p:ph type="sldNum" sz="quarter" idx="12"/>
          </p:nvPr>
        </p:nvSpPr>
        <p:spPr/>
        <p:txBody>
          <a:bodyPr/>
          <a:lstStyle/>
          <a:p>
            <a:fld id="{5A34840A-5D58-0A46-AA53-851BE6F7373F}" type="slidenum">
              <a:rPr lang="en-US" smtClean="0"/>
              <a:t>‹#›</a:t>
            </a:fld>
            <a:endParaRPr lang="en-US"/>
          </a:p>
        </p:txBody>
      </p:sp>
    </p:spTree>
    <p:extLst>
      <p:ext uri="{BB962C8B-B14F-4D97-AF65-F5344CB8AC3E}">
        <p14:creationId xmlns:p14="http://schemas.microsoft.com/office/powerpoint/2010/main" val="19328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F464-E85F-BE42-A255-9DA7830CC0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0B97AC-DB2F-9A44-B42A-58A6070039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D55ABE-717D-6D44-BE46-1B872AF414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F699F4-62CF-7E48-9002-8001376A3588}"/>
              </a:ext>
            </a:extLst>
          </p:cNvPr>
          <p:cNvSpPr>
            <a:spLocks noGrp="1"/>
          </p:cNvSpPr>
          <p:nvPr>
            <p:ph type="dt" sz="half" idx="10"/>
          </p:nvPr>
        </p:nvSpPr>
        <p:spPr/>
        <p:txBody>
          <a:bodyPr/>
          <a:lstStyle/>
          <a:p>
            <a:fld id="{7DB395DC-490C-914F-A2F1-C475402B7166}" type="datetimeFigureOut">
              <a:rPr lang="en-US" smtClean="0"/>
              <a:t>12/14/23</a:t>
            </a:fld>
            <a:endParaRPr lang="en-US"/>
          </a:p>
        </p:txBody>
      </p:sp>
      <p:sp>
        <p:nvSpPr>
          <p:cNvPr id="6" name="Footer Placeholder 5">
            <a:extLst>
              <a:ext uri="{FF2B5EF4-FFF2-40B4-BE49-F238E27FC236}">
                <a16:creationId xmlns:a16="http://schemas.microsoft.com/office/drawing/2014/main" id="{61C57571-8BE7-F846-B1D0-34BBBDF08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25470-146C-0D47-9FA0-4551D02F06E4}"/>
              </a:ext>
            </a:extLst>
          </p:cNvPr>
          <p:cNvSpPr>
            <a:spLocks noGrp="1"/>
          </p:cNvSpPr>
          <p:nvPr>
            <p:ph type="sldNum" sz="quarter" idx="12"/>
          </p:nvPr>
        </p:nvSpPr>
        <p:spPr/>
        <p:txBody>
          <a:bodyPr/>
          <a:lstStyle/>
          <a:p>
            <a:fld id="{5A34840A-5D58-0A46-AA53-851BE6F7373F}" type="slidenum">
              <a:rPr lang="en-US" smtClean="0"/>
              <a:t>‹#›</a:t>
            </a:fld>
            <a:endParaRPr lang="en-US"/>
          </a:p>
        </p:txBody>
      </p:sp>
    </p:spTree>
    <p:extLst>
      <p:ext uri="{BB962C8B-B14F-4D97-AF65-F5344CB8AC3E}">
        <p14:creationId xmlns:p14="http://schemas.microsoft.com/office/powerpoint/2010/main" val="207971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D5F4-1E83-7642-952D-AF43E17889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2398C-5507-4646-B759-A489CD4A2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CD0FAB-8346-5049-9FBD-252ECF1FD2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8A8A85-88B3-C044-A792-2B8886307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B54A1-505B-C74D-B1DE-714116634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9EE7AC-1EE2-3842-9B33-C0D78BF8CD39}"/>
              </a:ext>
            </a:extLst>
          </p:cNvPr>
          <p:cNvSpPr>
            <a:spLocks noGrp="1"/>
          </p:cNvSpPr>
          <p:nvPr>
            <p:ph type="dt" sz="half" idx="10"/>
          </p:nvPr>
        </p:nvSpPr>
        <p:spPr/>
        <p:txBody>
          <a:bodyPr/>
          <a:lstStyle/>
          <a:p>
            <a:fld id="{7DB395DC-490C-914F-A2F1-C475402B7166}" type="datetimeFigureOut">
              <a:rPr lang="en-US" smtClean="0"/>
              <a:t>12/14/23</a:t>
            </a:fld>
            <a:endParaRPr lang="en-US"/>
          </a:p>
        </p:txBody>
      </p:sp>
      <p:sp>
        <p:nvSpPr>
          <p:cNvPr id="8" name="Footer Placeholder 7">
            <a:extLst>
              <a:ext uri="{FF2B5EF4-FFF2-40B4-BE49-F238E27FC236}">
                <a16:creationId xmlns:a16="http://schemas.microsoft.com/office/drawing/2014/main" id="{D9AAF6A0-E36C-EC4E-90C6-106EB97FDB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C66B0E-836E-7944-8C0F-1D6A983DD4D9}"/>
              </a:ext>
            </a:extLst>
          </p:cNvPr>
          <p:cNvSpPr>
            <a:spLocks noGrp="1"/>
          </p:cNvSpPr>
          <p:nvPr>
            <p:ph type="sldNum" sz="quarter" idx="12"/>
          </p:nvPr>
        </p:nvSpPr>
        <p:spPr/>
        <p:txBody>
          <a:bodyPr/>
          <a:lstStyle/>
          <a:p>
            <a:fld id="{5A34840A-5D58-0A46-AA53-851BE6F7373F}" type="slidenum">
              <a:rPr lang="en-US" smtClean="0"/>
              <a:t>‹#›</a:t>
            </a:fld>
            <a:endParaRPr lang="en-US"/>
          </a:p>
        </p:txBody>
      </p:sp>
    </p:spTree>
    <p:extLst>
      <p:ext uri="{BB962C8B-B14F-4D97-AF65-F5344CB8AC3E}">
        <p14:creationId xmlns:p14="http://schemas.microsoft.com/office/powerpoint/2010/main" val="390401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8236-BDE1-EA46-85A9-FCF4A9548A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4DD252-F297-BA42-AE4E-A33E902D9FCE}"/>
              </a:ext>
            </a:extLst>
          </p:cNvPr>
          <p:cNvSpPr>
            <a:spLocks noGrp="1"/>
          </p:cNvSpPr>
          <p:nvPr>
            <p:ph type="dt" sz="half" idx="10"/>
          </p:nvPr>
        </p:nvSpPr>
        <p:spPr/>
        <p:txBody>
          <a:bodyPr/>
          <a:lstStyle/>
          <a:p>
            <a:fld id="{7DB395DC-490C-914F-A2F1-C475402B7166}" type="datetimeFigureOut">
              <a:rPr lang="en-US" smtClean="0"/>
              <a:t>12/14/23</a:t>
            </a:fld>
            <a:endParaRPr lang="en-US"/>
          </a:p>
        </p:txBody>
      </p:sp>
      <p:sp>
        <p:nvSpPr>
          <p:cNvPr id="4" name="Footer Placeholder 3">
            <a:extLst>
              <a:ext uri="{FF2B5EF4-FFF2-40B4-BE49-F238E27FC236}">
                <a16:creationId xmlns:a16="http://schemas.microsoft.com/office/drawing/2014/main" id="{A50C2BAE-FA6F-8947-ABE6-E65D5357FE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FE7DDA-3A3B-8043-B855-14FBFD40BEA5}"/>
              </a:ext>
            </a:extLst>
          </p:cNvPr>
          <p:cNvSpPr>
            <a:spLocks noGrp="1"/>
          </p:cNvSpPr>
          <p:nvPr>
            <p:ph type="sldNum" sz="quarter" idx="12"/>
          </p:nvPr>
        </p:nvSpPr>
        <p:spPr/>
        <p:txBody>
          <a:bodyPr/>
          <a:lstStyle/>
          <a:p>
            <a:fld id="{5A34840A-5D58-0A46-AA53-851BE6F7373F}" type="slidenum">
              <a:rPr lang="en-US" smtClean="0"/>
              <a:t>‹#›</a:t>
            </a:fld>
            <a:endParaRPr lang="en-US"/>
          </a:p>
        </p:txBody>
      </p:sp>
    </p:spTree>
    <p:extLst>
      <p:ext uri="{BB962C8B-B14F-4D97-AF65-F5344CB8AC3E}">
        <p14:creationId xmlns:p14="http://schemas.microsoft.com/office/powerpoint/2010/main" val="30839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3857D5-0175-1E47-A1D9-1DF2A5611D82}"/>
              </a:ext>
            </a:extLst>
          </p:cNvPr>
          <p:cNvSpPr>
            <a:spLocks noGrp="1"/>
          </p:cNvSpPr>
          <p:nvPr>
            <p:ph type="dt" sz="half" idx="10"/>
          </p:nvPr>
        </p:nvSpPr>
        <p:spPr/>
        <p:txBody>
          <a:bodyPr/>
          <a:lstStyle/>
          <a:p>
            <a:fld id="{7DB395DC-490C-914F-A2F1-C475402B7166}" type="datetimeFigureOut">
              <a:rPr lang="en-US" smtClean="0"/>
              <a:t>12/14/23</a:t>
            </a:fld>
            <a:endParaRPr lang="en-US"/>
          </a:p>
        </p:txBody>
      </p:sp>
      <p:sp>
        <p:nvSpPr>
          <p:cNvPr id="3" name="Footer Placeholder 2">
            <a:extLst>
              <a:ext uri="{FF2B5EF4-FFF2-40B4-BE49-F238E27FC236}">
                <a16:creationId xmlns:a16="http://schemas.microsoft.com/office/drawing/2014/main" id="{C5F385D5-3BF7-3C4C-9F02-36BC4AD989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1B854B-385D-6F4C-AFA0-DF092F2A4710}"/>
              </a:ext>
            </a:extLst>
          </p:cNvPr>
          <p:cNvSpPr>
            <a:spLocks noGrp="1"/>
          </p:cNvSpPr>
          <p:nvPr>
            <p:ph type="sldNum" sz="quarter" idx="12"/>
          </p:nvPr>
        </p:nvSpPr>
        <p:spPr/>
        <p:txBody>
          <a:bodyPr/>
          <a:lstStyle/>
          <a:p>
            <a:fld id="{5A34840A-5D58-0A46-AA53-851BE6F7373F}" type="slidenum">
              <a:rPr lang="en-US" smtClean="0"/>
              <a:t>‹#›</a:t>
            </a:fld>
            <a:endParaRPr lang="en-US"/>
          </a:p>
        </p:txBody>
      </p:sp>
    </p:spTree>
    <p:extLst>
      <p:ext uri="{BB962C8B-B14F-4D97-AF65-F5344CB8AC3E}">
        <p14:creationId xmlns:p14="http://schemas.microsoft.com/office/powerpoint/2010/main" val="137375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17A1-54ED-5149-949A-B1DF261E4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CD65D6-8611-DD49-ADEB-BD407745C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39EF24-65DB-EF42-AE14-F164D80BC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BC677-F73F-CB47-A9C4-27669665E8E0}"/>
              </a:ext>
            </a:extLst>
          </p:cNvPr>
          <p:cNvSpPr>
            <a:spLocks noGrp="1"/>
          </p:cNvSpPr>
          <p:nvPr>
            <p:ph type="dt" sz="half" idx="10"/>
          </p:nvPr>
        </p:nvSpPr>
        <p:spPr/>
        <p:txBody>
          <a:bodyPr/>
          <a:lstStyle/>
          <a:p>
            <a:fld id="{7DB395DC-490C-914F-A2F1-C475402B7166}" type="datetimeFigureOut">
              <a:rPr lang="en-US" smtClean="0"/>
              <a:t>12/14/23</a:t>
            </a:fld>
            <a:endParaRPr lang="en-US"/>
          </a:p>
        </p:txBody>
      </p:sp>
      <p:sp>
        <p:nvSpPr>
          <p:cNvPr id="6" name="Footer Placeholder 5">
            <a:extLst>
              <a:ext uri="{FF2B5EF4-FFF2-40B4-BE49-F238E27FC236}">
                <a16:creationId xmlns:a16="http://schemas.microsoft.com/office/drawing/2014/main" id="{0C7E51A9-EBCB-DE44-B8BA-13D29E82A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F70253-72E5-A74F-94CD-4DA860CCB734}"/>
              </a:ext>
            </a:extLst>
          </p:cNvPr>
          <p:cNvSpPr>
            <a:spLocks noGrp="1"/>
          </p:cNvSpPr>
          <p:nvPr>
            <p:ph type="sldNum" sz="quarter" idx="12"/>
          </p:nvPr>
        </p:nvSpPr>
        <p:spPr/>
        <p:txBody>
          <a:bodyPr/>
          <a:lstStyle/>
          <a:p>
            <a:fld id="{5A34840A-5D58-0A46-AA53-851BE6F7373F}" type="slidenum">
              <a:rPr lang="en-US" smtClean="0"/>
              <a:t>‹#›</a:t>
            </a:fld>
            <a:endParaRPr lang="en-US"/>
          </a:p>
        </p:txBody>
      </p:sp>
    </p:spTree>
    <p:extLst>
      <p:ext uri="{BB962C8B-B14F-4D97-AF65-F5344CB8AC3E}">
        <p14:creationId xmlns:p14="http://schemas.microsoft.com/office/powerpoint/2010/main" val="341316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1CEB-51D8-0446-8F64-86C98850E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CA7973-E71F-7242-BA67-5911850EC2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706180-7D23-7F47-A43F-DED2F7C43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1A5D3-5CBB-A543-BB0C-E6B08BABE28B}"/>
              </a:ext>
            </a:extLst>
          </p:cNvPr>
          <p:cNvSpPr>
            <a:spLocks noGrp="1"/>
          </p:cNvSpPr>
          <p:nvPr>
            <p:ph type="dt" sz="half" idx="10"/>
          </p:nvPr>
        </p:nvSpPr>
        <p:spPr/>
        <p:txBody>
          <a:bodyPr/>
          <a:lstStyle/>
          <a:p>
            <a:fld id="{7DB395DC-490C-914F-A2F1-C475402B7166}" type="datetimeFigureOut">
              <a:rPr lang="en-US" smtClean="0"/>
              <a:t>12/14/23</a:t>
            </a:fld>
            <a:endParaRPr lang="en-US"/>
          </a:p>
        </p:txBody>
      </p:sp>
      <p:sp>
        <p:nvSpPr>
          <p:cNvPr id="6" name="Footer Placeholder 5">
            <a:extLst>
              <a:ext uri="{FF2B5EF4-FFF2-40B4-BE49-F238E27FC236}">
                <a16:creationId xmlns:a16="http://schemas.microsoft.com/office/drawing/2014/main" id="{6BBB9600-37D6-CF4B-A696-5B3A88850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379A2-0795-5E49-B555-F79F62009DD8}"/>
              </a:ext>
            </a:extLst>
          </p:cNvPr>
          <p:cNvSpPr>
            <a:spLocks noGrp="1"/>
          </p:cNvSpPr>
          <p:nvPr>
            <p:ph type="sldNum" sz="quarter" idx="12"/>
          </p:nvPr>
        </p:nvSpPr>
        <p:spPr/>
        <p:txBody>
          <a:bodyPr/>
          <a:lstStyle/>
          <a:p>
            <a:fld id="{5A34840A-5D58-0A46-AA53-851BE6F7373F}" type="slidenum">
              <a:rPr lang="en-US" smtClean="0"/>
              <a:t>‹#›</a:t>
            </a:fld>
            <a:endParaRPr lang="en-US"/>
          </a:p>
        </p:txBody>
      </p:sp>
    </p:spTree>
    <p:extLst>
      <p:ext uri="{BB962C8B-B14F-4D97-AF65-F5344CB8AC3E}">
        <p14:creationId xmlns:p14="http://schemas.microsoft.com/office/powerpoint/2010/main" val="3156046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18478-34AA-0545-9189-9155128E2A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65D105-6E2F-BC41-8051-CC0009F57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1F1D4-515E-3542-BF4C-0A0F1F7D9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395DC-490C-914F-A2F1-C475402B7166}" type="datetimeFigureOut">
              <a:rPr lang="en-US" smtClean="0"/>
              <a:t>12/14/23</a:t>
            </a:fld>
            <a:endParaRPr lang="en-US"/>
          </a:p>
        </p:txBody>
      </p:sp>
      <p:sp>
        <p:nvSpPr>
          <p:cNvPr id="5" name="Footer Placeholder 4">
            <a:extLst>
              <a:ext uri="{FF2B5EF4-FFF2-40B4-BE49-F238E27FC236}">
                <a16:creationId xmlns:a16="http://schemas.microsoft.com/office/drawing/2014/main" id="{3C0FBDC8-2C4A-5449-BA8F-849554116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248C6-B3B3-654B-90C0-749558BEE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4840A-5D58-0A46-AA53-851BE6F7373F}" type="slidenum">
              <a:rPr lang="en-US" smtClean="0"/>
              <a:t>‹#›</a:t>
            </a:fld>
            <a:endParaRPr lang="en-US"/>
          </a:p>
        </p:txBody>
      </p:sp>
    </p:spTree>
    <p:extLst>
      <p:ext uri="{BB962C8B-B14F-4D97-AF65-F5344CB8AC3E}">
        <p14:creationId xmlns:p14="http://schemas.microsoft.com/office/powerpoint/2010/main" val="85858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DF9E89-4C90-0E45-8EFA-620786604AA9}"/>
              </a:ext>
            </a:extLst>
          </p:cNvPr>
          <p:cNvSpPr txBox="1"/>
          <p:nvPr/>
        </p:nvSpPr>
        <p:spPr>
          <a:xfrm>
            <a:off x="625033" y="277093"/>
            <a:ext cx="833378" cy="369332"/>
          </a:xfrm>
          <a:prstGeom prst="rect">
            <a:avLst/>
          </a:prstGeom>
          <a:noFill/>
        </p:spPr>
        <p:txBody>
          <a:bodyPr wrap="square" rtlCol="0">
            <a:spAutoFit/>
          </a:bodyPr>
          <a:lstStyle/>
          <a:p>
            <a:r>
              <a:rPr lang="en-US" dirty="0"/>
              <a:t>Unit-7</a:t>
            </a:r>
          </a:p>
        </p:txBody>
      </p:sp>
      <p:sp>
        <p:nvSpPr>
          <p:cNvPr id="5" name="TextBox 4">
            <a:extLst>
              <a:ext uri="{FF2B5EF4-FFF2-40B4-BE49-F238E27FC236}">
                <a16:creationId xmlns:a16="http://schemas.microsoft.com/office/drawing/2014/main" id="{B50B5E59-3EAA-534A-AB3A-1C75AE6243E1}"/>
              </a:ext>
            </a:extLst>
          </p:cNvPr>
          <p:cNvSpPr txBox="1"/>
          <p:nvPr/>
        </p:nvSpPr>
        <p:spPr>
          <a:xfrm>
            <a:off x="625033" y="763930"/>
            <a:ext cx="10625560" cy="5632311"/>
          </a:xfrm>
          <a:prstGeom prst="rect">
            <a:avLst/>
          </a:prstGeom>
          <a:noFill/>
        </p:spPr>
        <p:txBody>
          <a:bodyPr wrap="square" rtlCol="0">
            <a:spAutoFit/>
          </a:bodyPr>
          <a:lstStyle/>
          <a:p>
            <a:r>
              <a:rPr lang="en-US" sz="2000" dirty="0"/>
              <a:t>Technical Graphics, students in the junior cycle of post-primary education construct, and study the properties of, plane geometrical figures; they also develop skills in graphical communication using current standards and conventions, including drawing and sketching and the use of computer graphics.</a:t>
            </a:r>
          </a:p>
          <a:p>
            <a:endParaRPr lang="en-US" sz="2000" dirty="0"/>
          </a:p>
          <a:p>
            <a:r>
              <a:rPr lang="en-US" sz="2000" dirty="0"/>
              <a:t>There are many types of technical drawings, including: 3D drawings (isometric, perspective) • Exploded-view 3D drawings • Complete working drawings • Detail drawings (2D orthogonal projections) •Diagrams are another form of technical drawing with looser, less universal standards.</a:t>
            </a:r>
          </a:p>
          <a:p>
            <a:r>
              <a:rPr lang="en-US" sz="2000" dirty="0"/>
              <a:t>A technical drawing, also known as an engineering drawing, is a detailed, precise diagram or plan that conveys information about how an object functions or is constructed. Engineers, electricians and contractors all use these drawings as guides when constructing or repairing objects and buildings.</a:t>
            </a:r>
          </a:p>
          <a:p>
            <a:r>
              <a:rPr lang="en-US" sz="2000" dirty="0"/>
              <a:t>In architecture, these include civil drawings, architectural drawings, structural drawings, mechanical systems drawings, electrical drawings, and plumbing drawings.</a:t>
            </a:r>
          </a:p>
          <a:p>
            <a:endParaRPr lang="en-US" sz="2000" dirty="0"/>
          </a:p>
          <a:p>
            <a:r>
              <a:rPr lang="en-US" sz="2000" dirty="0"/>
              <a:t>It helps streamline the manufacturing process. The precise details of the technical drawing help builders create objects without errors, delays, or other costly issues. This alone is the most important duty of the drawings</a:t>
            </a:r>
          </a:p>
          <a:p>
            <a:endParaRPr lang="en-US" sz="2000" dirty="0"/>
          </a:p>
        </p:txBody>
      </p:sp>
    </p:spTree>
    <p:extLst>
      <p:ext uri="{BB962C8B-B14F-4D97-AF65-F5344CB8AC3E}">
        <p14:creationId xmlns:p14="http://schemas.microsoft.com/office/powerpoint/2010/main" val="212029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48D55FD-28D5-6842-9F65-2D8728677F11}"/>
              </a:ext>
            </a:extLst>
          </p:cNvPr>
          <p:cNvGraphicFramePr>
            <a:graphicFrameLocks noGrp="1"/>
          </p:cNvGraphicFramePr>
          <p:nvPr>
            <p:extLst>
              <p:ext uri="{D42A27DB-BD31-4B8C-83A1-F6EECF244321}">
                <p14:modId xmlns:p14="http://schemas.microsoft.com/office/powerpoint/2010/main" val="1204947194"/>
              </p:ext>
            </p:extLst>
          </p:nvPr>
        </p:nvGraphicFramePr>
        <p:xfrm>
          <a:off x="1070190" y="787076"/>
          <a:ext cx="7736682" cy="2499360"/>
        </p:xfrm>
        <a:graphic>
          <a:graphicData uri="http://schemas.openxmlformats.org/drawingml/2006/table">
            <a:tbl>
              <a:tblPr/>
              <a:tblGrid>
                <a:gridCol w="3868341">
                  <a:extLst>
                    <a:ext uri="{9D8B030D-6E8A-4147-A177-3AD203B41FA5}">
                      <a16:colId xmlns:a16="http://schemas.microsoft.com/office/drawing/2014/main" val="3062571253"/>
                    </a:ext>
                  </a:extLst>
                </a:gridCol>
                <a:gridCol w="3868341">
                  <a:extLst>
                    <a:ext uri="{9D8B030D-6E8A-4147-A177-3AD203B41FA5}">
                      <a16:colId xmlns:a16="http://schemas.microsoft.com/office/drawing/2014/main" val="2979015229"/>
                    </a:ext>
                  </a:extLst>
                </a:gridCol>
              </a:tblGrid>
              <a:tr h="132457">
                <a:tc>
                  <a:txBody>
                    <a:bodyPr/>
                    <a:lstStyle/>
                    <a:p>
                      <a:r>
                        <a:rPr lang="en-US" sz="2000" dirty="0">
                          <a:effectLst/>
                        </a:rPr>
                        <a:t>Type of visualization </a:t>
                      </a:r>
                    </a:p>
                  </a:txBody>
                  <a:tcPr anchor="ctr">
                    <a:lnL w="9525" cap="flat" cmpd="sng" algn="ctr">
                      <a:solidFill>
                        <a:srgbClr val="2065FE"/>
                      </a:solidFill>
                      <a:prstDash val="solid"/>
                      <a:round/>
                      <a:headEnd type="none" w="med" len="med"/>
                      <a:tailEnd type="none" w="med" len="med"/>
                    </a:lnL>
                    <a:lnR w="9525" cap="flat" cmpd="sng" algn="ctr">
                      <a:solidFill>
                        <a:srgbClr val="2065FE"/>
                      </a:solidFill>
                      <a:prstDash val="solid"/>
                      <a:round/>
                      <a:headEnd type="none" w="med" len="med"/>
                      <a:tailEnd type="none" w="med" len="med"/>
                    </a:lnR>
                    <a:lnT w="9525" cap="flat" cmpd="sng" algn="ctr">
                      <a:solidFill>
                        <a:srgbClr val="2065FE"/>
                      </a:solidFill>
                      <a:prstDash val="solid"/>
                      <a:round/>
                      <a:headEnd type="none" w="med" len="med"/>
                      <a:tailEnd type="none" w="med" len="med"/>
                    </a:lnT>
                    <a:lnB w="9525" cap="flat" cmpd="sng" algn="ctr">
                      <a:solidFill>
                        <a:srgbClr val="2065FE"/>
                      </a:solidFill>
                      <a:prstDash val="solid"/>
                      <a:round/>
                      <a:headEnd type="none" w="med" len="med"/>
                      <a:tailEnd type="none" w="med" len="med"/>
                    </a:lnB>
                    <a:solidFill>
                      <a:srgbClr val="F3F4F5"/>
                    </a:solidFill>
                  </a:tcPr>
                </a:tc>
                <a:tc>
                  <a:txBody>
                    <a:bodyPr/>
                    <a:lstStyle/>
                    <a:p>
                      <a:r>
                        <a:rPr lang="en-US" sz="2000">
                          <a:effectLst/>
                        </a:rPr>
                        <a:t>Use a visualization that enables correct inference </a:t>
                      </a:r>
                    </a:p>
                  </a:txBody>
                  <a:tcPr anchor="ctr">
                    <a:lnL w="9525" cap="flat" cmpd="sng" algn="ctr">
                      <a:solidFill>
                        <a:srgbClr val="2065FE"/>
                      </a:solidFill>
                      <a:prstDash val="solid"/>
                      <a:round/>
                      <a:headEnd type="none" w="med" len="med"/>
                      <a:tailEnd type="none" w="med" len="med"/>
                    </a:lnL>
                    <a:lnR w="9525" cap="flat" cmpd="sng" algn="ctr">
                      <a:solidFill>
                        <a:srgbClr val="2065FE"/>
                      </a:solidFill>
                      <a:prstDash val="solid"/>
                      <a:round/>
                      <a:headEnd type="none" w="med" len="med"/>
                      <a:tailEnd type="none" w="med" len="med"/>
                    </a:lnR>
                    <a:lnT w="9525" cap="flat" cmpd="sng" algn="ctr">
                      <a:solidFill>
                        <a:srgbClr val="2065FE"/>
                      </a:solidFill>
                      <a:prstDash val="solid"/>
                      <a:round/>
                      <a:headEnd type="none" w="med" len="med"/>
                      <a:tailEnd type="none" w="med" len="med"/>
                    </a:lnT>
                    <a:lnB w="9525" cap="flat" cmpd="sng" algn="ctr">
                      <a:solidFill>
                        <a:srgbClr val="2065FE"/>
                      </a:solidFill>
                      <a:prstDash val="solid"/>
                      <a:round/>
                      <a:headEnd type="none" w="med" len="med"/>
                      <a:tailEnd type="none" w="med" len="med"/>
                    </a:lnB>
                    <a:solidFill>
                      <a:srgbClr val="F3F4F5"/>
                    </a:solidFill>
                  </a:tcPr>
                </a:tc>
                <a:extLst>
                  <a:ext uri="{0D108BD9-81ED-4DB2-BD59-A6C34878D82A}">
                    <a16:rowId xmlns:a16="http://schemas.microsoft.com/office/drawing/2014/main" val="1845352776"/>
                  </a:ext>
                </a:extLst>
              </a:tr>
              <a:tr h="0">
                <a:tc>
                  <a:txBody>
                    <a:bodyPr/>
                    <a:lstStyle/>
                    <a:p>
                      <a:r>
                        <a:rPr lang="en-US" sz="2000" dirty="0">
                          <a:effectLst/>
                        </a:rPr>
                        <a:t>Visualization methodology </a:t>
                      </a:r>
                    </a:p>
                  </a:txBody>
                  <a:tcPr anchor="ctr">
                    <a:lnL w="9525" cap="flat" cmpd="sng" algn="ctr">
                      <a:solidFill>
                        <a:srgbClr val="2065FE"/>
                      </a:solidFill>
                      <a:prstDash val="solid"/>
                      <a:round/>
                      <a:headEnd type="none" w="med" len="med"/>
                      <a:tailEnd type="none" w="med" len="med"/>
                    </a:lnL>
                    <a:lnR w="9525" cap="flat" cmpd="sng" algn="ctr">
                      <a:solidFill>
                        <a:srgbClr val="2065FE"/>
                      </a:solidFill>
                      <a:prstDash val="solid"/>
                      <a:round/>
                      <a:headEnd type="none" w="med" len="med"/>
                      <a:tailEnd type="none" w="med" len="med"/>
                    </a:lnR>
                    <a:lnT w="9525" cap="flat" cmpd="sng" algn="ctr">
                      <a:solidFill>
                        <a:srgbClr val="2065FE"/>
                      </a:solidFill>
                      <a:prstDash val="solid"/>
                      <a:round/>
                      <a:headEnd type="none" w="med" len="med"/>
                      <a:tailEnd type="none" w="med" len="med"/>
                    </a:lnT>
                    <a:lnB w="9525" cap="flat" cmpd="sng" algn="ctr">
                      <a:solidFill>
                        <a:srgbClr val="2065FE"/>
                      </a:solidFill>
                      <a:prstDash val="solid"/>
                      <a:round/>
                      <a:headEnd type="none" w="med" len="med"/>
                      <a:tailEnd type="none" w="med" len="med"/>
                    </a:lnB>
                    <a:solidFill>
                      <a:srgbClr val="F3F4F5"/>
                    </a:solidFill>
                  </a:tcPr>
                </a:tc>
                <a:tc>
                  <a:txBody>
                    <a:bodyPr/>
                    <a:lstStyle/>
                    <a:p>
                      <a:r>
                        <a:rPr lang="en-US" sz="2000">
                          <a:effectLst/>
                        </a:rPr>
                        <a:t>Unclutter the data with only top variables </a:t>
                      </a:r>
                    </a:p>
                  </a:txBody>
                  <a:tcPr anchor="ctr">
                    <a:lnL w="9525" cap="flat" cmpd="sng" algn="ctr">
                      <a:solidFill>
                        <a:srgbClr val="2065FE"/>
                      </a:solidFill>
                      <a:prstDash val="solid"/>
                      <a:round/>
                      <a:headEnd type="none" w="med" len="med"/>
                      <a:tailEnd type="none" w="med" len="med"/>
                    </a:lnL>
                    <a:lnR w="9525" cap="flat" cmpd="sng" algn="ctr">
                      <a:solidFill>
                        <a:srgbClr val="2065FE"/>
                      </a:solidFill>
                      <a:prstDash val="solid"/>
                      <a:round/>
                      <a:headEnd type="none" w="med" len="med"/>
                      <a:tailEnd type="none" w="med" len="med"/>
                    </a:lnR>
                    <a:lnT w="9525" cap="flat" cmpd="sng" algn="ctr">
                      <a:solidFill>
                        <a:srgbClr val="2065FE"/>
                      </a:solidFill>
                      <a:prstDash val="solid"/>
                      <a:round/>
                      <a:headEnd type="none" w="med" len="med"/>
                      <a:tailEnd type="none" w="med" len="med"/>
                    </a:lnT>
                    <a:lnB w="9525" cap="flat" cmpd="sng" algn="ctr">
                      <a:solidFill>
                        <a:srgbClr val="2065FE"/>
                      </a:solidFill>
                      <a:prstDash val="solid"/>
                      <a:round/>
                      <a:headEnd type="none" w="med" len="med"/>
                      <a:tailEnd type="none" w="med" len="med"/>
                    </a:lnB>
                    <a:solidFill>
                      <a:srgbClr val="F3F4F5"/>
                    </a:solidFill>
                  </a:tcPr>
                </a:tc>
                <a:extLst>
                  <a:ext uri="{0D108BD9-81ED-4DB2-BD59-A6C34878D82A}">
                    <a16:rowId xmlns:a16="http://schemas.microsoft.com/office/drawing/2014/main" val="3429520221"/>
                  </a:ext>
                </a:extLst>
              </a:tr>
              <a:tr h="0">
                <a:tc>
                  <a:txBody>
                    <a:bodyPr/>
                    <a:lstStyle/>
                    <a:p>
                      <a:endParaRPr lang="en-US" sz="2000">
                        <a:effectLst/>
                      </a:endParaRPr>
                    </a:p>
                  </a:txBody>
                  <a:tcPr anchor="ctr">
                    <a:lnL w="9525" cap="flat" cmpd="sng" algn="ctr">
                      <a:solidFill>
                        <a:srgbClr val="2065FE"/>
                      </a:solidFill>
                      <a:prstDash val="solid"/>
                      <a:round/>
                      <a:headEnd type="none" w="med" len="med"/>
                      <a:tailEnd type="none" w="med" len="med"/>
                    </a:lnL>
                    <a:lnR w="9525" cap="flat" cmpd="sng" algn="ctr">
                      <a:solidFill>
                        <a:srgbClr val="2065FE"/>
                      </a:solidFill>
                      <a:prstDash val="solid"/>
                      <a:round/>
                      <a:headEnd type="none" w="med" len="med"/>
                      <a:tailEnd type="none" w="med" len="med"/>
                    </a:lnR>
                    <a:lnT w="9525" cap="flat" cmpd="sng" algn="ctr">
                      <a:solidFill>
                        <a:srgbClr val="2065FE"/>
                      </a:solidFill>
                      <a:prstDash val="solid"/>
                      <a:round/>
                      <a:headEnd type="none" w="med" len="med"/>
                      <a:tailEnd type="none" w="med" len="med"/>
                    </a:lnT>
                    <a:lnB w="9525" cap="flat" cmpd="sng" algn="ctr">
                      <a:solidFill>
                        <a:srgbClr val="2065FE"/>
                      </a:solidFill>
                      <a:prstDash val="solid"/>
                      <a:round/>
                      <a:headEnd type="none" w="med" len="med"/>
                      <a:tailEnd type="none" w="med" len="med"/>
                    </a:lnB>
                    <a:solidFill>
                      <a:srgbClr val="F3F4F5"/>
                    </a:solidFill>
                  </a:tcPr>
                </a:tc>
                <a:tc>
                  <a:txBody>
                    <a:bodyPr/>
                    <a:lstStyle/>
                    <a:p>
                      <a:r>
                        <a:rPr lang="en-US" sz="2000">
                          <a:effectLst/>
                        </a:rPr>
                        <a:t>Use standard and meaningful scales for axes and data </a:t>
                      </a:r>
                    </a:p>
                  </a:txBody>
                  <a:tcPr anchor="ctr">
                    <a:lnL w="9525" cap="flat" cmpd="sng" algn="ctr">
                      <a:solidFill>
                        <a:srgbClr val="2065FE"/>
                      </a:solidFill>
                      <a:prstDash val="solid"/>
                      <a:round/>
                      <a:headEnd type="none" w="med" len="med"/>
                      <a:tailEnd type="none" w="med" len="med"/>
                    </a:lnL>
                    <a:lnR w="9525" cap="flat" cmpd="sng" algn="ctr">
                      <a:solidFill>
                        <a:srgbClr val="2065FE"/>
                      </a:solidFill>
                      <a:prstDash val="solid"/>
                      <a:round/>
                      <a:headEnd type="none" w="med" len="med"/>
                      <a:tailEnd type="none" w="med" len="med"/>
                    </a:lnR>
                    <a:lnT w="9525" cap="flat" cmpd="sng" algn="ctr">
                      <a:solidFill>
                        <a:srgbClr val="2065FE"/>
                      </a:solidFill>
                      <a:prstDash val="solid"/>
                      <a:round/>
                      <a:headEnd type="none" w="med" len="med"/>
                      <a:tailEnd type="none" w="med" len="med"/>
                    </a:lnT>
                    <a:lnB w="9525" cap="flat" cmpd="sng" algn="ctr">
                      <a:solidFill>
                        <a:srgbClr val="2065FE"/>
                      </a:solidFill>
                      <a:prstDash val="solid"/>
                      <a:round/>
                      <a:headEnd type="none" w="med" len="med"/>
                      <a:tailEnd type="none" w="med" len="med"/>
                    </a:lnB>
                    <a:solidFill>
                      <a:srgbClr val="F3F4F5"/>
                    </a:solidFill>
                  </a:tcPr>
                </a:tc>
                <a:extLst>
                  <a:ext uri="{0D108BD9-81ED-4DB2-BD59-A6C34878D82A}">
                    <a16:rowId xmlns:a16="http://schemas.microsoft.com/office/drawing/2014/main" val="1365578410"/>
                  </a:ext>
                </a:extLst>
              </a:tr>
              <a:tr h="0">
                <a:tc>
                  <a:txBody>
                    <a:bodyPr/>
                    <a:lstStyle/>
                    <a:p>
                      <a:endParaRPr lang="en-US" sz="2000">
                        <a:effectLst/>
                      </a:endParaRPr>
                    </a:p>
                  </a:txBody>
                  <a:tcPr anchor="ctr">
                    <a:lnL w="9525" cap="flat" cmpd="sng" algn="ctr">
                      <a:solidFill>
                        <a:srgbClr val="2065FE"/>
                      </a:solidFill>
                      <a:prstDash val="solid"/>
                      <a:round/>
                      <a:headEnd type="none" w="med" len="med"/>
                      <a:tailEnd type="none" w="med" len="med"/>
                    </a:lnL>
                    <a:lnR w="9525" cap="flat" cmpd="sng" algn="ctr">
                      <a:solidFill>
                        <a:srgbClr val="2065FE"/>
                      </a:solidFill>
                      <a:prstDash val="solid"/>
                      <a:round/>
                      <a:headEnd type="none" w="med" len="med"/>
                      <a:tailEnd type="none" w="med" len="med"/>
                    </a:lnR>
                    <a:lnT w="9525" cap="flat" cmpd="sng" algn="ctr">
                      <a:solidFill>
                        <a:srgbClr val="2065FE"/>
                      </a:solidFill>
                      <a:prstDash val="solid"/>
                      <a:round/>
                      <a:headEnd type="none" w="med" len="med"/>
                      <a:tailEnd type="none" w="med" len="med"/>
                    </a:lnT>
                    <a:lnB w="9525" cap="flat" cmpd="sng" algn="ctr">
                      <a:solidFill>
                        <a:srgbClr val="2065FE"/>
                      </a:solidFill>
                      <a:prstDash val="solid"/>
                      <a:round/>
                      <a:headEnd type="none" w="med" len="med"/>
                      <a:tailEnd type="none" w="med" len="med"/>
                    </a:lnB>
                    <a:solidFill>
                      <a:srgbClr val="F3F4F5"/>
                    </a:solidFill>
                  </a:tcPr>
                </a:tc>
                <a:tc>
                  <a:txBody>
                    <a:bodyPr/>
                    <a:lstStyle/>
                    <a:p>
                      <a:r>
                        <a:rPr lang="en-US" sz="2000" dirty="0">
                          <a:effectLst/>
                        </a:rPr>
                        <a:t>Don’t hide unfavorable findings</a:t>
                      </a:r>
                    </a:p>
                  </a:txBody>
                  <a:tcPr anchor="ctr">
                    <a:lnL w="9525" cap="flat" cmpd="sng" algn="ctr">
                      <a:solidFill>
                        <a:srgbClr val="2065FE"/>
                      </a:solidFill>
                      <a:prstDash val="solid"/>
                      <a:round/>
                      <a:headEnd type="none" w="med" len="med"/>
                      <a:tailEnd type="none" w="med" len="med"/>
                    </a:lnL>
                    <a:lnR w="9525" cap="flat" cmpd="sng" algn="ctr">
                      <a:solidFill>
                        <a:srgbClr val="2065FE"/>
                      </a:solidFill>
                      <a:prstDash val="solid"/>
                      <a:round/>
                      <a:headEnd type="none" w="med" len="med"/>
                      <a:tailEnd type="none" w="med" len="med"/>
                    </a:lnR>
                    <a:lnT w="9525" cap="flat" cmpd="sng" algn="ctr">
                      <a:solidFill>
                        <a:srgbClr val="2065FE"/>
                      </a:solidFill>
                      <a:prstDash val="solid"/>
                      <a:round/>
                      <a:headEnd type="none" w="med" len="med"/>
                      <a:tailEnd type="none" w="med" len="med"/>
                    </a:lnT>
                    <a:lnB w="9525" cap="flat" cmpd="sng" algn="ctr">
                      <a:solidFill>
                        <a:srgbClr val="2065FE"/>
                      </a:solidFill>
                      <a:prstDash val="solid"/>
                      <a:round/>
                      <a:headEnd type="none" w="med" len="med"/>
                      <a:tailEnd type="none" w="med" len="med"/>
                    </a:lnB>
                    <a:solidFill>
                      <a:srgbClr val="F3F4F5"/>
                    </a:solidFill>
                  </a:tcPr>
                </a:tc>
                <a:extLst>
                  <a:ext uri="{0D108BD9-81ED-4DB2-BD59-A6C34878D82A}">
                    <a16:rowId xmlns:a16="http://schemas.microsoft.com/office/drawing/2014/main" val="912850032"/>
                  </a:ext>
                </a:extLst>
              </a:tr>
            </a:tbl>
          </a:graphicData>
        </a:graphic>
      </p:graphicFrame>
      <p:sp>
        <p:nvSpPr>
          <p:cNvPr id="6" name="Rectangle 1">
            <a:extLst>
              <a:ext uri="{FF2B5EF4-FFF2-40B4-BE49-F238E27FC236}">
                <a16:creationId xmlns:a16="http://schemas.microsoft.com/office/drawing/2014/main" id="{6501ACC5-6B9A-4847-AB98-F382CAE9ED12}"/>
              </a:ext>
            </a:extLst>
          </p:cNvPr>
          <p:cNvSpPr>
            <a:spLocks noChangeArrowheads="1"/>
          </p:cNvSpPr>
          <p:nvPr/>
        </p:nvSpPr>
        <p:spPr bwMode="auto">
          <a:xfrm>
            <a:off x="1070190" y="462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262626"/>
                </a:solidFill>
                <a:effectLst/>
                <a:latin typeface="Alegreya Sans"/>
              </a:rPr>
              <a:t>Unethical manipulation of data in visualization phase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25AE9F46-832A-CC4B-957C-4E7669F37C9A}"/>
              </a:ext>
            </a:extLst>
          </p:cNvPr>
          <p:cNvGraphicFramePr>
            <a:graphicFrameLocks noGrp="1"/>
          </p:cNvGraphicFramePr>
          <p:nvPr>
            <p:extLst>
              <p:ext uri="{D42A27DB-BD31-4B8C-83A1-F6EECF244321}">
                <p14:modId xmlns:p14="http://schemas.microsoft.com/office/powerpoint/2010/main" val="2321739468"/>
              </p:ext>
            </p:extLst>
          </p:nvPr>
        </p:nvGraphicFramePr>
        <p:xfrm>
          <a:off x="1000740" y="3909346"/>
          <a:ext cx="7736682" cy="2804160"/>
        </p:xfrm>
        <a:graphic>
          <a:graphicData uri="http://schemas.openxmlformats.org/drawingml/2006/table">
            <a:tbl>
              <a:tblPr/>
              <a:tblGrid>
                <a:gridCol w="3868341">
                  <a:extLst>
                    <a:ext uri="{9D8B030D-6E8A-4147-A177-3AD203B41FA5}">
                      <a16:colId xmlns:a16="http://schemas.microsoft.com/office/drawing/2014/main" val="1190807003"/>
                    </a:ext>
                  </a:extLst>
                </a:gridCol>
                <a:gridCol w="3868341">
                  <a:extLst>
                    <a:ext uri="{9D8B030D-6E8A-4147-A177-3AD203B41FA5}">
                      <a16:colId xmlns:a16="http://schemas.microsoft.com/office/drawing/2014/main" val="3348192848"/>
                    </a:ext>
                  </a:extLst>
                </a:gridCol>
              </a:tblGrid>
              <a:tr h="0">
                <a:tc>
                  <a:txBody>
                    <a:bodyPr/>
                    <a:lstStyle/>
                    <a:p>
                      <a:r>
                        <a:rPr lang="en-US" sz="2000" dirty="0">
                          <a:effectLst/>
                        </a:rPr>
                        <a:t>Visualization technique </a:t>
                      </a:r>
                    </a:p>
                  </a:txBody>
                  <a:tcPr anchor="ctr">
                    <a:lnL w="9525" cap="flat" cmpd="sng" algn="ctr">
                      <a:solidFill>
                        <a:srgbClr val="30A7F9"/>
                      </a:solidFill>
                      <a:prstDash val="solid"/>
                      <a:round/>
                      <a:headEnd type="none" w="med" len="med"/>
                      <a:tailEnd type="none" w="med" len="med"/>
                    </a:lnL>
                    <a:lnR w="9525" cap="flat" cmpd="sng" algn="ctr">
                      <a:solidFill>
                        <a:srgbClr val="30A7F9"/>
                      </a:solidFill>
                      <a:prstDash val="solid"/>
                      <a:round/>
                      <a:headEnd type="none" w="med" len="med"/>
                      <a:tailEnd type="none" w="med" len="med"/>
                    </a:lnR>
                    <a:lnT w="9525" cap="flat" cmpd="sng" algn="ctr">
                      <a:solidFill>
                        <a:srgbClr val="30A7F9"/>
                      </a:solidFill>
                      <a:prstDash val="solid"/>
                      <a:round/>
                      <a:headEnd type="none" w="med" len="med"/>
                      <a:tailEnd type="none" w="med" len="med"/>
                    </a:lnT>
                    <a:lnB w="9525" cap="flat" cmpd="sng" algn="ctr">
                      <a:solidFill>
                        <a:srgbClr val="30A7F9"/>
                      </a:solidFill>
                      <a:prstDash val="solid"/>
                      <a:round/>
                      <a:headEnd type="none" w="med" len="med"/>
                      <a:tailEnd type="none" w="med" len="med"/>
                    </a:lnB>
                    <a:solidFill>
                      <a:srgbClr val="F3F4F5"/>
                    </a:solidFill>
                  </a:tcPr>
                </a:tc>
                <a:tc>
                  <a:txBody>
                    <a:bodyPr/>
                    <a:lstStyle/>
                    <a:p>
                      <a:r>
                        <a:rPr lang="en-US" sz="2000">
                          <a:effectLst/>
                        </a:rPr>
                        <a:t>Use consistent and commonly used scale </a:t>
                      </a:r>
                    </a:p>
                  </a:txBody>
                  <a:tcPr anchor="ctr">
                    <a:lnL w="9525" cap="flat" cmpd="sng" algn="ctr">
                      <a:solidFill>
                        <a:srgbClr val="30A7F9"/>
                      </a:solidFill>
                      <a:prstDash val="solid"/>
                      <a:round/>
                      <a:headEnd type="none" w="med" len="med"/>
                      <a:tailEnd type="none" w="med" len="med"/>
                    </a:lnL>
                    <a:lnR w="9525" cap="flat" cmpd="sng" algn="ctr">
                      <a:solidFill>
                        <a:srgbClr val="30A7F9"/>
                      </a:solidFill>
                      <a:prstDash val="solid"/>
                      <a:round/>
                      <a:headEnd type="none" w="med" len="med"/>
                      <a:tailEnd type="none" w="med" len="med"/>
                    </a:lnR>
                    <a:lnT w="9525" cap="flat" cmpd="sng" algn="ctr">
                      <a:solidFill>
                        <a:srgbClr val="30A7F9"/>
                      </a:solidFill>
                      <a:prstDash val="solid"/>
                      <a:round/>
                      <a:headEnd type="none" w="med" len="med"/>
                      <a:tailEnd type="none" w="med" len="med"/>
                    </a:lnT>
                    <a:lnB w="9525" cap="flat" cmpd="sng" algn="ctr">
                      <a:solidFill>
                        <a:srgbClr val="30A7F9"/>
                      </a:solidFill>
                      <a:prstDash val="solid"/>
                      <a:round/>
                      <a:headEnd type="none" w="med" len="med"/>
                      <a:tailEnd type="none" w="med" len="med"/>
                    </a:lnB>
                    <a:solidFill>
                      <a:srgbClr val="F3F4F5"/>
                    </a:solidFill>
                  </a:tcPr>
                </a:tc>
                <a:extLst>
                  <a:ext uri="{0D108BD9-81ED-4DB2-BD59-A6C34878D82A}">
                    <a16:rowId xmlns:a16="http://schemas.microsoft.com/office/drawing/2014/main" val="213197564"/>
                  </a:ext>
                </a:extLst>
              </a:tr>
              <a:tr h="0">
                <a:tc>
                  <a:txBody>
                    <a:bodyPr/>
                    <a:lstStyle/>
                    <a:p>
                      <a:endParaRPr lang="en-US" sz="2000" dirty="0">
                        <a:effectLst/>
                      </a:endParaRPr>
                    </a:p>
                  </a:txBody>
                  <a:tcPr anchor="ctr">
                    <a:lnL w="9525" cap="flat" cmpd="sng" algn="ctr">
                      <a:solidFill>
                        <a:srgbClr val="30A7F9"/>
                      </a:solidFill>
                      <a:prstDash val="solid"/>
                      <a:round/>
                      <a:headEnd type="none" w="med" len="med"/>
                      <a:tailEnd type="none" w="med" len="med"/>
                    </a:lnL>
                    <a:lnR w="9525" cap="flat" cmpd="sng" algn="ctr">
                      <a:solidFill>
                        <a:srgbClr val="30A7F9"/>
                      </a:solidFill>
                      <a:prstDash val="solid"/>
                      <a:round/>
                      <a:headEnd type="none" w="med" len="med"/>
                      <a:tailEnd type="none" w="med" len="med"/>
                    </a:lnR>
                    <a:lnT w="9525" cap="flat" cmpd="sng" algn="ctr">
                      <a:solidFill>
                        <a:srgbClr val="30A7F9"/>
                      </a:solidFill>
                      <a:prstDash val="solid"/>
                      <a:round/>
                      <a:headEnd type="none" w="med" len="med"/>
                      <a:tailEnd type="none" w="med" len="med"/>
                    </a:lnT>
                    <a:lnB w="9525" cap="flat" cmpd="sng" algn="ctr">
                      <a:solidFill>
                        <a:srgbClr val="30A7F9"/>
                      </a:solidFill>
                      <a:prstDash val="solid"/>
                      <a:round/>
                      <a:headEnd type="none" w="med" len="med"/>
                      <a:tailEnd type="none" w="med" len="med"/>
                    </a:lnB>
                    <a:solidFill>
                      <a:srgbClr val="F3F4F5"/>
                    </a:solidFill>
                  </a:tcPr>
                </a:tc>
                <a:tc>
                  <a:txBody>
                    <a:bodyPr/>
                    <a:lstStyle/>
                    <a:p>
                      <a:r>
                        <a:rPr lang="en-US" sz="2000">
                          <a:effectLst/>
                        </a:rPr>
                        <a:t>Use the same scale for different charts having similar data </a:t>
                      </a:r>
                    </a:p>
                  </a:txBody>
                  <a:tcPr anchor="ctr">
                    <a:lnL w="9525" cap="flat" cmpd="sng" algn="ctr">
                      <a:solidFill>
                        <a:srgbClr val="30A7F9"/>
                      </a:solidFill>
                      <a:prstDash val="solid"/>
                      <a:round/>
                      <a:headEnd type="none" w="med" len="med"/>
                      <a:tailEnd type="none" w="med" len="med"/>
                    </a:lnL>
                    <a:lnR w="9525" cap="flat" cmpd="sng" algn="ctr">
                      <a:solidFill>
                        <a:srgbClr val="30A7F9"/>
                      </a:solidFill>
                      <a:prstDash val="solid"/>
                      <a:round/>
                      <a:headEnd type="none" w="med" len="med"/>
                      <a:tailEnd type="none" w="med" len="med"/>
                    </a:lnR>
                    <a:lnT w="9525" cap="flat" cmpd="sng" algn="ctr">
                      <a:solidFill>
                        <a:srgbClr val="30A7F9"/>
                      </a:solidFill>
                      <a:prstDash val="solid"/>
                      <a:round/>
                      <a:headEnd type="none" w="med" len="med"/>
                      <a:tailEnd type="none" w="med" len="med"/>
                    </a:lnT>
                    <a:lnB w="9525" cap="flat" cmpd="sng" algn="ctr">
                      <a:solidFill>
                        <a:srgbClr val="30A7F9"/>
                      </a:solidFill>
                      <a:prstDash val="solid"/>
                      <a:round/>
                      <a:headEnd type="none" w="med" len="med"/>
                      <a:tailEnd type="none" w="med" len="med"/>
                    </a:lnB>
                    <a:solidFill>
                      <a:srgbClr val="F3F4F5"/>
                    </a:solidFill>
                  </a:tcPr>
                </a:tc>
                <a:extLst>
                  <a:ext uri="{0D108BD9-81ED-4DB2-BD59-A6C34878D82A}">
                    <a16:rowId xmlns:a16="http://schemas.microsoft.com/office/drawing/2014/main" val="176637775"/>
                  </a:ext>
                </a:extLst>
              </a:tr>
              <a:tr h="0">
                <a:tc>
                  <a:txBody>
                    <a:bodyPr/>
                    <a:lstStyle/>
                    <a:p>
                      <a:r>
                        <a:rPr lang="en-US" sz="2000">
                          <a:effectLst/>
                        </a:rPr>
                        <a:t>Data representation </a:t>
                      </a:r>
                    </a:p>
                  </a:txBody>
                  <a:tcPr anchor="ctr">
                    <a:lnL w="9525" cap="flat" cmpd="sng" algn="ctr">
                      <a:solidFill>
                        <a:srgbClr val="30A7F9"/>
                      </a:solidFill>
                      <a:prstDash val="solid"/>
                      <a:round/>
                      <a:headEnd type="none" w="med" len="med"/>
                      <a:tailEnd type="none" w="med" len="med"/>
                    </a:lnL>
                    <a:lnR w="9525" cap="flat" cmpd="sng" algn="ctr">
                      <a:solidFill>
                        <a:srgbClr val="30A7F9"/>
                      </a:solidFill>
                      <a:prstDash val="solid"/>
                      <a:round/>
                      <a:headEnd type="none" w="med" len="med"/>
                      <a:tailEnd type="none" w="med" len="med"/>
                    </a:lnR>
                    <a:lnT w="9525" cap="flat" cmpd="sng" algn="ctr">
                      <a:solidFill>
                        <a:srgbClr val="30A7F9"/>
                      </a:solidFill>
                      <a:prstDash val="solid"/>
                      <a:round/>
                      <a:headEnd type="none" w="med" len="med"/>
                      <a:tailEnd type="none" w="med" len="med"/>
                    </a:lnT>
                    <a:lnB w="9525" cap="flat" cmpd="sng" algn="ctr">
                      <a:solidFill>
                        <a:srgbClr val="30A7F9"/>
                      </a:solidFill>
                      <a:prstDash val="solid"/>
                      <a:round/>
                      <a:headEnd type="none" w="med" len="med"/>
                      <a:tailEnd type="none" w="med" len="med"/>
                    </a:lnB>
                    <a:solidFill>
                      <a:srgbClr val="F3F4F5"/>
                    </a:solidFill>
                  </a:tcPr>
                </a:tc>
                <a:tc>
                  <a:txBody>
                    <a:bodyPr/>
                    <a:lstStyle/>
                    <a:p>
                      <a:r>
                        <a:rPr lang="en-US" sz="2000">
                          <a:effectLst/>
                        </a:rPr>
                        <a:t>Refrain from using too many variables </a:t>
                      </a:r>
                    </a:p>
                  </a:txBody>
                  <a:tcPr anchor="ctr">
                    <a:lnL w="9525" cap="flat" cmpd="sng" algn="ctr">
                      <a:solidFill>
                        <a:srgbClr val="30A7F9"/>
                      </a:solidFill>
                      <a:prstDash val="solid"/>
                      <a:round/>
                      <a:headEnd type="none" w="med" len="med"/>
                      <a:tailEnd type="none" w="med" len="med"/>
                    </a:lnL>
                    <a:lnR w="9525" cap="flat" cmpd="sng" algn="ctr">
                      <a:solidFill>
                        <a:srgbClr val="30A7F9"/>
                      </a:solidFill>
                      <a:prstDash val="solid"/>
                      <a:round/>
                      <a:headEnd type="none" w="med" len="med"/>
                      <a:tailEnd type="none" w="med" len="med"/>
                    </a:lnR>
                    <a:lnT w="9525" cap="flat" cmpd="sng" algn="ctr">
                      <a:solidFill>
                        <a:srgbClr val="30A7F9"/>
                      </a:solidFill>
                      <a:prstDash val="solid"/>
                      <a:round/>
                      <a:headEnd type="none" w="med" len="med"/>
                      <a:tailEnd type="none" w="med" len="med"/>
                    </a:lnT>
                    <a:lnB w="9525" cap="flat" cmpd="sng" algn="ctr">
                      <a:solidFill>
                        <a:srgbClr val="30A7F9"/>
                      </a:solidFill>
                      <a:prstDash val="solid"/>
                      <a:round/>
                      <a:headEnd type="none" w="med" len="med"/>
                      <a:tailEnd type="none" w="med" len="med"/>
                    </a:lnB>
                    <a:solidFill>
                      <a:srgbClr val="F3F4F5"/>
                    </a:solidFill>
                  </a:tcPr>
                </a:tc>
                <a:extLst>
                  <a:ext uri="{0D108BD9-81ED-4DB2-BD59-A6C34878D82A}">
                    <a16:rowId xmlns:a16="http://schemas.microsoft.com/office/drawing/2014/main" val="1644354958"/>
                  </a:ext>
                </a:extLst>
              </a:tr>
              <a:tr h="0">
                <a:tc>
                  <a:txBody>
                    <a:bodyPr/>
                    <a:lstStyle/>
                    <a:p>
                      <a:endParaRPr lang="en-US" sz="2000" dirty="0">
                        <a:effectLst/>
                      </a:endParaRPr>
                    </a:p>
                  </a:txBody>
                  <a:tcPr anchor="ctr">
                    <a:lnL w="9525" cap="flat" cmpd="sng" algn="ctr">
                      <a:solidFill>
                        <a:srgbClr val="30A7F9"/>
                      </a:solidFill>
                      <a:prstDash val="solid"/>
                      <a:round/>
                      <a:headEnd type="none" w="med" len="med"/>
                      <a:tailEnd type="none" w="med" len="med"/>
                    </a:lnL>
                    <a:lnR w="9525" cap="flat" cmpd="sng" algn="ctr">
                      <a:solidFill>
                        <a:srgbClr val="30A7F9"/>
                      </a:solidFill>
                      <a:prstDash val="solid"/>
                      <a:round/>
                      <a:headEnd type="none" w="med" len="med"/>
                      <a:tailEnd type="none" w="med" len="med"/>
                    </a:lnR>
                    <a:lnT w="9525" cap="flat" cmpd="sng" algn="ctr">
                      <a:solidFill>
                        <a:srgbClr val="30A7F9"/>
                      </a:solidFill>
                      <a:prstDash val="solid"/>
                      <a:round/>
                      <a:headEnd type="none" w="med" len="med"/>
                      <a:tailEnd type="none" w="med" len="med"/>
                    </a:lnT>
                    <a:lnB w="9525" cap="flat" cmpd="sng" algn="ctr">
                      <a:solidFill>
                        <a:srgbClr val="30A7F9"/>
                      </a:solidFill>
                      <a:prstDash val="solid"/>
                      <a:round/>
                      <a:headEnd type="none" w="med" len="med"/>
                      <a:tailEnd type="none" w="med" len="med"/>
                    </a:lnB>
                    <a:solidFill>
                      <a:srgbClr val="F3F4F5"/>
                    </a:solidFill>
                  </a:tcPr>
                </a:tc>
                <a:tc>
                  <a:txBody>
                    <a:bodyPr/>
                    <a:lstStyle/>
                    <a:p>
                      <a:r>
                        <a:rPr lang="en-US" sz="2000" dirty="0">
                          <a:effectLst/>
                        </a:rPr>
                        <a:t>Never represent unrelated variables as related ones </a:t>
                      </a:r>
                    </a:p>
                  </a:txBody>
                  <a:tcPr anchor="ctr">
                    <a:lnL w="9525" cap="flat" cmpd="sng" algn="ctr">
                      <a:solidFill>
                        <a:srgbClr val="30A7F9"/>
                      </a:solidFill>
                      <a:prstDash val="solid"/>
                      <a:round/>
                      <a:headEnd type="none" w="med" len="med"/>
                      <a:tailEnd type="none" w="med" len="med"/>
                    </a:lnL>
                    <a:lnR w="9525" cap="flat" cmpd="sng" algn="ctr">
                      <a:solidFill>
                        <a:srgbClr val="30A7F9"/>
                      </a:solidFill>
                      <a:prstDash val="solid"/>
                      <a:round/>
                      <a:headEnd type="none" w="med" len="med"/>
                      <a:tailEnd type="none" w="med" len="med"/>
                    </a:lnR>
                    <a:lnT w="9525" cap="flat" cmpd="sng" algn="ctr">
                      <a:solidFill>
                        <a:srgbClr val="30A7F9"/>
                      </a:solidFill>
                      <a:prstDash val="solid"/>
                      <a:round/>
                      <a:headEnd type="none" w="med" len="med"/>
                      <a:tailEnd type="none" w="med" len="med"/>
                    </a:lnT>
                    <a:lnB w="9525" cap="flat" cmpd="sng" algn="ctr">
                      <a:solidFill>
                        <a:srgbClr val="30A7F9"/>
                      </a:solidFill>
                      <a:prstDash val="solid"/>
                      <a:round/>
                      <a:headEnd type="none" w="med" len="med"/>
                      <a:tailEnd type="none" w="med" len="med"/>
                    </a:lnB>
                    <a:solidFill>
                      <a:srgbClr val="F3F4F5"/>
                    </a:solidFill>
                  </a:tcPr>
                </a:tc>
                <a:extLst>
                  <a:ext uri="{0D108BD9-81ED-4DB2-BD59-A6C34878D82A}">
                    <a16:rowId xmlns:a16="http://schemas.microsoft.com/office/drawing/2014/main" val="3269316621"/>
                  </a:ext>
                </a:extLst>
              </a:tr>
            </a:tbl>
          </a:graphicData>
        </a:graphic>
      </p:graphicFrame>
      <p:sp>
        <p:nvSpPr>
          <p:cNvPr id="9" name="Rectangle 2">
            <a:extLst>
              <a:ext uri="{FF2B5EF4-FFF2-40B4-BE49-F238E27FC236}">
                <a16:creationId xmlns:a16="http://schemas.microsoft.com/office/drawing/2014/main" id="{265C11BC-11B8-B245-981B-0CF852403280}"/>
              </a:ext>
            </a:extLst>
          </p:cNvPr>
          <p:cNvSpPr>
            <a:spLocks noChangeArrowheads="1"/>
          </p:cNvSpPr>
          <p:nvPr/>
        </p:nvSpPr>
        <p:spPr bwMode="auto">
          <a:xfrm>
            <a:off x="1070190" y="3633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262626"/>
                </a:solidFill>
                <a:effectLst/>
                <a:latin typeface="Alegreya Sans"/>
              </a:rPr>
              <a:t>Inconsistency errors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43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7812AC3-8EF9-B341-ACB1-D55ADE9649BF}"/>
              </a:ext>
            </a:extLst>
          </p:cNvPr>
          <p:cNvGraphicFramePr>
            <a:graphicFrameLocks noGrp="1"/>
          </p:cNvGraphicFramePr>
          <p:nvPr>
            <p:extLst>
              <p:ext uri="{D42A27DB-BD31-4B8C-83A1-F6EECF244321}">
                <p14:modId xmlns:p14="http://schemas.microsoft.com/office/powerpoint/2010/main" val="1453945847"/>
              </p:ext>
            </p:extLst>
          </p:nvPr>
        </p:nvGraphicFramePr>
        <p:xfrm>
          <a:off x="1764670" y="1530855"/>
          <a:ext cx="7736682" cy="3413760"/>
        </p:xfrm>
        <a:graphic>
          <a:graphicData uri="http://schemas.openxmlformats.org/drawingml/2006/table">
            <a:tbl>
              <a:tblPr/>
              <a:tblGrid>
                <a:gridCol w="3868341">
                  <a:extLst>
                    <a:ext uri="{9D8B030D-6E8A-4147-A177-3AD203B41FA5}">
                      <a16:colId xmlns:a16="http://schemas.microsoft.com/office/drawing/2014/main" val="3672814079"/>
                    </a:ext>
                  </a:extLst>
                </a:gridCol>
                <a:gridCol w="3868341">
                  <a:extLst>
                    <a:ext uri="{9D8B030D-6E8A-4147-A177-3AD203B41FA5}">
                      <a16:colId xmlns:a16="http://schemas.microsoft.com/office/drawing/2014/main" val="123047174"/>
                    </a:ext>
                  </a:extLst>
                </a:gridCol>
              </a:tblGrid>
              <a:tr h="0">
                <a:tc>
                  <a:txBody>
                    <a:bodyPr/>
                    <a:lstStyle/>
                    <a:p>
                      <a:r>
                        <a:rPr lang="en-US" sz="2000" dirty="0">
                          <a:effectLst/>
                        </a:rPr>
                        <a:t>Data representation </a:t>
                      </a:r>
                    </a:p>
                  </a:txBody>
                  <a:tcPr anchor="ctr">
                    <a:lnL w="9525" cap="flat" cmpd="sng" algn="ctr">
                      <a:solidFill>
                        <a:srgbClr val="4014FE"/>
                      </a:solidFill>
                      <a:prstDash val="solid"/>
                      <a:round/>
                      <a:headEnd type="none" w="med" len="med"/>
                      <a:tailEnd type="none" w="med" len="med"/>
                    </a:lnL>
                    <a:lnR w="9525" cap="flat" cmpd="sng" algn="ctr">
                      <a:solidFill>
                        <a:srgbClr val="4014FE"/>
                      </a:solidFill>
                      <a:prstDash val="solid"/>
                      <a:round/>
                      <a:headEnd type="none" w="med" len="med"/>
                      <a:tailEnd type="none" w="med" len="med"/>
                    </a:lnR>
                    <a:lnT w="9525" cap="flat" cmpd="sng" algn="ctr">
                      <a:solidFill>
                        <a:srgbClr val="4014FE"/>
                      </a:solidFill>
                      <a:prstDash val="solid"/>
                      <a:round/>
                      <a:headEnd type="none" w="med" len="med"/>
                      <a:tailEnd type="none" w="med" len="med"/>
                    </a:lnT>
                    <a:lnB w="9525" cap="flat" cmpd="sng" algn="ctr">
                      <a:solidFill>
                        <a:srgbClr val="4014FE"/>
                      </a:solidFill>
                      <a:prstDash val="solid"/>
                      <a:round/>
                      <a:headEnd type="none" w="med" len="med"/>
                      <a:tailEnd type="none" w="med" len="med"/>
                    </a:lnB>
                    <a:solidFill>
                      <a:srgbClr val="F3F4F5"/>
                    </a:solidFill>
                  </a:tcPr>
                </a:tc>
                <a:tc>
                  <a:txBody>
                    <a:bodyPr/>
                    <a:lstStyle/>
                    <a:p>
                      <a:r>
                        <a:rPr lang="en-US" sz="2000">
                          <a:effectLst/>
                        </a:rPr>
                        <a:t>Use labels for axes and titles for the visualization</a:t>
                      </a:r>
                    </a:p>
                  </a:txBody>
                  <a:tcPr anchor="ctr">
                    <a:lnL w="9525" cap="flat" cmpd="sng" algn="ctr">
                      <a:solidFill>
                        <a:srgbClr val="4014FE"/>
                      </a:solidFill>
                      <a:prstDash val="solid"/>
                      <a:round/>
                      <a:headEnd type="none" w="med" len="med"/>
                      <a:tailEnd type="none" w="med" len="med"/>
                    </a:lnL>
                    <a:lnR w="9525" cap="flat" cmpd="sng" algn="ctr">
                      <a:solidFill>
                        <a:srgbClr val="4014FE"/>
                      </a:solidFill>
                      <a:prstDash val="solid"/>
                      <a:round/>
                      <a:headEnd type="none" w="med" len="med"/>
                      <a:tailEnd type="none" w="med" len="med"/>
                    </a:lnR>
                    <a:lnT w="9525" cap="flat" cmpd="sng" algn="ctr">
                      <a:solidFill>
                        <a:srgbClr val="4014FE"/>
                      </a:solidFill>
                      <a:prstDash val="solid"/>
                      <a:round/>
                      <a:headEnd type="none" w="med" len="med"/>
                      <a:tailEnd type="none" w="med" len="med"/>
                    </a:lnT>
                    <a:lnB w="9525" cap="flat" cmpd="sng" algn="ctr">
                      <a:solidFill>
                        <a:srgbClr val="4014FE"/>
                      </a:solidFill>
                      <a:prstDash val="solid"/>
                      <a:round/>
                      <a:headEnd type="none" w="med" len="med"/>
                      <a:tailEnd type="none" w="med" len="med"/>
                    </a:lnB>
                    <a:solidFill>
                      <a:srgbClr val="F3F4F5"/>
                    </a:solidFill>
                  </a:tcPr>
                </a:tc>
                <a:extLst>
                  <a:ext uri="{0D108BD9-81ED-4DB2-BD59-A6C34878D82A}">
                    <a16:rowId xmlns:a16="http://schemas.microsoft.com/office/drawing/2014/main" val="1015457905"/>
                  </a:ext>
                </a:extLst>
              </a:tr>
              <a:tr h="0">
                <a:tc>
                  <a:txBody>
                    <a:bodyPr/>
                    <a:lstStyle/>
                    <a:p>
                      <a:endParaRPr lang="en-US" sz="2000">
                        <a:effectLst/>
                      </a:endParaRPr>
                    </a:p>
                  </a:txBody>
                  <a:tcPr anchor="ctr">
                    <a:lnL w="9525" cap="flat" cmpd="sng" algn="ctr">
                      <a:solidFill>
                        <a:srgbClr val="4014FE"/>
                      </a:solidFill>
                      <a:prstDash val="solid"/>
                      <a:round/>
                      <a:headEnd type="none" w="med" len="med"/>
                      <a:tailEnd type="none" w="med" len="med"/>
                    </a:lnL>
                    <a:lnR w="9525" cap="flat" cmpd="sng" algn="ctr">
                      <a:solidFill>
                        <a:srgbClr val="4014FE"/>
                      </a:solidFill>
                      <a:prstDash val="solid"/>
                      <a:round/>
                      <a:headEnd type="none" w="med" len="med"/>
                      <a:tailEnd type="none" w="med" len="med"/>
                    </a:lnR>
                    <a:lnT w="9525" cap="flat" cmpd="sng" algn="ctr">
                      <a:solidFill>
                        <a:srgbClr val="4014FE"/>
                      </a:solidFill>
                      <a:prstDash val="solid"/>
                      <a:round/>
                      <a:headEnd type="none" w="med" len="med"/>
                      <a:tailEnd type="none" w="med" len="med"/>
                    </a:lnT>
                    <a:lnB w="9525" cap="flat" cmpd="sng" algn="ctr">
                      <a:solidFill>
                        <a:srgbClr val="4014FE"/>
                      </a:solidFill>
                      <a:prstDash val="solid"/>
                      <a:round/>
                      <a:headEnd type="none" w="med" len="med"/>
                      <a:tailEnd type="none" w="med" len="med"/>
                    </a:lnB>
                    <a:solidFill>
                      <a:srgbClr val="F3F4F5"/>
                    </a:solidFill>
                  </a:tcPr>
                </a:tc>
                <a:tc>
                  <a:txBody>
                    <a:bodyPr/>
                    <a:lstStyle/>
                    <a:p>
                      <a:r>
                        <a:rPr lang="en-US" sz="2000">
                          <a:effectLst/>
                        </a:rPr>
                        <a:t>Use pie chart sparingly (may be appropriate for percentage data) </a:t>
                      </a:r>
                    </a:p>
                  </a:txBody>
                  <a:tcPr anchor="ctr">
                    <a:lnL w="9525" cap="flat" cmpd="sng" algn="ctr">
                      <a:solidFill>
                        <a:srgbClr val="4014FE"/>
                      </a:solidFill>
                      <a:prstDash val="solid"/>
                      <a:round/>
                      <a:headEnd type="none" w="med" len="med"/>
                      <a:tailEnd type="none" w="med" len="med"/>
                    </a:lnL>
                    <a:lnR w="9525" cap="flat" cmpd="sng" algn="ctr">
                      <a:solidFill>
                        <a:srgbClr val="4014FE"/>
                      </a:solidFill>
                      <a:prstDash val="solid"/>
                      <a:round/>
                      <a:headEnd type="none" w="med" len="med"/>
                      <a:tailEnd type="none" w="med" len="med"/>
                    </a:lnR>
                    <a:lnT w="9525" cap="flat" cmpd="sng" algn="ctr">
                      <a:solidFill>
                        <a:srgbClr val="4014FE"/>
                      </a:solidFill>
                      <a:prstDash val="solid"/>
                      <a:round/>
                      <a:headEnd type="none" w="med" len="med"/>
                      <a:tailEnd type="none" w="med" len="med"/>
                    </a:lnT>
                    <a:lnB w="9525" cap="flat" cmpd="sng" algn="ctr">
                      <a:solidFill>
                        <a:srgbClr val="4014FE"/>
                      </a:solidFill>
                      <a:prstDash val="solid"/>
                      <a:round/>
                      <a:headEnd type="none" w="med" len="med"/>
                      <a:tailEnd type="none" w="med" len="med"/>
                    </a:lnB>
                    <a:solidFill>
                      <a:srgbClr val="F3F4F5"/>
                    </a:solidFill>
                  </a:tcPr>
                </a:tc>
                <a:extLst>
                  <a:ext uri="{0D108BD9-81ED-4DB2-BD59-A6C34878D82A}">
                    <a16:rowId xmlns:a16="http://schemas.microsoft.com/office/drawing/2014/main" val="2024124540"/>
                  </a:ext>
                </a:extLst>
              </a:tr>
              <a:tr h="0">
                <a:tc>
                  <a:txBody>
                    <a:bodyPr/>
                    <a:lstStyle/>
                    <a:p>
                      <a:endParaRPr lang="en-US" sz="2000">
                        <a:effectLst/>
                      </a:endParaRPr>
                    </a:p>
                  </a:txBody>
                  <a:tcPr anchor="ctr">
                    <a:lnL w="9525" cap="flat" cmpd="sng" algn="ctr">
                      <a:solidFill>
                        <a:srgbClr val="4014FE"/>
                      </a:solidFill>
                      <a:prstDash val="solid"/>
                      <a:round/>
                      <a:headEnd type="none" w="med" len="med"/>
                      <a:tailEnd type="none" w="med" len="med"/>
                    </a:lnL>
                    <a:lnR w="9525" cap="flat" cmpd="sng" algn="ctr">
                      <a:solidFill>
                        <a:srgbClr val="4014FE"/>
                      </a:solidFill>
                      <a:prstDash val="solid"/>
                      <a:round/>
                      <a:headEnd type="none" w="med" len="med"/>
                      <a:tailEnd type="none" w="med" len="med"/>
                    </a:lnR>
                    <a:lnT w="9525" cap="flat" cmpd="sng" algn="ctr">
                      <a:solidFill>
                        <a:srgbClr val="4014FE"/>
                      </a:solidFill>
                      <a:prstDash val="solid"/>
                      <a:round/>
                      <a:headEnd type="none" w="med" len="med"/>
                      <a:tailEnd type="none" w="med" len="med"/>
                    </a:lnT>
                    <a:lnB w="9525" cap="flat" cmpd="sng" algn="ctr">
                      <a:solidFill>
                        <a:srgbClr val="4014FE"/>
                      </a:solidFill>
                      <a:prstDash val="solid"/>
                      <a:round/>
                      <a:headEnd type="none" w="med" len="med"/>
                      <a:tailEnd type="none" w="med" len="med"/>
                    </a:lnB>
                    <a:solidFill>
                      <a:srgbClr val="F3F4F5"/>
                    </a:solidFill>
                  </a:tcPr>
                </a:tc>
                <a:tc>
                  <a:txBody>
                    <a:bodyPr/>
                    <a:lstStyle/>
                    <a:p>
                      <a:r>
                        <a:rPr lang="en-US" sz="2000">
                          <a:effectLst/>
                        </a:rPr>
                        <a:t>Normalize data that has a lot of variances </a:t>
                      </a:r>
                    </a:p>
                  </a:txBody>
                  <a:tcPr anchor="ctr">
                    <a:lnL w="9525" cap="flat" cmpd="sng" algn="ctr">
                      <a:solidFill>
                        <a:srgbClr val="4014FE"/>
                      </a:solidFill>
                      <a:prstDash val="solid"/>
                      <a:round/>
                      <a:headEnd type="none" w="med" len="med"/>
                      <a:tailEnd type="none" w="med" len="med"/>
                    </a:lnL>
                    <a:lnR w="9525" cap="flat" cmpd="sng" algn="ctr">
                      <a:solidFill>
                        <a:srgbClr val="4014FE"/>
                      </a:solidFill>
                      <a:prstDash val="solid"/>
                      <a:round/>
                      <a:headEnd type="none" w="med" len="med"/>
                      <a:tailEnd type="none" w="med" len="med"/>
                    </a:lnR>
                    <a:lnT w="9525" cap="flat" cmpd="sng" algn="ctr">
                      <a:solidFill>
                        <a:srgbClr val="4014FE"/>
                      </a:solidFill>
                      <a:prstDash val="solid"/>
                      <a:round/>
                      <a:headEnd type="none" w="med" len="med"/>
                      <a:tailEnd type="none" w="med" len="med"/>
                    </a:lnT>
                    <a:lnB w="9525" cap="flat" cmpd="sng" algn="ctr">
                      <a:solidFill>
                        <a:srgbClr val="4014FE"/>
                      </a:solidFill>
                      <a:prstDash val="solid"/>
                      <a:round/>
                      <a:headEnd type="none" w="med" len="med"/>
                      <a:tailEnd type="none" w="med" len="med"/>
                    </a:lnB>
                    <a:solidFill>
                      <a:srgbClr val="F3F4F5"/>
                    </a:solidFill>
                  </a:tcPr>
                </a:tc>
                <a:extLst>
                  <a:ext uri="{0D108BD9-81ED-4DB2-BD59-A6C34878D82A}">
                    <a16:rowId xmlns:a16="http://schemas.microsoft.com/office/drawing/2014/main" val="562344056"/>
                  </a:ext>
                </a:extLst>
              </a:tr>
              <a:tr h="0">
                <a:tc>
                  <a:txBody>
                    <a:bodyPr/>
                    <a:lstStyle/>
                    <a:p>
                      <a:r>
                        <a:rPr lang="en-US" sz="2000" dirty="0">
                          <a:effectLst/>
                        </a:rPr>
                        <a:t>Data Analysis </a:t>
                      </a:r>
                    </a:p>
                  </a:txBody>
                  <a:tcPr anchor="ctr">
                    <a:lnL w="9525" cap="flat" cmpd="sng" algn="ctr">
                      <a:solidFill>
                        <a:srgbClr val="4014FE"/>
                      </a:solidFill>
                      <a:prstDash val="solid"/>
                      <a:round/>
                      <a:headEnd type="none" w="med" len="med"/>
                      <a:tailEnd type="none" w="med" len="med"/>
                    </a:lnL>
                    <a:lnR w="9525" cap="flat" cmpd="sng" algn="ctr">
                      <a:solidFill>
                        <a:srgbClr val="4014FE"/>
                      </a:solidFill>
                      <a:prstDash val="solid"/>
                      <a:round/>
                      <a:headEnd type="none" w="med" len="med"/>
                      <a:tailEnd type="none" w="med" len="med"/>
                    </a:lnR>
                    <a:lnT w="9525" cap="flat" cmpd="sng" algn="ctr">
                      <a:solidFill>
                        <a:srgbClr val="4014FE"/>
                      </a:solidFill>
                      <a:prstDash val="solid"/>
                      <a:round/>
                      <a:headEnd type="none" w="med" len="med"/>
                      <a:tailEnd type="none" w="med" len="med"/>
                    </a:lnT>
                    <a:lnB w="9525" cap="flat" cmpd="sng" algn="ctr">
                      <a:solidFill>
                        <a:srgbClr val="4014FE"/>
                      </a:solidFill>
                      <a:prstDash val="solid"/>
                      <a:round/>
                      <a:headEnd type="none" w="med" len="med"/>
                      <a:tailEnd type="none" w="med" len="med"/>
                    </a:lnB>
                    <a:solidFill>
                      <a:srgbClr val="F3F4F5"/>
                    </a:solidFill>
                  </a:tcPr>
                </a:tc>
                <a:tc>
                  <a:txBody>
                    <a:bodyPr/>
                    <a:lstStyle/>
                    <a:p>
                      <a:r>
                        <a:rPr lang="en-US" sz="2000" dirty="0">
                          <a:effectLst/>
                        </a:rPr>
                        <a:t>Data that has random fluctuations must be averaged to eliminate these variations. </a:t>
                      </a:r>
                    </a:p>
                  </a:txBody>
                  <a:tcPr anchor="ctr">
                    <a:lnL w="9525" cap="flat" cmpd="sng" algn="ctr">
                      <a:solidFill>
                        <a:srgbClr val="4014FE"/>
                      </a:solidFill>
                      <a:prstDash val="solid"/>
                      <a:round/>
                      <a:headEnd type="none" w="med" len="med"/>
                      <a:tailEnd type="none" w="med" len="med"/>
                    </a:lnL>
                    <a:lnR w="9525" cap="flat" cmpd="sng" algn="ctr">
                      <a:solidFill>
                        <a:srgbClr val="4014FE"/>
                      </a:solidFill>
                      <a:prstDash val="solid"/>
                      <a:round/>
                      <a:headEnd type="none" w="med" len="med"/>
                      <a:tailEnd type="none" w="med" len="med"/>
                    </a:lnR>
                    <a:lnT w="9525" cap="flat" cmpd="sng" algn="ctr">
                      <a:solidFill>
                        <a:srgbClr val="4014FE"/>
                      </a:solidFill>
                      <a:prstDash val="solid"/>
                      <a:round/>
                      <a:headEnd type="none" w="med" len="med"/>
                      <a:tailEnd type="none" w="med" len="med"/>
                    </a:lnT>
                    <a:lnB w="9525" cap="flat" cmpd="sng" algn="ctr">
                      <a:solidFill>
                        <a:srgbClr val="4014FE"/>
                      </a:solidFill>
                      <a:prstDash val="solid"/>
                      <a:round/>
                      <a:headEnd type="none" w="med" len="med"/>
                      <a:tailEnd type="none" w="med" len="med"/>
                    </a:lnB>
                    <a:solidFill>
                      <a:srgbClr val="F3F4F5"/>
                    </a:solidFill>
                  </a:tcPr>
                </a:tc>
                <a:extLst>
                  <a:ext uri="{0D108BD9-81ED-4DB2-BD59-A6C34878D82A}">
                    <a16:rowId xmlns:a16="http://schemas.microsoft.com/office/drawing/2014/main" val="3513197768"/>
                  </a:ext>
                </a:extLst>
              </a:tr>
            </a:tbl>
          </a:graphicData>
        </a:graphic>
      </p:graphicFrame>
      <p:sp>
        <p:nvSpPr>
          <p:cNvPr id="6" name="Rectangle 1">
            <a:extLst>
              <a:ext uri="{FF2B5EF4-FFF2-40B4-BE49-F238E27FC236}">
                <a16:creationId xmlns:a16="http://schemas.microsoft.com/office/drawing/2014/main" id="{CC053182-BB4A-A140-BCC3-5B596A7B2817}"/>
              </a:ext>
            </a:extLst>
          </p:cNvPr>
          <p:cNvSpPr>
            <a:spLocks noChangeArrowheads="1"/>
          </p:cNvSpPr>
          <p:nvPr/>
        </p:nvSpPr>
        <p:spPr bwMode="auto">
          <a:xfrm>
            <a:off x="1822545" y="10736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262626"/>
                </a:solidFill>
                <a:effectLst/>
                <a:latin typeface="Alegreya Sans"/>
              </a:rPr>
              <a:t>Incompetency errors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541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342968-4F44-9946-87F4-666D0024C008}"/>
              </a:ext>
            </a:extLst>
          </p:cNvPr>
          <p:cNvPicPr>
            <a:picLocks noChangeAspect="1"/>
          </p:cNvPicPr>
          <p:nvPr/>
        </p:nvPicPr>
        <p:blipFill>
          <a:blip r:embed="rId2"/>
          <a:stretch>
            <a:fillRect/>
          </a:stretch>
        </p:blipFill>
        <p:spPr>
          <a:xfrm>
            <a:off x="163487" y="1781536"/>
            <a:ext cx="3739647" cy="3519668"/>
          </a:xfrm>
          <a:prstGeom prst="rect">
            <a:avLst/>
          </a:prstGeom>
        </p:spPr>
      </p:pic>
      <p:pic>
        <p:nvPicPr>
          <p:cNvPr id="5" name="Picture 4">
            <a:extLst>
              <a:ext uri="{FF2B5EF4-FFF2-40B4-BE49-F238E27FC236}">
                <a16:creationId xmlns:a16="http://schemas.microsoft.com/office/drawing/2014/main" id="{DD7000B6-9FBD-5946-A924-8EB16BF51A97}"/>
              </a:ext>
            </a:extLst>
          </p:cNvPr>
          <p:cNvPicPr>
            <a:picLocks noChangeAspect="1"/>
          </p:cNvPicPr>
          <p:nvPr/>
        </p:nvPicPr>
        <p:blipFill>
          <a:blip r:embed="rId3"/>
          <a:stretch>
            <a:fillRect/>
          </a:stretch>
        </p:blipFill>
        <p:spPr>
          <a:xfrm>
            <a:off x="4048238" y="1919098"/>
            <a:ext cx="3447328" cy="3244545"/>
          </a:xfrm>
          <a:prstGeom prst="rect">
            <a:avLst/>
          </a:prstGeom>
        </p:spPr>
      </p:pic>
      <p:pic>
        <p:nvPicPr>
          <p:cNvPr id="6" name="Picture 5">
            <a:extLst>
              <a:ext uri="{FF2B5EF4-FFF2-40B4-BE49-F238E27FC236}">
                <a16:creationId xmlns:a16="http://schemas.microsoft.com/office/drawing/2014/main" id="{446C6030-1ED6-454C-A1A1-4941493CD72F}"/>
              </a:ext>
            </a:extLst>
          </p:cNvPr>
          <p:cNvPicPr>
            <a:picLocks noChangeAspect="1"/>
          </p:cNvPicPr>
          <p:nvPr/>
        </p:nvPicPr>
        <p:blipFill>
          <a:blip r:embed="rId4"/>
          <a:stretch>
            <a:fillRect/>
          </a:stretch>
        </p:blipFill>
        <p:spPr>
          <a:xfrm>
            <a:off x="7965390" y="1919098"/>
            <a:ext cx="3449659" cy="3244544"/>
          </a:xfrm>
          <a:prstGeom prst="rect">
            <a:avLst/>
          </a:prstGeom>
        </p:spPr>
      </p:pic>
    </p:spTree>
    <p:extLst>
      <p:ext uri="{BB962C8B-B14F-4D97-AF65-F5344CB8AC3E}">
        <p14:creationId xmlns:p14="http://schemas.microsoft.com/office/powerpoint/2010/main" val="320554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E67378-A0D0-4C44-BC39-376EAEE396AC}"/>
              </a:ext>
            </a:extLst>
          </p:cNvPr>
          <p:cNvSpPr txBox="1"/>
          <p:nvPr/>
        </p:nvSpPr>
        <p:spPr>
          <a:xfrm>
            <a:off x="885462" y="381964"/>
            <a:ext cx="10197297" cy="3170099"/>
          </a:xfrm>
          <a:prstGeom prst="rect">
            <a:avLst/>
          </a:prstGeom>
          <a:noFill/>
        </p:spPr>
        <p:txBody>
          <a:bodyPr wrap="square" rtlCol="0">
            <a:spAutoFit/>
          </a:bodyPr>
          <a:lstStyle/>
          <a:p>
            <a:r>
              <a:rPr lang="en-US" sz="2000" b="1" dirty="0"/>
              <a:t>Types of graphics:</a:t>
            </a:r>
          </a:p>
          <a:p>
            <a:r>
              <a:rPr lang="en-US" sz="2000" dirty="0"/>
              <a:t>Photographs, drawings, diagrams, maps, and schematics are the types of graphics that show objects.</a:t>
            </a:r>
          </a:p>
          <a:p>
            <a:r>
              <a:rPr lang="en-US" sz="2000" dirty="0"/>
              <a:t>Photographs, drawings, and diagrams each have unique features. The writer considers these features when selecting which one of the three graphic aids to use. Photographs are the most realistic and dramatic representation of physical features.</a:t>
            </a:r>
          </a:p>
          <a:p>
            <a:r>
              <a:rPr lang="en-US" sz="2000" b="1" dirty="0"/>
              <a:t>Uses of graphics:</a:t>
            </a:r>
          </a:p>
          <a:p>
            <a:r>
              <a:rPr lang="en-US" sz="2000" dirty="0"/>
              <a:t>Graphic design involves a combination of images and text used to communicate information and messages to an audience. Graphic design is used to produce billboards, brochures, logos, magazines, newspapers, packaging, and websites.</a:t>
            </a:r>
          </a:p>
        </p:txBody>
      </p:sp>
      <p:sp>
        <p:nvSpPr>
          <p:cNvPr id="2" name="Rectangle 1">
            <a:extLst>
              <a:ext uri="{FF2B5EF4-FFF2-40B4-BE49-F238E27FC236}">
                <a16:creationId xmlns:a16="http://schemas.microsoft.com/office/drawing/2014/main" id="{4AF138D2-BF58-D446-956E-33F4A5626AB6}"/>
              </a:ext>
            </a:extLst>
          </p:cNvPr>
          <p:cNvSpPr/>
          <p:nvPr/>
        </p:nvSpPr>
        <p:spPr>
          <a:xfrm>
            <a:off x="885462" y="3633086"/>
            <a:ext cx="10023676" cy="1631216"/>
          </a:xfrm>
          <a:prstGeom prst="rect">
            <a:avLst/>
          </a:prstGeom>
        </p:spPr>
        <p:txBody>
          <a:bodyPr wrap="square">
            <a:spAutoFit/>
          </a:bodyPr>
          <a:lstStyle/>
          <a:p>
            <a:r>
              <a:rPr lang="en-US" sz="2000" b="1" dirty="0">
                <a:latin typeface="Google Sans"/>
              </a:rPr>
              <a:t>What are the uses of graphics?</a:t>
            </a:r>
          </a:p>
          <a:p>
            <a:r>
              <a:rPr lang="en-US" sz="2000" dirty="0">
                <a:latin typeface="Google Sans"/>
              </a:rPr>
              <a:t>Uses. Graphics are visual elements often used to point readers and viewers to particular information. They are also used to supplement text in an effort to aid readers in their understanding of a particular concept or make the concept more clear or interesting.</a:t>
            </a:r>
          </a:p>
          <a:p>
            <a:endParaRPr lang="en-US" sz="2000" dirty="0"/>
          </a:p>
        </p:txBody>
      </p:sp>
      <p:sp>
        <p:nvSpPr>
          <p:cNvPr id="3" name="TextBox 2">
            <a:extLst>
              <a:ext uri="{FF2B5EF4-FFF2-40B4-BE49-F238E27FC236}">
                <a16:creationId xmlns:a16="http://schemas.microsoft.com/office/drawing/2014/main" id="{8D4A02D6-B3E2-0847-B422-081E2283BF64}"/>
              </a:ext>
            </a:extLst>
          </p:cNvPr>
          <p:cNvSpPr txBox="1"/>
          <p:nvPr/>
        </p:nvSpPr>
        <p:spPr>
          <a:xfrm>
            <a:off x="885462" y="5138399"/>
            <a:ext cx="9711160" cy="1938992"/>
          </a:xfrm>
          <a:prstGeom prst="rect">
            <a:avLst/>
          </a:prstGeom>
          <a:noFill/>
        </p:spPr>
        <p:txBody>
          <a:bodyPr wrap="square" rtlCol="0">
            <a:spAutoFit/>
          </a:bodyPr>
          <a:lstStyle/>
          <a:p>
            <a:r>
              <a:rPr lang="en-US" sz="2000" b="1" dirty="0"/>
              <a:t>Conventions for Integrating Visuals into Your Document</a:t>
            </a:r>
            <a:endParaRPr lang="en-US" sz="2000" dirty="0"/>
          </a:p>
          <a:p>
            <a:r>
              <a:rPr lang="en-US" sz="2000" dirty="0"/>
              <a:t>Place the visual as close as possible to its related text.</a:t>
            </a:r>
          </a:p>
          <a:p>
            <a:r>
              <a:rPr lang="en-US" sz="2000" dirty="0"/>
              <a:t>Give each visual a number and a clear descriptive title.</a:t>
            </a:r>
          </a:p>
          <a:p>
            <a:r>
              <a:rPr lang="en-US" sz="2000" dirty="0"/>
              <a:t>Refer to the number/title within the body text when discussing the visual's content.</a:t>
            </a:r>
          </a:p>
          <a:p>
            <a:br>
              <a:rPr lang="en-US" sz="2000" dirty="0"/>
            </a:br>
            <a:endParaRPr lang="en-US" sz="2000" dirty="0"/>
          </a:p>
        </p:txBody>
      </p:sp>
    </p:spTree>
    <p:extLst>
      <p:ext uri="{BB962C8B-B14F-4D97-AF65-F5344CB8AC3E}">
        <p14:creationId xmlns:p14="http://schemas.microsoft.com/office/powerpoint/2010/main" val="47760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49257A-5AD3-2744-BA17-A182002334CA}"/>
              </a:ext>
            </a:extLst>
          </p:cNvPr>
          <p:cNvSpPr txBox="1"/>
          <p:nvPr/>
        </p:nvSpPr>
        <p:spPr>
          <a:xfrm>
            <a:off x="949123" y="416536"/>
            <a:ext cx="9144000" cy="1631216"/>
          </a:xfrm>
          <a:prstGeom prst="rect">
            <a:avLst/>
          </a:prstGeom>
          <a:noFill/>
        </p:spPr>
        <p:txBody>
          <a:bodyPr wrap="square" rtlCol="0">
            <a:spAutoFit/>
          </a:bodyPr>
          <a:lstStyle/>
          <a:p>
            <a:r>
              <a:rPr lang="en-US" sz="2000" b="1" dirty="0"/>
              <a:t>Five Rules for Integrating Visual Elements into your Document</a:t>
            </a:r>
            <a:endParaRPr lang="en-US" sz="2000" dirty="0"/>
          </a:p>
          <a:p>
            <a:pPr marL="285750" indent="-285750">
              <a:buFont typeface="Arial" panose="020B0604020202020204" pitchFamily="34" charset="0"/>
              <a:buChar char="•"/>
            </a:pPr>
            <a:r>
              <a:rPr lang="en-US" sz="2000" dirty="0"/>
              <a:t>Give each visual a numbered caption that includes a clear descriptive title.</a:t>
            </a:r>
          </a:p>
          <a:p>
            <a:pPr marL="285750" indent="-285750">
              <a:buFont typeface="Arial" panose="020B0604020202020204" pitchFamily="34" charset="0"/>
              <a:buChar char="•"/>
            </a:pPr>
            <a:r>
              <a:rPr lang="en-US" sz="2000" dirty="0"/>
              <a:t>Refer to the caption number within the body text and discuss its content.</a:t>
            </a:r>
          </a:p>
          <a:p>
            <a:pPr marL="285750" indent="-285750">
              <a:buFont typeface="Arial" panose="020B0604020202020204" pitchFamily="34" charset="0"/>
              <a:buChar char="•"/>
            </a:pPr>
            <a:r>
              <a:rPr lang="en-US" sz="2000" dirty="0"/>
              <a:t>Label all units (x and y axes, legends, column box heads, parts of diagrams, </a:t>
            </a:r>
            <a:r>
              <a:rPr lang="en-US" sz="2000" dirty="0" err="1"/>
              <a:t>etc</a:t>
            </a:r>
            <a:r>
              <a:rPr lang="en-US" sz="2000" dirty="0"/>
              <a:t>)</a:t>
            </a:r>
          </a:p>
          <a:p>
            <a:endParaRPr lang="en-US" sz="2000" dirty="0"/>
          </a:p>
        </p:txBody>
      </p:sp>
      <p:sp>
        <p:nvSpPr>
          <p:cNvPr id="5" name="TextBox 4">
            <a:extLst>
              <a:ext uri="{FF2B5EF4-FFF2-40B4-BE49-F238E27FC236}">
                <a16:creationId xmlns:a16="http://schemas.microsoft.com/office/drawing/2014/main" id="{E080AA3F-8CD1-D848-B974-4E2FF601EA7A}"/>
              </a:ext>
            </a:extLst>
          </p:cNvPr>
          <p:cNvSpPr txBox="1"/>
          <p:nvPr/>
        </p:nvSpPr>
        <p:spPr>
          <a:xfrm>
            <a:off x="949123" y="2345429"/>
            <a:ext cx="10116273" cy="1631216"/>
          </a:xfrm>
          <a:prstGeom prst="rect">
            <a:avLst/>
          </a:prstGeom>
          <a:noFill/>
        </p:spPr>
        <p:txBody>
          <a:bodyPr wrap="square" rtlCol="0">
            <a:spAutoFit/>
          </a:bodyPr>
          <a:lstStyle/>
          <a:p>
            <a:r>
              <a:rPr lang="en-US" sz="2000" b="1" dirty="0"/>
              <a:t>What is incorporate graphics?</a:t>
            </a:r>
          </a:p>
          <a:p>
            <a:r>
              <a:rPr lang="en-US" sz="2000" dirty="0"/>
              <a:t>Technical writers integrate graphics, also referred to as visuals, to complement text in a report. Visuals can take a number of forms— tables, charts, photographs, drawings, to name a few— but their purpose rarely varies: graphics should help to clarify information presented in the report</a:t>
            </a:r>
          </a:p>
        </p:txBody>
      </p:sp>
      <p:sp>
        <p:nvSpPr>
          <p:cNvPr id="6" name="TextBox 5">
            <a:extLst>
              <a:ext uri="{FF2B5EF4-FFF2-40B4-BE49-F238E27FC236}">
                <a16:creationId xmlns:a16="http://schemas.microsoft.com/office/drawing/2014/main" id="{FAE33E9C-0BD3-8C45-9C4C-107862387FB9}"/>
              </a:ext>
            </a:extLst>
          </p:cNvPr>
          <p:cNvSpPr txBox="1"/>
          <p:nvPr/>
        </p:nvSpPr>
        <p:spPr>
          <a:xfrm>
            <a:off x="949124" y="4572000"/>
            <a:ext cx="10370917" cy="1631216"/>
          </a:xfrm>
          <a:prstGeom prst="rect">
            <a:avLst/>
          </a:prstGeom>
          <a:noFill/>
        </p:spPr>
        <p:txBody>
          <a:bodyPr wrap="square" rtlCol="0">
            <a:spAutoFit/>
          </a:bodyPr>
          <a:lstStyle/>
          <a:p>
            <a:r>
              <a:rPr lang="en-US" sz="2000" b="1" dirty="0"/>
              <a:t>What is the purpose of graphics in reports?</a:t>
            </a:r>
          </a:p>
          <a:p>
            <a:r>
              <a:rPr lang="en-US" sz="2000" dirty="0"/>
              <a:t>Graphics in written and oral reports are invaluable aids to your audience because they condense text, clarify relationships , and highlight patterns . Good graphics display the significance of your data (which may be more exactly displayed in a table ) and allow the reader to follow your discussion.</a:t>
            </a:r>
          </a:p>
        </p:txBody>
      </p:sp>
    </p:spTree>
    <p:extLst>
      <p:ext uri="{BB962C8B-B14F-4D97-AF65-F5344CB8AC3E}">
        <p14:creationId xmlns:p14="http://schemas.microsoft.com/office/powerpoint/2010/main" val="182862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362CD0-3E90-644A-BB69-6E417744696C}"/>
              </a:ext>
            </a:extLst>
          </p:cNvPr>
          <p:cNvPicPr>
            <a:picLocks noChangeAspect="1"/>
          </p:cNvPicPr>
          <p:nvPr/>
        </p:nvPicPr>
        <p:blipFill>
          <a:blip r:embed="rId2"/>
          <a:stretch>
            <a:fillRect/>
          </a:stretch>
        </p:blipFill>
        <p:spPr>
          <a:xfrm>
            <a:off x="1018331" y="493050"/>
            <a:ext cx="2400300" cy="2260600"/>
          </a:xfrm>
          <a:prstGeom prst="rect">
            <a:avLst/>
          </a:prstGeom>
        </p:spPr>
      </p:pic>
      <p:pic>
        <p:nvPicPr>
          <p:cNvPr id="5" name="Picture 4">
            <a:extLst>
              <a:ext uri="{FF2B5EF4-FFF2-40B4-BE49-F238E27FC236}">
                <a16:creationId xmlns:a16="http://schemas.microsoft.com/office/drawing/2014/main" id="{EB72F0AB-5DD6-3D49-862D-718E439A95BB}"/>
              </a:ext>
            </a:extLst>
          </p:cNvPr>
          <p:cNvPicPr>
            <a:picLocks noChangeAspect="1"/>
          </p:cNvPicPr>
          <p:nvPr/>
        </p:nvPicPr>
        <p:blipFill>
          <a:blip r:embed="rId3"/>
          <a:stretch>
            <a:fillRect/>
          </a:stretch>
        </p:blipFill>
        <p:spPr>
          <a:xfrm>
            <a:off x="4418313" y="543850"/>
            <a:ext cx="2336800" cy="2209800"/>
          </a:xfrm>
          <a:prstGeom prst="rect">
            <a:avLst/>
          </a:prstGeom>
        </p:spPr>
      </p:pic>
      <p:sp>
        <p:nvSpPr>
          <p:cNvPr id="6" name="TextBox 5">
            <a:extLst>
              <a:ext uri="{FF2B5EF4-FFF2-40B4-BE49-F238E27FC236}">
                <a16:creationId xmlns:a16="http://schemas.microsoft.com/office/drawing/2014/main" id="{C56F0D69-3DAD-FB43-B317-38CC30A31536}"/>
              </a:ext>
            </a:extLst>
          </p:cNvPr>
          <p:cNvSpPr txBox="1"/>
          <p:nvPr/>
        </p:nvSpPr>
        <p:spPr>
          <a:xfrm>
            <a:off x="763928" y="2944150"/>
            <a:ext cx="10590837" cy="4196313"/>
          </a:xfrm>
          <a:prstGeom prst="rect">
            <a:avLst/>
          </a:prstGeom>
          <a:noFill/>
        </p:spPr>
        <p:txBody>
          <a:bodyPr wrap="square" rtlCol="0">
            <a:spAutoFit/>
          </a:bodyPr>
          <a:lstStyle/>
          <a:p>
            <a:r>
              <a:rPr lang="en-US" sz="2000" dirty="0"/>
              <a:t>The best advice when using graphics in a report is to avoid summarizing the main point, use colored graphics for visual interest, and avoid using headings on graphics.</a:t>
            </a:r>
          </a:p>
          <a:p>
            <a:endParaRPr lang="en-US" sz="2000" dirty="0"/>
          </a:p>
          <a:p>
            <a:r>
              <a:rPr lang="en-US" sz="2000" b="1" i="1" dirty="0"/>
              <a:t>Incorporating graphics into reports</a:t>
            </a:r>
            <a:r>
              <a:rPr lang="en-US" sz="2000" dirty="0"/>
              <a:t> is an important skill in developing quality professional documents. The more formal the report you are writing, the more likely the need for non-text material, such as tables, graphs, charts, maps, drawings, and photographs.</a:t>
            </a:r>
          </a:p>
          <a:p>
            <a:endParaRPr lang="en-US" sz="2000" dirty="0"/>
          </a:p>
          <a:p>
            <a:r>
              <a:rPr lang="en-US" sz="2000" b="1" dirty="0"/>
              <a:t>Insert a picture in Word, PowerPoint, or Excel</a:t>
            </a:r>
            <a:endParaRPr lang="en-US" sz="2000" dirty="0"/>
          </a:p>
          <a:p>
            <a:r>
              <a:rPr lang="en-US" sz="2000" dirty="0"/>
              <a:t>Click the location in your document where you want to insert a picture.</a:t>
            </a:r>
          </a:p>
          <a:p>
            <a:r>
              <a:rPr lang="en-US" sz="2000" dirty="0"/>
              <a:t>On the Insert tab, click Pictures.</a:t>
            </a:r>
          </a:p>
          <a:p>
            <a:r>
              <a:rPr lang="en-US" sz="2000" dirty="0"/>
              <a:t>Select the option you want to use for inserting pictures.</a:t>
            </a:r>
          </a:p>
          <a:p>
            <a:br>
              <a:rPr lang="en-US" sz="2000" dirty="0"/>
            </a:br>
            <a:endParaRPr lang="en-US" sz="2000" dirty="0"/>
          </a:p>
        </p:txBody>
      </p:sp>
      <p:pic>
        <p:nvPicPr>
          <p:cNvPr id="7" name="Picture 6">
            <a:extLst>
              <a:ext uri="{FF2B5EF4-FFF2-40B4-BE49-F238E27FC236}">
                <a16:creationId xmlns:a16="http://schemas.microsoft.com/office/drawing/2014/main" id="{16F7AEC7-565E-A444-B75D-9C0A97B93353}"/>
              </a:ext>
            </a:extLst>
          </p:cNvPr>
          <p:cNvPicPr>
            <a:picLocks noChangeAspect="1"/>
          </p:cNvPicPr>
          <p:nvPr/>
        </p:nvPicPr>
        <p:blipFill>
          <a:blip r:embed="rId4"/>
          <a:stretch>
            <a:fillRect/>
          </a:stretch>
        </p:blipFill>
        <p:spPr>
          <a:xfrm>
            <a:off x="8075834" y="543850"/>
            <a:ext cx="2565400" cy="2400300"/>
          </a:xfrm>
          <a:prstGeom prst="rect">
            <a:avLst/>
          </a:prstGeom>
        </p:spPr>
      </p:pic>
    </p:spTree>
    <p:extLst>
      <p:ext uri="{BB962C8B-B14F-4D97-AF65-F5344CB8AC3E}">
        <p14:creationId xmlns:p14="http://schemas.microsoft.com/office/powerpoint/2010/main" val="81368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D3AC85-3A66-CB45-A09D-ADD202273DC1}"/>
              </a:ext>
            </a:extLst>
          </p:cNvPr>
          <p:cNvSpPr txBox="1"/>
          <p:nvPr/>
        </p:nvSpPr>
        <p:spPr>
          <a:xfrm>
            <a:off x="937549" y="567159"/>
            <a:ext cx="9572264" cy="1323439"/>
          </a:xfrm>
          <a:prstGeom prst="rect">
            <a:avLst/>
          </a:prstGeom>
          <a:noFill/>
        </p:spPr>
        <p:txBody>
          <a:bodyPr wrap="square" rtlCol="0">
            <a:spAutoFit/>
          </a:bodyPr>
          <a:lstStyle/>
          <a:p>
            <a:r>
              <a:rPr lang="en-US" sz="2000" b="1" dirty="0"/>
              <a:t>It's true</a:t>
            </a:r>
            <a:r>
              <a:rPr lang="en-US" sz="2000" dirty="0"/>
              <a:t>, you need visuals to make your presentation more interesting and to emphasize the important content that you want the audience to remember. But too much information on the screen, too many visuals on one slide, gives your audience a lot to look at and too much to read, causing sensory overload.</a:t>
            </a:r>
          </a:p>
        </p:txBody>
      </p:sp>
      <p:sp>
        <p:nvSpPr>
          <p:cNvPr id="5" name="TextBox 4">
            <a:extLst>
              <a:ext uri="{FF2B5EF4-FFF2-40B4-BE49-F238E27FC236}">
                <a16:creationId xmlns:a16="http://schemas.microsoft.com/office/drawing/2014/main" id="{3C8A6B91-73B0-8A4A-A901-F684B1CCE5A3}"/>
              </a:ext>
            </a:extLst>
          </p:cNvPr>
          <p:cNvSpPr txBox="1"/>
          <p:nvPr/>
        </p:nvSpPr>
        <p:spPr>
          <a:xfrm>
            <a:off x="891250" y="2175010"/>
            <a:ext cx="9664861" cy="1323439"/>
          </a:xfrm>
          <a:prstGeom prst="rect">
            <a:avLst/>
          </a:prstGeom>
          <a:noFill/>
        </p:spPr>
        <p:txBody>
          <a:bodyPr wrap="square" rtlCol="0">
            <a:spAutoFit/>
          </a:bodyPr>
          <a:lstStyle/>
          <a:p>
            <a:r>
              <a:rPr lang="en-US" sz="2000" b="1" dirty="0"/>
              <a:t>Graphics help </a:t>
            </a:r>
            <a:r>
              <a:rPr lang="en-US" sz="2000" dirty="0"/>
              <a:t>readers understand and retain information more effectively than text alone does. Graphics are useful for communicating information to non-native speakers and for communicating large amounts of information in a clear, economical way. Images make documents more visually interesting.</a:t>
            </a:r>
          </a:p>
        </p:txBody>
      </p:sp>
      <p:sp>
        <p:nvSpPr>
          <p:cNvPr id="6" name="TextBox 5">
            <a:extLst>
              <a:ext uri="{FF2B5EF4-FFF2-40B4-BE49-F238E27FC236}">
                <a16:creationId xmlns:a16="http://schemas.microsoft.com/office/drawing/2014/main" id="{631198FE-66BC-144F-B202-E4896BF4BA59}"/>
              </a:ext>
            </a:extLst>
          </p:cNvPr>
          <p:cNvSpPr txBox="1"/>
          <p:nvPr/>
        </p:nvSpPr>
        <p:spPr>
          <a:xfrm>
            <a:off x="937549" y="4016415"/>
            <a:ext cx="9329195" cy="1631216"/>
          </a:xfrm>
          <a:prstGeom prst="rect">
            <a:avLst/>
          </a:prstGeom>
          <a:noFill/>
        </p:spPr>
        <p:txBody>
          <a:bodyPr wrap="square" rtlCol="0">
            <a:spAutoFit/>
          </a:bodyPr>
          <a:lstStyle/>
          <a:p>
            <a:r>
              <a:rPr lang="en-US" sz="2000" b="1" dirty="0"/>
              <a:t>Five Rules for Integrating Graphics into your Document</a:t>
            </a:r>
            <a:endParaRPr lang="en-US" sz="2000" dirty="0"/>
          </a:p>
          <a:p>
            <a:r>
              <a:rPr lang="en-US" sz="2000" dirty="0"/>
              <a:t>Give each visual a numbered caption that includes a clear descriptive title.</a:t>
            </a:r>
          </a:p>
          <a:p>
            <a:r>
              <a:rPr lang="en-US" sz="2000" dirty="0"/>
              <a:t>Refer to the caption number within the body text and discuss its content.</a:t>
            </a:r>
          </a:p>
          <a:p>
            <a:r>
              <a:rPr lang="en-US" sz="2000" dirty="0"/>
              <a:t>Label all units (x and y axes, legends, column box heads, parts of diagrams, </a:t>
            </a:r>
            <a:r>
              <a:rPr lang="en-US" sz="2000" dirty="0" err="1"/>
              <a:t>etc</a:t>
            </a:r>
            <a:r>
              <a:rPr lang="en-US" sz="2000" dirty="0"/>
              <a:t>)</a:t>
            </a:r>
          </a:p>
          <a:p>
            <a:endParaRPr lang="en-US" sz="2000" dirty="0"/>
          </a:p>
        </p:txBody>
      </p:sp>
    </p:spTree>
    <p:extLst>
      <p:ext uri="{BB962C8B-B14F-4D97-AF65-F5344CB8AC3E}">
        <p14:creationId xmlns:p14="http://schemas.microsoft.com/office/powerpoint/2010/main" val="226793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AE8CB7-19A9-EA44-99BB-C408BCCF6DA8}"/>
              </a:ext>
            </a:extLst>
          </p:cNvPr>
          <p:cNvSpPr txBox="1"/>
          <p:nvPr/>
        </p:nvSpPr>
        <p:spPr>
          <a:xfrm>
            <a:off x="798653" y="347238"/>
            <a:ext cx="10799180" cy="7171194"/>
          </a:xfrm>
          <a:prstGeom prst="rect">
            <a:avLst/>
          </a:prstGeom>
          <a:noFill/>
        </p:spPr>
        <p:txBody>
          <a:bodyPr wrap="square" rtlCol="0">
            <a:spAutoFit/>
          </a:bodyPr>
          <a:lstStyle/>
          <a:p>
            <a:r>
              <a:rPr lang="en-US" sz="2000" b="1" dirty="0"/>
              <a:t>What is misrepresentation of data?</a:t>
            </a:r>
          </a:p>
          <a:p>
            <a:r>
              <a:rPr lang="en-US" sz="2000" dirty="0"/>
              <a:t>Data representation is the visual depiction of useful information. However, it is even more important to represent the insights correctly. Any misrepresentation of data will lead to errors of judgment. The results could be catastrophic in the worst cases. On the other hand, it could be an embarrassment at the workplace is not the worst case.</a:t>
            </a:r>
          </a:p>
          <a:p>
            <a:endParaRPr lang="en-US" sz="2000" b="1" dirty="0"/>
          </a:p>
          <a:p>
            <a:r>
              <a:rPr lang="en-US" sz="2000" b="1" dirty="0"/>
              <a:t>Different reasons for misleading visualization of data</a:t>
            </a:r>
          </a:p>
          <a:p>
            <a:r>
              <a:rPr lang="en-US" sz="2000" b="1" dirty="0"/>
              <a:t>Data is misrepresented if it qualifies one or more of the following criteria: </a:t>
            </a:r>
            <a:endParaRPr lang="en-US" sz="2000" dirty="0"/>
          </a:p>
          <a:p>
            <a:r>
              <a:rPr lang="en-US" sz="2000" dirty="0"/>
              <a:t>Unethical manipulation of data in analysis phase </a:t>
            </a:r>
          </a:p>
          <a:p>
            <a:r>
              <a:rPr lang="en-US" sz="2000" dirty="0"/>
              <a:t>Unethical manipulation of data in visualization phase </a:t>
            </a:r>
          </a:p>
          <a:p>
            <a:endParaRPr lang="en-US" sz="2000" dirty="0"/>
          </a:p>
          <a:p>
            <a:r>
              <a:rPr lang="en-US" sz="2000" b="1" dirty="0"/>
              <a:t>Inconsistency errors / Incompetency errors </a:t>
            </a:r>
          </a:p>
          <a:p>
            <a:endParaRPr lang="en-US" sz="2000" dirty="0"/>
          </a:p>
          <a:p>
            <a:r>
              <a:rPr lang="en-US" sz="2000" dirty="0"/>
              <a:t>The first two types of errors are unethical while the last two are follies. Unethical errors are purposeful and driven by low professional standards. Folly mistakes are caused due to a lack of skill or due to oversight. Although both these types of mistakes can lead to misleading data visualization, it is usually not possible to say for sure which type of error it is as an observer. A deeper dive into the raw data and analyzed data may reveal the genesis.  </a:t>
            </a:r>
          </a:p>
          <a:p>
            <a:r>
              <a:rPr lang="en-US" sz="2000" dirty="0"/>
              <a:t>his typology may be more helpful as a prognostic rather than a diagnostic tool. In other words, this will help us more in preventing errors than in finding the source of errors. </a:t>
            </a:r>
          </a:p>
          <a:p>
            <a:br>
              <a:rPr lang="en-US" sz="2000" dirty="0"/>
            </a:br>
            <a:endParaRPr lang="en-US" sz="2000" dirty="0"/>
          </a:p>
          <a:p>
            <a:endParaRPr lang="en-US" sz="2000" dirty="0"/>
          </a:p>
        </p:txBody>
      </p:sp>
    </p:spTree>
    <p:extLst>
      <p:ext uri="{BB962C8B-B14F-4D97-AF65-F5344CB8AC3E}">
        <p14:creationId xmlns:p14="http://schemas.microsoft.com/office/powerpoint/2010/main" val="113595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D39FB-5EA2-9E40-9115-19C8A3CFA0A7}"/>
              </a:ext>
            </a:extLst>
          </p:cNvPr>
          <p:cNvSpPr txBox="1"/>
          <p:nvPr/>
        </p:nvSpPr>
        <p:spPr>
          <a:xfrm>
            <a:off x="717630" y="729204"/>
            <a:ext cx="10579261" cy="4401205"/>
          </a:xfrm>
          <a:prstGeom prst="rect">
            <a:avLst/>
          </a:prstGeom>
          <a:noFill/>
        </p:spPr>
        <p:txBody>
          <a:bodyPr wrap="square" rtlCol="0">
            <a:spAutoFit/>
          </a:bodyPr>
          <a:lstStyle/>
          <a:p>
            <a:r>
              <a:rPr lang="en-US" sz="2000" b="1" dirty="0"/>
              <a:t>Unethical manipulation of data in analysis phase </a:t>
            </a:r>
          </a:p>
          <a:p>
            <a:r>
              <a:rPr lang="en-US" sz="2000" dirty="0"/>
              <a:t>Data can be wrongly manipulated in the analysis phase itself. Sadly, it is far more common than we may imagine. Such manipulation stems from the need to force a particular ideology, perspective, or result. One may selectively collect data. Further, one may selectively filter the data for analysis. Also, there are times when someone may hide an unsupported hypothesis. At times, people may even fabricate data to show the results. All of these are considered to be unethical practices. </a:t>
            </a:r>
          </a:p>
          <a:p>
            <a:endParaRPr lang="en-US" sz="2000" b="1" dirty="0"/>
          </a:p>
          <a:p>
            <a:r>
              <a:rPr lang="en-US" sz="2000" b="1" dirty="0"/>
              <a:t>Unethical manipulation of data in visualization phase </a:t>
            </a:r>
          </a:p>
          <a:p>
            <a:r>
              <a:rPr lang="en-US" sz="2000" dirty="0"/>
              <a:t>The second layer of misrepresentation comes from the visualization phase. In this phase, the analyst already has the result. They may purposefully manipulate what and how the insights are presented. Again, they may keep the unfavorable findings to themselves. Alternatively, there are more technical ways to misrepresent data. We shall discuss these in detail later. The way we prepare the charts and graphics has a very strong impact on what story is being conveyed. Some </a:t>
            </a:r>
          </a:p>
          <a:p>
            <a:endParaRPr lang="en-US" sz="2000" dirty="0"/>
          </a:p>
        </p:txBody>
      </p:sp>
    </p:spTree>
    <p:extLst>
      <p:ext uri="{BB962C8B-B14F-4D97-AF65-F5344CB8AC3E}">
        <p14:creationId xmlns:p14="http://schemas.microsoft.com/office/powerpoint/2010/main" val="144574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9DF989-9FBE-AD44-A1A3-85977978E07F}"/>
              </a:ext>
            </a:extLst>
          </p:cNvPr>
          <p:cNvSpPr txBox="1"/>
          <p:nvPr/>
        </p:nvSpPr>
        <p:spPr>
          <a:xfrm>
            <a:off x="806369" y="544010"/>
            <a:ext cx="10579262" cy="5940088"/>
          </a:xfrm>
          <a:prstGeom prst="rect">
            <a:avLst/>
          </a:prstGeom>
          <a:noFill/>
        </p:spPr>
        <p:txBody>
          <a:bodyPr wrap="square" rtlCol="0">
            <a:spAutoFit/>
          </a:bodyPr>
          <a:lstStyle/>
          <a:p>
            <a:r>
              <a:rPr lang="en-US" sz="2000" b="1" dirty="0"/>
              <a:t>Inconsistency errors </a:t>
            </a:r>
          </a:p>
          <a:p>
            <a:r>
              <a:rPr lang="en-US" sz="2000" dirty="0"/>
              <a:t>The inconsistency errors also lead to wrongly interpreted data. In this case, the misleading data visualization may convey the wrong message. For instance, it is common practice to represent the speed of a vehicle in units like </a:t>
            </a:r>
            <a:r>
              <a:rPr lang="en-US" sz="2000" i="1" dirty="0"/>
              <a:t>mph</a:t>
            </a:r>
            <a:r>
              <a:rPr lang="en-US" sz="2000" dirty="0"/>
              <a:t> or </a:t>
            </a:r>
            <a:r>
              <a:rPr lang="en-US" sz="2000" i="1" dirty="0"/>
              <a:t>kph</a:t>
            </a:r>
            <a:r>
              <a:rPr lang="en-US" sz="2000" dirty="0"/>
              <a:t>. However, if we use an uncommon, although scientifically more appropriate unit like meters/second, it may confuse individuals. Also, a major proportion of the audience from the US may not interpret </a:t>
            </a:r>
            <a:r>
              <a:rPr lang="en-US" sz="2000" i="1" dirty="0"/>
              <a:t>kph</a:t>
            </a:r>
            <a:r>
              <a:rPr lang="en-US" sz="2000" dirty="0"/>
              <a:t> correctly. In the same way, the French audience may not interpret speed data represented as </a:t>
            </a:r>
            <a:r>
              <a:rPr lang="en-US" sz="2000" i="1" dirty="0"/>
              <a:t>mph. </a:t>
            </a:r>
            <a:r>
              <a:rPr lang="en-US" sz="2000" dirty="0"/>
              <a:t> When you are publishing the data for an international audience, it makes sense to provide both the SI unit as well as the metric unit for the convenience of the readers.</a:t>
            </a:r>
          </a:p>
          <a:p>
            <a:endParaRPr lang="en-US" sz="2000" dirty="0"/>
          </a:p>
          <a:p>
            <a:r>
              <a:rPr lang="en-US" sz="2000" b="1" dirty="0"/>
              <a:t>Incompetency errors </a:t>
            </a:r>
          </a:p>
          <a:p>
            <a:r>
              <a:rPr lang="en-US" sz="2000" dirty="0"/>
              <a:t>One of the common mistakes that may lead to such errors is by formatting the scale incorrectly. For instance, let us consider that we want to depict the range of heights of individuals in a group. A simple method to visualize this data would be to use a bar chart. In this chart, if we use the units of height as 2m and the range of scale between 0m to 10m, then the output may not clearly show the individual differences in height. Similarly, the opposite happens when we compress the scale. It may amplify the differences between values. A suitable judgment from the analyst is required to represent the differences appropriately.</a:t>
            </a:r>
          </a:p>
          <a:p>
            <a:endParaRPr lang="en-US" sz="2000" dirty="0"/>
          </a:p>
        </p:txBody>
      </p:sp>
    </p:spTree>
    <p:extLst>
      <p:ext uri="{BB962C8B-B14F-4D97-AF65-F5344CB8AC3E}">
        <p14:creationId xmlns:p14="http://schemas.microsoft.com/office/powerpoint/2010/main" val="216695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9853BD4-B468-6E42-994D-65C4AB6E933E}"/>
              </a:ext>
            </a:extLst>
          </p:cNvPr>
          <p:cNvGraphicFramePr>
            <a:graphicFrameLocks noGrp="1"/>
          </p:cNvGraphicFramePr>
          <p:nvPr>
            <p:extLst>
              <p:ext uri="{D42A27DB-BD31-4B8C-83A1-F6EECF244321}">
                <p14:modId xmlns:p14="http://schemas.microsoft.com/office/powerpoint/2010/main" val="2647014667"/>
              </p:ext>
            </p:extLst>
          </p:nvPr>
        </p:nvGraphicFramePr>
        <p:xfrm>
          <a:off x="1895851" y="2340714"/>
          <a:ext cx="7736682" cy="2834640"/>
        </p:xfrm>
        <a:graphic>
          <a:graphicData uri="http://schemas.openxmlformats.org/drawingml/2006/table">
            <a:tbl>
              <a:tblPr/>
              <a:tblGrid>
                <a:gridCol w="3868341">
                  <a:extLst>
                    <a:ext uri="{9D8B030D-6E8A-4147-A177-3AD203B41FA5}">
                      <a16:colId xmlns:a16="http://schemas.microsoft.com/office/drawing/2014/main" val="3020399124"/>
                    </a:ext>
                  </a:extLst>
                </a:gridCol>
                <a:gridCol w="3868341">
                  <a:extLst>
                    <a:ext uri="{9D8B030D-6E8A-4147-A177-3AD203B41FA5}">
                      <a16:colId xmlns:a16="http://schemas.microsoft.com/office/drawing/2014/main" val="3515957274"/>
                    </a:ext>
                  </a:extLst>
                </a:gridCol>
              </a:tblGrid>
              <a:tr h="526143">
                <a:tc>
                  <a:txBody>
                    <a:bodyPr/>
                    <a:lstStyle/>
                    <a:p>
                      <a:r>
                        <a:rPr lang="en-US">
                          <a:effectLst/>
                        </a:rPr>
                        <a:t>Problem statement </a:t>
                      </a: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tc>
                  <a:txBody>
                    <a:bodyPr/>
                    <a:lstStyle/>
                    <a:p>
                      <a:r>
                        <a:rPr lang="en-US">
                          <a:effectLst/>
                        </a:rPr>
                        <a:t>Have you defined your problem clearly, with required variables? </a:t>
                      </a: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extLst>
                  <a:ext uri="{0D108BD9-81ED-4DB2-BD59-A6C34878D82A}">
                    <a16:rowId xmlns:a16="http://schemas.microsoft.com/office/drawing/2014/main" val="2924690526"/>
                  </a:ext>
                </a:extLst>
              </a:tr>
              <a:tr h="0">
                <a:tc>
                  <a:txBody>
                    <a:bodyPr/>
                    <a:lstStyle/>
                    <a:p>
                      <a:r>
                        <a:rPr lang="en-US">
                          <a:effectLst/>
                        </a:rPr>
                        <a:t>Data Collection </a:t>
                      </a: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tc>
                  <a:txBody>
                    <a:bodyPr/>
                    <a:lstStyle/>
                    <a:p>
                      <a:r>
                        <a:rPr lang="en-US">
                          <a:effectLst/>
                        </a:rPr>
                        <a:t>Correct source </a:t>
                      </a: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extLst>
                  <a:ext uri="{0D108BD9-81ED-4DB2-BD59-A6C34878D82A}">
                    <a16:rowId xmlns:a16="http://schemas.microsoft.com/office/drawing/2014/main" val="3321476550"/>
                  </a:ext>
                </a:extLst>
              </a:tr>
              <a:tr h="0">
                <a:tc>
                  <a:txBody>
                    <a:bodyPr/>
                    <a:lstStyle/>
                    <a:p>
                      <a:endParaRPr lang="en-US">
                        <a:effectLst/>
                      </a:endParaRP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tc>
                  <a:txBody>
                    <a:bodyPr/>
                    <a:lstStyle/>
                    <a:p>
                      <a:r>
                        <a:rPr lang="en-US" dirty="0">
                          <a:effectLst/>
                        </a:rPr>
                        <a:t>Random sampling </a:t>
                      </a: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extLst>
                  <a:ext uri="{0D108BD9-81ED-4DB2-BD59-A6C34878D82A}">
                    <a16:rowId xmlns:a16="http://schemas.microsoft.com/office/drawing/2014/main" val="2055125691"/>
                  </a:ext>
                </a:extLst>
              </a:tr>
              <a:tr h="0">
                <a:tc>
                  <a:txBody>
                    <a:bodyPr/>
                    <a:lstStyle/>
                    <a:p>
                      <a:endParaRPr lang="en-US">
                        <a:effectLst/>
                      </a:endParaRP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tc>
                  <a:txBody>
                    <a:bodyPr/>
                    <a:lstStyle/>
                    <a:p>
                      <a:r>
                        <a:rPr lang="en-US">
                          <a:effectLst/>
                        </a:rPr>
                        <a:t>Correct representation </a:t>
                      </a: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extLst>
                  <a:ext uri="{0D108BD9-81ED-4DB2-BD59-A6C34878D82A}">
                    <a16:rowId xmlns:a16="http://schemas.microsoft.com/office/drawing/2014/main" val="927439216"/>
                  </a:ext>
                </a:extLst>
              </a:tr>
              <a:tr h="0">
                <a:tc>
                  <a:txBody>
                    <a:bodyPr/>
                    <a:lstStyle/>
                    <a:p>
                      <a:r>
                        <a:rPr lang="en-US">
                          <a:effectLst/>
                        </a:rPr>
                        <a:t>Data Analysis </a:t>
                      </a: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tc>
                  <a:txBody>
                    <a:bodyPr/>
                    <a:lstStyle/>
                    <a:p>
                      <a:r>
                        <a:rPr lang="en-US">
                          <a:effectLst/>
                        </a:rPr>
                        <a:t>Pre-determined criteria </a:t>
                      </a: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extLst>
                  <a:ext uri="{0D108BD9-81ED-4DB2-BD59-A6C34878D82A}">
                    <a16:rowId xmlns:a16="http://schemas.microsoft.com/office/drawing/2014/main" val="2691100535"/>
                  </a:ext>
                </a:extLst>
              </a:tr>
              <a:tr h="0">
                <a:tc>
                  <a:txBody>
                    <a:bodyPr/>
                    <a:lstStyle/>
                    <a:p>
                      <a:endParaRPr lang="en-US">
                        <a:effectLst/>
                      </a:endParaRP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tc>
                  <a:txBody>
                    <a:bodyPr/>
                    <a:lstStyle/>
                    <a:p>
                      <a:r>
                        <a:rPr lang="en-US">
                          <a:effectLst/>
                        </a:rPr>
                        <a:t>Avoid p-value hacking </a:t>
                      </a: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extLst>
                  <a:ext uri="{0D108BD9-81ED-4DB2-BD59-A6C34878D82A}">
                    <a16:rowId xmlns:a16="http://schemas.microsoft.com/office/drawing/2014/main" val="1958978021"/>
                  </a:ext>
                </a:extLst>
              </a:tr>
              <a:tr h="0">
                <a:tc>
                  <a:txBody>
                    <a:bodyPr/>
                    <a:lstStyle/>
                    <a:p>
                      <a:endParaRPr lang="en-US">
                        <a:effectLst/>
                      </a:endParaRP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tc>
                  <a:txBody>
                    <a:bodyPr/>
                    <a:lstStyle/>
                    <a:p>
                      <a:r>
                        <a:rPr lang="en-US" dirty="0">
                          <a:effectLst/>
                        </a:rPr>
                        <a:t>Uniform methodology </a:t>
                      </a:r>
                    </a:p>
                  </a:txBody>
                  <a:tcPr anchor="ctr">
                    <a:lnL w="9525" cap="flat" cmpd="sng" algn="ctr">
                      <a:solidFill>
                        <a:srgbClr val="003CF3"/>
                      </a:solidFill>
                      <a:prstDash val="solid"/>
                      <a:round/>
                      <a:headEnd type="none" w="med" len="med"/>
                      <a:tailEnd type="none" w="med" len="med"/>
                    </a:lnL>
                    <a:lnR w="9525" cap="flat" cmpd="sng" algn="ctr">
                      <a:solidFill>
                        <a:srgbClr val="003CF3"/>
                      </a:solidFill>
                      <a:prstDash val="solid"/>
                      <a:round/>
                      <a:headEnd type="none" w="med" len="med"/>
                      <a:tailEnd type="none" w="med" len="med"/>
                    </a:lnR>
                    <a:lnT w="9525" cap="flat" cmpd="sng" algn="ctr">
                      <a:solidFill>
                        <a:srgbClr val="003CF3"/>
                      </a:solidFill>
                      <a:prstDash val="solid"/>
                      <a:round/>
                      <a:headEnd type="none" w="med" len="med"/>
                      <a:tailEnd type="none" w="med" len="med"/>
                    </a:lnT>
                    <a:lnB w="9525" cap="flat" cmpd="sng" algn="ctr">
                      <a:solidFill>
                        <a:srgbClr val="003CF3"/>
                      </a:solidFill>
                      <a:prstDash val="solid"/>
                      <a:round/>
                      <a:headEnd type="none" w="med" len="med"/>
                      <a:tailEnd type="none" w="med" len="med"/>
                    </a:lnB>
                    <a:solidFill>
                      <a:srgbClr val="F3F4F5"/>
                    </a:solidFill>
                  </a:tcPr>
                </a:tc>
                <a:extLst>
                  <a:ext uri="{0D108BD9-81ED-4DB2-BD59-A6C34878D82A}">
                    <a16:rowId xmlns:a16="http://schemas.microsoft.com/office/drawing/2014/main" val="3084626070"/>
                  </a:ext>
                </a:extLst>
              </a:tr>
            </a:tbl>
          </a:graphicData>
        </a:graphic>
      </p:graphicFrame>
      <p:sp>
        <p:nvSpPr>
          <p:cNvPr id="6" name="Rectangle 1">
            <a:extLst>
              <a:ext uri="{FF2B5EF4-FFF2-40B4-BE49-F238E27FC236}">
                <a16:creationId xmlns:a16="http://schemas.microsoft.com/office/drawing/2014/main" id="{34AD54BC-97B1-D549-8488-E4A8D07F929B}"/>
              </a:ext>
            </a:extLst>
          </p:cNvPr>
          <p:cNvSpPr>
            <a:spLocks noChangeArrowheads="1"/>
          </p:cNvSpPr>
          <p:nvPr/>
        </p:nvSpPr>
        <p:spPr bwMode="auto">
          <a:xfrm>
            <a:off x="1895851" y="989808"/>
            <a:ext cx="12353650" cy="1169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rgbClr val="262626"/>
                </a:solidFill>
                <a:effectLst/>
                <a:latin typeface="Alegreya Sans"/>
              </a:rPr>
              <a:t>How to avoid data misrepresentation?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262626"/>
                </a:solidFill>
                <a:effectLst/>
                <a:latin typeface="Alegreya Sans"/>
              </a:rPr>
              <a:t>Unethical manipulation of data in analysis phase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9214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507</Words>
  <Application>Microsoft Macintosh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Alegreya Sans</vt: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28</cp:revision>
  <dcterms:created xsi:type="dcterms:W3CDTF">2023-12-06T08:25:14Z</dcterms:created>
  <dcterms:modified xsi:type="dcterms:W3CDTF">2023-12-14T04:32:40Z</dcterms:modified>
</cp:coreProperties>
</file>