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4651"/>
  </p:normalViewPr>
  <p:slideViewPr>
    <p:cSldViewPr snapToGrid="0" snapToObjects="1">
      <p:cViewPr varScale="1">
        <p:scale>
          <a:sx n="110" d="100"/>
          <a:sy n="110" d="100"/>
        </p:scale>
        <p:origin x="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2341-9DFB-9646-817B-22306D3C3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5652A-4323-CD48-9F2D-B6103430F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DFD8E-A133-CE40-89CE-01AB9038B4A2}"/>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732CBDBE-4F27-174E-8024-8D38DB351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91307-9C42-AE48-8C45-8393B9988322}"/>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6379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2863-0BA5-6540-BDAE-944B6C62CF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C05E6-AF3A-9C4E-B730-3E1D10106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B3C51-F322-9D42-9F8B-2280525B17E1}"/>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9A0F4B2F-25B4-1441-B179-7B739A22A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4C4B2-29DF-F941-9B01-9265B724F9E2}"/>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346590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6C546-4C84-1C4B-94F3-146EA12579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766432-613F-6947-950C-144604068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32D50-19C9-7540-A61E-D4A1D341AD23}"/>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93EB8717-0C5D-F249-AA6B-2A10AF3CA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5D41F-439E-ED48-9F2B-D860EF755DF1}"/>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232071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56CC-37D7-7640-B029-AC0FE28A7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543F1-969C-D544-B7EC-9184E7D4A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7E4B1-2BD2-3044-8D02-945532D7120B}"/>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BD4A092B-D29E-7D4B-96A2-4ECD049FF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CBCAA-822B-0D4C-963A-D9EDFAEB0FB4}"/>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98714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4199-5C09-3943-AFD0-3BCF93431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8AD5F-0410-C841-8F6F-D1CA4F152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B1BAAC-6501-7A43-9584-FC4370E2348E}"/>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9CB7C027-50C3-FB4E-85BF-0F4CD1D36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E2446-5093-D345-BA82-780018E1A23D}"/>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154036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6743-3C71-514D-8DEF-29B506D44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72CD6-F12C-9E44-8575-417ED83863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99F35-6BC9-2F49-BD68-3570AE37B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460C6-4F70-4242-8CC4-E4CB96D4DD6E}"/>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6" name="Footer Placeholder 5">
            <a:extLst>
              <a:ext uri="{FF2B5EF4-FFF2-40B4-BE49-F238E27FC236}">
                <a16:creationId xmlns:a16="http://schemas.microsoft.com/office/drawing/2014/main" id="{707D5A98-689C-BA47-92A0-C8F111C1E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240AD-C455-154F-AB8C-BDA8529CBAAD}"/>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27239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FD6-FC23-A942-96A3-56B27A51A2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D8B2C0-EBDB-8845-B5B0-AD97AD1A9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73F55-8CA1-0540-AF1D-A0002A09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1415EF-A570-0E43-A27C-D4F7C97F5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B96AB-120D-F44A-BA02-9BB8FA962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697DA-C9E0-6F41-85D4-4E6CF12786B1}"/>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8" name="Footer Placeholder 7">
            <a:extLst>
              <a:ext uri="{FF2B5EF4-FFF2-40B4-BE49-F238E27FC236}">
                <a16:creationId xmlns:a16="http://schemas.microsoft.com/office/drawing/2014/main" id="{2BDEB6A5-67FA-E145-99CA-25E64113B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30E77-6A53-BA4F-932F-44A9B0F61DCD}"/>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242773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E3FA-A6B2-A140-B10C-A4AAF08AC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2CBCB-2375-4E43-AB04-EF93F8E81D3D}"/>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4" name="Footer Placeholder 3">
            <a:extLst>
              <a:ext uri="{FF2B5EF4-FFF2-40B4-BE49-F238E27FC236}">
                <a16:creationId xmlns:a16="http://schemas.microsoft.com/office/drawing/2014/main" id="{27D77F19-0314-194A-BA89-0E4F8641D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C2369-D145-174E-AF73-B6FFCEE68F57}"/>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54201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E6B40-3F2E-8F4E-A4ED-A33E160F7AE3}"/>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3" name="Footer Placeholder 2">
            <a:extLst>
              <a:ext uri="{FF2B5EF4-FFF2-40B4-BE49-F238E27FC236}">
                <a16:creationId xmlns:a16="http://schemas.microsoft.com/office/drawing/2014/main" id="{195F92EE-E9D6-2D4C-9279-EBD8B53FA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3384F1-7859-6B4F-BD71-C1DC146FE018}"/>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103129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B178-5C9F-2844-9C60-73F2D6D5C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C0235-5196-C645-A58D-09593038F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D8946C-3040-734C-9495-804958C90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8E00E-0A90-4B4A-9B25-E32015B5BF61}"/>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6" name="Footer Placeholder 5">
            <a:extLst>
              <a:ext uri="{FF2B5EF4-FFF2-40B4-BE49-F238E27FC236}">
                <a16:creationId xmlns:a16="http://schemas.microsoft.com/office/drawing/2014/main" id="{8AB9D043-0366-D14F-8F39-40F749DB3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64D97-8ECC-8B4D-A5DC-69AD14B04FEC}"/>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190966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FCE-9050-9A4C-B91C-1DF73B016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5F1DB1-E1B1-9944-8ED8-2D78888BB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C506F0-B164-F842-8940-FB07A0176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47E41-43B5-E54C-BF68-808261525EE7}"/>
              </a:ext>
            </a:extLst>
          </p:cNvPr>
          <p:cNvSpPr>
            <a:spLocks noGrp="1"/>
          </p:cNvSpPr>
          <p:nvPr>
            <p:ph type="dt" sz="half" idx="10"/>
          </p:nvPr>
        </p:nvSpPr>
        <p:spPr/>
        <p:txBody>
          <a:bodyPr/>
          <a:lstStyle/>
          <a:p>
            <a:fld id="{C25DAABE-5EEF-F944-8445-9712392A1267}" type="datetimeFigureOut">
              <a:rPr lang="en-US" smtClean="0"/>
              <a:t>8/1/23</a:t>
            </a:fld>
            <a:endParaRPr lang="en-US"/>
          </a:p>
        </p:txBody>
      </p:sp>
      <p:sp>
        <p:nvSpPr>
          <p:cNvPr id="6" name="Footer Placeholder 5">
            <a:extLst>
              <a:ext uri="{FF2B5EF4-FFF2-40B4-BE49-F238E27FC236}">
                <a16:creationId xmlns:a16="http://schemas.microsoft.com/office/drawing/2014/main" id="{D21C13EC-0716-264D-BECB-006E667FC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468B3-22F0-2741-9C72-999C8DB97365}"/>
              </a:ext>
            </a:extLst>
          </p:cNvPr>
          <p:cNvSpPr>
            <a:spLocks noGrp="1"/>
          </p:cNvSpPr>
          <p:nvPr>
            <p:ph type="sldNum" sz="quarter" idx="12"/>
          </p:nvPr>
        </p:nvSpPr>
        <p:spPr/>
        <p:txBody>
          <a:bodyPr/>
          <a:lstStyle/>
          <a:p>
            <a:fld id="{1404837E-EC0F-1243-9129-BADEB682A4AB}" type="slidenum">
              <a:rPr lang="en-US" smtClean="0"/>
              <a:t>‹#›</a:t>
            </a:fld>
            <a:endParaRPr lang="en-US"/>
          </a:p>
        </p:txBody>
      </p:sp>
    </p:spTree>
    <p:extLst>
      <p:ext uri="{BB962C8B-B14F-4D97-AF65-F5344CB8AC3E}">
        <p14:creationId xmlns:p14="http://schemas.microsoft.com/office/powerpoint/2010/main" val="37589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C6B8D-C165-4644-B6B8-A750BB2D8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EABF5-8F3F-4049-9A90-583AB4FE9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4DDC0-B89F-6741-8E35-35E73F116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DAABE-5EEF-F944-8445-9712392A1267}" type="datetimeFigureOut">
              <a:rPr lang="en-US" smtClean="0"/>
              <a:t>8/1/23</a:t>
            </a:fld>
            <a:endParaRPr lang="en-US"/>
          </a:p>
        </p:txBody>
      </p:sp>
      <p:sp>
        <p:nvSpPr>
          <p:cNvPr id="5" name="Footer Placeholder 4">
            <a:extLst>
              <a:ext uri="{FF2B5EF4-FFF2-40B4-BE49-F238E27FC236}">
                <a16:creationId xmlns:a16="http://schemas.microsoft.com/office/drawing/2014/main" id="{A2AD5B39-E8D5-8E46-A787-13E93B274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54E0EB-E9DA-944D-8A82-35F384AF0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4837E-EC0F-1243-9129-BADEB682A4AB}" type="slidenum">
              <a:rPr lang="en-US" smtClean="0"/>
              <a:t>‹#›</a:t>
            </a:fld>
            <a:endParaRPr lang="en-US"/>
          </a:p>
        </p:txBody>
      </p:sp>
    </p:spTree>
    <p:extLst>
      <p:ext uri="{BB962C8B-B14F-4D97-AF65-F5344CB8AC3E}">
        <p14:creationId xmlns:p14="http://schemas.microsoft.com/office/powerpoint/2010/main" val="187031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E1914-B2D9-6D48-AD4A-DFD08B2231ED}"/>
              </a:ext>
            </a:extLst>
          </p:cNvPr>
          <p:cNvSpPr txBox="1"/>
          <p:nvPr/>
        </p:nvSpPr>
        <p:spPr>
          <a:xfrm>
            <a:off x="4294208" y="381964"/>
            <a:ext cx="2759858" cy="646331"/>
          </a:xfrm>
          <a:prstGeom prst="rect">
            <a:avLst/>
          </a:prstGeom>
          <a:noFill/>
        </p:spPr>
        <p:txBody>
          <a:bodyPr wrap="none" rtlCol="0">
            <a:spAutoFit/>
          </a:bodyPr>
          <a:lstStyle/>
          <a:p>
            <a:r>
              <a:rPr lang="en-US" b="1" dirty="0"/>
              <a:t>What is Technical Writing? </a:t>
            </a:r>
            <a:endParaRPr lang="en-US" dirty="0">
              <a:effectLst/>
            </a:endParaRPr>
          </a:p>
          <a:p>
            <a:endParaRPr lang="en-US" dirty="0"/>
          </a:p>
        </p:txBody>
      </p:sp>
      <p:sp>
        <p:nvSpPr>
          <p:cNvPr id="6" name="TextBox 5">
            <a:extLst>
              <a:ext uri="{FF2B5EF4-FFF2-40B4-BE49-F238E27FC236}">
                <a16:creationId xmlns:a16="http://schemas.microsoft.com/office/drawing/2014/main" id="{BAF6EC82-A048-F340-A29A-D1712AA1D6B5}"/>
              </a:ext>
            </a:extLst>
          </p:cNvPr>
          <p:cNvSpPr txBox="1"/>
          <p:nvPr/>
        </p:nvSpPr>
        <p:spPr>
          <a:xfrm>
            <a:off x="544010" y="682897"/>
            <a:ext cx="10764456" cy="1711366"/>
          </a:xfrm>
          <a:prstGeom prst="rect">
            <a:avLst/>
          </a:prstGeom>
          <a:noFill/>
        </p:spPr>
        <p:txBody>
          <a:bodyPr wrap="square" rtlCol="0">
            <a:spAutoFit/>
          </a:bodyPr>
          <a:lstStyle/>
          <a:p>
            <a:pPr>
              <a:lnSpc>
                <a:spcPct val="150000"/>
              </a:lnSpc>
            </a:pPr>
            <a:r>
              <a:rPr lang="en-US" dirty="0"/>
              <a:t>Technical writing is a type of writing that focuses on communicating complex information about technology, software, hardware, and other technical subjects to audiences who may not have extensive knowledge in these areas. Technical writers create documentation, guides, manuals, and other types of written materials that aim to educate and instruct readers on how to use products, services, and technologies effectively. </a:t>
            </a:r>
            <a:endParaRPr lang="en-US" dirty="0">
              <a:effectLst/>
            </a:endParaRPr>
          </a:p>
        </p:txBody>
      </p:sp>
      <p:sp>
        <p:nvSpPr>
          <p:cNvPr id="7" name="TextBox 6">
            <a:extLst>
              <a:ext uri="{FF2B5EF4-FFF2-40B4-BE49-F238E27FC236}">
                <a16:creationId xmlns:a16="http://schemas.microsoft.com/office/drawing/2014/main" id="{577C4544-BE1A-4E4D-A8FC-9459AA7BA507}"/>
              </a:ext>
            </a:extLst>
          </p:cNvPr>
          <p:cNvSpPr txBox="1"/>
          <p:nvPr/>
        </p:nvSpPr>
        <p:spPr>
          <a:xfrm>
            <a:off x="544010" y="2326501"/>
            <a:ext cx="10637134" cy="2542363"/>
          </a:xfrm>
          <a:prstGeom prst="rect">
            <a:avLst/>
          </a:prstGeom>
          <a:noFill/>
        </p:spPr>
        <p:txBody>
          <a:bodyPr wrap="square" rtlCol="0">
            <a:spAutoFit/>
          </a:bodyPr>
          <a:lstStyle/>
          <a:p>
            <a:pPr>
              <a:lnSpc>
                <a:spcPct val="150000"/>
              </a:lnSpc>
            </a:pPr>
            <a:r>
              <a:rPr lang="en-US" dirty="0"/>
              <a:t>Technical writing involves understanding highly specialized topics and breaking them down into clear, concise language that is easy for non-experts to comprehend. It requires strong research skills, attention to detail, and the ability to communicate complex ideas simply and accurately. Technical writers often work with subject matter experts (SMEs) to gather information and create accurate, up-to-date documents that meet the needs of their intended audience. </a:t>
            </a:r>
            <a:endParaRPr lang="en-US" dirty="0">
              <a:effectLst/>
            </a:endParaRPr>
          </a:p>
          <a:p>
            <a:pPr>
              <a:lnSpc>
                <a:spcPct val="150000"/>
              </a:lnSpc>
            </a:pPr>
            <a:endParaRPr lang="en-US" dirty="0"/>
          </a:p>
        </p:txBody>
      </p:sp>
      <p:sp>
        <p:nvSpPr>
          <p:cNvPr id="8" name="TextBox 7">
            <a:extLst>
              <a:ext uri="{FF2B5EF4-FFF2-40B4-BE49-F238E27FC236}">
                <a16:creationId xmlns:a16="http://schemas.microsoft.com/office/drawing/2014/main" id="{B8C4D2F5-4C96-3146-8811-30819A9AAC73}"/>
              </a:ext>
            </a:extLst>
          </p:cNvPr>
          <p:cNvSpPr txBox="1"/>
          <p:nvPr/>
        </p:nvSpPr>
        <p:spPr>
          <a:xfrm>
            <a:off x="578733" y="4404912"/>
            <a:ext cx="10451939" cy="2126864"/>
          </a:xfrm>
          <a:prstGeom prst="rect">
            <a:avLst/>
          </a:prstGeom>
          <a:noFill/>
        </p:spPr>
        <p:txBody>
          <a:bodyPr wrap="square" rtlCol="0">
            <a:spAutoFit/>
          </a:bodyPr>
          <a:lstStyle/>
          <a:p>
            <a:pPr>
              <a:lnSpc>
                <a:spcPct val="150000"/>
              </a:lnSpc>
            </a:pPr>
            <a:r>
              <a:rPr lang="en-US" dirty="0"/>
              <a:t>Some common examples of technical writing include user manuals, instructional guides, troubleshooting tutorials, product descriptions, and release notes. These documents can be delivered in various formats such as PDFs, HTML, or print, depending on the intended audience and purpose of the document. Overall, technical writing plays an essential role in helping people understand and use technology effectively, making it accessible to a wider range of users. </a:t>
            </a:r>
            <a:endParaRPr lang="en-US" dirty="0">
              <a:effectLst/>
            </a:endParaRPr>
          </a:p>
        </p:txBody>
      </p:sp>
    </p:spTree>
    <p:extLst>
      <p:ext uri="{BB962C8B-B14F-4D97-AF65-F5344CB8AC3E}">
        <p14:creationId xmlns:p14="http://schemas.microsoft.com/office/powerpoint/2010/main" val="156060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B2495-B3E7-2F4F-B2B3-3DC8BDACC33D}"/>
              </a:ext>
            </a:extLst>
          </p:cNvPr>
          <p:cNvSpPr txBox="1"/>
          <p:nvPr/>
        </p:nvSpPr>
        <p:spPr>
          <a:xfrm>
            <a:off x="3460830" y="474562"/>
            <a:ext cx="4282633" cy="369332"/>
          </a:xfrm>
          <a:prstGeom prst="rect">
            <a:avLst/>
          </a:prstGeom>
          <a:noFill/>
        </p:spPr>
        <p:txBody>
          <a:bodyPr wrap="square" rtlCol="0">
            <a:spAutoFit/>
          </a:bodyPr>
          <a:lstStyle/>
          <a:p>
            <a:r>
              <a:rPr lang="en-US" b="1" dirty="0"/>
              <a:t>Why is Technical Writing Important? </a:t>
            </a:r>
            <a:endParaRPr lang="en-US" dirty="0">
              <a:effectLst/>
            </a:endParaRPr>
          </a:p>
        </p:txBody>
      </p:sp>
      <p:sp>
        <p:nvSpPr>
          <p:cNvPr id="5" name="TextBox 4">
            <a:extLst>
              <a:ext uri="{FF2B5EF4-FFF2-40B4-BE49-F238E27FC236}">
                <a16:creationId xmlns:a16="http://schemas.microsoft.com/office/drawing/2014/main" id="{84D70E34-C17B-CA4E-9927-1409B5540328}"/>
              </a:ext>
            </a:extLst>
          </p:cNvPr>
          <p:cNvSpPr txBox="1"/>
          <p:nvPr/>
        </p:nvSpPr>
        <p:spPr>
          <a:xfrm>
            <a:off x="532435" y="1273215"/>
            <a:ext cx="10671859" cy="923330"/>
          </a:xfrm>
          <a:prstGeom prst="rect">
            <a:avLst/>
          </a:prstGeom>
          <a:noFill/>
        </p:spPr>
        <p:txBody>
          <a:bodyPr wrap="square" rtlCol="0">
            <a:spAutoFit/>
          </a:bodyPr>
          <a:lstStyle/>
          <a:p>
            <a:r>
              <a:rPr lang="en-US" dirty="0"/>
              <a:t>Technical writing is crucial in today's society because it helps bridge the gap between complex technology and its users. Here are some reasons why technical writing is so important: </a:t>
            </a:r>
            <a:endParaRPr lang="en-US" dirty="0">
              <a:effectLst/>
            </a:endParaRPr>
          </a:p>
          <a:p>
            <a:endParaRPr lang="en-US" dirty="0"/>
          </a:p>
        </p:txBody>
      </p:sp>
      <p:sp>
        <p:nvSpPr>
          <p:cNvPr id="7" name="Rectangle 6">
            <a:extLst>
              <a:ext uri="{FF2B5EF4-FFF2-40B4-BE49-F238E27FC236}">
                <a16:creationId xmlns:a16="http://schemas.microsoft.com/office/drawing/2014/main" id="{A9D63DFC-5F86-4843-941E-DFDDD0E75B01}"/>
              </a:ext>
            </a:extLst>
          </p:cNvPr>
          <p:cNvSpPr/>
          <p:nvPr/>
        </p:nvSpPr>
        <p:spPr>
          <a:xfrm>
            <a:off x="659757" y="2500132"/>
            <a:ext cx="10706582" cy="2585323"/>
          </a:xfrm>
          <a:prstGeom prst="rect">
            <a:avLst/>
          </a:prstGeom>
        </p:spPr>
        <p:txBody>
          <a:bodyPr wrap="square">
            <a:spAutoFit/>
          </a:bodyPr>
          <a:lstStyle/>
          <a:p>
            <a:pPr marL="742950" lvl="1" indent="-285750">
              <a:buFont typeface="Arial" panose="020B0604020202020204" pitchFamily="34" charset="0"/>
              <a:buChar char="•"/>
            </a:pPr>
            <a:r>
              <a:rPr lang="en-US" dirty="0">
                <a:latin typeface="Calibri" panose="020F0502020204030204" pitchFamily="34" charset="0"/>
              </a:rPr>
              <a:t>User understanding: Technical writing helps users understand how to use products, software, and applications by providing clear and concise instructions. This improves the user experience and reduces frustration. </a:t>
            </a:r>
            <a:endParaRPr lang="en-US" dirty="0">
              <a:effectLst/>
            </a:endParaRPr>
          </a:p>
          <a:p>
            <a:pPr marL="742950" lvl="1" indent="-285750">
              <a:buFont typeface="Arial" panose="020B0604020202020204" pitchFamily="34" charset="0"/>
              <a:buChar char="•"/>
            </a:pPr>
            <a:r>
              <a:rPr lang="en-US" dirty="0">
                <a:latin typeface="ArialMT"/>
              </a:rPr>
              <a:t> </a:t>
            </a:r>
            <a:r>
              <a:rPr lang="en-US" dirty="0">
                <a:latin typeface="Calibri" panose="020F0502020204030204" pitchFamily="34" charset="0"/>
              </a:rPr>
              <a:t>Accessibility: Well-written technical documents make technology more accessible to a broader audience, including those who may not have extensive technical knowledge. This democratizes access to technology and promotes digital inclusion. </a:t>
            </a:r>
            <a:endParaRPr lang="en-US" dirty="0">
              <a:effectLst/>
            </a:endParaRPr>
          </a:p>
          <a:p>
            <a:pPr marL="742950" lvl="1" indent="-285750">
              <a:buFont typeface="Arial" panose="020B0604020202020204" pitchFamily="34" charset="0"/>
              <a:buChar char="•"/>
            </a:pPr>
            <a:r>
              <a:rPr lang="en-US" dirty="0">
                <a:latin typeface="Calibri" panose="020F0502020204030204" pitchFamily="34" charset="0"/>
              </a:rPr>
              <a:t>Efficiency: By providing step-by-step instructions, technical writing saves time and increases efficiency. Users can quickly find the information they need to solve problems or complete tasks, which boosts productivity. </a:t>
            </a:r>
            <a:endParaRPr lang="en-US" dirty="0">
              <a:effectLst/>
            </a:endParaRPr>
          </a:p>
        </p:txBody>
      </p:sp>
      <p:sp>
        <p:nvSpPr>
          <p:cNvPr id="9" name="TextBox 8">
            <a:extLst>
              <a:ext uri="{FF2B5EF4-FFF2-40B4-BE49-F238E27FC236}">
                <a16:creationId xmlns:a16="http://schemas.microsoft.com/office/drawing/2014/main" id="{74FEC86A-18CE-8440-BA37-024D06E5211A}"/>
              </a:ext>
            </a:extLst>
          </p:cNvPr>
          <p:cNvSpPr txBox="1"/>
          <p:nvPr/>
        </p:nvSpPr>
        <p:spPr>
          <a:xfrm>
            <a:off x="1099595" y="5208608"/>
            <a:ext cx="97227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Safety: In fields like healthcare, manufacturing, and finance, accurate technical writing is critical for ensuring safety. Procedures must be followed precisely to avoid accidents, errors, or security breaches. </a:t>
            </a:r>
            <a:endParaRPr lang="en-US" dirty="0">
              <a:effectLst/>
            </a:endParaRPr>
          </a:p>
          <a:p>
            <a:endParaRPr lang="en-US" dirty="0"/>
          </a:p>
        </p:txBody>
      </p:sp>
    </p:spTree>
    <p:extLst>
      <p:ext uri="{BB962C8B-B14F-4D97-AF65-F5344CB8AC3E}">
        <p14:creationId xmlns:p14="http://schemas.microsoft.com/office/powerpoint/2010/main" val="119038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583E29-165D-EA46-8391-6A79D7F8FA4D}"/>
              </a:ext>
            </a:extLst>
          </p:cNvPr>
          <p:cNvSpPr txBox="1"/>
          <p:nvPr/>
        </p:nvSpPr>
        <p:spPr>
          <a:xfrm>
            <a:off x="833377" y="439832"/>
            <a:ext cx="102320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Compliance: Regulatory requirements demand that companies provide clear instructions for using their products and services. Technical writing helps organizations comply with regulations and standards, reducing legal risks and potential penalties. </a:t>
            </a:r>
            <a:endParaRPr lang="en-US" dirty="0">
              <a:effectLst/>
            </a:endParaRPr>
          </a:p>
          <a:p>
            <a:pPr marL="285750" indent="-285750">
              <a:buFont typeface="Arial" panose="020B0604020202020204" pitchFamily="34" charset="0"/>
              <a:buChar char="•"/>
            </a:pPr>
            <a:r>
              <a:rPr lang="en-US" dirty="0"/>
              <a:t>Support: Technical writing provides support for customers, clients, and end-users, enabling them to resolve issues independently. This reduces the burden on customer service teams and improves overall customer satisfaction. </a:t>
            </a:r>
            <a:endParaRPr lang="en-US" dirty="0">
              <a:effectLst/>
            </a:endParaRPr>
          </a:p>
          <a:p>
            <a:pPr marL="285750" indent="-285750">
              <a:buFont typeface="Arial" panose="020B0604020202020204" pitchFamily="34" charset="0"/>
              <a:buChar char="•"/>
            </a:pPr>
            <a:r>
              <a:rPr lang="en-US" dirty="0"/>
              <a:t>Training: Technical documents serve as training resources for employees, teaching them how to operate equipment, software, and systems. This enhances employee performance and productivity. </a:t>
            </a:r>
            <a:endParaRPr lang="en-US" dirty="0">
              <a:effectLst/>
            </a:endParaRPr>
          </a:p>
        </p:txBody>
      </p:sp>
      <p:sp>
        <p:nvSpPr>
          <p:cNvPr id="5" name="TextBox 4">
            <a:extLst>
              <a:ext uri="{FF2B5EF4-FFF2-40B4-BE49-F238E27FC236}">
                <a16:creationId xmlns:a16="http://schemas.microsoft.com/office/drawing/2014/main" id="{AA8A28C5-7B22-1445-8849-2381FDDA40CE}"/>
              </a:ext>
            </a:extLst>
          </p:cNvPr>
          <p:cNvSpPr txBox="1"/>
          <p:nvPr/>
        </p:nvSpPr>
        <p:spPr>
          <a:xfrm>
            <a:off x="787078" y="2824215"/>
            <a:ext cx="102783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Marketing: Technical writing can contribute to marketing efforts by showcasing a company's expertise and highlighting the benefits of its products or services. High-quality technical documents build trust and credibility with potential customers. </a:t>
            </a:r>
            <a:endParaRPr lang="en-US" dirty="0">
              <a:effectLst/>
            </a:endParaRPr>
          </a:p>
          <a:p>
            <a:pPr marL="285750" indent="-285750">
              <a:buFont typeface="Arial" panose="020B0604020202020204" pitchFamily="34" charset="0"/>
              <a:buChar char="•"/>
            </a:pPr>
            <a:r>
              <a:rPr lang="en-US" dirty="0"/>
              <a:t> Knowledge management: Technical writing captures institutional knowledge within an organization, preserving it for future reference and ensuring that valuable information is not lost due to staff turnover or retirement. </a:t>
            </a:r>
            <a:endParaRPr lang="en-US" dirty="0">
              <a:effectLst/>
            </a:endParaRPr>
          </a:p>
          <a:p>
            <a:pPr marL="285750" indent="-285750">
              <a:buFont typeface="Arial" panose="020B0604020202020204" pitchFamily="34" charset="0"/>
              <a:buChar char="•"/>
            </a:pPr>
            <a:r>
              <a:rPr lang="en-US" dirty="0"/>
              <a:t> Cost savings: Clear technical writing can reduce costs associated with customer support, training, and rework. When users can easily understand how to use a product or service, the likelihood of mistakes and misuse decreases, leading to cost savings over time. </a:t>
            </a:r>
            <a:endParaRPr lang="en-US" dirty="0">
              <a:effectLst/>
            </a:endParaRPr>
          </a:p>
        </p:txBody>
      </p:sp>
      <p:sp>
        <p:nvSpPr>
          <p:cNvPr id="7" name="TextBox 6">
            <a:extLst>
              <a:ext uri="{FF2B5EF4-FFF2-40B4-BE49-F238E27FC236}">
                <a16:creationId xmlns:a16="http://schemas.microsoft.com/office/drawing/2014/main" id="{C3B1E038-44A4-0343-BB12-01B3A601C609}"/>
              </a:ext>
            </a:extLst>
          </p:cNvPr>
          <p:cNvSpPr txBox="1"/>
          <p:nvPr/>
        </p:nvSpPr>
        <p:spPr>
          <a:xfrm>
            <a:off x="868098" y="5409538"/>
            <a:ext cx="99426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summary, technical writing is vital for effective communication, increased efficiency, improved user experiences, regulatory compliance, and cost savings. It empowers individuals and organizations to harness the full potential of technology, driving innovation and progress in our increasingly tech-driven world. </a:t>
            </a:r>
            <a:endParaRPr lang="en-US" dirty="0">
              <a:effectLst/>
            </a:endParaRPr>
          </a:p>
          <a:p>
            <a:endParaRPr lang="en-US" dirty="0"/>
          </a:p>
        </p:txBody>
      </p:sp>
    </p:spTree>
    <p:extLst>
      <p:ext uri="{BB962C8B-B14F-4D97-AF65-F5344CB8AC3E}">
        <p14:creationId xmlns:p14="http://schemas.microsoft.com/office/powerpoint/2010/main" val="322777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32972-A49E-5544-8255-C892D5A7B57E}"/>
              </a:ext>
            </a:extLst>
          </p:cNvPr>
          <p:cNvSpPr txBox="1"/>
          <p:nvPr/>
        </p:nvSpPr>
        <p:spPr>
          <a:xfrm>
            <a:off x="925968" y="370390"/>
            <a:ext cx="5463251" cy="1200329"/>
          </a:xfrm>
          <a:prstGeom prst="rect">
            <a:avLst/>
          </a:prstGeom>
          <a:noFill/>
        </p:spPr>
        <p:txBody>
          <a:bodyPr wrap="square" rtlCol="0">
            <a:spAutoFit/>
          </a:bodyPr>
          <a:lstStyle/>
          <a:p>
            <a:r>
              <a:rPr lang="en-US" b="1" dirty="0"/>
              <a:t>Guidelines for Technical Writing </a:t>
            </a:r>
            <a:endParaRPr lang="en-US" dirty="0"/>
          </a:p>
          <a:p>
            <a:endParaRPr lang="en-US" dirty="0"/>
          </a:p>
          <a:p>
            <a:r>
              <a:rPr lang="en-US" dirty="0"/>
              <a:t>Here are some general guidelines for technical writing: </a:t>
            </a:r>
          </a:p>
          <a:p>
            <a:endParaRPr lang="en-US" dirty="0"/>
          </a:p>
        </p:txBody>
      </p:sp>
      <p:sp>
        <p:nvSpPr>
          <p:cNvPr id="3" name="TextBox 2">
            <a:extLst>
              <a:ext uri="{FF2B5EF4-FFF2-40B4-BE49-F238E27FC236}">
                <a16:creationId xmlns:a16="http://schemas.microsoft.com/office/drawing/2014/main" id="{FFD58A97-F1C5-BA4D-AEA7-D0CB4567F2BA}"/>
              </a:ext>
            </a:extLst>
          </p:cNvPr>
          <p:cNvSpPr txBox="1"/>
          <p:nvPr/>
        </p:nvSpPr>
        <p:spPr>
          <a:xfrm>
            <a:off x="937550" y="1570719"/>
            <a:ext cx="103824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Understand your audience: Before you start writing, it's essential to identify your target audience. Who will be reading your document? What is their level of  expertise? What are their goals and objectives? Knowing your audience will help you tailor your content, tone, and style to meet their needs. </a:t>
            </a:r>
            <a:endParaRPr lang="en-US" dirty="0">
              <a:effectLst/>
            </a:endParaRPr>
          </a:p>
        </p:txBody>
      </p:sp>
      <p:sp>
        <p:nvSpPr>
          <p:cNvPr id="4" name="TextBox 3">
            <a:extLst>
              <a:ext uri="{FF2B5EF4-FFF2-40B4-BE49-F238E27FC236}">
                <a16:creationId xmlns:a16="http://schemas.microsoft.com/office/drawing/2014/main" id="{9E0C16B1-0352-1E43-AB0E-99DE82DBFF70}"/>
              </a:ext>
            </a:extLst>
          </p:cNvPr>
          <p:cNvSpPr txBox="1"/>
          <p:nvPr/>
        </p:nvSpPr>
        <p:spPr>
          <a:xfrm>
            <a:off x="937550" y="2650596"/>
            <a:ext cx="1001210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Define the purpose: Clearly define the purpose of your document. What do you want to achieve with your writing? Is it to inform, instruct, or persuade your readers? A well-defined purpose will guide your writing and keep you focused. </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6167A20-78C9-8A4E-BDA5-410DE9088F56}"/>
              </a:ext>
            </a:extLst>
          </p:cNvPr>
          <p:cNvSpPr txBox="1"/>
          <p:nvPr/>
        </p:nvSpPr>
        <p:spPr>
          <a:xfrm>
            <a:off x="937550" y="3854370"/>
            <a:ext cx="9919503" cy="923330"/>
          </a:xfrm>
          <a:prstGeom prst="rect">
            <a:avLst/>
          </a:prstGeom>
          <a:noFill/>
        </p:spPr>
        <p:txBody>
          <a:bodyPr wrap="square" rtlCol="0">
            <a:spAutoFit/>
          </a:bodyPr>
          <a:lstStyle/>
          <a:p>
            <a:pPr marL="285750" indent="-285750">
              <a:buFont typeface="Arial" panose="020B0604020202020204" pitchFamily="34" charset="0"/>
              <a:buChar char="•"/>
            </a:pPr>
            <a:r>
              <a:rPr lang="en-US" dirty="0"/>
              <a:t>Plan your content: Create an outline or a mind map to organize your thoughts and structure your document. Break down complex topics into smaller sections or subtopics. Use headings, subheadings, and bullet points to make your content scannable and easier to read. </a:t>
            </a:r>
            <a:endParaRPr lang="en-US" dirty="0">
              <a:effectLst/>
            </a:endParaRPr>
          </a:p>
        </p:txBody>
      </p:sp>
      <p:sp>
        <p:nvSpPr>
          <p:cNvPr id="6" name="TextBox 5">
            <a:extLst>
              <a:ext uri="{FF2B5EF4-FFF2-40B4-BE49-F238E27FC236}">
                <a16:creationId xmlns:a16="http://schemas.microsoft.com/office/drawing/2014/main" id="{6138DF5D-AF01-584A-BC71-566D0AA20F7B}"/>
              </a:ext>
            </a:extLst>
          </p:cNvPr>
          <p:cNvSpPr txBox="1"/>
          <p:nvPr/>
        </p:nvSpPr>
        <p:spPr>
          <a:xfrm>
            <a:off x="937550" y="5020769"/>
            <a:ext cx="100121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Write clearly and concisely: Use simple language and short sentences to convey your message. Avoid jargon, acronyms, and technical terms unless absolutely necessary. Keep your paragraphs brief, and use white space to improve readability. </a:t>
            </a:r>
            <a:endParaRPr lang="en-US" dirty="0">
              <a:effectLst/>
            </a:endParaRPr>
          </a:p>
        </p:txBody>
      </p:sp>
    </p:spTree>
    <p:extLst>
      <p:ext uri="{BB962C8B-B14F-4D97-AF65-F5344CB8AC3E}">
        <p14:creationId xmlns:p14="http://schemas.microsoft.com/office/powerpoint/2010/main" val="11910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43BBD4-B16E-7245-A166-D2E3C8780F0C}"/>
              </a:ext>
            </a:extLst>
          </p:cNvPr>
          <p:cNvSpPr txBox="1"/>
          <p:nvPr/>
        </p:nvSpPr>
        <p:spPr>
          <a:xfrm>
            <a:off x="902825" y="520860"/>
            <a:ext cx="104866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 precise: Accuracy is paramount in technical writing. Double-check your facts, figures, and data to ensure their accuracy. Use specific numbers and versions whenever possible. </a:t>
            </a:r>
            <a:endParaRPr lang="en-US" dirty="0">
              <a:effectLst/>
            </a:endParaRPr>
          </a:p>
        </p:txBody>
      </p:sp>
      <p:sp>
        <p:nvSpPr>
          <p:cNvPr id="5" name="TextBox 4">
            <a:extLst>
              <a:ext uri="{FF2B5EF4-FFF2-40B4-BE49-F238E27FC236}">
                <a16:creationId xmlns:a16="http://schemas.microsoft.com/office/drawing/2014/main" id="{81CC770F-BF9E-AE49-B077-0F799B2206C4}"/>
              </a:ext>
            </a:extLst>
          </p:cNvPr>
          <p:cNvSpPr txBox="1"/>
          <p:nvPr/>
        </p:nvSpPr>
        <p:spPr>
          <a:xfrm>
            <a:off x="902825" y="1261641"/>
            <a:ext cx="100121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active voice: Active voice makes your writing more engaging and easier to follow. It can also help to minimize ambiguity and confusion. However, use passive voice when it's appropriate, such as when describing processes or procedures. </a:t>
            </a:r>
            <a:endParaRPr lang="en-US" dirty="0">
              <a:effectLst/>
            </a:endParaRPr>
          </a:p>
        </p:txBody>
      </p:sp>
      <p:sp>
        <p:nvSpPr>
          <p:cNvPr id="6" name="TextBox 5">
            <a:extLst>
              <a:ext uri="{FF2B5EF4-FFF2-40B4-BE49-F238E27FC236}">
                <a16:creationId xmlns:a16="http://schemas.microsoft.com/office/drawing/2014/main" id="{8901FE2B-D9BE-2F45-8FF3-CA1D1EF791E4}"/>
              </a:ext>
            </a:extLst>
          </p:cNvPr>
          <p:cNvSpPr txBox="1"/>
          <p:nvPr/>
        </p:nvSpPr>
        <p:spPr>
          <a:xfrm>
            <a:off x="902825" y="2268638"/>
            <a:ext cx="100121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Be consistent: Consistency is key to good technical writing. Use a consistent tone, format, and style throughout your document. Follow established conventions and guidelines for formatting, such as using boldface for emphasis and italicizing for emphasis. </a:t>
            </a:r>
            <a:endParaRPr lang="en-US" dirty="0">
              <a:effectLst/>
            </a:endParaRPr>
          </a:p>
        </p:txBody>
      </p:sp>
      <p:sp>
        <p:nvSpPr>
          <p:cNvPr id="7" name="TextBox 6">
            <a:extLst>
              <a:ext uri="{FF2B5EF4-FFF2-40B4-BE49-F238E27FC236}">
                <a16:creationId xmlns:a16="http://schemas.microsoft.com/office/drawing/2014/main" id="{8A8C2A2A-ACA5-4845-8201-F705119BDB1E}"/>
              </a:ext>
            </a:extLst>
          </p:cNvPr>
          <p:cNvSpPr txBox="1"/>
          <p:nvPr/>
        </p:nvSpPr>
        <p:spPr>
          <a:xfrm>
            <a:off x="983848" y="3191967"/>
            <a:ext cx="99310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visual elements: Visual elements such as diagrams, flowcharts, screenshots, and images can help to illustrate complex concepts and procedures. Use them judiciously to break up text and improve readability. </a:t>
            </a:r>
            <a:endParaRPr lang="en-US" dirty="0">
              <a:effectLst/>
            </a:endParaRPr>
          </a:p>
        </p:txBody>
      </p:sp>
      <p:sp>
        <p:nvSpPr>
          <p:cNvPr id="8" name="TextBox 7">
            <a:extLst>
              <a:ext uri="{FF2B5EF4-FFF2-40B4-BE49-F238E27FC236}">
                <a16:creationId xmlns:a16="http://schemas.microsoft.com/office/drawing/2014/main" id="{9E54AAD3-AA42-3246-B6BA-45BAC92309A0}"/>
              </a:ext>
            </a:extLst>
          </p:cNvPr>
          <p:cNvSpPr txBox="1"/>
          <p:nvPr/>
        </p:nvSpPr>
        <p:spPr>
          <a:xfrm>
            <a:off x="983848" y="4201609"/>
            <a:ext cx="10174147"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Provide examples and case studies: Examples and case studies can help to clarify abstract concepts and demonstrate practical applications. Use real-world scenarios to illustrate how your readers can apply the information you're presenting. </a:t>
            </a:r>
            <a:endParaRPr lang="en-US" dirty="0">
              <a:effectLst/>
            </a:endParaRPr>
          </a:p>
        </p:txBody>
      </p:sp>
      <p:sp>
        <p:nvSpPr>
          <p:cNvPr id="9" name="TextBox 8">
            <a:extLst>
              <a:ext uri="{FF2B5EF4-FFF2-40B4-BE49-F238E27FC236}">
                <a16:creationId xmlns:a16="http://schemas.microsoft.com/office/drawing/2014/main" id="{27A50BB5-6074-8849-ADE7-725DBB02BB16}"/>
              </a:ext>
            </a:extLst>
          </p:cNvPr>
          <p:cNvSpPr txBox="1"/>
          <p:nvPr/>
        </p:nvSpPr>
        <p:spPr>
          <a:xfrm>
            <a:off x="983848" y="5124939"/>
            <a:ext cx="99310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Edit and proofread: Finally, edit and proofread your document carefully before publishing. Check for grammar, punctuation, spelling, and consistency errors. Make sure your document flows logically and is easy to understand. </a:t>
            </a:r>
          </a:p>
          <a:p>
            <a:endParaRPr lang="en-US" dirty="0"/>
          </a:p>
        </p:txBody>
      </p:sp>
    </p:spTree>
    <p:extLst>
      <p:ext uri="{BB962C8B-B14F-4D97-AF65-F5344CB8AC3E}">
        <p14:creationId xmlns:p14="http://schemas.microsoft.com/office/powerpoint/2010/main" val="389735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F0FF23-33FD-FB40-B165-3F3CF1C7CFB4}"/>
              </a:ext>
            </a:extLst>
          </p:cNvPr>
          <p:cNvSpPr txBox="1"/>
          <p:nvPr/>
        </p:nvSpPr>
        <p:spPr>
          <a:xfrm>
            <a:off x="1145894" y="601883"/>
            <a:ext cx="9722734" cy="923330"/>
          </a:xfrm>
          <a:prstGeom prst="rect">
            <a:avLst/>
          </a:prstGeom>
          <a:noFill/>
        </p:spPr>
        <p:txBody>
          <a:bodyPr wrap="square" rtlCol="0">
            <a:spAutoFit/>
          </a:bodyPr>
          <a:lstStyle/>
          <a:p>
            <a:r>
              <a:rPr lang="en-US" dirty="0"/>
              <a:t>Additional guidelines for technical writing may vary depending on the industry, topic, and audience. However, following these basic guidelines will help you write clear, concise, and effective technical documents that meet the needs of your readers. </a:t>
            </a:r>
            <a:endParaRPr lang="en-US" dirty="0">
              <a:effectLst/>
            </a:endParaRPr>
          </a:p>
        </p:txBody>
      </p:sp>
      <p:sp>
        <p:nvSpPr>
          <p:cNvPr id="5" name="TextBox 4">
            <a:extLst>
              <a:ext uri="{FF2B5EF4-FFF2-40B4-BE49-F238E27FC236}">
                <a16:creationId xmlns:a16="http://schemas.microsoft.com/office/drawing/2014/main" id="{CF977586-E876-2B47-9C5A-1B2DF81B39B7}"/>
              </a:ext>
            </a:extLst>
          </p:cNvPr>
          <p:cNvSpPr txBox="1"/>
          <p:nvPr/>
        </p:nvSpPr>
        <p:spPr>
          <a:xfrm>
            <a:off x="1145891" y="1574152"/>
            <a:ext cx="7674015" cy="369332"/>
          </a:xfrm>
          <a:prstGeom prst="rect">
            <a:avLst/>
          </a:prstGeom>
          <a:noFill/>
        </p:spPr>
        <p:txBody>
          <a:bodyPr wrap="square" rtlCol="0">
            <a:spAutoFit/>
          </a:bodyPr>
          <a:lstStyle/>
          <a:p>
            <a:r>
              <a:rPr lang="en-US" b="1" dirty="0"/>
              <a:t>Is Ethics important in Technical Writing? </a:t>
            </a:r>
            <a:endParaRPr lang="en-US" dirty="0">
              <a:effectLst/>
            </a:endParaRPr>
          </a:p>
        </p:txBody>
      </p:sp>
      <p:sp>
        <p:nvSpPr>
          <p:cNvPr id="6" name="TextBox 5">
            <a:extLst>
              <a:ext uri="{FF2B5EF4-FFF2-40B4-BE49-F238E27FC236}">
                <a16:creationId xmlns:a16="http://schemas.microsoft.com/office/drawing/2014/main" id="{75D1C80C-8375-F541-B18C-F6EFD46E51B6}"/>
              </a:ext>
            </a:extLst>
          </p:cNvPr>
          <p:cNvSpPr txBox="1"/>
          <p:nvPr/>
        </p:nvSpPr>
        <p:spPr>
          <a:xfrm>
            <a:off x="1145894" y="2037142"/>
            <a:ext cx="9722734" cy="923330"/>
          </a:xfrm>
          <a:prstGeom prst="rect">
            <a:avLst/>
          </a:prstGeom>
          <a:noFill/>
        </p:spPr>
        <p:txBody>
          <a:bodyPr wrap="square" rtlCol="0">
            <a:spAutoFit/>
          </a:bodyPr>
          <a:lstStyle/>
          <a:p>
            <a:r>
              <a:rPr lang="en-US" dirty="0"/>
              <a:t>Yes, ethics is very important in technical writing. As a technical writer, you have a responsibility to produce high-quality, accurate, and unbiased content that serves the needs of your audience. Here are some ethical considerations that are particularly relevant to technical writing: </a:t>
            </a:r>
            <a:endParaRPr lang="en-US" dirty="0">
              <a:effectLst/>
            </a:endParaRPr>
          </a:p>
        </p:txBody>
      </p:sp>
      <p:sp>
        <p:nvSpPr>
          <p:cNvPr id="7" name="TextBox 6">
            <a:extLst>
              <a:ext uri="{FF2B5EF4-FFF2-40B4-BE49-F238E27FC236}">
                <a16:creationId xmlns:a16="http://schemas.microsoft.com/office/drawing/2014/main" id="{B1B4D48C-62B6-D04D-8000-20BDE1B6E8D7}"/>
              </a:ext>
            </a:extLst>
          </p:cNvPr>
          <p:cNvSpPr txBox="1"/>
          <p:nvPr/>
        </p:nvSpPr>
        <p:spPr>
          <a:xfrm>
            <a:off x="1134319" y="3116480"/>
            <a:ext cx="972273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Accuracy and truthfulness: Technical writers must strive to provide accurate and truthful information in their documents. They should verify the accuracy of all information and avoid spreading misinformation or falsehoods. </a:t>
            </a:r>
          </a:p>
          <a:p>
            <a:endParaRPr lang="en-US" dirty="0"/>
          </a:p>
          <a:p>
            <a:pPr marL="285750" indent="-285750">
              <a:buFont typeface="Arial" panose="020B0604020202020204" pitchFamily="34" charset="0"/>
              <a:buChar char="•"/>
            </a:pPr>
            <a:r>
              <a:rPr lang="en-US" dirty="0"/>
              <a:t> Objectivity: Technical writers should aim to be objective in their writing, avoiding bias and personal opinions. They should focus on presenting the facts and avoiding any language that could be perceived as manipulative or influential. </a:t>
            </a:r>
          </a:p>
          <a:p>
            <a:endParaRPr lang="en-US" dirty="0"/>
          </a:p>
          <a:p>
            <a:pPr marL="285750" indent="-285750">
              <a:buFont typeface="Arial" panose="020B0604020202020204" pitchFamily="34" charset="0"/>
              <a:buChar char="•"/>
            </a:pPr>
            <a:r>
              <a:rPr lang="en-US" dirty="0"/>
              <a:t>Clarity and transparency: Technical writers should strive to make their documents clear and transparent, avoiding any language or structures that might confuse or obfuscate the meaning of the text. They should use plain language and avoid jargon or technical terms unless absolutely necessary. </a:t>
            </a:r>
            <a:endParaRPr lang="en-US" dirty="0">
              <a:effectLst/>
            </a:endParaRPr>
          </a:p>
        </p:txBody>
      </p:sp>
    </p:spTree>
    <p:extLst>
      <p:ext uri="{BB962C8B-B14F-4D97-AF65-F5344CB8AC3E}">
        <p14:creationId xmlns:p14="http://schemas.microsoft.com/office/powerpoint/2010/main" val="205653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638AC4-5E5A-4146-B40F-96046F965A0A}"/>
              </a:ext>
            </a:extLst>
          </p:cNvPr>
          <p:cNvSpPr txBox="1"/>
          <p:nvPr/>
        </p:nvSpPr>
        <p:spPr>
          <a:xfrm>
            <a:off x="925975" y="300941"/>
            <a:ext cx="1030146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Respect for the audience: Technical writers should respect their audience and take into account their needs, background, and preferences when producing documents. They should avoid using language or tone that might be offensive or alienating to certain groups.</a:t>
            </a:r>
          </a:p>
          <a:p>
            <a:r>
              <a:rPr lang="en-US" dirty="0"/>
              <a:t> </a:t>
            </a:r>
          </a:p>
          <a:p>
            <a:pPr marL="285750" indent="-285750">
              <a:buFont typeface="Arial" panose="020B0604020202020204" pitchFamily="34" charset="0"/>
              <a:buChar char="•"/>
            </a:pPr>
            <a:r>
              <a:rPr lang="en-US" dirty="0"/>
              <a:t>Privacy and confidentiality: Technical writers may have access to sensitive or confidential information, and they must respect the privacy and confidentiality of that information. They should only use such information for the purposes of their work and never disclose it without proper authorization. </a:t>
            </a:r>
          </a:p>
          <a:p>
            <a:endParaRPr lang="en-US" dirty="0"/>
          </a:p>
          <a:p>
            <a:pPr marL="285750" indent="-285750">
              <a:buFont typeface="Arial" panose="020B0604020202020204" pitchFamily="34" charset="0"/>
              <a:buChar char="•"/>
            </a:pPr>
            <a:r>
              <a:rPr lang="en-US" dirty="0"/>
              <a:t>Intellectual property rights: Technical writers must respect the intellectual property rights of others, avoiding any unauthorized use of copyrighted material or proprietary information. They should always seek permission before using any such material and properly attribute any sources they cite. </a:t>
            </a:r>
          </a:p>
          <a:p>
            <a:endParaRPr lang="en-US" dirty="0"/>
          </a:p>
          <a:p>
            <a:pPr marL="285750" indent="-285750">
              <a:buFont typeface="Arial" panose="020B0604020202020204" pitchFamily="34" charset="0"/>
              <a:buChar char="•"/>
            </a:pPr>
            <a:r>
              <a:rPr lang="en-US" dirty="0"/>
              <a:t> Professionalism: Technical writers should conduct themselves professionally at all times, adhering to ethical principles and refraining from any behavior that might bring discredit to their profession or employer. </a:t>
            </a:r>
          </a:p>
          <a:p>
            <a:pPr marL="285750" indent="-285750">
              <a:buFont typeface="Arial" panose="020B0604020202020204" pitchFamily="34" charset="0"/>
              <a:buChar char="•"/>
            </a:pPr>
            <a:r>
              <a:rPr lang="en-US" dirty="0"/>
              <a:t>Continuous learning: Technical writers should strive to continuously improve their skills and knowledge, staying up-to-date with developments in their field and seeking out opportunities for professional development and growth. </a:t>
            </a:r>
          </a:p>
          <a:p>
            <a:endParaRPr lang="en-US" dirty="0">
              <a:effectLst/>
            </a:endParaRPr>
          </a:p>
        </p:txBody>
      </p:sp>
      <p:sp>
        <p:nvSpPr>
          <p:cNvPr id="5" name="TextBox 4">
            <a:extLst>
              <a:ext uri="{FF2B5EF4-FFF2-40B4-BE49-F238E27FC236}">
                <a16:creationId xmlns:a16="http://schemas.microsoft.com/office/drawing/2014/main" id="{FA0BE326-B435-1843-9865-FFE7EF0EFE3A}"/>
              </a:ext>
            </a:extLst>
          </p:cNvPr>
          <p:cNvSpPr txBox="1"/>
          <p:nvPr/>
        </p:nvSpPr>
        <p:spPr>
          <a:xfrm>
            <a:off x="925975" y="5521125"/>
            <a:ext cx="10340050" cy="646331"/>
          </a:xfrm>
          <a:prstGeom prst="rect">
            <a:avLst/>
          </a:prstGeom>
          <a:noFill/>
        </p:spPr>
        <p:txBody>
          <a:bodyPr wrap="square" rtlCol="0">
            <a:spAutoFit/>
          </a:bodyPr>
          <a:lstStyle/>
          <a:p>
            <a:r>
              <a:rPr lang="en-US" dirty="0"/>
              <a:t>By upholding these ethical principles, technical writers can maintain the trust and confidence of their audience, produce high-quality documents, and contribute to the success of their organization. </a:t>
            </a:r>
            <a:endParaRPr lang="en-US" dirty="0">
              <a:effectLst/>
            </a:endParaRPr>
          </a:p>
        </p:txBody>
      </p:sp>
    </p:spTree>
    <p:extLst>
      <p:ext uri="{BB962C8B-B14F-4D97-AF65-F5344CB8AC3E}">
        <p14:creationId xmlns:p14="http://schemas.microsoft.com/office/powerpoint/2010/main" val="346944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1246</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cp:revision>
  <dcterms:created xsi:type="dcterms:W3CDTF">2023-08-01T03:04:52Z</dcterms:created>
  <dcterms:modified xsi:type="dcterms:W3CDTF">2023-08-01T08:33:03Z</dcterms:modified>
</cp:coreProperties>
</file>