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0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7" r:id="rId17"/>
    <p:sldId id="302" r:id="rId18"/>
    <p:sldId id="303" r:id="rId19"/>
    <p:sldId id="304" r:id="rId20"/>
    <p:sldId id="288" r:id="rId21"/>
    <p:sldId id="310" r:id="rId22"/>
    <p:sldId id="305" r:id="rId23"/>
    <p:sldId id="306" r:id="rId24"/>
    <p:sldId id="294" r:id="rId25"/>
    <p:sldId id="307" r:id="rId26"/>
    <p:sldId id="308" r:id="rId27"/>
    <p:sldId id="309" r:id="rId28"/>
    <p:sldId id="298" r:id="rId29"/>
    <p:sldId id="299" r:id="rId30"/>
    <p:sldId id="30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7D27A76-4D2B-4F78-BC89-54BEF428A7B9}" type="datetimeFigureOut">
              <a:rPr lang="en-US" smtClean="0"/>
              <a:pPr/>
              <a:t>6/5/2023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0F05BE9-BAF1-4AF4-BE12-8160662A912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27A76-4D2B-4F78-BC89-54BEF428A7B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27A76-4D2B-4F78-BC89-54BEF428A7B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27A76-4D2B-4F78-BC89-54BEF428A7B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27A76-4D2B-4F78-BC89-54BEF428A7B9}" type="datetimeFigureOut">
              <a:rPr lang="en-US" smtClean="0"/>
              <a:pPr/>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05BE9-BAF1-4AF4-BE12-8160662A912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27A76-4D2B-4F78-BC89-54BEF428A7B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D27A76-4D2B-4F78-BC89-54BEF428A7B9}" type="datetimeFigureOut">
              <a:rPr lang="en-US" smtClean="0"/>
              <a:pPr/>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D27A76-4D2B-4F78-BC89-54BEF428A7B9}" type="datetimeFigureOut">
              <a:rPr lang="en-US" smtClean="0"/>
              <a:pPr/>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7D27A76-4D2B-4F78-BC89-54BEF428A7B9}" type="datetimeFigureOut">
              <a:rPr lang="en-US" smtClean="0"/>
              <a:pPr/>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05BE9-BAF1-4AF4-BE12-8160662A912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27A76-4D2B-4F78-BC89-54BEF428A7B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5BE9-BAF1-4AF4-BE12-8160662A91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D27A76-4D2B-4F78-BC89-54BEF428A7B9}" type="datetimeFigureOut">
              <a:rPr lang="en-US" smtClean="0"/>
              <a:pPr/>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05BE9-BAF1-4AF4-BE12-8160662A912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7D27A76-4D2B-4F78-BC89-54BEF428A7B9}" type="datetimeFigureOut">
              <a:rPr lang="en-US" smtClean="0"/>
              <a:pPr/>
              <a:t>6/5/2023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0F05BE9-BAF1-4AF4-BE12-8160662A912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7772400" cy="1143000"/>
          </a:xfrm>
        </p:spPr>
        <p:txBody>
          <a:bodyPr/>
          <a:lstStyle/>
          <a:p>
            <a:pPr algn="ctr"/>
            <a:r>
              <a:rPr lang="en-US" b="1" dirty="0" smtClean="0">
                <a:latin typeface="Tahoma" pitchFamily="34" charset="0"/>
                <a:ea typeface="Tahoma" pitchFamily="34" charset="0"/>
                <a:cs typeface="Tahoma" pitchFamily="34" charset="0"/>
              </a:rPr>
              <a:t>DISPLAY DEVICES</a:t>
            </a:r>
            <a:endParaRPr lang="en-US" b="1"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600200" y="4343400"/>
            <a:ext cx="5791200" cy="1828800"/>
          </a:xfrm>
        </p:spPr>
        <p:txBody>
          <a:bodyPr>
            <a:normAutofit fontScale="70000" lnSpcReduction="20000"/>
          </a:bodyPr>
          <a:lstStyle/>
          <a:p>
            <a:pPr algn="ctr">
              <a:buNone/>
            </a:pPr>
            <a:r>
              <a:rPr lang="en-US" b="1" u="sng" dirty="0" smtClean="0"/>
              <a:t>Prepared BY</a:t>
            </a:r>
          </a:p>
          <a:p>
            <a:pPr algn="ctr">
              <a:buNone/>
            </a:pPr>
            <a:r>
              <a:rPr lang="en-US" dirty="0" smtClean="0"/>
              <a:t>Dharti Raj Shah</a:t>
            </a:r>
          </a:p>
          <a:p>
            <a:pPr algn="ctr">
              <a:buNone/>
            </a:pPr>
            <a:r>
              <a:rPr lang="en-US" dirty="0" smtClean="0"/>
              <a:t>Lecturer, IOE, T.U. Dharan</a:t>
            </a:r>
          </a:p>
          <a:p>
            <a:pPr algn="ctr">
              <a:buNone/>
            </a:pPr>
            <a:r>
              <a:rPr lang="en-US" dirty="0" smtClean="0"/>
              <a:t>Dept. of Electronics &amp; Computer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G:\BMC\COMPUTER GRAPHICS\New folder\slide_38.jpg"/>
          <p:cNvPicPr>
            <a:picLocks noChangeAspect="1" noChangeArrowheads="1"/>
          </p:cNvPicPr>
          <p:nvPr/>
        </p:nvPicPr>
        <p:blipFill>
          <a:blip r:embed="rId2"/>
          <a:srcRect/>
          <a:stretch>
            <a:fillRect/>
          </a:stretch>
        </p:blipFill>
        <p:spPr bwMode="auto">
          <a:xfrm>
            <a:off x="1016253" y="283890"/>
            <a:ext cx="8051547" cy="604070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G:\BMC\COMPUTER GRAPHICS\New folder\slide_39.jpg"/>
          <p:cNvPicPr>
            <a:picLocks noChangeAspect="1" noChangeArrowheads="1"/>
          </p:cNvPicPr>
          <p:nvPr/>
        </p:nvPicPr>
        <p:blipFill>
          <a:blip r:embed="rId2"/>
          <a:srcRect/>
          <a:stretch>
            <a:fillRect/>
          </a:stretch>
        </p:blipFill>
        <p:spPr bwMode="auto">
          <a:xfrm>
            <a:off x="1066800" y="226720"/>
            <a:ext cx="8026182" cy="602167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BMC\COMPUTER GRAPHICS\New folder\slide_40.jpg"/>
          <p:cNvPicPr>
            <a:picLocks noChangeAspect="1" noChangeArrowheads="1"/>
          </p:cNvPicPr>
          <p:nvPr/>
        </p:nvPicPr>
        <p:blipFill>
          <a:blip r:embed="rId2"/>
          <a:srcRect/>
          <a:stretch>
            <a:fillRect/>
          </a:stretch>
        </p:blipFill>
        <p:spPr bwMode="auto">
          <a:xfrm>
            <a:off x="1092451" y="341059"/>
            <a:ext cx="7975349" cy="598354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G:\BMC\COMPUTER GRAPHICS\New folder\slide_41.jpg"/>
          <p:cNvPicPr>
            <a:picLocks noChangeAspect="1" noChangeArrowheads="1"/>
          </p:cNvPicPr>
          <p:nvPr/>
        </p:nvPicPr>
        <p:blipFill>
          <a:blip r:embed="rId2"/>
          <a:srcRect/>
          <a:stretch>
            <a:fillRect/>
          </a:stretch>
        </p:blipFill>
        <p:spPr bwMode="auto">
          <a:xfrm>
            <a:off x="609600" y="283890"/>
            <a:ext cx="8534400" cy="640297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G:\BMC\COMPUTER GRAPHICS\New folder\slide_42.jpg"/>
          <p:cNvPicPr>
            <a:picLocks noChangeAspect="1" noChangeArrowheads="1"/>
          </p:cNvPicPr>
          <p:nvPr/>
        </p:nvPicPr>
        <p:blipFill>
          <a:blip r:embed="rId2"/>
          <a:srcRect/>
          <a:stretch>
            <a:fillRect/>
          </a:stretch>
        </p:blipFill>
        <p:spPr bwMode="auto">
          <a:xfrm>
            <a:off x="1067086" y="304800"/>
            <a:ext cx="8076914" cy="605974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BMC\COMPUTER GRAPHICS\New folder\slide_43.jpg"/>
          <p:cNvPicPr>
            <a:picLocks noChangeAspect="1" noChangeArrowheads="1"/>
          </p:cNvPicPr>
          <p:nvPr/>
        </p:nvPicPr>
        <p:blipFill>
          <a:blip r:embed="rId2"/>
          <a:srcRect/>
          <a:stretch>
            <a:fillRect/>
          </a:stretch>
        </p:blipFill>
        <p:spPr bwMode="auto">
          <a:xfrm>
            <a:off x="1066800" y="512567"/>
            <a:ext cx="7442052" cy="558343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G:\BMC\COMPUTER GRAPHICS\New folder\slide_60.jpg"/>
          <p:cNvPicPr>
            <a:picLocks noChangeAspect="1" noChangeArrowheads="1"/>
          </p:cNvPicPr>
          <p:nvPr/>
        </p:nvPicPr>
        <p:blipFill>
          <a:blip r:embed="rId2"/>
          <a:srcRect/>
          <a:stretch>
            <a:fillRect/>
          </a:stretch>
        </p:blipFill>
        <p:spPr bwMode="auto">
          <a:xfrm>
            <a:off x="457200" y="341059"/>
            <a:ext cx="7975349" cy="598354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normAutofit/>
          </a:bodyPr>
          <a:lstStyle/>
          <a:p>
            <a:pPr algn="just"/>
            <a:r>
              <a:rPr lang="en-US" sz="3000" dirty="0" smtClean="0"/>
              <a:t>In Raster scan system, electron beam is swept across the screen, one row at a time from top to bottom</a:t>
            </a:r>
          </a:p>
          <a:p>
            <a:pPr algn="just"/>
            <a:r>
              <a:rPr lang="en-US" sz="3000" dirty="0" smtClean="0"/>
              <a:t>As the electron beam moves across each row, the beam intensity is turn on and off to create a pattern of image</a:t>
            </a:r>
          </a:p>
          <a:p>
            <a:pPr algn="just"/>
            <a:r>
              <a:rPr lang="en-US" sz="3000" dirty="0" smtClean="0"/>
              <a:t>Picture definition is store in memory called refresh buffer or frame buffer</a:t>
            </a:r>
          </a:p>
          <a:p>
            <a:pPr algn="just"/>
            <a:r>
              <a:rPr lang="en-US" sz="3000" dirty="0" smtClean="0"/>
              <a:t>Most of devices are based on this technology for e.g. </a:t>
            </a:r>
            <a:r>
              <a:rPr lang="en-US" sz="2400" dirty="0" smtClean="0"/>
              <a:t>CRT, LCD, LED </a:t>
            </a:r>
            <a:r>
              <a:rPr lang="en-US" sz="3000" dirty="0" smtClean="0"/>
              <a:t>etc.</a:t>
            </a:r>
            <a:endParaRPr lang="en-US" sz="3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4965700"/>
            <a:ext cx="715010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355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of Raster Scan System</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314575"/>
            <a:ext cx="7229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36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685800"/>
            <a:ext cx="80899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4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BMC\COMPUTER GRAPHICS\New folder\slide_30.jpg"/>
          <p:cNvPicPr>
            <a:picLocks noChangeAspect="1" noChangeArrowheads="1"/>
          </p:cNvPicPr>
          <p:nvPr/>
        </p:nvPicPr>
        <p:blipFill>
          <a:blip r:embed="rId2"/>
          <a:srcRect/>
          <a:stretch>
            <a:fillRect/>
          </a:stretch>
        </p:blipFill>
        <p:spPr bwMode="auto">
          <a:xfrm>
            <a:off x="1016355" y="798414"/>
            <a:ext cx="7670445" cy="575478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G:\BMC\COMPUTER GRAPHICS\New folder\slide_61.jpg"/>
          <p:cNvPicPr>
            <a:picLocks noChangeAspect="1" noChangeArrowheads="1"/>
          </p:cNvPicPr>
          <p:nvPr/>
        </p:nvPicPr>
        <p:blipFill>
          <a:blip r:embed="rId2"/>
          <a:srcRect/>
          <a:stretch>
            <a:fillRect/>
          </a:stretch>
        </p:blipFill>
        <p:spPr bwMode="auto">
          <a:xfrm>
            <a:off x="533400" y="398228"/>
            <a:ext cx="8153400" cy="61171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219200"/>
            <a:ext cx="78962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040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944562"/>
          </a:xfrm>
        </p:spPr>
        <p:txBody>
          <a:bodyPr>
            <a:normAutofit fontScale="90000"/>
          </a:bodyPr>
          <a:lstStyle/>
          <a:p>
            <a:r>
              <a:rPr lang="en-US" dirty="0" smtClean="0"/>
              <a:t>Random Scan (Vector) display system</a:t>
            </a:r>
            <a:endParaRPr lang="en-US" dirty="0"/>
          </a:p>
        </p:txBody>
      </p:sp>
      <p:sp>
        <p:nvSpPr>
          <p:cNvPr id="3" name="Content Placeholder 2"/>
          <p:cNvSpPr>
            <a:spLocks noGrp="1"/>
          </p:cNvSpPr>
          <p:nvPr>
            <p:ph idx="1"/>
          </p:nvPr>
        </p:nvSpPr>
        <p:spPr>
          <a:xfrm>
            <a:off x="1143000" y="1447800"/>
            <a:ext cx="7790688" cy="5029200"/>
          </a:xfrm>
        </p:spPr>
        <p:txBody>
          <a:bodyPr>
            <a:normAutofit fontScale="92500" lnSpcReduction="10000"/>
          </a:bodyPr>
          <a:lstStyle/>
          <a:p>
            <a:pPr algn="just"/>
            <a:r>
              <a:rPr lang="en-US" dirty="0" smtClean="0"/>
              <a:t>In this technique, the electron beam is directed only to the part of screen where the picture is to be drawn rather than scanning from left to right and top to bottom as in raster scan system</a:t>
            </a:r>
          </a:p>
          <a:p>
            <a:pPr algn="just"/>
            <a:r>
              <a:rPr lang="en-US" dirty="0" smtClean="0"/>
              <a:t>Also called vector display or calligraphic </a:t>
            </a:r>
            <a:r>
              <a:rPr lang="en-US" dirty="0" smtClean="0"/>
              <a:t>display system</a:t>
            </a:r>
            <a:endParaRPr lang="en-US" dirty="0" smtClean="0"/>
          </a:p>
          <a:p>
            <a:pPr algn="just"/>
            <a:r>
              <a:rPr lang="en-US" dirty="0" smtClean="0"/>
              <a:t>Picture definition is stored as a set of line drawing commands in a area of memory called refresh display file</a:t>
            </a:r>
          </a:p>
          <a:p>
            <a:pPr algn="just"/>
            <a:r>
              <a:rPr lang="en-US" dirty="0" smtClean="0"/>
              <a:t>E.g. plotter</a:t>
            </a:r>
          </a:p>
          <a:p>
            <a:pPr algn="just"/>
            <a:endParaRPr lang="en-US" dirty="0"/>
          </a:p>
        </p:txBody>
      </p:sp>
    </p:spTree>
    <p:extLst>
      <p:ext uri="{BB962C8B-B14F-4D97-AF65-F5344CB8AC3E}">
        <p14:creationId xmlns:p14="http://schemas.microsoft.com/office/powerpoint/2010/main" val="2922282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224" y="1066800"/>
            <a:ext cx="7786336"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736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G:\BMC\COMPUTER GRAPHICS\New folder\slide_67.jpg"/>
          <p:cNvPicPr>
            <a:picLocks noChangeAspect="1" noChangeArrowheads="1"/>
          </p:cNvPicPr>
          <p:nvPr/>
        </p:nvPicPr>
        <p:blipFill>
          <a:blip r:embed="rId2"/>
          <a:srcRect/>
          <a:stretch>
            <a:fillRect/>
          </a:stretch>
        </p:blipFill>
        <p:spPr bwMode="auto">
          <a:xfrm>
            <a:off x="381000" y="283891"/>
            <a:ext cx="8229600" cy="617429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542925"/>
            <a:ext cx="7934325"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575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62000"/>
            <a:ext cx="7498080" cy="5715000"/>
          </a:xfrm>
        </p:spPr>
        <p:txBody>
          <a:bodyPr/>
          <a:lstStyle/>
          <a:p>
            <a:pPr algn="just"/>
            <a:r>
              <a:rPr lang="en-US" dirty="0" smtClean="0"/>
              <a:t>Random display system consists of additional processing unit along with CPU which is called display processor </a:t>
            </a:r>
          </a:p>
          <a:p>
            <a:pPr algn="just"/>
            <a:r>
              <a:rPr lang="en-US" dirty="0" smtClean="0"/>
              <a:t>Picture definition is stored as a set of line drawing commands in a area of memory called display list</a:t>
            </a:r>
          </a:p>
          <a:p>
            <a:pPr algn="just"/>
            <a:r>
              <a:rPr lang="en-US" dirty="0" smtClean="0"/>
              <a:t>This display list is then accessed by the display processor to create an image</a:t>
            </a:r>
          </a:p>
          <a:p>
            <a:pPr algn="just"/>
            <a:endParaRPr lang="en-US" dirty="0"/>
          </a:p>
        </p:txBody>
      </p:sp>
    </p:spTree>
    <p:extLst>
      <p:ext uri="{BB962C8B-B14F-4D97-AF65-F5344CB8AC3E}">
        <p14:creationId xmlns:p14="http://schemas.microsoft.com/office/powerpoint/2010/main" val="511150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914400"/>
            <a:ext cx="738187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25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G:\BMC\COMPUTER GRAPHICS\New folder\slide_71.jpg"/>
          <p:cNvPicPr>
            <a:picLocks noChangeAspect="1" noChangeArrowheads="1"/>
          </p:cNvPicPr>
          <p:nvPr/>
        </p:nvPicPr>
        <p:blipFill>
          <a:blip r:embed="rId2"/>
          <a:srcRect/>
          <a:stretch>
            <a:fillRect/>
          </a:stretch>
        </p:blipFill>
        <p:spPr bwMode="auto">
          <a:xfrm>
            <a:off x="381000" y="283891"/>
            <a:ext cx="8382000" cy="628863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G:\BMC\COMPUTER GRAPHICS\New folder\slide_72.jpg"/>
          <p:cNvPicPr>
            <a:picLocks noChangeAspect="1" noChangeArrowheads="1"/>
          </p:cNvPicPr>
          <p:nvPr/>
        </p:nvPicPr>
        <p:blipFill>
          <a:blip r:embed="rId2"/>
          <a:srcRect/>
          <a:stretch>
            <a:fillRect/>
          </a:stretch>
        </p:blipFill>
        <p:spPr bwMode="auto">
          <a:xfrm>
            <a:off x="457200" y="341060"/>
            <a:ext cx="8077200" cy="605995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BMC\COMPUTER GRAPHICS\New folder\slide_31.jpg"/>
          <p:cNvPicPr>
            <a:picLocks noChangeAspect="1" noChangeArrowheads="1"/>
          </p:cNvPicPr>
          <p:nvPr/>
        </p:nvPicPr>
        <p:blipFill>
          <a:blip r:embed="rId2"/>
          <a:srcRect/>
          <a:stretch>
            <a:fillRect/>
          </a:stretch>
        </p:blipFill>
        <p:spPr bwMode="auto">
          <a:xfrm>
            <a:off x="1016355" y="512566"/>
            <a:ext cx="8051445" cy="604063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G:\BMC\COMPUTER GRAPHICS\New folder\slide_74.jpg"/>
          <p:cNvPicPr>
            <a:picLocks noChangeAspect="1" noChangeArrowheads="1"/>
          </p:cNvPicPr>
          <p:nvPr/>
        </p:nvPicPr>
        <p:blipFill>
          <a:blip r:embed="rId2"/>
          <a:srcRect/>
          <a:stretch>
            <a:fillRect/>
          </a:stretch>
        </p:blipFill>
        <p:spPr bwMode="auto">
          <a:xfrm>
            <a:off x="609600" y="455399"/>
            <a:ext cx="7772400" cy="583127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BMC\COMPUTER GRAPHICS\New folder\slide_32.jpg"/>
          <p:cNvPicPr>
            <a:picLocks noChangeAspect="1" noChangeArrowheads="1"/>
          </p:cNvPicPr>
          <p:nvPr/>
        </p:nvPicPr>
        <p:blipFill>
          <a:blip r:embed="rId2"/>
          <a:srcRect/>
          <a:stretch>
            <a:fillRect/>
          </a:stretch>
        </p:blipFill>
        <p:spPr bwMode="auto">
          <a:xfrm>
            <a:off x="1066800" y="398228"/>
            <a:ext cx="7924800" cy="594561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BMC\COMPUTER GRAPHICS\New folder\slide_33.jpg"/>
          <p:cNvPicPr>
            <a:picLocks noChangeAspect="1" noChangeArrowheads="1"/>
          </p:cNvPicPr>
          <p:nvPr/>
        </p:nvPicPr>
        <p:blipFill>
          <a:blip r:embed="rId2"/>
          <a:srcRect/>
          <a:stretch>
            <a:fillRect/>
          </a:stretch>
        </p:blipFill>
        <p:spPr bwMode="auto">
          <a:xfrm>
            <a:off x="1066800" y="512567"/>
            <a:ext cx="8001000" cy="600278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BMC\COMPUTER GRAPHICS\New folder\slide_34.jpg"/>
          <p:cNvPicPr>
            <a:picLocks noChangeAspect="1" noChangeArrowheads="1"/>
          </p:cNvPicPr>
          <p:nvPr/>
        </p:nvPicPr>
        <p:blipFill>
          <a:blip r:embed="rId2"/>
          <a:srcRect/>
          <a:stretch>
            <a:fillRect/>
          </a:stretch>
        </p:blipFill>
        <p:spPr bwMode="auto">
          <a:xfrm>
            <a:off x="1066800" y="283890"/>
            <a:ext cx="7543800" cy="565976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BMC\COMPUTER GRAPHICS\New folder\slide_35.jpg"/>
          <p:cNvPicPr>
            <a:picLocks noChangeAspect="1" noChangeArrowheads="1"/>
          </p:cNvPicPr>
          <p:nvPr/>
        </p:nvPicPr>
        <p:blipFill>
          <a:blip r:embed="rId2"/>
          <a:srcRect/>
          <a:stretch>
            <a:fillRect/>
          </a:stretch>
        </p:blipFill>
        <p:spPr bwMode="auto">
          <a:xfrm>
            <a:off x="1066800" y="398091"/>
            <a:ext cx="7696200" cy="577410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BMC\COMPUTER GRAPHICS\New folder\slide_36.jpg"/>
          <p:cNvPicPr>
            <a:picLocks noChangeAspect="1" noChangeArrowheads="1"/>
          </p:cNvPicPr>
          <p:nvPr/>
        </p:nvPicPr>
        <p:blipFill>
          <a:blip r:embed="rId2"/>
          <a:srcRect/>
          <a:stretch>
            <a:fillRect/>
          </a:stretch>
        </p:blipFill>
        <p:spPr bwMode="auto">
          <a:xfrm>
            <a:off x="1016253" y="283890"/>
            <a:ext cx="8051547" cy="604070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BMC\COMPUTER GRAPHICS\New folder\slide_37.jpg"/>
          <p:cNvPicPr>
            <a:picLocks noChangeAspect="1" noChangeArrowheads="1"/>
          </p:cNvPicPr>
          <p:nvPr/>
        </p:nvPicPr>
        <p:blipFill>
          <a:blip r:embed="rId2"/>
          <a:srcRect/>
          <a:stretch>
            <a:fillRect/>
          </a:stretch>
        </p:blipFill>
        <p:spPr bwMode="auto">
          <a:xfrm>
            <a:off x="1066984" y="398228"/>
            <a:ext cx="7696016" cy="5773971"/>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260</TotalTime>
  <Words>226</Words>
  <Application>Microsoft Office PowerPoint</Application>
  <PresentationFormat>On-screen Show (4:3)</PresentationFormat>
  <Paragraphs>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DISPLAY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of Raster Scan System</vt:lpstr>
      <vt:lpstr>PowerPoint Presentation</vt:lpstr>
      <vt:lpstr>PowerPoint Presentation</vt:lpstr>
      <vt:lpstr>PowerPoint Presentation</vt:lpstr>
      <vt:lpstr>Random Scan (Vector) display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DHARTIRAJ</dc:creator>
  <cp:lastModifiedBy>9779862011906</cp:lastModifiedBy>
  <cp:revision>39</cp:revision>
  <dcterms:created xsi:type="dcterms:W3CDTF">2021-06-07T02:25:51Z</dcterms:created>
  <dcterms:modified xsi:type="dcterms:W3CDTF">2023-06-05T00:13:06Z</dcterms:modified>
</cp:coreProperties>
</file>