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1"/>
  </p:notesMasterIdLst>
  <p:sldIdLst>
    <p:sldId id="256" r:id="rId2"/>
    <p:sldId id="267" r:id="rId3"/>
    <p:sldId id="270" r:id="rId4"/>
    <p:sldId id="257" r:id="rId5"/>
    <p:sldId id="258" r:id="rId6"/>
    <p:sldId id="271" r:id="rId7"/>
    <p:sldId id="266" r:id="rId8"/>
    <p:sldId id="265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10BC9-661E-42B7-AE9B-B540B83C4B6F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9A40C-3B4A-4A8D-8041-D6E6E7A34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AB3A824-1A51-4B26-AD58-A6D8E14F6C04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13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0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4656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725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82147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2071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3932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646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39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9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52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12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3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23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7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interviewprep@learnbay.c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883C-145D-456F-8CC1-3E06EF22F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840651"/>
            <a:ext cx="6815669" cy="1515533"/>
          </a:xfrm>
        </p:spPr>
        <p:txBody>
          <a:bodyPr>
            <a:normAutofit fontScale="90000"/>
          </a:bodyPr>
          <a:lstStyle/>
          <a:p>
            <a:r>
              <a:rPr lang="en-GB" dirty="0"/>
              <a:t>ANALYTIC PROJECT</a:t>
            </a:r>
            <a:br>
              <a:rPr lang="en-IN" dirty="0"/>
            </a:br>
            <a:br>
              <a:rPr lang="en-IN" dirty="0"/>
            </a:br>
            <a:r>
              <a:rPr lang="en-IN" sz="2200" b="1" dirty="0">
                <a:solidFill>
                  <a:srgbClr val="FF0000"/>
                </a:solidFill>
              </a:rPr>
              <a:t>03-09-2025</a:t>
            </a:r>
          </a:p>
        </p:txBody>
      </p:sp>
    </p:spTree>
    <p:extLst>
      <p:ext uri="{BB962C8B-B14F-4D97-AF65-F5344CB8AC3E}">
        <p14:creationId xmlns:p14="http://schemas.microsoft.com/office/powerpoint/2010/main" val="106169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C95D6-0FA8-7DF8-23AB-A59EE8D50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162" y="46397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Problem Statement - </a:t>
            </a:r>
            <a:r>
              <a:rPr lang="en-IN" b="1" dirty="0"/>
              <a:t>Hospital Management System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130AA-58A1-072F-1430-171FA7C82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076026"/>
            <a:ext cx="9601196" cy="278045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hospital administration team wants to improve </a:t>
            </a:r>
            <a:r>
              <a:rPr lang="en-US" b="1" dirty="0"/>
              <a:t>operational efficiency</a:t>
            </a:r>
            <a:r>
              <a:rPr lang="en-US" dirty="0"/>
              <a:t> and </a:t>
            </a:r>
            <a:r>
              <a:rPr lang="en-US" b="1" dirty="0"/>
              <a:t>patient care quality</a:t>
            </a:r>
            <a:r>
              <a:rPr lang="en-US" dirty="0"/>
              <a:t> by analyzing their existing hospital data. Currently, appointment management and patient tracking are done in spreadsheets, making it difficult to identify bottlenecks, cancellations, and doctor workload distribution.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52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9739-63E9-B24D-68D5-FFF787688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00853"/>
            <a:ext cx="9601196" cy="592668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57AF7-65AA-5AC9-11D2-6A0083F44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6841" y="2540000"/>
            <a:ext cx="9601196" cy="4168988"/>
          </a:xfrm>
        </p:spPr>
        <p:txBody>
          <a:bodyPr>
            <a:normAutofit/>
          </a:bodyPr>
          <a:lstStyle/>
          <a:p>
            <a:r>
              <a:rPr lang="en-US" dirty="0"/>
              <a:t>The hospital management has provided four key datasets and </a:t>
            </a:r>
            <a:r>
              <a:rPr lang="en-US" dirty="0" err="1"/>
              <a:t>misc</a:t>
            </a:r>
            <a:r>
              <a:rPr lang="en-US" dirty="0"/>
              <a:t> datasets</a:t>
            </a:r>
          </a:p>
          <a:p>
            <a:r>
              <a:rPr lang="en-US" b="1" dirty="0"/>
              <a:t>Patient Table</a:t>
            </a:r>
            <a:r>
              <a:rPr lang="en-US" dirty="0"/>
              <a:t> – Patient demographics and contact details</a:t>
            </a:r>
          </a:p>
          <a:p>
            <a:r>
              <a:rPr lang="en-US" b="1" dirty="0"/>
              <a:t>Doctor Table</a:t>
            </a:r>
            <a:r>
              <a:rPr lang="en-US" dirty="0"/>
              <a:t> – Doctors with their specialties</a:t>
            </a:r>
          </a:p>
          <a:p>
            <a:r>
              <a:rPr lang="en-US" b="1" dirty="0"/>
              <a:t>Appointment Table</a:t>
            </a:r>
            <a:r>
              <a:rPr lang="en-US" dirty="0"/>
              <a:t> – Appointment details including dates, times, and status (Scheduled, Completed, Cancelled)</a:t>
            </a:r>
          </a:p>
          <a:p>
            <a:r>
              <a:rPr lang="en-US" b="1" dirty="0" err="1"/>
              <a:t>PatientsAttendAppointments</a:t>
            </a:r>
            <a:r>
              <a:rPr lang="en-US" b="1" dirty="0"/>
              <a:t> Table</a:t>
            </a:r>
            <a:r>
              <a:rPr lang="en-US" dirty="0"/>
              <a:t> – Mapping between patients and their appointments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699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2691-C88C-47F2-B192-5BA5F54C0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45253"/>
            <a:ext cx="9601196" cy="887308"/>
          </a:xfrm>
        </p:spPr>
        <p:txBody>
          <a:bodyPr/>
          <a:lstStyle/>
          <a:p>
            <a:r>
              <a:rPr lang="en-GB" dirty="0"/>
              <a:t>SQL QUERY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6E81E-54FC-4C4B-8BDA-5450635CC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328" y="1625396"/>
            <a:ext cx="7796540" cy="3997828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Appointments per doctor with rank (most to least busy)</a:t>
            </a:r>
          </a:p>
          <a:p>
            <a:r>
              <a:rPr lang="en-US" dirty="0"/>
              <a:t>Peak booking hours (by start time hour)  </a:t>
            </a:r>
          </a:p>
          <a:p>
            <a:r>
              <a:rPr lang="en-US" dirty="0"/>
              <a:t>Which doctor has the most appointments?</a:t>
            </a:r>
          </a:p>
          <a:p>
            <a:r>
              <a:rPr lang="en-US" dirty="0"/>
              <a:t>How many patients does each doctor treat?</a:t>
            </a:r>
          </a:p>
          <a:p>
            <a:r>
              <a:rPr lang="en-US" dirty="0"/>
              <a:t>Doctor–patient pairs with most interactions (top 10)</a:t>
            </a:r>
          </a:p>
          <a:p>
            <a:r>
              <a:rPr lang="en-US" dirty="0"/>
              <a:t>First and most recent visit per patient (with total visits)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29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3A7D-4F79-425E-B661-12313841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2" y="453813"/>
            <a:ext cx="9601196" cy="877148"/>
          </a:xfrm>
        </p:spPr>
        <p:txBody>
          <a:bodyPr>
            <a:normAutofit/>
          </a:bodyPr>
          <a:lstStyle/>
          <a:p>
            <a:r>
              <a:rPr lang="en-GB" dirty="0"/>
              <a:t>Visual Analysis  (</a:t>
            </a:r>
            <a:r>
              <a:rPr lang="en-GB" dirty="0" err="1"/>
              <a:t>PowerBI</a:t>
            </a:r>
            <a:r>
              <a:rPr lang="en-GB" dirty="0"/>
              <a:t>/Tableau)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DEF3-99DE-49EF-886C-7E89984A2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82" y="1656078"/>
            <a:ext cx="9601196" cy="4206241"/>
          </a:xfrm>
        </p:spPr>
        <p:txBody>
          <a:bodyPr>
            <a:no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The hospital wants a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Power BI dashboard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that provides: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Patient Insights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Total registered patients and their age distribution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Repeat vs one-time patients</a:t>
            </a:r>
          </a:p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Doctor Performance &amp; Utilization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Number of appointments handled by each doctor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Speciality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-wise appointment distribution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Cancellation and completion rates by doctor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49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1D097-9807-41A7-07E4-0C62BCD64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2BC9-8CBD-956D-CBFE-15A1007BF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2" y="453813"/>
            <a:ext cx="9601196" cy="877148"/>
          </a:xfrm>
        </p:spPr>
        <p:txBody>
          <a:bodyPr>
            <a:normAutofit/>
          </a:bodyPr>
          <a:lstStyle/>
          <a:p>
            <a:r>
              <a:rPr lang="en-GB" dirty="0"/>
              <a:t>Visual Analysis  (</a:t>
            </a:r>
            <a:r>
              <a:rPr lang="en-GB" dirty="0" err="1"/>
              <a:t>PowerBI</a:t>
            </a:r>
            <a:r>
              <a:rPr lang="en-GB" dirty="0"/>
              <a:t>/Tableau)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0E16E-5461-EC79-CF6B-20A700586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82" y="1656078"/>
            <a:ext cx="9601196" cy="4206241"/>
          </a:xfrm>
        </p:spPr>
        <p:txBody>
          <a:bodyPr>
            <a:no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The hospital wants a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Power BI dashboard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that provides: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Appointment Trends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Status breakdown (Scheduled, Completed, Cancelled)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Peak booking hours</a:t>
            </a:r>
          </a:p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Hospital Efficiency KPIs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Overall doctor utilization rate (Completed / Booked)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Average waiting gap between appointments per doctor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Top patients by number of visits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Capacity vs actual load (e.g., max 8 appointments per doctor/day assumption)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4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9707-BCA8-2BE4-C988-F8B270A1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23238"/>
            <a:ext cx="9601196" cy="917788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Instructions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0CE0D-6CEE-DF24-6C37-D25A9B66A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652692"/>
            <a:ext cx="9601196" cy="3318936"/>
          </a:xfrm>
        </p:spPr>
        <p:txBody>
          <a:bodyPr>
            <a:normAutofit lnSpcReduction="10000"/>
          </a:bodyPr>
          <a:lstStyle/>
          <a:p>
            <a:pPr marL="228600" lvl="0" indent="-21526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/>
              <a:t>The dataset will be given through a drive link in your mail.</a:t>
            </a:r>
          </a:p>
          <a:p>
            <a:pPr marL="228600" lvl="0" indent="-215265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/>
              <a:t>You have to submit the project with a Ppt presentation </a:t>
            </a:r>
            <a:r>
              <a:rPr lang="en-US" b="1"/>
              <a:t>by Saturday 13th </a:t>
            </a:r>
            <a:r>
              <a:rPr lang="en-US" b="1" dirty="0"/>
              <a:t>September 2025 by EOD.</a:t>
            </a:r>
          </a:p>
          <a:p>
            <a:pPr marL="228600" lvl="0" indent="-215265">
              <a:buSzPct val="100000"/>
            </a:pPr>
            <a:r>
              <a:rPr lang="en-US" b="1" dirty="0"/>
              <a:t>Kindly submit your ‘</a:t>
            </a:r>
            <a:r>
              <a:rPr lang="en-US" b="1" dirty="0" err="1"/>
              <a:t>XYZ.sql</a:t>
            </a:r>
            <a:r>
              <a:rPr lang="en-US" b="1" dirty="0"/>
              <a:t>’ file and ‘</a:t>
            </a:r>
            <a:r>
              <a:rPr lang="en-US" b="1" dirty="0" err="1"/>
              <a:t>XYZ.pbix</a:t>
            </a:r>
            <a:r>
              <a:rPr lang="en-US" b="1" dirty="0"/>
              <a:t>/tableau’ to </a:t>
            </a:r>
            <a:r>
              <a:rPr lang="en-US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interviewprep@learnbay.co</a:t>
            </a:r>
            <a:r>
              <a:rPr lang="en-US" b="1" dirty="0">
                <a:solidFill>
                  <a:schemeClr val="tx1"/>
                </a:solidFill>
              </a:rPr>
              <a:t>  </a:t>
            </a:r>
            <a:r>
              <a:rPr lang="en-US" b="1" dirty="0"/>
              <a:t>within the timeframe, submission of the project after the due date will be considered disqualified. Late submission will be considered with a valid reason.</a:t>
            </a:r>
          </a:p>
          <a:p>
            <a:pPr marL="228600" lvl="0" indent="-215265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/>
              <a:t>After submission of the project you’ll get a link to book a time for the project presentation.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4711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/>
          <p:nvPr/>
        </p:nvSpPr>
        <p:spPr>
          <a:xfrm>
            <a:off x="1647600" y="497737"/>
            <a:ext cx="8896800" cy="87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Selection &amp; feedback</a:t>
            </a:r>
            <a:endParaRPr sz="5400" b="0" i="0" u="none" strike="noStrike" cap="none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0E763F-09D7-91B9-E400-349026F47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601892"/>
            <a:ext cx="9601196" cy="4077548"/>
          </a:xfrm>
        </p:spPr>
        <p:txBody>
          <a:bodyPr>
            <a:normAutofit fontScale="47500" lnSpcReduction="20000"/>
          </a:bodyPr>
          <a:lstStyle/>
          <a:p>
            <a:pPr marL="342900" lvl="0" indent="-30861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Selection of candidates will be based on their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approach to Analysis,  presentation skills(Storytelling skills), and subject knowledge points(Mock questions related to SQL and PBI/Tableau.)</a:t>
            </a:r>
          </a:p>
          <a:p>
            <a:pPr marL="342900" lvl="0" indent="-30861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</a:pP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0861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Once the presentation is done every candidate will get their feedback during the session and outcome and score via mail with the status of whether they are selected or not.</a:t>
            </a:r>
          </a:p>
          <a:p>
            <a:pPr marL="342900" lvl="0" indent="-30861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64285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Selected candidates’ data will be shared with the placement team for 1 on 1 resume session.</a:t>
            </a:r>
          </a:p>
          <a:p>
            <a:pPr marL="342900" lvl="0" indent="-30861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64285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(before attending the resume review session kindly go through the group session for resume first)</a:t>
            </a:r>
          </a:p>
          <a:p>
            <a:pPr marL="342900" lvl="0" indent="-30861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64285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Candidates who are not selected in this process will be carried forward to the next project.</a:t>
            </a:r>
          </a:p>
          <a:p>
            <a:pPr marL="342900" lvl="0" indent="-30861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64285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Kindly do not book multiple slots, if found it shall considered as cancelled. If any change in the slot date and time kindly inform or cancel the previous slot.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None/>
            </a:pPr>
            <a:endParaRPr lang="en-US" dirty="0"/>
          </a:p>
          <a:p>
            <a:pPr marL="34290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None/>
            </a:pP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0EF42-90E8-B7FF-C1BC-8A11E0B76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544320"/>
            <a:ext cx="9601196" cy="4158828"/>
          </a:xfrm>
        </p:spPr>
        <p:txBody>
          <a:bodyPr>
            <a:normAutofit/>
          </a:bodyPr>
          <a:lstStyle/>
          <a:p>
            <a:endParaRPr lang="en-US" sz="6000" dirty="0"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US" sz="6000" b="1" i="1" dirty="0">
                <a:latin typeface="Algerian" panose="04020705040A02060702" pitchFamily="82" charset="0"/>
              </a:rPr>
              <a:t>THANK YOU !!!!</a:t>
            </a:r>
            <a:endParaRPr lang="en-IN" sz="6000" b="1" i="1" dirty="0"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US" sz="6000" b="1" i="1" dirty="0">
                <a:latin typeface="Algerian" panose="04020705040A02060702" pitchFamily="82" charset="0"/>
              </a:rPr>
              <a:t>ALL THE BEST . </a:t>
            </a:r>
          </a:p>
        </p:txBody>
      </p:sp>
    </p:spTree>
    <p:extLst>
      <p:ext uri="{BB962C8B-B14F-4D97-AF65-F5344CB8AC3E}">
        <p14:creationId xmlns:p14="http://schemas.microsoft.com/office/powerpoint/2010/main" val="1092174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466</TotalTime>
  <Words>558</Words>
  <Application>Microsoft Office PowerPoint</Application>
  <PresentationFormat>Widescreen</PresentationFormat>
  <Paragraphs>57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Arial Black</vt:lpstr>
      <vt:lpstr>Calibri</vt:lpstr>
      <vt:lpstr>Century Gothic</vt:lpstr>
      <vt:lpstr>Garamond</vt:lpstr>
      <vt:lpstr>Organic</vt:lpstr>
      <vt:lpstr>ANALYTIC PROJECT  03-09-2025</vt:lpstr>
      <vt:lpstr>Problem Statement - Hospital Management System Analytics</vt:lpstr>
      <vt:lpstr>Dataset</vt:lpstr>
      <vt:lpstr>SQL QUERY ANALYSIS</vt:lpstr>
      <vt:lpstr>Visual Analysis  (PowerBI/Tableau)</vt:lpstr>
      <vt:lpstr>Visual Analysis  (PowerBI/Tableau)</vt:lpstr>
      <vt:lpstr>Instructions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 PROJECT JULY 18TH 2024</dc:title>
  <dc:creator>Sagar Thapliyal</dc:creator>
  <cp:lastModifiedBy>swapna p</cp:lastModifiedBy>
  <cp:revision>20</cp:revision>
  <dcterms:created xsi:type="dcterms:W3CDTF">2024-07-18T10:45:51Z</dcterms:created>
  <dcterms:modified xsi:type="dcterms:W3CDTF">2025-09-03T06:23:47Z</dcterms:modified>
</cp:coreProperties>
</file>