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Fredoka" charset="1" panose="02000000000000000000"/>
      <p:regular r:id="rId13"/>
    </p:embeddedFont>
    <p:embeddedFont>
      <p:font typeface="Montserrat Medium" charset="1" panose="000006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3186" y="-882247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22958">
            <a:off x="7446216" y="-1175426"/>
            <a:ext cx="16072061" cy="11601106"/>
          </a:xfrm>
          <a:custGeom>
            <a:avLst/>
            <a:gdLst/>
            <a:ahLst/>
            <a:cxnLst/>
            <a:rect r="r" b="b" t="t" l="l"/>
            <a:pathLst>
              <a:path h="11601106" w="16072061">
                <a:moveTo>
                  <a:pt x="0" y="0"/>
                </a:moveTo>
                <a:lnTo>
                  <a:pt x="16072061" y="0"/>
                </a:lnTo>
                <a:lnTo>
                  <a:pt x="16072061" y="11601105"/>
                </a:lnTo>
                <a:lnTo>
                  <a:pt x="0" y="11601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09944" y="6924791"/>
            <a:ext cx="3050862" cy="1736218"/>
          </a:xfrm>
          <a:custGeom>
            <a:avLst/>
            <a:gdLst/>
            <a:ahLst/>
            <a:cxnLst/>
            <a:rect r="r" b="b" t="t" l="l"/>
            <a:pathLst>
              <a:path h="1736218" w="3050862">
                <a:moveTo>
                  <a:pt x="0" y="0"/>
                </a:moveTo>
                <a:lnTo>
                  <a:pt x="3050863" y="0"/>
                </a:lnTo>
                <a:lnTo>
                  <a:pt x="3050863" y="1736218"/>
                </a:lnTo>
                <a:lnTo>
                  <a:pt x="0" y="1736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723187"/>
            <a:ext cx="8498111" cy="8980273"/>
          </a:xfrm>
          <a:custGeom>
            <a:avLst/>
            <a:gdLst/>
            <a:ahLst/>
            <a:cxnLst/>
            <a:rect r="r" b="b" t="t" l="l"/>
            <a:pathLst>
              <a:path h="8980273" w="8498111">
                <a:moveTo>
                  <a:pt x="0" y="0"/>
                </a:moveTo>
                <a:lnTo>
                  <a:pt x="8498111" y="0"/>
                </a:lnTo>
                <a:lnTo>
                  <a:pt x="8498111" y="8980273"/>
                </a:lnTo>
                <a:lnTo>
                  <a:pt x="0" y="8980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3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2246" y="1339742"/>
            <a:ext cx="1777054" cy="1444596"/>
          </a:xfrm>
          <a:custGeom>
            <a:avLst/>
            <a:gdLst/>
            <a:ahLst/>
            <a:cxnLst/>
            <a:rect r="r" b="b" t="t" l="l"/>
            <a:pathLst>
              <a:path h="1444596" w="1777054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8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98111" y="3533154"/>
            <a:ext cx="9430620" cy="238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9"/>
              </a:lnSpc>
            </a:pPr>
            <a:r>
              <a:rPr lang="en-US" sz="6899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Hospital Management System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0009" y="6099290"/>
            <a:ext cx="9859291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9"/>
              </a:lnSpc>
            </a:pPr>
            <a:r>
              <a:rPr lang="en-US" sz="3499" spc="185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Key Insights &amp; Performance Metrics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8700" y="1339742"/>
            <a:ext cx="1704110" cy="969794"/>
          </a:xfrm>
          <a:custGeom>
            <a:avLst/>
            <a:gdLst/>
            <a:ahLst/>
            <a:cxnLst/>
            <a:rect r="r" b="b" t="t" l="l"/>
            <a:pathLst>
              <a:path h="969794" w="1704110">
                <a:moveTo>
                  <a:pt x="0" y="0"/>
                </a:moveTo>
                <a:lnTo>
                  <a:pt x="1704110" y="0"/>
                </a:lnTo>
                <a:lnTo>
                  <a:pt x="1704110" y="969793"/>
                </a:lnTo>
                <a:lnTo>
                  <a:pt x="0" y="969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218385" y="16510"/>
            <a:ext cx="4198279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spc="153">
                <a:solidFill>
                  <a:srgbClr val="332E35"/>
                </a:solidFill>
                <a:latin typeface="Fredoka"/>
                <a:ea typeface="Fredoka"/>
                <a:cs typeface="Fredoka"/>
                <a:sym typeface="Fredoka"/>
              </a:rPr>
              <a:t>By BIPUL KUMAR </a:t>
            </a:r>
          </a:p>
          <a:p>
            <a:pPr algn="ctr">
              <a:lnSpc>
                <a:spcPts val="4059"/>
              </a:lnSpc>
            </a:pPr>
            <a:r>
              <a:rPr lang="en-US" sz="2899" spc="153">
                <a:solidFill>
                  <a:srgbClr val="332E35"/>
                </a:solidFill>
                <a:latin typeface="Fredoka"/>
                <a:ea typeface="Fredoka"/>
                <a:cs typeface="Fredoka"/>
                <a:sym typeface="Fredoka"/>
              </a:rPr>
              <a:t>(25</a:t>
            </a:r>
            <a:r>
              <a:rPr lang="en-US" sz="2899" spc="153">
                <a:solidFill>
                  <a:srgbClr val="332E35"/>
                </a:solidFill>
                <a:latin typeface="Fredoka"/>
                <a:ea typeface="Fredoka"/>
                <a:cs typeface="Fredoka"/>
                <a:sym typeface="Fredoka"/>
              </a:rPr>
              <a:t>th</a:t>
            </a:r>
            <a:r>
              <a:rPr lang="en-US" sz="2899" spc="153">
                <a:solidFill>
                  <a:srgbClr val="332E35"/>
                </a:solidFill>
                <a:latin typeface="Fredoka"/>
                <a:ea typeface="Fredoka"/>
                <a:cs typeface="Fredoka"/>
                <a:sym typeface="Fredoka"/>
              </a:rPr>
              <a:t> Aug Batch)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68802">
            <a:off x="-4816841" y="-2332895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2" y="0"/>
                </a:lnTo>
                <a:lnTo>
                  <a:pt x="19179332" y="16250125"/>
                </a:lnTo>
                <a:lnTo>
                  <a:pt x="0" y="1625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91050">
            <a:off x="-4938072" y="-1059737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5535" y="172259"/>
            <a:ext cx="8115300" cy="107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6300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Executive 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5535" y="1778032"/>
            <a:ext cx="15114932" cy="229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 HIGHLIGHT: 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significant portion of appointments are from </a:t>
            </a:r>
            <a:r>
              <a:rPr lang="en-US" sz="3200" b="true">
                <a:solidFill>
                  <a:srgbClr val="7ED9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one-time patients</a:t>
            </a:r>
            <a:r>
              <a:rPr lang="en-US" sz="32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there are opportunities to increase overall doctor utilization and reduce appointment cancellations.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686699" y="74712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67162" y="9772650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5535" y="5076825"/>
            <a:ext cx="15614276" cy="453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Top 3 Actionable Insights: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 a system to balance patient load across doctors.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Enhance communication to </a:t>
            </a:r>
            <a:r>
              <a:rPr lang="en-US" b="true" sz="3200">
                <a:solidFill>
                  <a:srgbClr val="FF5757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</a:t>
            </a:r>
            <a:r>
              <a:rPr lang="en-US" b="true" sz="3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appointment cancellation rates.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Optimize scheduling for peak booking hours.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37974">
            <a:off x="4078647" y="-1036010"/>
            <a:ext cx="16723353" cy="12071220"/>
          </a:xfrm>
          <a:custGeom>
            <a:avLst/>
            <a:gdLst/>
            <a:ahLst/>
            <a:cxnLst/>
            <a:rect r="r" b="b" t="t" l="l"/>
            <a:pathLst>
              <a:path h="12071220" w="16723353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6054" y="-1344960"/>
            <a:ext cx="17240730" cy="14607600"/>
          </a:xfrm>
          <a:custGeom>
            <a:avLst/>
            <a:gdLst/>
            <a:ahLst/>
            <a:cxnLst/>
            <a:rect r="r" b="b" t="t" l="l"/>
            <a:pathLst>
              <a:path h="14607600" w="1724073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4820" y="206301"/>
            <a:ext cx="6749404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19"/>
              </a:lnSpc>
            </a:pPr>
            <a:r>
              <a:rPr lang="en-US" sz="6300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Patient Analytics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426353" y="3301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8987961"/>
            <a:ext cx="1560511" cy="888072"/>
          </a:xfrm>
          <a:custGeom>
            <a:avLst/>
            <a:gdLst/>
            <a:ahLst/>
            <a:cxnLst/>
            <a:rect r="r" b="b" t="t" l="l"/>
            <a:pathLst>
              <a:path h="888072" w="1560511">
                <a:moveTo>
                  <a:pt x="0" y="0"/>
                </a:moveTo>
                <a:lnTo>
                  <a:pt x="1560511" y="0"/>
                </a:lnTo>
                <a:lnTo>
                  <a:pt x="1560511" y="888073"/>
                </a:lnTo>
                <a:lnTo>
                  <a:pt x="0" y="888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8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42873" y="158821"/>
            <a:ext cx="3325854" cy="3634791"/>
          </a:xfrm>
          <a:custGeom>
            <a:avLst/>
            <a:gdLst/>
            <a:ahLst/>
            <a:cxnLst/>
            <a:rect r="r" b="b" t="t" l="l"/>
            <a:pathLst>
              <a:path h="3634791" w="3325854">
                <a:moveTo>
                  <a:pt x="0" y="0"/>
                </a:moveTo>
                <a:lnTo>
                  <a:pt x="3325854" y="0"/>
                </a:lnTo>
                <a:lnTo>
                  <a:pt x="3325854" y="3634791"/>
                </a:lnTo>
                <a:lnTo>
                  <a:pt x="0" y="36347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675" t="0" r="-10857" b="-10458"/>
            </a:stretch>
          </a:blipFill>
          <a:ln cap="rnd">
            <a:noFill/>
            <a:prstDash val="lgDash"/>
            <a:round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807766" y="7386735"/>
            <a:ext cx="8231789" cy="2489299"/>
          </a:xfrm>
          <a:custGeom>
            <a:avLst/>
            <a:gdLst/>
            <a:ahLst/>
            <a:cxnLst/>
            <a:rect r="r" b="b" t="t" l="l"/>
            <a:pathLst>
              <a:path h="2489299" w="8231789">
                <a:moveTo>
                  <a:pt x="0" y="0"/>
                </a:moveTo>
                <a:lnTo>
                  <a:pt x="8231789" y="0"/>
                </a:lnTo>
                <a:lnTo>
                  <a:pt x="8231789" y="2489299"/>
                </a:lnTo>
                <a:lnTo>
                  <a:pt x="0" y="24892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590" t="0" r="-33310" b="-6893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30784" y="3898459"/>
            <a:ext cx="4408771" cy="3250078"/>
          </a:xfrm>
          <a:custGeom>
            <a:avLst/>
            <a:gdLst/>
            <a:ahLst/>
            <a:cxnLst/>
            <a:rect r="r" b="b" t="t" l="l"/>
            <a:pathLst>
              <a:path h="3250078" w="4408771">
                <a:moveTo>
                  <a:pt x="0" y="0"/>
                </a:moveTo>
                <a:lnTo>
                  <a:pt x="4408771" y="0"/>
                </a:lnTo>
                <a:lnTo>
                  <a:pt x="4408771" y="3250078"/>
                </a:lnTo>
                <a:lnTo>
                  <a:pt x="0" y="32500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9820" t="0" r="-1122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4820" y="1679649"/>
            <a:ext cx="9401172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Understanding patient behavior is crucial for strategic growth. Our analysis focuses on patient loyalty and demographics.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1748" y="3532579"/>
            <a:ext cx="9336019" cy="664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Repeat vs. One-time Patients:</a:t>
            </a:r>
            <a:r>
              <a:rPr lang="en-US" b="true" sz="26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We observe a high volume of one-time patients, indicating a need for strategies to improve patient retention and convert them into repeat visitors.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Top Patients by Visits:</a:t>
            </a:r>
            <a:r>
              <a:rPr lang="en-US" b="true" sz="26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small group of highly frequent patients contribute a substantial portion of the total appointments.</a:t>
            </a:r>
          </a:p>
          <a:p>
            <a:pPr algn="l">
              <a:lnSpc>
                <a:spcPts val="3779"/>
              </a:lnSpc>
            </a:pP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Age Group Segmentation: </a:t>
            </a:r>
            <a:r>
              <a:rPr lang="en-US" b="true" sz="26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Appointments are concentrated in the 30-40 age group, with significant demand from the Under 18 and 18-30 segments.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87743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-2164815" y="-878760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35548" y="9669483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010911" y="2512547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67438" y="1028700"/>
            <a:ext cx="5699771" cy="5589360"/>
          </a:xfrm>
          <a:custGeom>
            <a:avLst/>
            <a:gdLst/>
            <a:ahLst/>
            <a:cxnLst/>
            <a:rect r="r" b="b" t="t" l="l"/>
            <a:pathLst>
              <a:path h="5589360" w="5699771">
                <a:moveTo>
                  <a:pt x="0" y="0"/>
                </a:moveTo>
                <a:lnTo>
                  <a:pt x="5699771" y="0"/>
                </a:lnTo>
                <a:lnTo>
                  <a:pt x="5699771" y="5589360"/>
                </a:lnTo>
                <a:lnTo>
                  <a:pt x="0" y="55893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11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26992" y="7130803"/>
            <a:ext cx="7566294" cy="2538680"/>
          </a:xfrm>
          <a:custGeom>
            <a:avLst/>
            <a:gdLst/>
            <a:ahLst/>
            <a:cxnLst/>
            <a:rect r="r" b="b" t="t" l="l"/>
            <a:pathLst>
              <a:path h="2538680" w="7566294">
                <a:moveTo>
                  <a:pt x="0" y="0"/>
                </a:moveTo>
                <a:lnTo>
                  <a:pt x="7566294" y="0"/>
                </a:lnTo>
                <a:lnTo>
                  <a:pt x="7566294" y="2538680"/>
                </a:lnTo>
                <a:lnTo>
                  <a:pt x="0" y="25386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6431" t="0" r="-25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4141" y="2769012"/>
            <a:ext cx="9982850" cy="759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Total Appointments</a:t>
            </a:r>
            <a:r>
              <a:rPr lang="en-US" b="true" sz="2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Analysis shows a significant variance in total appointments per doctor.</a:t>
            </a:r>
          </a:p>
          <a:p>
            <a:pPr algn="l">
              <a:lnSpc>
                <a:spcPts val="3780"/>
              </a:lnSpc>
            </a:pP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Completed vs. Cancelled vs. Scheduled:</a:t>
            </a:r>
            <a:r>
              <a:rPr lang="en-US" b="true" sz="2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 notable percentage of appointments are cancelled, impacting overall efficiency and resource planning.</a:t>
            </a:r>
          </a:p>
          <a:p>
            <a:pPr algn="l">
              <a:lnSpc>
                <a:spcPts val="3780"/>
              </a:lnSpc>
            </a:pP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Doctor Utilization Rate:</a:t>
            </a:r>
            <a:r>
              <a:rPr lang="en-US" b="true" sz="2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The ratio of completed appointments to booked appointments varies, highlighting underutilized and over-utilized doctors.</a:t>
            </a:r>
          </a:p>
          <a:p>
            <a:pPr algn="l">
              <a:lnSpc>
                <a:spcPts val="3780"/>
              </a:lnSpc>
            </a:pP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Average Appointments per Day:</a:t>
            </a:r>
            <a:r>
              <a:rPr lang="en-US" b="true" sz="2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Our data shows that the average appointments per day per doctor is significantly below the assumed capacity of eight, indicating potential for increased efficiency.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58552" y="-49530"/>
            <a:ext cx="8469234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Doctor Performance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8552" y="1545442"/>
            <a:ext cx="10689786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Assessing doctor performance metrics allows for equitable workload distribution and performance improvement.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62730">
            <a:off x="-5148051" y="-2289602"/>
            <a:ext cx="19179332" cy="16250125"/>
          </a:xfrm>
          <a:custGeom>
            <a:avLst/>
            <a:gdLst/>
            <a:ahLst/>
            <a:cxnLst/>
            <a:rect r="r" b="b" t="t" l="l"/>
            <a:pathLst>
              <a:path h="16250125" w="19179332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78541">
            <a:off x="456396" y="1488298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2" y="0"/>
                </a:lnTo>
                <a:lnTo>
                  <a:pt x="17201472" y="12416335"/>
                </a:lnTo>
                <a:lnTo>
                  <a:pt x="0" y="124163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1299474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54977" y="580754"/>
            <a:ext cx="1574250" cy="895891"/>
          </a:xfrm>
          <a:custGeom>
            <a:avLst/>
            <a:gdLst/>
            <a:ahLst/>
            <a:cxnLst/>
            <a:rect r="r" b="b" t="t" l="l"/>
            <a:pathLst>
              <a:path h="895891" w="1574250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58541" y="7107708"/>
            <a:ext cx="7566294" cy="2789804"/>
          </a:xfrm>
          <a:custGeom>
            <a:avLst/>
            <a:gdLst/>
            <a:ahLst/>
            <a:cxnLst/>
            <a:rect r="r" b="b" t="t" l="l"/>
            <a:pathLst>
              <a:path h="2789804" w="7566294">
                <a:moveTo>
                  <a:pt x="0" y="0"/>
                </a:moveTo>
                <a:lnTo>
                  <a:pt x="7566294" y="0"/>
                </a:lnTo>
                <a:lnTo>
                  <a:pt x="7566294" y="2789804"/>
                </a:lnTo>
                <a:lnTo>
                  <a:pt x="0" y="27898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8338" r="-2116" b="-1254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58541" y="186314"/>
            <a:ext cx="7742003" cy="4641323"/>
          </a:xfrm>
          <a:custGeom>
            <a:avLst/>
            <a:gdLst/>
            <a:ahLst/>
            <a:cxnLst/>
            <a:rect r="r" b="b" t="t" l="l"/>
            <a:pathLst>
              <a:path h="4641323" w="7742003">
                <a:moveTo>
                  <a:pt x="0" y="0"/>
                </a:moveTo>
                <a:lnTo>
                  <a:pt x="7742003" y="0"/>
                </a:lnTo>
                <a:lnTo>
                  <a:pt x="7742003" y="4641324"/>
                </a:lnTo>
                <a:lnTo>
                  <a:pt x="0" y="464132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189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58541" y="4827638"/>
            <a:ext cx="7566294" cy="1854730"/>
          </a:xfrm>
          <a:custGeom>
            <a:avLst/>
            <a:gdLst/>
            <a:ahLst/>
            <a:cxnLst/>
            <a:rect r="r" b="b" t="t" l="l"/>
            <a:pathLst>
              <a:path h="1854730" w="7566294">
                <a:moveTo>
                  <a:pt x="0" y="0"/>
                </a:moveTo>
                <a:lnTo>
                  <a:pt x="7566294" y="0"/>
                </a:lnTo>
                <a:lnTo>
                  <a:pt x="7566294" y="1854730"/>
                </a:lnTo>
                <a:lnTo>
                  <a:pt x="0" y="18547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53163" r="0" b="-7829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2915" y="221247"/>
            <a:ext cx="8274217" cy="107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6300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Operational 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4175" y="1950423"/>
            <a:ext cx="10007228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Optimizing the appointment system requires understanding the dynamics of booking and scheduling.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993" y="3675300"/>
            <a:ext cx="9641571" cy="641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Peak Booking Hours:</a:t>
            </a:r>
            <a:r>
              <a:rPr lang="en-US" b="true"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Appointment demand is highest during specific hours, creating potential bottlenecks.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Average Waiting Gap: </a:t>
            </a:r>
            <a:r>
              <a:rPr lang="en-US" b="true"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average time between appointments for a doctor shows opportunities to streamline scheduling and reduce idle time.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Capacity vs. Actual Load:</a:t>
            </a:r>
            <a:r>
              <a:rPr lang="en-US" b="true"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Based on an assumption of eight appointments per day per doctor, there is a considerable gap between theoretical capacity and actual completed appointments.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75567">
            <a:off x="-676855" y="206920"/>
            <a:ext cx="17201471" cy="12416335"/>
          </a:xfrm>
          <a:custGeom>
            <a:avLst/>
            <a:gdLst/>
            <a:ahLst/>
            <a:cxnLst/>
            <a:rect r="r" b="b" t="t" l="l"/>
            <a:pathLst>
              <a:path h="12416335" w="17201471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87743">
            <a:off x="1603944" y="203811"/>
            <a:ext cx="15808940" cy="13394484"/>
          </a:xfrm>
          <a:custGeom>
            <a:avLst/>
            <a:gdLst/>
            <a:ahLst/>
            <a:cxnLst/>
            <a:rect r="r" b="b" t="t" l="l"/>
            <a:pathLst>
              <a:path h="13394484" w="15808940">
                <a:moveTo>
                  <a:pt x="0" y="0"/>
                </a:moveTo>
                <a:lnTo>
                  <a:pt x="15808940" y="0"/>
                </a:lnTo>
                <a:lnTo>
                  <a:pt x="15808940" y="13394484"/>
                </a:lnTo>
                <a:lnTo>
                  <a:pt x="0" y="13394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2890" y="2920925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889" y="9772650"/>
            <a:ext cx="1807620" cy="1028700"/>
          </a:xfrm>
          <a:custGeom>
            <a:avLst/>
            <a:gdLst/>
            <a:ahLst/>
            <a:cxnLst/>
            <a:rect r="r" b="b" t="t" l="l"/>
            <a:pathLst>
              <a:path h="1028700" w="180762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6319" y="2863775"/>
            <a:ext cx="11854955" cy="740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Balance Patient Load:</a:t>
            </a:r>
            <a:r>
              <a:rPr lang="en-US" b="true"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Use data to intelligently allocate new appointments, ensuring no single doctor is overwhelmed while others are underutilized.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Reduce Cancellations:</a:t>
            </a:r>
            <a:r>
              <a:rPr lang="en-US" b="true"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Implement automated appointment reminders via SMS or email to decrease the cancellation rate.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Optimize Peak Hours:</a:t>
            </a:r>
            <a:r>
              <a:rPr lang="en-US" b="true"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Use data on peak booking times to adjust staffing and resource availability, maximizing throughput.</a:t>
            </a:r>
          </a:p>
          <a:p>
            <a:pPr algn="l">
              <a:lnSpc>
                <a:spcPts val="3920"/>
              </a:lnSpc>
            </a:pPr>
          </a:p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66C4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Expand Capacity:</a:t>
            </a:r>
            <a:r>
              <a:rPr lang="en-US" b="true" sz="28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For high-demand doctors, consider adding additional appointment slots or reallocating resources to meet patient needs.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136410" y="253261"/>
            <a:ext cx="4292727" cy="3314418"/>
          </a:xfrm>
          <a:custGeom>
            <a:avLst/>
            <a:gdLst/>
            <a:ahLst/>
            <a:cxnLst/>
            <a:rect r="r" b="b" t="t" l="l"/>
            <a:pathLst>
              <a:path h="3314418" w="4292727">
                <a:moveTo>
                  <a:pt x="0" y="0"/>
                </a:moveTo>
                <a:lnTo>
                  <a:pt x="4292727" y="0"/>
                </a:lnTo>
                <a:lnTo>
                  <a:pt x="4292727" y="3314418"/>
                </a:lnTo>
                <a:lnTo>
                  <a:pt x="0" y="331441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2525" r="0" b="-1771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14241" y="7072503"/>
            <a:ext cx="6473759" cy="3093984"/>
          </a:xfrm>
          <a:custGeom>
            <a:avLst/>
            <a:gdLst/>
            <a:ahLst/>
            <a:cxnLst/>
            <a:rect r="r" b="b" t="t" l="l"/>
            <a:pathLst>
              <a:path h="3093984" w="6473759">
                <a:moveTo>
                  <a:pt x="0" y="0"/>
                </a:moveTo>
                <a:lnTo>
                  <a:pt x="6473759" y="0"/>
                </a:lnTo>
                <a:lnTo>
                  <a:pt x="6473759" y="3093984"/>
                </a:lnTo>
                <a:lnTo>
                  <a:pt x="0" y="30939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88295" y="3710554"/>
            <a:ext cx="6025892" cy="3051826"/>
          </a:xfrm>
          <a:custGeom>
            <a:avLst/>
            <a:gdLst/>
            <a:ahLst/>
            <a:cxnLst/>
            <a:rect r="r" b="b" t="t" l="l"/>
            <a:pathLst>
              <a:path h="3051826" w="6025892">
                <a:moveTo>
                  <a:pt x="0" y="0"/>
                </a:moveTo>
                <a:lnTo>
                  <a:pt x="6025892" y="0"/>
                </a:lnTo>
                <a:lnTo>
                  <a:pt x="6025892" y="3051826"/>
                </a:lnTo>
                <a:lnTo>
                  <a:pt x="0" y="30518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0847" t="-15629" r="-7029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6044" y="150494"/>
            <a:ext cx="8732370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6300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Recommendations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6044" y="1527810"/>
            <a:ext cx="10051050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the key insights, we propose the following data-driven recommendations.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E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1655213" y="-695980"/>
            <a:ext cx="12808520" cy="10852310"/>
          </a:xfrm>
          <a:custGeom>
            <a:avLst/>
            <a:gdLst/>
            <a:ahLst/>
            <a:cxnLst/>
            <a:rect r="r" b="b" t="t" l="l"/>
            <a:pathLst>
              <a:path h="10852310" w="12808520">
                <a:moveTo>
                  <a:pt x="0" y="0"/>
                </a:moveTo>
                <a:lnTo>
                  <a:pt x="12808520" y="0"/>
                </a:lnTo>
                <a:lnTo>
                  <a:pt x="12808520" y="10852310"/>
                </a:lnTo>
                <a:lnTo>
                  <a:pt x="0" y="1085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727506">
            <a:off x="-3670274" y="-3072317"/>
            <a:ext cx="16838642" cy="12154438"/>
          </a:xfrm>
          <a:custGeom>
            <a:avLst/>
            <a:gdLst/>
            <a:ahLst/>
            <a:cxnLst/>
            <a:rect r="r" b="b" t="t" l="l"/>
            <a:pathLst>
              <a:path h="12154438" w="16838642">
                <a:moveTo>
                  <a:pt x="0" y="0"/>
                </a:moveTo>
                <a:lnTo>
                  <a:pt x="16838642" y="0"/>
                </a:lnTo>
                <a:lnTo>
                  <a:pt x="16838642" y="12154438"/>
                </a:lnTo>
                <a:lnTo>
                  <a:pt x="0" y="12154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10644"/>
            <a:ext cx="9144000" cy="9676356"/>
          </a:xfrm>
          <a:custGeom>
            <a:avLst/>
            <a:gdLst/>
            <a:ahLst/>
            <a:cxnLst/>
            <a:rect r="r" b="b" t="t" l="l"/>
            <a:pathLst>
              <a:path h="9676356" w="9144000">
                <a:moveTo>
                  <a:pt x="0" y="0"/>
                </a:moveTo>
                <a:lnTo>
                  <a:pt x="9144000" y="0"/>
                </a:lnTo>
                <a:lnTo>
                  <a:pt x="9144000" y="9676356"/>
                </a:lnTo>
                <a:lnTo>
                  <a:pt x="0" y="96763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56306" y="3037461"/>
            <a:ext cx="8725954" cy="3366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29"/>
              </a:lnSpc>
            </a:pPr>
            <a:r>
              <a:rPr lang="en-US" sz="12929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THANK</a:t>
            </a:r>
          </a:p>
          <a:p>
            <a:pPr algn="l">
              <a:lnSpc>
                <a:spcPts val="12929"/>
              </a:lnSpc>
            </a:pPr>
            <a:r>
              <a:rPr lang="en-US" sz="12929">
                <a:solidFill>
                  <a:srgbClr val="FF66C4"/>
                </a:solidFill>
                <a:latin typeface="Fredoka"/>
                <a:ea typeface="Fredoka"/>
                <a:cs typeface="Fredoka"/>
                <a:sym typeface="Fredoka"/>
              </a:rPr>
              <a:t>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681575" y="4880901"/>
            <a:ext cx="1874050" cy="1523446"/>
          </a:xfrm>
          <a:custGeom>
            <a:avLst/>
            <a:gdLst/>
            <a:ahLst/>
            <a:cxnLst/>
            <a:rect r="r" b="b" t="t" l="l"/>
            <a:pathLst>
              <a:path h="1523446" w="1874050">
                <a:moveTo>
                  <a:pt x="0" y="0"/>
                </a:moveTo>
                <a:lnTo>
                  <a:pt x="1874050" y="0"/>
                </a:lnTo>
                <a:lnTo>
                  <a:pt x="1874050" y="1523446"/>
                </a:lnTo>
                <a:lnTo>
                  <a:pt x="0" y="15234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21520" y="85597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698277" y="330126"/>
            <a:ext cx="2455053" cy="1397148"/>
          </a:xfrm>
          <a:custGeom>
            <a:avLst/>
            <a:gdLst/>
            <a:ahLst/>
            <a:cxnLst/>
            <a:rect r="r" b="b" t="t" l="l"/>
            <a:pathLst>
              <a:path h="1397148" w="2455053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44633" y="9423826"/>
            <a:ext cx="1873333" cy="1066097"/>
          </a:xfrm>
          <a:custGeom>
            <a:avLst/>
            <a:gdLst/>
            <a:ahLst/>
            <a:cxnLst/>
            <a:rect r="r" b="b" t="t" l="l"/>
            <a:pathLst>
              <a:path h="1066097" w="1873333">
                <a:moveTo>
                  <a:pt x="0" y="0"/>
                </a:moveTo>
                <a:lnTo>
                  <a:pt x="1873333" y="0"/>
                </a:lnTo>
                <a:lnTo>
                  <a:pt x="1873333" y="1066096"/>
                </a:lnTo>
                <a:lnTo>
                  <a:pt x="0" y="10660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DAGyer1-bpY</dc:identifier>
  <dcterms:modified xsi:type="dcterms:W3CDTF">2011-08-01T06:04:30Z</dcterms:modified>
  <cp:revision>1</cp:revision>
  <dc:title>Hospital Management System Analytics</dc:title>
</cp:coreProperties>
</file>