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&lt;header&gt;</a:t>
            </a:r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/>
              <a:t>&lt;footer&gt;</a:t>
            </a:r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31817151-6161-4111-B191-B151619121E1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211171-61E1-41D1-B111-B1A1D121A1F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8448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352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73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8448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8448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52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73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8448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16400" y="5001840"/>
            <a:ext cx="3801600" cy="144288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solidFill>
            <a:srgbClr val="9fcbdc"/>
          </a:solidFill>
        </p:spPr>
      </p:sp>
      <p:sp>
        <p:nvSpPr>
          <p:cNvPr id="1" name="CustomShape 2"/>
          <p:cNvSpPr/>
          <p:nvPr/>
        </p:nvSpPr>
        <p:spPr>
          <a:xfrm>
            <a:off x="-53640" y="5785200"/>
            <a:ext cx="3801600" cy="837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solidFill>
            <a:srgbClr val="000000"/>
          </a:solidFill>
        </p:spPr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ect">
            <a:avLst/>
          </a:prstGeom>
          <a:blipFill>
            <a:blip r:embed="rId2"/>
            <a:tile/>
          </a:blipFill>
        </p:spPr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ect">
            <a:avLst/>
          </a:prstGeom>
          <a:gradFill>
            <a:gsLst>
              <a:gs pos="0">
                <a:srgbClr val="007795"/>
              </a:gs>
              <a:gs pos="50000">
                <a:srgbClr val="4bbade"/>
              </a:gs>
              <a:gs pos="100000">
                <a:srgbClr val="007795"/>
              </a:gs>
            </a:gsLst>
            <a:lin ang="3000000"/>
          </a:gradFill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1687680" y="4952880"/>
            <a:ext cx="7455960" cy="48780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solidFill>
            <a:srgbClr val="9fcbdc"/>
          </a:solidFill>
        </p:spPr>
      </p:sp>
      <p:sp>
        <p:nvSpPr>
          <p:cNvPr id="7" name="CustomShape 8"/>
          <p:cNvSpPr/>
          <p:nvPr/>
        </p:nvSpPr>
        <p:spPr>
          <a:xfrm>
            <a:off x="35280" y="5237640"/>
            <a:ext cx="9108360" cy="78840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solidFill>
            <a:srgbClr val="000000"/>
          </a:solidFill>
        </p:spPr>
      </p:sp>
      <p:sp>
        <p:nvSpPr>
          <p:cNvPr id="8" name="CustomShape 9"/>
          <p:cNvSpPr/>
          <p:nvPr/>
        </p:nvSpPr>
        <p:spPr>
          <a:xfrm>
            <a:off x="0" y="5001120"/>
            <a:ext cx="9143640" cy="1863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blipFill>
            <a:blip r:embed="rId3"/>
            <a:tile/>
          </a:blipFill>
        </p:spPr>
      </p:sp>
      <p:sp>
        <p:nvSpPr>
          <p:cNvPr id="9" name="Line 10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Lucida Sans Unicode"/>
              </a:rPr>
              <a:t>11/01/16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113101-E121-41D1-8181-F1F1F1A1C111}" type="slidenum">
              <a:rPr lang="en-IN">
                <a:solidFill>
                  <a:srgbClr val="ffffff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716400" y="5001840"/>
            <a:ext cx="3801600" cy="144288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solidFill>
            <a:srgbClr val="9fcbdc"/>
          </a:solidFill>
        </p:spPr>
      </p:sp>
      <p:sp>
        <p:nvSpPr>
          <p:cNvPr id="47" name="CustomShape 2"/>
          <p:cNvSpPr/>
          <p:nvPr/>
        </p:nvSpPr>
        <p:spPr>
          <a:xfrm>
            <a:off x="-53640" y="5785200"/>
            <a:ext cx="3801600" cy="837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solidFill>
            <a:srgbClr val="000000"/>
          </a:solidFill>
        </p:spPr>
      </p:sp>
      <p:sp>
        <p:nvSpPr>
          <p:cNvPr id="48" name="CustomShape 3"/>
          <p:cNvSpPr/>
          <p:nvPr/>
        </p:nvSpPr>
        <p:spPr>
          <a:xfrm>
            <a:off x="-6120" y="5791320"/>
            <a:ext cx="3402000" cy="1080360"/>
          </a:xfrm>
          <a:prstGeom prst="rect">
            <a:avLst/>
          </a:prstGeom>
          <a:blipFill>
            <a:blip r:embed="rId2"/>
            <a:tile/>
          </a:blipFill>
        </p:spPr>
      </p:sp>
      <p:sp>
        <p:nvSpPr>
          <p:cNvPr id="49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Second level</a:t>
            </a:r>
            <a:endParaRPr/>
          </a:p>
          <a:p>
            <a:pPr lvl="1">
              <a:buFont typeface="Verdana"/>
              <a:buChar char="◦"/>
            </a:pPr>
            <a:r>
              <a:rPr lang="en-US" sz="2100">
                <a:solidFill>
                  <a:srgbClr val="000000"/>
                </a:solidFill>
                <a:latin typeface="Lucida Sans Unicode"/>
              </a:rPr>
              <a:t>Third level</a:t>
            </a:r>
            <a:endParaRPr/>
          </a:p>
          <a:p>
            <a:pPr lvl="2">
              <a:buFont charset="2" typeface="Wingdings 2"/>
              <a:buChar char="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Fourth level</a:t>
            </a:r>
            <a:endParaRPr/>
          </a:p>
          <a:p>
            <a:pPr lvl="3">
              <a:buFont charset="2" typeface="Wingdings 2"/>
              <a:buChar char="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Fifth level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Lucida Sans Unicode"/>
              </a:rPr>
              <a:t>11/01/16</a:t>
            </a:r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B111B1-81E1-4181-91C1-B1C1D191B121}" type="slidenum">
              <a:rPr lang="en-IN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54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buildroot.org/" TargetMode="External"/><Relationship Id="rId2" Type="http://schemas.openxmlformats.org/officeDocument/2006/relationships/hyperlink" Target="http://www.buildroot.org/" TargetMode="External"/><Relationship Id="rId3" Type="http://schemas.openxmlformats.org/officeDocument/2006/relationships/hyperlink" Target="http://www.buildroot.org/" TargetMode="External"/><Relationship Id="rId4" Type="http://schemas.openxmlformats.org/officeDocument/2006/relationships/hyperlink" Target="http://pengutronix.de/software/ptxdist" TargetMode="External"/><Relationship Id="rId5" Type="http://schemas.openxmlformats.org/officeDocument/2006/relationships/hyperlink" Target="http://pengutronix.de/software/ptxdist" TargetMode="External"/><Relationship Id="rId6" Type="http://schemas.openxmlformats.org/officeDocument/2006/relationships/hyperlink" Target="http://pengutronix.de/software/ptxdist" TargetMode="External"/><Relationship Id="rId7" Type="http://schemas.openxmlformats.org/officeDocument/2006/relationships/hyperlink" Target="http://www.openwrt.org/" TargetMode="External"/><Relationship Id="rId8" Type="http://schemas.openxmlformats.org/officeDocument/2006/relationships/hyperlink" Target="http://www.openwrt.org/" TargetMode="External"/><Relationship Id="rId9" Type="http://schemas.openxmlformats.org/officeDocument/2006/relationships/hyperlink" Target="http://www.openwrt.org/" TargetMode="External"/><Relationship Id="rId10" Type="http://schemas.openxmlformats.org/officeDocument/2006/relationships/hyperlink" Target="http://www.yoctoproject.org/" TargetMode="External"/><Relationship Id="rId11" Type="http://schemas.openxmlformats.org/officeDocument/2006/relationships/hyperlink" Target="http://www.yoctoproject.org/" TargetMode="External"/><Relationship Id="rId12" Type="http://schemas.openxmlformats.org/officeDocument/2006/relationships/hyperlink" Target="http://www.yoctoproject.org/" TargetMode="External"/><Relationship Id="rId1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14240" y="642960"/>
            <a:ext cx="7772040" cy="8568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464646"/>
                </a:solidFill>
                <a:latin typeface="Lucida Sans Unicode"/>
              </a:rPr>
              <a:t>YOCTO-PROJECT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857160" y="4000680"/>
            <a:ext cx="7772040" cy="1199520"/>
          </a:xfrm>
          <a:prstGeom prst="rect">
            <a:avLst/>
          </a:prstGeom>
        </p:spPr>
        <p:txBody>
          <a:bodyPr bIns="45000" lIns="45720" rIns="45720" tIns="45000"/>
          <a:p>
            <a:pPr algn="r">
              <a:lnSpc>
                <a:spcPct val="100000"/>
              </a:lnSpc>
            </a:pPr>
            <a:r>
              <a:rPr lang="en-IN" sz="2700">
                <a:solidFill>
                  <a:srgbClr val="464646"/>
                </a:solidFill>
                <a:latin typeface="Lucida Sans Unicode"/>
              </a:rPr>
              <a:t>By: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2700">
                <a:solidFill>
                  <a:srgbClr val="464646"/>
                </a:solidFill>
                <a:latin typeface="Lucida Sans Unicode"/>
              </a:rPr>
              <a:t>Surya Narayan Pradhan</a:t>
            </a:r>
            <a:endParaRPr/>
          </a:p>
        </p:txBody>
      </p:sp>
    </p:spTree>
  </p:cSld>
  <p:transition>
    <p:wipe dir="d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meta-yocto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 Holds the configuration for the Poky reference distribution.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meta-yocto-bsp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 Configuration for the Yocto Project reference hardware board support package.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Continues..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A script, oe-init-build-env, is provided to set up the build directory and the environment variables (needed to be able to use the bitbake command for example).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            </a:t>
            </a:r>
            <a:r>
              <a:rPr b="1" lang="en-US" sz="2700">
                <a:solidFill>
                  <a:srgbClr val="000000"/>
                </a:solidFill>
                <a:latin typeface="Lucida Sans Unicode"/>
              </a:rPr>
              <a:t>source  oe-init-build-env 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Sets up a basic build directory .The default is set to build.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We can rename it or set it according to our preferences 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           </a:t>
            </a:r>
            <a:r>
              <a:rPr b="1" lang="en-US" sz="2700">
                <a:solidFill>
                  <a:srgbClr val="000000"/>
                </a:solidFill>
                <a:latin typeface="Lucida Sans Unicode"/>
              </a:rPr>
              <a:t>source oe-init-build-env &lt;dir_name&gt;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Environment setup :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Conf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:Configuration files. Image specific and layer configuration.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Downloads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 Downloaded upstream tarballs of the packages used in the builds.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sstate-cache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 Shared state cache. Used by all builds.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Tmp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:Holds all the build system outputs.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tmp/buildstats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 Build statistics for all packages built (CPU usage,elapsed time, host, timestamps…).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Build directory structure: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428760"/>
            <a:ext cx="8229240" cy="5857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tmp/deploy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 Final output of the build.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tmp/deploy/images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:Contains the complete images built by the OpenEmbedded build system. These images are used to flash the target.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tmp/work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 Set of specific work directories, split by architecture.They are used to unpack, configure and build thepackages. Contains the patched sources, generated objects and logs.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tmp/sysroots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:Shared libraries and headers used to compile packages for the target but also for the host.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The conf directory in the build one holds build specific configuration.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bblayers.conf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:Explicitly list the available layers.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local.conf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:Set up the configuration variables relative to the current user for the build.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Configuring the build system: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14200"/>
            <a:ext cx="8229240" cy="6000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The conf/local.conf configuration file holds local user configuration variables: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BB_NUMBER_THREADS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 :How many tasks BitBake should perform in parallel.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PARALLEL_MAKE: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How many processes should be used when compiling.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MACHINE :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The machine the target is built for, e.g. beaglebone,phyWEGA,RANA-AM335X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PACKAGE_CLASSES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 :Packages format (deb, ipk or rpm).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There are two ways to build an yocto-image.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1.GUI based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2.Command line based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GUI based: 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Hob provides an user friendly interface to build yocto-image relatively easy.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"/>
              <a:buChar char="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Set the environment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"/>
              <a:buChar char="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hob &amp;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Building an Image: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428760"/>
            <a:ext cx="8229240" cy="5578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Command line based by using bitbake commands.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1" lang="en-US" sz="2700">
                <a:solidFill>
                  <a:srgbClr val="000000"/>
                </a:solidFill>
                <a:latin typeface="Lucida Sans Unicode"/>
              </a:rPr>
              <a:t>bitbake [options] [recipename/target ...]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1" lang="en-US" sz="2700">
                <a:solidFill>
                  <a:srgbClr val="000000"/>
                </a:solidFill>
                <a:latin typeface="Lucida Sans Unicode"/>
              </a:rPr>
              <a:t>bitbake  [target]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2700">
                <a:solidFill>
                  <a:srgbClr val="000000"/>
                </a:solidFill>
                <a:latin typeface="Lucida Sans Unicode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1" lang="en-US" sz="2700">
                <a:solidFill>
                  <a:srgbClr val="000000"/>
                </a:solidFill>
                <a:latin typeface="Lucida Sans Unicode"/>
              </a:rPr>
              <a:t>bitbake core-image-minimal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Common targets are: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core-image-minimal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core-image-sato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Some packages have the same purpose, and only one can be used at a time.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The build system uses </a:t>
            </a:r>
            <a:r>
              <a:rPr b="1" lang="en-US" sz="2700">
                <a:solidFill>
                  <a:srgbClr val="000000"/>
                </a:solidFill>
                <a:latin typeface="Lucida Sans Unicode"/>
              </a:rPr>
              <a:t>virtual packages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to</a:t>
            </a:r>
            <a:r>
              <a:rPr b="1" lang="en-US" sz="27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reflect this. A virtual package describes functionalities and several packages may provide it.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Only one of the packages that provide the functionality will be compiled and integrated into the resulting image.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Packages variants: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428760"/>
            <a:ext cx="8229240" cy="5578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The virtual packages are often in the form virtual/&lt;name&gt;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Example of available virtual packages with some of their variants: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virtual/bootloader: u-boot, u-boot-ti-staging…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virtual/kernel: linux-yocto, linux-yocto-tiny, linux-yocto-rt, linux-ti-staging…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bitbake –c clean virtual/kernel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bitbake -b virtual/kernel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1214280"/>
            <a:ext cx="8229240" cy="4792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What is build system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Types of build system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Intro and components of yocto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Tech terms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Directory structure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Environment setup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Build directory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Configuring the build system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Building an image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Package variants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Recipes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Layers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Machine configuration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Application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Conclusion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274680"/>
            <a:ext cx="8229240" cy="8679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Contents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571320"/>
            <a:ext cx="8229240" cy="5435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bitbake -c listtasks virtual/kernel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Gives a list of the available tasks for the package virtual/kernel. Tasks are prefixed with do_.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bitbake -c menuconfig virtual/kernel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Execute the task menuconfig on the kernel package.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bitbake -f dropbear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Force the dropbear package to be rebuilt from scratch.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bitbake -c fetchall world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Download all package sources and their dependencies.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214280"/>
            <a:ext cx="8229240" cy="514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A recipe is a set of instructions to describe how to retrieve, patch, compile, install and generate binary packages for a given application.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It also defines what build or runtime dependencies are required.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The recipes are parsed by the BitBake build engine.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The format of a recipe file name is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1" lang="en-US" sz="2700">
                <a:solidFill>
                  <a:srgbClr val="000000"/>
                </a:solidFill>
                <a:latin typeface="Lucida Sans Unicode"/>
              </a:rPr>
              <a:t>&lt;package-name&gt;_&lt;version&gt;.bb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Recipes: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357120"/>
            <a:ext cx="8229240" cy="5649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To make it easier to write a recipe, some variables are automatically available: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</a:t>
            </a:r>
            <a:r>
              <a:rPr b="1" lang="en-US" sz="2700">
                <a:solidFill>
                  <a:srgbClr val="000000"/>
                </a:solidFill>
                <a:latin typeface="Lucida Sans Unicode"/>
              </a:rPr>
              <a:t>PN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 package name, as specified in the recipe file name.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</a:t>
            </a:r>
            <a:r>
              <a:rPr b="1" lang="en-US" sz="2700">
                <a:solidFill>
                  <a:srgbClr val="000000"/>
                </a:solidFill>
                <a:latin typeface="Lucida Sans Unicode"/>
              </a:rPr>
              <a:t>PV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 package version, as specified in the recipe file name.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</a:t>
            </a:r>
            <a:r>
              <a:rPr b="1" lang="en-US" sz="2700">
                <a:solidFill>
                  <a:srgbClr val="000000"/>
                </a:solidFill>
                <a:latin typeface="Lucida Sans Unicode"/>
              </a:rPr>
              <a:t>PR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 package release, defaults to r0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</a:t>
            </a:r>
            <a:r>
              <a:rPr b="1" lang="en-US" sz="2700">
                <a:solidFill>
                  <a:srgbClr val="000000"/>
                </a:solidFill>
                <a:latin typeface="Lucida Sans Unicode"/>
              </a:rPr>
              <a:t> </a:t>
            </a:r>
            <a:r>
              <a:rPr b="1" lang="en-US" sz="2700">
                <a:solidFill>
                  <a:srgbClr val="000000"/>
                </a:solidFill>
                <a:latin typeface="Lucida Sans Unicode"/>
              </a:rPr>
              <a:t>PE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package epoch: used to reorder package versions.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When using the recipe bash_4.2.bb: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${PN} = "bash"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${PV} = "4.2"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428760"/>
            <a:ext cx="8229240" cy="5578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We can divide a recipe into three main parts: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▶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The header: what/who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▶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The sources: where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▶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The tasks: how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Header: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DESCRIPTION describes what the software is about.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HOMEPAGE URL to the project's homepage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PRIORITY defaults to optional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SECTION package category (e.g. console/utils)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LICENSE the package's license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500040"/>
            <a:ext cx="8229240" cy="5643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Source: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SRC_URI defines where and how to retrieve the needed elements. It is a set of URI schemes pointing to the resource locations (local or remote).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BitBake expects to find the extracted sources in a directory called &lt;package-name&gt;-&lt;version&gt;. This is controlled by the S variable. If the directory has another name, you must explicitly define S.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By default, sources are fetched in $BUILDDIR/downloads.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Default tasks already exists, they are defined in classes: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▶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do_fetch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▶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do_unpack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▶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do_patch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▶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do_configure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▶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do_compile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▶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do_install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▶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do_package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▶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do_rootfs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Tasks: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The Yocto build system manipulates metadata.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A layer is a collection of packages and build tasks.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The Poky reference system is a set of basic common layers: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▶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meta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▶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meta-skeleton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▶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meta-yocto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▶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meta-yocto-bsp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Layers: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500040"/>
            <a:ext cx="8229240" cy="5786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When making modifications to the existing recipes or when adding new packages, it is a good practice not to modify Poky. Instead we can create your own layers.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The list of layers BitBake uses is defined in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build/conf/bblayers.conf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To include a new layer, add its absolute path to the BBLAYERS variable.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BSP layers are device specific layers. They hold metadata with the purpose of supporting specific hardware devices.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A good practice is to name it meta-&lt;bsp_name&gt;.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500040"/>
            <a:ext cx="8229240" cy="550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yocto-bsp create &lt;name&gt; &lt;arch&gt;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1" lang="en-US" sz="2700">
                <a:solidFill>
                  <a:srgbClr val="000000"/>
                </a:solidFill>
                <a:latin typeface="Lucida Sans Unicode"/>
              </a:rPr>
              <a:t>yocto-bsp create phytec arm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conf/layer.conf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 :The BSP layer's configuration.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conf/machine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:Holds the machine configuration files. One is created by default: &lt;bsp_name&gt;.conf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400">
                <a:solidFill>
                  <a:srgbClr val="000000"/>
                </a:solidFill>
                <a:latin typeface="Lucida Sans Unicode"/>
              </a:rPr>
              <a:t>TARGET_ARCH</a:t>
            </a:r>
            <a:r>
              <a:rPr lang="en-US" sz="2400">
                <a:solidFill>
                  <a:srgbClr val="000000"/>
                </a:solidFill>
                <a:latin typeface="Lucida Sans Unicode"/>
              </a:rPr>
              <a:t>  The architecture of the device being built.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400">
                <a:solidFill>
                  <a:srgbClr val="000000"/>
                </a:solidFill>
                <a:latin typeface="Lucida Sans Unicode"/>
              </a:rPr>
              <a:t>PREFERRED_PROVIDER_virtual/kerne</a:t>
            </a:r>
            <a:r>
              <a:rPr lang="en-US" sz="2400">
                <a:solidFill>
                  <a:srgbClr val="000000"/>
                </a:solidFill>
                <a:latin typeface="Lucida Sans Unicode"/>
              </a:rPr>
              <a:t>l The default kernel.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400">
                <a:solidFill>
                  <a:srgbClr val="000000"/>
                </a:solidFill>
                <a:latin typeface="Lucida Sans Unicode"/>
              </a:rPr>
              <a:t>SERIAL_CONSOLE</a:t>
            </a:r>
            <a:r>
              <a:rPr lang="en-US" sz="2400">
                <a:solidFill>
                  <a:srgbClr val="000000"/>
                </a:solidFill>
                <a:latin typeface="Lucida Sans Unicode"/>
              </a:rPr>
              <a:t> : Passed to the kernel as the console parameter, e.g. 115200 ttyS0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400">
                <a:solidFill>
                  <a:srgbClr val="000000"/>
                </a:solidFill>
                <a:latin typeface="Lucida Sans Unicode"/>
              </a:rPr>
              <a:t>KERNEL_IMAGETYPE</a:t>
            </a:r>
            <a:r>
              <a:rPr lang="en-US" sz="2400">
                <a:solidFill>
                  <a:srgbClr val="000000"/>
                </a:solidFill>
                <a:latin typeface="Lucida Sans Unicode"/>
              </a:rPr>
              <a:t> The type of kernel image to build, e.g zImage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400">
                <a:solidFill>
                  <a:srgbClr val="000000"/>
                </a:solidFill>
                <a:latin typeface="Lucida Sans Unicode"/>
              </a:rPr>
              <a:t>IMAGE_FSTYPES</a:t>
            </a:r>
            <a:r>
              <a:rPr lang="en-US" sz="2400">
                <a:solidFill>
                  <a:srgbClr val="000000"/>
                </a:solidFill>
                <a:latin typeface="Lucida Sans Unicode"/>
              </a:rPr>
              <a:t> Format of the root filesystem images to be created, e.g. tar.bz2 squashfs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Machine Configuration: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Build system is a tool that automate the process of building a target system, including the kernel, boot loader &amp; toolchain. 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It creates or build a customized embedded Linux system for different targets &amp; provide a working image to the customer.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It automatically download, configure, compile and install all the components in the right order.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What is Build sytem ?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Lets add hello world application to meta-yocto.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bbexample folder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Compile it using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bitbake bbexample.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Add a application.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Lucida Sans Unicode"/>
              </a:rPr>
              <a:t>           </a:t>
            </a:r>
            <a:r>
              <a:rPr b="1" lang="en-US" sz="4000">
                <a:solidFill>
                  <a:srgbClr val="000000"/>
                </a:solidFill>
                <a:latin typeface="Lucida Sans Unicode"/>
              </a:rPr>
              <a:t>Thank You…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Buildroot, developed by the community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</a:t>
            </a:r>
            <a:r>
              <a:rPr lang="en-US" sz="2700" u="sng">
                <a:solidFill>
                  <a:srgbClr val="ff8119"/>
                </a:solidFill>
                <a:latin typeface="Lucida Sans Unicode"/>
                <a:hlinkClick r:id="rId1"/>
              </a:rPr>
              <a:t>http</a:t>
            </a:r>
            <a:r>
              <a:rPr lang="en-US" sz="2700" u="sng">
                <a:solidFill>
                  <a:srgbClr val="ff8119"/>
                </a:solidFill>
                <a:latin typeface="Lucida Sans Unicode"/>
                <a:hlinkClick r:id="rId2"/>
              </a:rPr>
              <a:t>://</a:t>
            </a:r>
            <a:r>
              <a:rPr lang="en-US" sz="2700" u="sng">
                <a:solidFill>
                  <a:srgbClr val="ff8119"/>
                </a:solidFill>
                <a:latin typeface="Lucida Sans Unicode"/>
                <a:hlinkClick r:id="rId3"/>
              </a:rPr>
              <a:t>www.buildroot.org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PTXdist, developed by Pengutronix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   </a:t>
            </a:r>
            <a:r>
              <a:rPr lang="en-US" sz="2700" u="sng">
                <a:solidFill>
                  <a:srgbClr val="ff8119"/>
                </a:solidFill>
                <a:latin typeface="Lucida Sans Unicode"/>
                <a:hlinkClick r:id="rId4"/>
              </a:rPr>
              <a:t>http</a:t>
            </a:r>
            <a:r>
              <a:rPr lang="en-US" sz="2700" u="sng">
                <a:solidFill>
                  <a:srgbClr val="ff8119"/>
                </a:solidFill>
                <a:latin typeface="Lucida Sans Unicode"/>
                <a:hlinkClick r:id="rId5"/>
              </a:rPr>
              <a:t>://</a:t>
            </a:r>
            <a:r>
              <a:rPr lang="en-US" sz="2700" u="sng">
                <a:solidFill>
                  <a:srgbClr val="ff8119"/>
                </a:solidFill>
                <a:latin typeface="Lucida Sans Unicode"/>
                <a:hlinkClick r:id="rId6"/>
              </a:rPr>
              <a:t>pengutronix.de/software/ptxdist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OpenWRT, originally a fork of Buildroot for wireless routers, now a more generic project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</a:t>
            </a:r>
            <a:r>
              <a:rPr lang="en-US" sz="2700" u="sng">
                <a:solidFill>
                  <a:srgbClr val="ff8119"/>
                </a:solidFill>
                <a:latin typeface="Lucida Sans Unicode"/>
                <a:hlinkClick r:id="rId7"/>
              </a:rPr>
              <a:t>http</a:t>
            </a:r>
            <a:r>
              <a:rPr lang="en-US" sz="2700" u="sng">
                <a:solidFill>
                  <a:srgbClr val="ff8119"/>
                </a:solidFill>
                <a:latin typeface="Lucida Sans Unicode"/>
                <a:hlinkClick r:id="rId8"/>
              </a:rPr>
              <a:t>://</a:t>
            </a:r>
            <a:r>
              <a:rPr lang="en-US" sz="2700" u="sng">
                <a:solidFill>
                  <a:srgbClr val="ff8119"/>
                </a:solidFill>
                <a:latin typeface="Lucida Sans Unicode"/>
                <a:hlinkClick r:id="rId9"/>
              </a:rPr>
              <a:t>www.openwrt.org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Yocto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</a:t>
            </a:r>
            <a:r>
              <a:rPr lang="en-US" sz="2700" u="sng">
                <a:solidFill>
                  <a:srgbClr val="ff8119"/>
                </a:solidFill>
                <a:latin typeface="Lucida Sans Unicode"/>
                <a:hlinkClick r:id="rId10"/>
              </a:rPr>
              <a:t>http</a:t>
            </a:r>
            <a:r>
              <a:rPr lang="en-US" sz="2700" u="sng">
                <a:solidFill>
                  <a:srgbClr val="ff8119"/>
                </a:solidFill>
                <a:latin typeface="Lucida Sans Unicode"/>
                <a:hlinkClick r:id="rId11"/>
              </a:rPr>
              <a:t>://</a:t>
            </a:r>
            <a:r>
              <a:rPr lang="en-US" sz="2700" u="sng">
                <a:solidFill>
                  <a:srgbClr val="ff8119"/>
                </a:solidFill>
                <a:latin typeface="Lucida Sans Unicode"/>
                <a:hlinkClick r:id="rId12"/>
              </a:rPr>
              <a:t>www.yoctoproject.org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Types of Build system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It is an open source project initiated by the Linux Foundation in 2010 &amp; then collaborated with Openembedded 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            </a:t>
            </a:r>
            <a:r>
              <a:rPr b="1" lang="en-US" sz="4100">
                <a:solidFill>
                  <a:srgbClr val="464646"/>
                </a:solidFill>
                <a:latin typeface="Lucida Sans Unicode"/>
              </a:rPr>
              <a:t>Yocto Project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2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428760" y="1805760"/>
            <a:ext cx="8286480" cy="4337640"/>
          </a:xfrm>
          <a:prstGeom prst="rect">
            <a:avLst/>
          </a:prstGeom>
        </p:spPr>
      </p:pic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Architecture of Yocto: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The core components of the Yocto Project are: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BitBake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 the build engine</a:t>
            </a:r>
            <a:r>
              <a:rPr i="1" lang="en-US" sz="2700">
                <a:solidFill>
                  <a:srgbClr val="000000"/>
                </a:solidFill>
                <a:latin typeface="Lucida Sans Unicode"/>
              </a:rPr>
              <a:t>.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It is a task scheduler, like make.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OpenEmbedded-Core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 a set of base layers. It is a set of recipes, layers and classes.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Poky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 : the reference system. It is a collection of projects and tools.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	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Components of Yocto: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Recipes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 It describe how to fetch, configure, compile and package applications and images. They have a specific syntax.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Classes: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Classes combine functionality used inside recipes into reusable block.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Layers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 Collection of recipes, classes and configuration meta data.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      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Can be BSP layer,base layer etc.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Tech terms: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Bitbake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 :Holds all scripts used by the BitBake command.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Documentation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 All documentation sources for the Yocto Project documentation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meta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:Contains the OpenEmbedded-Core metadata.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b="1" lang="en-US" sz="2700">
                <a:solidFill>
                  <a:srgbClr val="000000"/>
                </a:solidFill>
                <a:latin typeface="Lucida Sans Unicode"/>
              </a:rPr>
              <a:t>meta-skeleton</a:t>
            </a:r>
            <a:r>
              <a:rPr lang="en-US" sz="2700">
                <a:solidFill>
                  <a:srgbClr val="000000"/>
                </a:solidFill>
                <a:latin typeface="Lucida Sans Unicode"/>
              </a:rPr>
              <a:t>: Contains template recipes for BSP and kernel development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100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n-US" sz="4100">
                <a:solidFill>
                  <a:srgbClr val="464646"/>
                </a:solidFill>
                <a:latin typeface="Lucida Sans Unicode"/>
              </a:rPr>
              <a:t>Directory structure: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