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25"/>
  </p:notes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81" autoAdjust="0"/>
  </p:normalViewPr>
  <p:slideViewPr>
    <p:cSldViewPr snapToGrid="0">
      <p:cViewPr>
        <p:scale>
          <a:sx n="50" d="100"/>
          <a:sy n="50" d="100"/>
        </p:scale>
        <p:origin x="1500" y="198"/>
      </p:cViewPr>
      <p:guideLst/>
    </p:cSldViewPr>
  </p:slideViewPr>
  <p:notesTextViewPr>
    <p:cViewPr>
      <p:scale>
        <a:sx n="1" d="1"/>
        <a:sy n="1" d="1"/>
      </p:scale>
      <p:origin x="0" y="-1140"/>
    </p:cViewPr>
  </p:notesTextViewPr>
  <p:sorterViewPr>
    <p:cViewPr>
      <p:scale>
        <a:sx n="100" d="100"/>
        <a:sy n="100"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90648-E867-4ABC-98D7-35B18786AACD}"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A93F4-0108-4B89-9A94-3FB0C69F0E6D}" type="slidenum">
              <a:rPr lang="en-US" smtClean="0"/>
              <a:t>‹#›</a:t>
            </a:fld>
            <a:endParaRPr lang="en-US"/>
          </a:p>
        </p:txBody>
      </p:sp>
    </p:spTree>
    <p:extLst>
      <p:ext uri="{BB962C8B-B14F-4D97-AF65-F5344CB8AC3E}">
        <p14:creationId xmlns:p14="http://schemas.microsoft.com/office/powerpoint/2010/main" val="301257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yourdictionary.com/Sarcas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(As if we are the only one’s who know what it is)  </a:t>
            </a:r>
            <a:r>
              <a:rPr lang="en-IN" sz="1200" b="0" i="0" u="sng" strike="noStrike" kern="1200" dirty="0" smtClean="0">
                <a:solidFill>
                  <a:schemeClr val="tx1"/>
                </a:solidFill>
                <a:effectLst/>
                <a:latin typeface="+mn-lt"/>
                <a:ea typeface="+mn-ea"/>
                <a:cs typeface="+mn-cs"/>
                <a:hlinkClick r:id="rId3"/>
              </a:rPr>
              <a:t>Sarcasm</a:t>
            </a:r>
            <a:r>
              <a:rPr lang="en-IN" sz="1200" b="0" i="0" u="none" strike="noStrike" kern="1200" dirty="0" smtClean="0">
                <a:solidFill>
                  <a:schemeClr val="tx1"/>
                </a:solidFill>
                <a:effectLst/>
                <a:latin typeface="+mn-lt"/>
                <a:ea typeface="+mn-ea"/>
                <a:cs typeface="+mn-cs"/>
              </a:rPr>
              <a:t> is an ironic or satirical remark that seems to be praising someone or something but is really taunting or cutting. Sarcasm can be used to hurt or offend or can be used for comic affect</a:t>
            </a:r>
            <a:endParaRPr lang="en-IN" b="0" dirty="0" smtClean="0">
              <a:effectLst/>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2</a:t>
            </a:fld>
            <a:endParaRPr lang="en-US"/>
          </a:p>
        </p:txBody>
      </p:sp>
    </p:spTree>
    <p:extLst>
      <p:ext uri="{BB962C8B-B14F-4D97-AF65-F5344CB8AC3E}">
        <p14:creationId xmlns:p14="http://schemas.microsoft.com/office/powerpoint/2010/main" val="193893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smtClean="0">
                <a:solidFill>
                  <a:schemeClr val="tx1"/>
                </a:solidFill>
                <a:effectLst/>
                <a:latin typeface="+mn-lt"/>
                <a:ea typeface="+mn-ea"/>
                <a:cs typeface="+mn-cs"/>
              </a:rPr>
              <a:t>3 hidden layers</a:t>
            </a:r>
          </a:p>
          <a:p>
            <a:pPr rtl="0" fontAlgn="base"/>
            <a:r>
              <a:rPr lang="en-IN" sz="1200" b="0" i="0" u="none" strike="noStrike" kern="1200" dirty="0" smtClean="0">
                <a:solidFill>
                  <a:schemeClr val="tx1"/>
                </a:solidFill>
                <a:effectLst/>
                <a:latin typeface="+mn-lt"/>
                <a:ea typeface="+mn-ea"/>
                <a:cs typeface="+mn-cs"/>
              </a:rPr>
              <a:t>100 neurons in each hidden layer</a:t>
            </a:r>
          </a:p>
          <a:p>
            <a:pPr rtl="0" fontAlgn="base"/>
            <a:r>
              <a:rPr lang="en-IN" sz="1200" b="0" i="0" u="none" strike="noStrike" kern="1200" dirty="0" smtClean="0">
                <a:solidFill>
                  <a:schemeClr val="tx1"/>
                </a:solidFill>
                <a:effectLst/>
                <a:latin typeface="+mn-lt"/>
                <a:ea typeface="+mn-ea"/>
                <a:cs typeface="+mn-cs"/>
              </a:rPr>
              <a:t>2 neurons in output layer</a:t>
            </a:r>
          </a:p>
          <a:p>
            <a:pPr rtl="0" fontAlgn="base"/>
            <a:r>
              <a:rPr lang="en-IN" sz="1200" b="0" i="0" u="none" strike="noStrike" kern="1200" dirty="0" smtClean="0">
                <a:solidFill>
                  <a:schemeClr val="tx1"/>
                </a:solidFill>
                <a:effectLst/>
                <a:latin typeface="+mn-lt"/>
                <a:ea typeface="+mn-ea"/>
                <a:cs typeface="+mn-cs"/>
              </a:rPr>
              <a:t>Why not 1 for binary classification – one hot encoding.</a:t>
            </a:r>
          </a:p>
          <a:p>
            <a:pPr rtl="0" fontAlgn="base"/>
            <a:r>
              <a:rPr lang="en-IN" sz="1200" b="0" i="0" u="none" strike="noStrike" kern="1200" dirty="0" smtClean="0">
                <a:solidFill>
                  <a:schemeClr val="tx1"/>
                </a:solidFill>
                <a:effectLst/>
                <a:latin typeface="+mn-lt"/>
                <a:ea typeface="+mn-ea"/>
                <a:cs typeface="+mn-cs"/>
              </a:rPr>
              <a:t>One hot encoding works better with classification and regression models because it builds a balanced matrix that’s easy to work with in complex computations.</a:t>
            </a:r>
          </a:p>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11</a:t>
            </a:fld>
            <a:endParaRPr lang="en-US"/>
          </a:p>
        </p:txBody>
      </p:sp>
    </p:spTree>
    <p:extLst>
      <p:ext uri="{BB962C8B-B14F-4D97-AF65-F5344CB8AC3E}">
        <p14:creationId xmlns:p14="http://schemas.microsoft.com/office/powerpoint/2010/main" val="153310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smtClean="0">
                <a:solidFill>
                  <a:schemeClr val="tx1"/>
                </a:solidFill>
                <a:effectLst/>
                <a:latin typeface="+mn-lt"/>
                <a:ea typeface="+mn-ea"/>
                <a:cs typeface="+mn-cs"/>
              </a:rPr>
              <a:t>Dictionary with layer properties</a:t>
            </a:r>
          </a:p>
          <a:p>
            <a:pPr rtl="0" fontAlgn="base"/>
            <a:r>
              <a:rPr lang="en-IN" sz="1200" b="0" i="0" u="none" strike="noStrike" kern="1200" dirty="0" smtClean="0">
                <a:solidFill>
                  <a:schemeClr val="tx1"/>
                </a:solidFill>
                <a:effectLst/>
                <a:latin typeface="+mn-lt"/>
                <a:ea typeface="+mn-ea"/>
                <a:cs typeface="+mn-cs"/>
              </a:rPr>
              <a:t>Number of neurons, array of weights and bias</a:t>
            </a:r>
          </a:p>
          <a:p>
            <a:pPr rtl="0" fontAlgn="base"/>
            <a:r>
              <a:rPr lang="en-IN" sz="1200" b="0" i="0" u="none" strike="noStrike" kern="1200" dirty="0" smtClean="0">
                <a:solidFill>
                  <a:schemeClr val="tx1"/>
                </a:solidFill>
                <a:effectLst/>
                <a:latin typeface="+mn-lt"/>
                <a:ea typeface="+mn-ea"/>
                <a:cs typeface="+mn-cs"/>
              </a:rPr>
              <a:t>Output = input * weight + bias</a:t>
            </a:r>
          </a:p>
          <a:p>
            <a:pPr rtl="0" fontAlgn="base"/>
            <a:r>
              <a:rPr lang="en-IN" sz="1200" b="0" i="0" u="none" strike="noStrike" kern="1200" dirty="0" smtClean="0">
                <a:solidFill>
                  <a:schemeClr val="tx1"/>
                </a:solidFill>
                <a:effectLst/>
                <a:latin typeface="+mn-lt"/>
                <a:ea typeface="+mn-ea"/>
                <a:cs typeface="+mn-cs"/>
              </a:rPr>
              <a:t>This value is passed through activation function.</a:t>
            </a:r>
          </a:p>
          <a:p>
            <a:pPr rtl="0" fontAlgn="base"/>
            <a:r>
              <a:rPr lang="en-IN" sz="1200" b="0" i="0" u="none" strike="noStrike" kern="1200" dirty="0" err="1" smtClean="0">
                <a:solidFill>
                  <a:schemeClr val="tx1"/>
                </a:solidFill>
                <a:effectLst/>
                <a:latin typeface="+mn-lt"/>
                <a:ea typeface="+mn-ea"/>
                <a:cs typeface="+mn-cs"/>
              </a:rPr>
              <a:t>Relu</a:t>
            </a:r>
            <a:r>
              <a:rPr lang="en-IN" sz="1200" b="0" i="0" u="none" strike="noStrike" kern="1200" dirty="0" smtClean="0">
                <a:solidFill>
                  <a:schemeClr val="tx1"/>
                </a:solidFill>
                <a:effectLst/>
                <a:latin typeface="+mn-lt"/>
                <a:ea typeface="+mn-ea"/>
                <a:cs typeface="+mn-cs"/>
              </a:rPr>
              <a:t>(Rectified Linear Unit): Activation function. Decides if neuron will fire or no.</a:t>
            </a:r>
          </a:p>
          <a:p>
            <a:pPr rtl="0" fontAlgn="base"/>
            <a:r>
              <a:rPr lang="en-IN" sz="1200" b="0" i="0" u="none" strike="noStrike" kern="1200" dirty="0" smtClean="0">
                <a:solidFill>
                  <a:schemeClr val="tx1"/>
                </a:solidFill>
                <a:effectLst/>
                <a:latin typeface="+mn-lt"/>
                <a:ea typeface="+mn-ea"/>
                <a:cs typeface="+mn-cs"/>
              </a:rPr>
              <a:t>It was found to greatly accelerate the convergence of stochastic gradient descent compared to the sigmoid/</a:t>
            </a:r>
            <a:r>
              <a:rPr lang="en-IN" sz="1200" b="0" i="0" u="none" strike="noStrike" kern="1200" dirty="0" err="1" smtClean="0">
                <a:solidFill>
                  <a:schemeClr val="tx1"/>
                </a:solidFill>
                <a:effectLst/>
                <a:latin typeface="+mn-lt"/>
                <a:ea typeface="+mn-ea"/>
                <a:cs typeface="+mn-cs"/>
              </a:rPr>
              <a:t>tanh</a:t>
            </a:r>
            <a:r>
              <a:rPr lang="en-IN" sz="1200" b="0" i="0" u="none" strike="noStrike" kern="1200" dirty="0" smtClean="0">
                <a:solidFill>
                  <a:schemeClr val="tx1"/>
                </a:solidFill>
                <a:effectLst/>
                <a:latin typeface="+mn-lt"/>
                <a:ea typeface="+mn-ea"/>
                <a:cs typeface="+mn-cs"/>
              </a:rPr>
              <a:t> functions. It is argued that this is due to its linear, non-saturating form.</a:t>
            </a:r>
          </a:p>
          <a:p>
            <a:endParaRPr lang="en-US" dirty="0" smtClean="0"/>
          </a:p>
          <a:p>
            <a:pPr rtl="0" fontAlgn="base"/>
            <a:r>
              <a:rPr lang="en-IN" sz="1200" b="0" i="0" u="none" strike="noStrike" kern="1200" dirty="0" smtClean="0">
                <a:solidFill>
                  <a:schemeClr val="tx1"/>
                </a:solidFill>
                <a:effectLst/>
                <a:latin typeface="+mn-lt"/>
                <a:ea typeface="+mn-ea"/>
                <a:cs typeface="+mn-cs"/>
              </a:rPr>
              <a:t>The </a:t>
            </a:r>
            <a:r>
              <a:rPr lang="en-IN" sz="1200" b="0" i="0" u="none" strike="noStrike" kern="1200" dirty="0" err="1" smtClean="0">
                <a:solidFill>
                  <a:schemeClr val="tx1"/>
                </a:solidFill>
                <a:effectLst/>
                <a:latin typeface="+mn-lt"/>
                <a:ea typeface="+mn-ea"/>
                <a:cs typeface="+mn-cs"/>
              </a:rPr>
              <a:t>softmax</a:t>
            </a:r>
            <a:r>
              <a:rPr lang="en-IN" sz="1200" b="0" i="0" u="none" strike="noStrike" kern="1200" dirty="0" smtClean="0">
                <a:solidFill>
                  <a:schemeClr val="tx1"/>
                </a:solidFill>
                <a:effectLst/>
                <a:latin typeface="+mn-lt"/>
                <a:ea typeface="+mn-ea"/>
                <a:cs typeface="+mn-cs"/>
              </a:rPr>
              <a:t> with logits function measures the probability error between the actual and the expected output and then squishes it such that sum of all elements is 1. Then cross entropy</a:t>
            </a:r>
          </a:p>
          <a:p>
            <a:pPr rtl="0" fontAlgn="base"/>
            <a:r>
              <a:rPr lang="en-IN" sz="1200" b="0" i="0" u="none" strike="noStrike" kern="1200" dirty="0" smtClean="0">
                <a:solidFill>
                  <a:schemeClr val="tx1"/>
                </a:solidFill>
                <a:effectLst/>
                <a:latin typeface="+mn-lt"/>
                <a:ea typeface="+mn-ea"/>
                <a:cs typeface="+mn-cs"/>
              </a:rPr>
              <a:t>is used to calculate the error because it is proven to give a better measure of accuracy as opposed to the crude </a:t>
            </a:r>
            <a:r>
              <a:rPr lang="en-IN" sz="1200" b="0" i="0" u="none" strike="noStrike" kern="1200" dirty="0" err="1" smtClean="0">
                <a:solidFill>
                  <a:schemeClr val="tx1"/>
                </a:solidFill>
                <a:effectLst/>
                <a:latin typeface="+mn-lt"/>
                <a:ea typeface="+mn-ea"/>
                <a:cs typeface="+mn-cs"/>
              </a:rPr>
              <a:t>classication</a:t>
            </a:r>
            <a:r>
              <a:rPr lang="en-IN" sz="1200" b="0" i="0" u="none" strike="noStrike" kern="1200" dirty="0" smtClean="0">
                <a:solidFill>
                  <a:schemeClr val="tx1"/>
                </a:solidFill>
                <a:effectLst/>
                <a:latin typeface="+mn-lt"/>
                <a:ea typeface="+mn-ea"/>
                <a:cs typeface="+mn-cs"/>
              </a:rPr>
              <a:t> error. </a:t>
            </a:r>
          </a:p>
          <a:p>
            <a:pPr rtl="0" fontAlgn="base"/>
            <a:r>
              <a:rPr lang="en-IN" sz="1200" b="0" i="0" u="none" strike="noStrike" kern="1200" dirty="0" smtClean="0">
                <a:solidFill>
                  <a:schemeClr val="tx1"/>
                </a:solidFill>
                <a:effectLst/>
                <a:latin typeface="+mn-lt"/>
                <a:ea typeface="+mn-ea"/>
                <a:cs typeface="+mn-cs"/>
              </a:rPr>
              <a:t>Then the mean of the output of the </a:t>
            </a:r>
            <a:r>
              <a:rPr lang="en-IN" sz="1200" b="0" i="0" u="none" strike="noStrike" kern="1200" dirty="0" err="1" smtClean="0">
                <a:solidFill>
                  <a:schemeClr val="tx1"/>
                </a:solidFill>
                <a:effectLst/>
                <a:latin typeface="+mn-lt"/>
                <a:ea typeface="+mn-ea"/>
                <a:cs typeface="+mn-cs"/>
              </a:rPr>
              <a:t>softmax</a:t>
            </a:r>
            <a:r>
              <a:rPr lang="en-IN" sz="1200" b="0" i="0" u="none" strike="noStrike" kern="1200" dirty="0" smtClean="0">
                <a:solidFill>
                  <a:schemeClr val="tx1"/>
                </a:solidFill>
                <a:effectLst/>
                <a:latin typeface="+mn-lt"/>
                <a:ea typeface="+mn-ea"/>
                <a:cs typeface="+mn-cs"/>
              </a:rPr>
              <a:t> function is calculated. This value gives the mean cost of the epoch.</a:t>
            </a:r>
          </a:p>
          <a:p>
            <a:pPr rtl="0" fontAlgn="base"/>
            <a:r>
              <a:rPr lang="en-IN" b="0" dirty="0" smtClean="0">
                <a:effectLst/>
              </a:rPr>
              <a:t/>
            </a:r>
            <a:br>
              <a:rPr lang="en-IN" b="0" dirty="0" smtClean="0">
                <a:effectLst/>
              </a:rPr>
            </a:br>
            <a:r>
              <a:rPr lang="en-IN" b="0" dirty="0" smtClean="0">
                <a:effectLst/>
              </a:rPr>
              <a:t/>
            </a:r>
            <a:br>
              <a:rPr lang="en-IN" b="0" dirty="0" smtClean="0">
                <a:effectLst/>
              </a:rPr>
            </a:br>
            <a:r>
              <a:rPr lang="en-IN" sz="1200" b="0" i="0" u="none" strike="noStrike" kern="1200" dirty="0" smtClean="0">
                <a:solidFill>
                  <a:schemeClr val="tx1"/>
                </a:solidFill>
                <a:effectLst/>
                <a:latin typeface="+mn-lt"/>
                <a:ea typeface="+mn-ea"/>
                <a:cs typeface="+mn-cs"/>
              </a:rPr>
              <a:t>The way to achieve the goal is also defined which is stochastic gradient descent. </a:t>
            </a:r>
          </a:p>
          <a:p>
            <a:pPr rtl="0" fontAlgn="base"/>
            <a:r>
              <a:rPr lang="en-IN" sz="1200" b="0" i="0" u="none" strike="noStrike" kern="1200" dirty="0" smtClean="0">
                <a:solidFill>
                  <a:schemeClr val="tx1"/>
                </a:solidFill>
                <a:effectLst/>
                <a:latin typeface="+mn-lt"/>
                <a:ea typeface="+mn-ea"/>
                <a:cs typeface="+mn-cs"/>
              </a:rPr>
              <a:t>The Adam optimizer is used for this because it provides faster convergence. </a:t>
            </a:r>
            <a:r>
              <a:rPr lang="en-IN" sz="1200" b="0" i="0" u="none" strike="noStrike" kern="1200" dirty="0" err="1" smtClean="0">
                <a:solidFill>
                  <a:schemeClr val="tx1"/>
                </a:solidFill>
                <a:effectLst/>
                <a:latin typeface="+mn-lt"/>
                <a:ea typeface="+mn-ea"/>
                <a:cs typeface="+mn-cs"/>
              </a:rPr>
              <a:t>Asidefrom</a:t>
            </a:r>
            <a:r>
              <a:rPr lang="en-IN" sz="1200" b="0" i="0" u="none" strike="noStrike" kern="1200" dirty="0" smtClean="0">
                <a:solidFill>
                  <a:schemeClr val="tx1"/>
                </a:solidFill>
                <a:effectLst/>
                <a:latin typeface="+mn-lt"/>
                <a:ea typeface="+mn-ea"/>
                <a:cs typeface="+mn-cs"/>
              </a:rPr>
              <a:t> that it also chooses a separate learning rate for each attribute. </a:t>
            </a:r>
          </a:p>
          <a:p>
            <a:pPr rtl="0" fontAlgn="base"/>
            <a:r>
              <a:rPr lang="en-IN" sz="1200" b="0" i="0" u="none" strike="noStrike" kern="1200" dirty="0" smtClean="0">
                <a:solidFill>
                  <a:schemeClr val="tx1"/>
                </a:solidFill>
                <a:effectLst/>
                <a:latin typeface="+mn-lt"/>
                <a:ea typeface="+mn-ea"/>
                <a:cs typeface="+mn-cs"/>
              </a:rPr>
              <a:t>Finally the optimizer and cost are tied together and the neural network is run.</a:t>
            </a:r>
          </a:p>
          <a:p>
            <a:pPr rtl="0" fontAlgn="base"/>
            <a:r>
              <a:rPr lang="en-IN" sz="1200" b="0" i="0" u="none" strike="noStrike" kern="1200" dirty="0" smtClean="0">
                <a:solidFill>
                  <a:schemeClr val="tx1"/>
                </a:solidFill>
                <a:effectLst/>
                <a:latin typeface="+mn-lt"/>
                <a:ea typeface="+mn-ea"/>
                <a:cs typeface="+mn-cs"/>
              </a:rPr>
              <a:t>, c = </a:t>
            </a:r>
            <a:r>
              <a:rPr lang="en-IN" sz="1200" b="0" i="0" u="none" strike="noStrike" kern="1200" dirty="0" err="1" smtClean="0">
                <a:solidFill>
                  <a:schemeClr val="tx1"/>
                </a:solidFill>
                <a:effectLst/>
                <a:latin typeface="+mn-lt"/>
                <a:ea typeface="+mn-ea"/>
                <a:cs typeface="+mn-cs"/>
              </a:rPr>
              <a:t>sess.run</a:t>
            </a:r>
            <a:r>
              <a:rPr lang="en-IN" sz="1200" b="0" i="0" u="none" strike="noStrike" kern="1200" dirty="0" smtClean="0">
                <a:solidFill>
                  <a:schemeClr val="tx1"/>
                </a:solidFill>
                <a:effectLst/>
                <a:latin typeface="+mn-lt"/>
                <a:ea typeface="+mn-ea"/>
                <a:cs typeface="+mn-cs"/>
              </a:rPr>
              <a:t>([optimizer, cost], feed </a:t>
            </a:r>
            <a:r>
              <a:rPr lang="en-IN" sz="1200" b="0" i="0" u="none" strike="noStrike" kern="1200" dirty="0" err="1" smtClean="0">
                <a:solidFill>
                  <a:schemeClr val="tx1"/>
                </a:solidFill>
                <a:effectLst/>
                <a:latin typeface="+mn-lt"/>
                <a:ea typeface="+mn-ea"/>
                <a:cs typeface="+mn-cs"/>
              </a:rPr>
              <a:t>dict</a:t>
            </a:r>
            <a:r>
              <a:rPr lang="en-IN" sz="1200" b="0" i="0" u="none" strike="noStrike" kern="1200" dirty="0" smtClean="0">
                <a:solidFill>
                  <a:schemeClr val="tx1"/>
                </a:solidFill>
                <a:effectLst/>
                <a:latin typeface="+mn-lt"/>
                <a:ea typeface="+mn-ea"/>
                <a:cs typeface="+mn-cs"/>
              </a:rPr>
              <a:t>=x: batch x, y: batch</a:t>
            </a:r>
          </a:p>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12</a:t>
            </a:fld>
            <a:endParaRPr lang="en-US"/>
          </a:p>
        </p:txBody>
      </p:sp>
    </p:spTree>
    <p:extLst>
      <p:ext uri="{BB962C8B-B14F-4D97-AF65-F5344CB8AC3E}">
        <p14:creationId xmlns:p14="http://schemas.microsoft.com/office/powerpoint/2010/main" val="3208205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t>
            </a:r>
            <a:r>
              <a:rPr lang="en-IN" sz="1200" b="0" i="0" u="none" strike="noStrike" kern="1200" baseline="0" dirty="0" err="1" smtClean="0">
                <a:solidFill>
                  <a:schemeClr val="tx1"/>
                </a:solidFill>
                <a:latin typeface="+mn-lt"/>
                <a:ea typeface="+mn-ea"/>
                <a:cs typeface="+mn-cs"/>
              </a:rPr>
              <a:t>softmax</a:t>
            </a:r>
            <a:r>
              <a:rPr lang="en-IN" sz="1200" b="0" i="0" u="none" strike="noStrike" kern="1200" baseline="0" dirty="0" smtClean="0">
                <a:solidFill>
                  <a:schemeClr val="tx1"/>
                </a:solidFill>
                <a:latin typeface="+mn-lt"/>
                <a:ea typeface="+mn-ea"/>
                <a:cs typeface="+mn-cs"/>
              </a:rPr>
              <a:t> with logits function measures the probability error between the actual and the</a:t>
            </a:r>
          </a:p>
          <a:p>
            <a:r>
              <a:rPr lang="en-IN" sz="1200" b="0" i="0" u="none" strike="noStrike" kern="1200" baseline="0" dirty="0" smtClean="0">
                <a:solidFill>
                  <a:schemeClr val="tx1"/>
                </a:solidFill>
                <a:latin typeface="+mn-lt"/>
                <a:ea typeface="+mn-ea"/>
                <a:cs typeface="+mn-cs"/>
              </a:rPr>
              <a:t>expected output and then squishes it such that sum of all elements is 1. Then cross entropy</a:t>
            </a:r>
          </a:p>
          <a:p>
            <a:r>
              <a:rPr lang="en-IN" sz="1200" b="0" i="0" u="none" strike="noStrike" kern="1200" baseline="0" dirty="0" smtClean="0">
                <a:solidFill>
                  <a:schemeClr val="tx1"/>
                </a:solidFill>
                <a:latin typeface="+mn-lt"/>
                <a:ea typeface="+mn-ea"/>
                <a:cs typeface="+mn-cs"/>
              </a:rPr>
              <a:t>is used to calculate the error because it is proven to give a better measure of accuracy</a:t>
            </a:r>
          </a:p>
          <a:p>
            <a:r>
              <a:rPr lang="en-IN" sz="1200" b="0" i="0" u="none" strike="noStrike" kern="1200" baseline="0" dirty="0" smtClean="0">
                <a:solidFill>
                  <a:schemeClr val="tx1"/>
                </a:solidFill>
                <a:latin typeface="+mn-lt"/>
                <a:ea typeface="+mn-ea"/>
                <a:cs typeface="+mn-cs"/>
              </a:rPr>
              <a:t>as opposed to the crude </a:t>
            </a:r>
            <a:r>
              <a:rPr lang="en-IN" sz="1200" b="0" i="0" u="none" strike="noStrike" kern="1200" baseline="0" dirty="0" err="1" smtClean="0">
                <a:solidFill>
                  <a:schemeClr val="tx1"/>
                </a:solidFill>
                <a:latin typeface="+mn-lt"/>
                <a:ea typeface="+mn-ea"/>
                <a:cs typeface="+mn-cs"/>
              </a:rPr>
              <a:t>classication</a:t>
            </a:r>
            <a:r>
              <a:rPr lang="en-IN" sz="1200" b="0" i="0" u="none" strike="noStrike" kern="1200" baseline="0" dirty="0" smtClean="0">
                <a:solidFill>
                  <a:schemeClr val="tx1"/>
                </a:solidFill>
                <a:latin typeface="+mn-lt"/>
                <a:ea typeface="+mn-ea"/>
                <a:cs typeface="+mn-cs"/>
              </a:rPr>
              <a:t> error. Then the mean of the output of the </a:t>
            </a:r>
            <a:r>
              <a:rPr lang="en-IN" sz="1200" b="0" i="0" u="none" strike="noStrike" kern="1200" baseline="0" dirty="0" err="1" smtClean="0">
                <a:solidFill>
                  <a:schemeClr val="tx1"/>
                </a:solidFill>
                <a:latin typeface="+mn-lt"/>
                <a:ea typeface="+mn-ea"/>
                <a:cs typeface="+mn-cs"/>
              </a:rPr>
              <a:t>softmax</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function is calculated. This value gives the mean cost of the epoch.</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The way to achieve the goal is also </a:t>
            </a:r>
            <a:r>
              <a:rPr lang="en-IN" sz="1200" b="0" i="0" u="none" strike="noStrike" kern="1200" baseline="0" dirty="0" err="1" smtClean="0">
                <a:solidFill>
                  <a:schemeClr val="tx1"/>
                </a:solidFill>
                <a:latin typeface="+mn-lt"/>
                <a:ea typeface="+mn-ea"/>
                <a:cs typeface="+mn-cs"/>
              </a:rPr>
              <a:t>dened</a:t>
            </a:r>
            <a:r>
              <a:rPr lang="en-IN" sz="1200" b="0" i="0" u="none" strike="noStrike" kern="1200" baseline="0" dirty="0" smtClean="0">
                <a:solidFill>
                  <a:schemeClr val="tx1"/>
                </a:solidFill>
                <a:latin typeface="+mn-lt"/>
                <a:ea typeface="+mn-ea"/>
                <a:cs typeface="+mn-cs"/>
              </a:rPr>
              <a:t> which is stochastic gradient</a:t>
            </a:r>
          </a:p>
          <a:p>
            <a:r>
              <a:rPr lang="en-IN" sz="1200" b="0" i="0" u="none" strike="noStrike" kern="1200" baseline="0" dirty="0" smtClean="0">
                <a:solidFill>
                  <a:schemeClr val="tx1"/>
                </a:solidFill>
                <a:latin typeface="+mn-lt"/>
                <a:ea typeface="+mn-ea"/>
                <a:cs typeface="+mn-cs"/>
              </a:rPr>
              <a:t>descent. The Adam optimizer is used for this because it provides faster convergence. Aside</a:t>
            </a:r>
          </a:p>
          <a:p>
            <a:r>
              <a:rPr lang="en-IN" sz="1200" b="0" i="0" u="none" strike="noStrike" kern="1200" baseline="0" dirty="0" smtClean="0">
                <a:solidFill>
                  <a:schemeClr val="tx1"/>
                </a:solidFill>
                <a:latin typeface="+mn-lt"/>
                <a:ea typeface="+mn-ea"/>
                <a:cs typeface="+mn-cs"/>
              </a:rPr>
              <a:t>from that it also chooses a separate learning rate for each attribute. Finally the optimizer</a:t>
            </a:r>
          </a:p>
          <a:p>
            <a:r>
              <a:rPr lang="en-IN" sz="1200" b="0" i="0" u="none" strike="noStrike" kern="1200" baseline="0" dirty="0" smtClean="0">
                <a:solidFill>
                  <a:schemeClr val="tx1"/>
                </a:solidFill>
                <a:latin typeface="+mn-lt"/>
                <a:ea typeface="+mn-ea"/>
                <a:cs typeface="+mn-cs"/>
              </a:rPr>
              <a:t>and cost are tied together and the neural network is run.</a:t>
            </a:r>
          </a:p>
          <a:p>
            <a:r>
              <a:rPr lang="en-IN" sz="1200" b="0" i="0" u="none" strike="noStrike" kern="1200" baseline="0" dirty="0" smtClean="0">
                <a:solidFill>
                  <a:schemeClr val="tx1"/>
                </a:solidFill>
                <a:latin typeface="+mn-lt"/>
                <a:ea typeface="+mn-ea"/>
                <a:cs typeface="+mn-cs"/>
              </a:rPr>
              <a:t>, c = </a:t>
            </a:r>
            <a:r>
              <a:rPr lang="en-IN" sz="1200" b="0" i="0" u="none" strike="noStrike" kern="1200" baseline="0" dirty="0" err="1" smtClean="0">
                <a:solidFill>
                  <a:schemeClr val="tx1"/>
                </a:solidFill>
                <a:latin typeface="+mn-lt"/>
                <a:ea typeface="+mn-ea"/>
                <a:cs typeface="+mn-cs"/>
              </a:rPr>
              <a:t>sess.run</a:t>
            </a:r>
            <a:r>
              <a:rPr lang="en-IN" sz="1200" b="0" i="0" u="none" strike="noStrike" kern="1200" baseline="0" dirty="0" smtClean="0">
                <a:solidFill>
                  <a:schemeClr val="tx1"/>
                </a:solidFill>
                <a:latin typeface="+mn-lt"/>
                <a:ea typeface="+mn-ea"/>
                <a:cs typeface="+mn-cs"/>
              </a:rPr>
              <a:t>([optimizer, cost], feed </a:t>
            </a:r>
            <a:r>
              <a:rPr lang="en-IN" sz="1200" b="0" i="0" u="none" strike="noStrike" kern="1200" baseline="0" dirty="0" err="1" smtClean="0">
                <a:solidFill>
                  <a:schemeClr val="tx1"/>
                </a:solidFill>
                <a:latin typeface="+mn-lt"/>
                <a:ea typeface="+mn-ea"/>
                <a:cs typeface="+mn-cs"/>
              </a:rPr>
              <a:t>dict</a:t>
            </a:r>
            <a:r>
              <a:rPr lang="en-IN" sz="1200" b="0" i="0" u="none" strike="noStrike" kern="1200" baseline="0" dirty="0" smtClean="0">
                <a:solidFill>
                  <a:schemeClr val="tx1"/>
                </a:solidFill>
                <a:latin typeface="+mn-lt"/>
                <a:ea typeface="+mn-ea"/>
                <a:cs typeface="+mn-cs"/>
              </a:rPr>
              <a:t>=x: batch x, y: batch</a:t>
            </a:r>
          </a:p>
          <a:p>
            <a:endParaRPr lang="en-US"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IN" smtClean="0"/>
          </a:p>
          <a:p>
            <a:pPr rtl="0" fontAlgn="base"/>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5A93F4-0108-4B89-9A94-3FB0C69F0E6D}" type="slidenum">
              <a:rPr lang="en-US" smtClean="0"/>
              <a:t>13</a:t>
            </a:fld>
            <a:endParaRPr lang="en-US"/>
          </a:p>
        </p:txBody>
      </p:sp>
    </p:spTree>
    <p:extLst>
      <p:ext uri="{BB962C8B-B14F-4D97-AF65-F5344CB8AC3E}">
        <p14:creationId xmlns:p14="http://schemas.microsoft.com/office/powerpoint/2010/main" val="2511879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14</a:t>
            </a:fld>
            <a:endParaRPr lang="en-US"/>
          </a:p>
        </p:txBody>
      </p:sp>
    </p:spTree>
    <p:extLst>
      <p:ext uri="{BB962C8B-B14F-4D97-AF65-F5344CB8AC3E}">
        <p14:creationId xmlns:p14="http://schemas.microsoft.com/office/powerpoint/2010/main" val="9976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smtClean="0">
                <a:solidFill>
                  <a:schemeClr val="tx1"/>
                </a:solidFill>
                <a:effectLst/>
                <a:latin typeface="+mn-lt"/>
                <a:ea typeface="+mn-ea"/>
                <a:cs typeface="+mn-cs"/>
              </a:rPr>
              <a:t>Define the operator to get predicted output</a:t>
            </a:r>
          </a:p>
          <a:p>
            <a:pPr rtl="0" fontAlgn="base"/>
            <a:r>
              <a:rPr lang="en-IN" sz="1200" b="0" i="0" u="none" strike="noStrike" kern="1200" dirty="0" smtClean="0">
                <a:solidFill>
                  <a:schemeClr val="tx1"/>
                </a:solidFill>
                <a:effectLst/>
                <a:latin typeface="+mn-lt"/>
                <a:ea typeface="+mn-ea"/>
                <a:cs typeface="+mn-cs"/>
              </a:rPr>
              <a:t>Run this operator on testing set to get predictions</a:t>
            </a:r>
          </a:p>
          <a:p>
            <a:pPr rtl="0" fontAlgn="base"/>
            <a:r>
              <a:rPr lang="en-IN" sz="1200" b="0" i="0" u="none" strike="noStrike" kern="1200" dirty="0" smtClean="0">
                <a:solidFill>
                  <a:schemeClr val="tx1"/>
                </a:solidFill>
                <a:effectLst/>
                <a:latin typeface="+mn-lt"/>
                <a:ea typeface="+mn-ea"/>
                <a:cs typeface="+mn-cs"/>
              </a:rPr>
              <a:t>Get actual values and compare the both to calculate the </a:t>
            </a:r>
          </a:p>
          <a:p>
            <a:r>
              <a:rPr lang="en-IN" b="0" dirty="0" smtClean="0">
                <a:effectLst/>
              </a:rPr>
              <a:t/>
            </a:r>
            <a:br>
              <a:rPr lang="en-IN" b="0" dirty="0" smtClean="0">
                <a:effectLst/>
              </a:rPr>
            </a:br>
            <a:endParaRPr lang="en-IN" dirty="0" smtClean="0"/>
          </a:p>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15</a:t>
            </a:fld>
            <a:endParaRPr lang="en-US"/>
          </a:p>
        </p:txBody>
      </p:sp>
    </p:spTree>
    <p:extLst>
      <p:ext uri="{BB962C8B-B14F-4D97-AF65-F5344CB8AC3E}">
        <p14:creationId xmlns:p14="http://schemas.microsoft.com/office/powerpoint/2010/main" val="194913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F1 score</a:t>
            </a:r>
          </a:p>
          <a:p>
            <a:r>
              <a:rPr lang="en-US" sz="1200" b="0" i="0" u="none" strike="noStrike" kern="1200" baseline="0" dirty="0" smtClean="0">
                <a:solidFill>
                  <a:schemeClr val="tx1"/>
                </a:solidFill>
                <a:latin typeface="+mn-lt"/>
                <a:ea typeface="+mn-ea"/>
                <a:cs typeface="+mn-cs"/>
              </a:rPr>
              <a:t>Amount of regular to irregular count. 83% for regular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cant use f1 score due to the material of dataset.</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The </a:t>
            </a:r>
            <a:r>
              <a:rPr lang="en-IN" sz="1200" b="0" i="0" u="none" strike="noStrike" kern="1200" baseline="0" dirty="0" smtClean="0">
                <a:solidFill>
                  <a:schemeClr val="tx1"/>
                </a:solidFill>
                <a:latin typeface="+mn-lt"/>
                <a:ea typeface="+mn-ea"/>
                <a:cs typeface="+mn-cs"/>
              </a:rPr>
              <a:t>F1 score or F-measure is a number between zero and one which determines how the</a:t>
            </a:r>
          </a:p>
          <a:p>
            <a:r>
              <a:rPr lang="en-IN" sz="1200" b="0" i="0" u="none" strike="noStrike" kern="1200" baseline="0" dirty="0" smtClean="0">
                <a:solidFill>
                  <a:schemeClr val="tx1"/>
                </a:solidFill>
                <a:latin typeface="+mn-lt"/>
                <a:ea typeface="+mn-ea"/>
                <a:cs typeface="+mn-cs"/>
              </a:rPr>
              <a:t>neural network works during the testing phase.</a:t>
            </a:r>
          </a:p>
          <a:p>
            <a:r>
              <a:rPr lang="en-IN" sz="1200" b="0" i="0" u="none" strike="noStrike" kern="1200" baseline="0" dirty="0" smtClean="0">
                <a:solidFill>
                  <a:schemeClr val="tx1"/>
                </a:solidFill>
                <a:latin typeface="+mn-lt"/>
                <a:ea typeface="+mn-ea"/>
                <a:cs typeface="+mn-cs"/>
              </a:rPr>
              <a:t>F-measure = 2 * ((precision * recall) / (precision + recall))</a:t>
            </a:r>
          </a:p>
          <a:p>
            <a:r>
              <a:rPr lang="en-IN" sz="1200" b="0" i="0" u="none" strike="noStrike" kern="1200" baseline="0" dirty="0" smtClean="0">
                <a:solidFill>
                  <a:schemeClr val="tx1"/>
                </a:solidFill>
                <a:latin typeface="+mn-lt"/>
                <a:ea typeface="+mn-ea"/>
                <a:cs typeface="+mn-cs"/>
              </a:rPr>
              <a:t>Precision is the what percentage of sentences that the classier </a:t>
            </a:r>
            <a:r>
              <a:rPr lang="en-IN" sz="1200" b="0" i="0" u="none" strike="noStrike" kern="1200" baseline="0" dirty="0" err="1" smtClean="0">
                <a:solidFill>
                  <a:schemeClr val="tx1"/>
                </a:solidFill>
                <a:latin typeface="+mn-lt"/>
                <a:ea typeface="+mn-ea"/>
                <a:cs typeface="+mn-cs"/>
              </a:rPr>
              <a:t>labeled</a:t>
            </a:r>
            <a:r>
              <a:rPr lang="en-IN" sz="1200" b="0" i="0" u="none" strike="noStrike" kern="1200" baseline="0" dirty="0" smtClean="0">
                <a:solidFill>
                  <a:schemeClr val="tx1"/>
                </a:solidFill>
                <a:latin typeface="+mn-lt"/>
                <a:ea typeface="+mn-ea"/>
                <a:cs typeface="+mn-cs"/>
              </a:rPr>
              <a:t> as sarcastic are actually</a:t>
            </a:r>
          </a:p>
          <a:p>
            <a:r>
              <a:rPr lang="en-IN" sz="1200" b="0" i="0" u="none" strike="noStrike" kern="1200" baseline="0" dirty="0" smtClean="0">
                <a:solidFill>
                  <a:schemeClr val="tx1"/>
                </a:solidFill>
                <a:latin typeface="+mn-lt"/>
                <a:ea typeface="+mn-ea"/>
                <a:cs typeface="+mn-cs"/>
              </a:rPr>
              <a:t>sarcastic. precision=true positives / ( true positives + false positives</a:t>
            </a:r>
          </a:p>
          <a:p>
            <a:r>
              <a:rPr lang="en-IN" sz="1200" b="0" i="0" u="none" strike="noStrike" kern="1200" baseline="0" dirty="0" smtClean="0">
                <a:solidFill>
                  <a:schemeClr val="tx1"/>
                </a:solidFill>
                <a:latin typeface="+mn-lt"/>
                <a:ea typeface="+mn-ea"/>
                <a:cs typeface="+mn-cs"/>
              </a:rPr>
              <a:t>Recall is the what percentage of sarcastic sentences did the classier label as sarcastic.</a:t>
            </a:r>
          </a:p>
          <a:p>
            <a:r>
              <a:rPr lang="en-IN" sz="1200" b="0" i="0" u="none" strike="noStrike" kern="1200" baseline="0" dirty="0" smtClean="0">
                <a:solidFill>
                  <a:schemeClr val="tx1"/>
                </a:solidFill>
                <a:latin typeface="+mn-lt"/>
                <a:ea typeface="+mn-ea"/>
                <a:cs typeface="+mn-cs"/>
              </a:rPr>
              <a:t>recall=true positives / (true positives + false negatives)</a:t>
            </a: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16</a:t>
            </a:fld>
            <a:endParaRPr lang="en-US"/>
          </a:p>
        </p:txBody>
      </p:sp>
    </p:spTree>
    <p:extLst>
      <p:ext uri="{BB962C8B-B14F-4D97-AF65-F5344CB8AC3E}">
        <p14:creationId xmlns:p14="http://schemas.microsoft.com/office/powerpoint/2010/main" val="343688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computations you'll use </a:t>
            </a:r>
            <a:r>
              <a:rPr lang="en-IN" sz="1200" b="0" i="0" kern="1200" dirty="0" err="1" smtClean="0">
                <a:solidFill>
                  <a:schemeClr val="tx1"/>
                </a:solidFill>
                <a:effectLst/>
                <a:latin typeface="+mn-lt"/>
                <a:ea typeface="+mn-ea"/>
                <a:cs typeface="+mn-cs"/>
              </a:rPr>
              <a:t>TensorFlow</a:t>
            </a:r>
            <a:r>
              <a:rPr lang="en-IN" sz="1200" b="0" i="0" kern="1200" dirty="0" smtClean="0">
                <a:solidFill>
                  <a:schemeClr val="tx1"/>
                </a:solidFill>
                <a:effectLst/>
                <a:latin typeface="+mn-lt"/>
                <a:ea typeface="+mn-ea"/>
                <a:cs typeface="+mn-cs"/>
              </a:rPr>
              <a:t> for - like training a massive deep neural network - can be complex and confusing. </a:t>
            </a:r>
          </a:p>
          <a:p>
            <a:endParaRPr lang="en-US"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To make it easier to understand, debug, and optimize </a:t>
            </a:r>
            <a:r>
              <a:rPr lang="en-IN" sz="1200" b="0" i="0" kern="1200" dirty="0" err="1" smtClean="0">
                <a:solidFill>
                  <a:schemeClr val="tx1"/>
                </a:solidFill>
                <a:effectLst/>
                <a:latin typeface="+mn-lt"/>
                <a:ea typeface="+mn-ea"/>
                <a:cs typeface="+mn-cs"/>
              </a:rPr>
              <a:t>TensorFlow</a:t>
            </a:r>
            <a:r>
              <a:rPr lang="en-IN" sz="1200" b="0" i="0" kern="1200" dirty="0" smtClean="0">
                <a:solidFill>
                  <a:schemeClr val="tx1"/>
                </a:solidFill>
                <a:effectLst/>
                <a:latin typeface="+mn-lt"/>
                <a:ea typeface="+mn-ea"/>
                <a:cs typeface="+mn-cs"/>
              </a:rPr>
              <a:t> programs, we've included a suite of visualization tools called </a:t>
            </a:r>
            <a:r>
              <a:rPr lang="en-IN" sz="1200" b="0" i="0" kern="1200" dirty="0" err="1" smtClean="0">
                <a:solidFill>
                  <a:schemeClr val="tx1"/>
                </a:solidFill>
                <a:effectLst/>
                <a:latin typeface="+mn-lt"/>
                <a:ea typeface="+mn-ea"/>
                <a:cs typeface="+mn-cs"/>
              </a:rPr>
              <a:t>TensorBoard</a:t>
            </a:r>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You can use </a:t>
            </a:r>
            <a:r>
              <a:rPr lang="en-IN" sz="1200" b="0" i="0" kern="1200" dirty="0" err="1" smtClean="0">
                <a:solidFill>
                  <a:schemeClr val="tx1"/>
                </a:solidFill>
                <a:effectLst/>
                <a:latin typeface="+mn-lt"/>
                <a:ea typeface="+mn-ea"/>
                <a:cs typeface="+mn-cs"/>
              </a:rPr>
              <a:t>TensorBoard</a:t>
            </a:r>
            <a:r>
              <a:rPr lang="en-IN" sz="1200" b="0" i="0" kern="1200" dirty="0" smtClean="0">
                <a:solidFill>
                  <a:schemeClr val="tx1"/>
                </a:solidFill>
                <a:effectLst/>
                <a:latin typeface="+mn-lt"/>
                <a:ea typeface="+mn-ea"/>
                <a:cs typeface="+mn-cs"/>
              </a:rPr>
              <a:t> to visualize your </a:t>
            </a:r>
            <a:r>
              <a:rPr lang="en-IN" sz="1200" b="0" i="0" kern="1200" dirty="0" err="1" smtClean="0">
                <a:solidFill>
                  <a:schemeClr val="tx1"/>
                </a:solidFill>
                <a:effectLst/>
                <a:latin typeface="+mn-lt"/>
                <a:ea typeface="+mn-ea"/>
                <a:cs typeface="+mn-cs"/>
              </a:rPr>
              <a:t>TensorFlow</a:t>
            </a:r>
            <a:r>
              <a:rPr lang="en-IN" sz="1200" b="0" i="0" kern="1200" dirty="0" smtClean="0">
                <a:solidFill>
                  <a:schemeClr val="tx1"/>
                </a:solidFill>
                <a:effectLst/>
                <a:latin typeface="+mn-lt"/>
                <a:ea typeface="+mn-ea"/>
                <a:cs typeface="+mn-cs"/>
              </a:rPr>
              <a:t> graph, plot quantitative metrics about the execution of your graph, and show additional data like images that pass through it.</a:t>
            </a: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17</a:t>
            </a:fld>
            <a:endParaRPr lang="en-US"/>
          </a:p>
        </p:txBody>
      </p:sp>
    </p:spTree>
    <p:extLst>
      <p:ext uri="{BB962C8B-B14F-4D97-AF65-F5344CB8AC3E}">
        <p14:creationId xmlns:p14="http://schemas.microsoft.com/office/powerpoint/2010/main" val="2379145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a:t>
            </a:r>
            <a:r>
              <a:rPr lang="en-US" dirty="0" smtClean="0"/>
              <a:t>limitation</a:t>
            </a:r>
          </a:p>
          <a:p>
            <a:pPr marL="228600" indent="-228600">
              <a:buAutoNum type="arabicParenR"/>
            </a:pPr>
            <a:r>
              <a:rPr lang="en-US" dirty="0" smtClean="0"/>
              <a:t>Min length of 4</a:t>
            </a:r>
          </a:p>
          <a:p>
            <a:r>
              <a:rPr lang="en-US" sz="1200" b="0" i="0" u="none" strike="noStrike" kern="1200" baseline="0" dirty="0" smtClean="0">
                <a:solidFill>
                  <a:schemeClr val="tx1"/>
                </a:solidFill>
                <a:latin typeface="+mn-lt"/>
                <a:ea typeface="+mn-ea"/>
                <a:cs typeface="+mn-cs"/>
              </a:rPr>
              <a:t>2)Misclassification  due to nature of the text.</a:t>
            </a:r>
          </a:p>
          <a:p>
            <a:r>
              <a:rPr lang="en-US" sz="1200" b="0" i="0" u="none" strike="noStrike" kern="1200" baseline="0" dirty="0" smtClean="0">
                <a:solidFill>
                  <a:schemeClr val="tx1"/>
                </a:solidFill>
                <a:latin typeface="+mn-lt"/>
                <a:ea typeface="+mn-ea"/>
                <a:cs typeface="+mn-cs"/>
              </a:rPr>
              <a:t>4)Only one feature</a:t>
            </a:r>
          </a:p>
          <a:p>
            <a:endParaRPr lang="en-US" sz="1200" b="0" i="0" u="none" strike="noStrike" kern="1200" baseline="0" dirty="0" smtClean="0">
              <a:solidFill>
                <a:schemeClr val="tx1"/>
              </a:solidFill>
              <a:latin typeface="+mn-lt"/>
              <a:ea typeface="+mn-ea"/>
              <a:cs typeface="+mn-cs"/>
            </a:endParaRP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19</a:t>
            </a:fld>
            <a:endParaRPr lang="en-US"/>
          </a:p>
        </p:txBody>
      </p:sp>
    </p:spTree>
    <p:extLst>
      <p:ext uri="{BB962C8B-B14F-4D97-AF65-F5344CB8AC3E}">
        <p14:creationId xmlns:p14="http://schemas.microsoft.com/office/powerpoint/2010/main" val="107442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From 16416 instances of sarcastic and regular sentences, the model was able to successfully</a:t>
            </a:r>
          </a:p>
          <a:p>
            <a:r>
              <a:rPr lang="en-IN" sz="1200" b="0" i="0" u="none" strike="noStrike" kern="1200" baseline="0" dirty="0" smtClean="0">
                <a:solidFill>
                  <a:schemeClr val="tx1"/>
                </a:solidFill>
                <a:latin typeface="+mn-lt"/>
                <a:ea typeface="+mn-ea"/>
                <a:cs typeface="+mn-cs"/>
              </a:rPr>
              <a:t>classify 3240 instances of sentences as sarcastic from total of 7513 sarcastic sentences. 6481 instances</a:t>
            </a:r>
          </a:p>
          <a:p>
            <a:r>
              <a:rPr lang="en-IN" sz="1200" b="0" i="0" u="none" strike="noStrike" kern="1200" baseline="0" dirty="0" smtClean="0">
                <a:solidFill>
                  <a:schemeClr val="tx1"/>
                </a:solidFill>
                <a:latin typeface="+mn-lt"/>
                <a:ea typeface="+mn-ea"/>
                <a:cs typeface="+mn-cs"/>
              </a:rPr>
              <a:t>of regular sentences were </a:t>
            </a:r>
            <a:r>
              <a:rPr lang="en-IN" sz="1200" b="0" i="0" u="none" strike="noStrike" kern="1200" baseline="0" dirty="0" err="1" smtClean="0">
                <a:solidFill>
                  <a:schemeClr val="tx1"/>
                </a:solidFill>
                <a:latin typeface="+mn-lt"/>
                <a:ea typeface="+mn-ea"/>
                <a:cs typeface="+mn-cs"/>
              </a:rPr>
              <a:t>classied</a:t>
            </a:r>
            <a:r>
              <a:rPr lang="en-IN" sz="1200" b="0" i="0" u="none" strike="noStrike" kern="1200" baseline="0" dirty="0" smtClean="0">
                <a:solidFill>
                  <a:schemeClr val="tx1"/>
                </a:solidFill>
                <a:latin typeface="+mn-lt"/>
                <a:ea typeface="+mn-ea"/>
                <a:cs typeface="+mn-cs"/>
              </a:rPr>
              <a:t> correctly from 8903.</a:t>
            </a: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20</a:t>
            </a:fld>
            <a:endParaRPr lang="en-US"/>
          </a:p>
        </p:txBody>
      </p:sp>
    </p:spTree>
    <p:extLst>
      <p:ext uri="{BB962C8B-B14F-4D97-AF65-F5344CB8AC3E}">
        <p14:creationId xmlns:p14="http://schemas.microsoft.com/office/powerpoint/2010/main" val="282832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22</a:t>
            </a:fld>
            <a:endParaRPr lang="en-US"/>
          </a:p>
        </p:txBody>
      </p:sp>
    </p:spTree>
    <p:extLst>
      <p:ext uri="{BB962C8B-B14F-4D97-AF65-F5344CB8AC3E}">
        <p14:creationId xmlns:p14="http://schemas.microsoft.com/office/powerpoint/2010/main" val="101029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Talk about Amazon’s product reviews,   So where can we use this application ?... for data </a:t>
            </a:r>
            <a:r>
              <a:rPr lang="en-IN" sz="1200" b="0" i="0" u="none" strike="noStrike" kern="1200" dirty="0" err="1" smtClean="0">
                <a:solidFill>
                  <a:schemeClr val="tx1"/>
                </a:solidFill>
                <a:effectLst/>
                <a:latin typeface="+mn-lt"/>
                <a:ea typeface="+mn-ea"/>
                <a:cs typeface="+mn-cs"/>
              </a:rPr>
              <a:t>preprocessing</a:t>
            </a:r>
            <a:r>
              <a:rPr lang="en-IN" sz="1200" b="0" i="0" u="none" strike="noStrike" kern="1200" dirty="0" smtClean="0">
                <a:solidFill>
                  <a:schemeClr val="tx1"/>
                </a:solidFill>
                <a:effectLst/>
                <a:latin typeface="+mn-lt"/>
                <a:ea typeface="+mn-ea"/>
                <a:cs typeface="+mn-cs"/>
              </a:rPr>
              <a:t>. We need to identify the Sarcasm because sarcastic statements are generally opposite idea of what the user wants to convey so considering these statement relevant and using it for making business decisions can lead to </a:t>
            </a:r>
            <a:r>
              <a:rPr lang="en-IN" sz="1200" b="0" i="0" u="none" strike="noStrike" kern="1200" dirty="0" err="1" smtClean="0">
                <a:solidFill>
                  <a:schemeClr val="tx1"/>
                </a:solidFill>
                <a:effectLst/>
                <a:latin typeface="+mn-lt"/>
                <a:ea typeface="+mn-ea"/>
                <a:cs typeface="+mn-cs"/>
              </a:rPr>
              <a:t>unfavorable</a:t>
            </a:r>
            <a:r>
              <a:rPr lang="en-IN" sz="1200" b="0" i="0" u="none" strike="noStrike" kern="1200" dirty="0" smtClean="0">
                <a:solidFill>
                  <a:schemeClr val="tx1"/>
                </a:solidFill>
                <a:effectLst/>
                <a:latin typeface="+mn-lt"/>
                <a:ea typeface="+mn-ea"/>
                <a:cs typeface="+mn-cs"/>
              </a:rPr>
              <a:t> outcome.</a:t>
            </a:r>
            <a:endParaRPr lang="en-IN" b="0" dirty="0" smtClean="0">
              <a:effectLst/>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3</a:t>
            </a:fld>
            <a:endParaRPr lang="en-US"/>
          </a:p>
        </p:txBody>
      </p:sp>
    </p:spTree>
    <p:extLst>
      <p:ext uri="{BB962C8B-B14F-4D97-AF65-F5344CB8AC3E}">
        <p14:creationId xmlns:p14="http://schemas.microsoft.com/office/powerpoint/2010/main" val="425786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“Yeah right” Its easy to identify sarcasm when you are talking to some one  because of their tone and expression but in text all these attributes are absent making it difficult to identify  if the statements are sarcasm or not.</a:t>
            </a:r>
            <a:endParaRPr lang="en-IN" b="0" dirty="0" smtClean="0">
              <a:effectLst/>
            </a:endParaRPr>
          </a:p>
          <a:p>
            <a:r>
              <a:rPr lang="en-IN" b="0" dirty="0" smtClean="0">
                <a:effectLst/>
              </a:rPr>
              <a:t/>
            </a:r>
            <a:br>
              <a:rPr lang="en-IN" b="0" dirty="0" smtClean="0">
                <a:effectLst/>
              </a:rPr>
            </a:br>
            <a:r>
              <a:rPr lang="en-IN" b="0" dirty="0" smtClean="0">
                <a:effectLst/>
              </a:rPr>
              <a:t/>
            </a:r>
            <a:br>
              <a:rPr lang="en-IN" b="0" dirty="0" smtClean="0">
                <a:effectLst/>
              </a:rPr>
            </a:br>
            <a:endParaRPr lang="en-US" dirty="0" smtClean="0"/>
          </a:p>
        </p:txBody>
      </p:sp>
      <p:sp>
        <p:nvSpPr>
          <p:cNvPr id="4" name="Slide Number Placeholder 3"/>
          <p:cNvSpPr>
            <a:spLocks noGrp="1"/>
          </p:cNvSpPr>
          <p:nvPr>
            <p:ph type="sldNum" sz="quarter" idx="10"/>
          </p:nvPr>
        </p:nvSpPr>
        <p:spPr/>
        <p:txBody>
          <a:bodyPr/>
          <a:lstStyle/>
          <a:p>
            <a:fld id="{C55A93F4-0108-4B89-9A94-3FB0C69F0E6D}" type="slidenum">
              <a:rPr lang="en-US" smtClean="0"/>
              <a:t>4</a:t>
            </a:fld>
            <a:endParaRPr lang="en-US"/>
          </a:p>
        </p:txBody>
      </p:sp>
    </p:spTree>
    <p:extLst>
      <p:ext uri="{BB962C8B-B14F-4D97-AF65-F5344CB8AC3E}">
        <p14:creationId xmlns:p14="http://schemas.microsoft.com/office/powerpoint/2010/main" val="411159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to the gym surely makes you fit, in a same way standing in a garage make you a car!</a:t>
            </a:r>
          </a:p>
          <a:p>
            <a:endParaRPr lang="en-US" baseline="0" dirty="0" smtClean="0"/>
          </a:p>
          <a:p>
            <a:r>
              <a:rPr lang="en-US" b="1" baseline="0" dirty="0" smtClean="0">
                <a:solidFill>
                  <a:srgbClr val="FF0000"/>
                </a:solidFill>
              </a:rPr>
              <a:t>Create a </a:t>
            </a:r>
            <a:r>
              <a:rPr lang="en-US" b="1" baseline="0" dirty="0" err="1" smtClean="0">
                <a:solidFill>
                  <a:srgbClr val="FF0000"/>
                </a:solidFill>
              </a:rPr>
              <a:t>textfile</a:t>
            </a:r>
            <a:r>
              <a:rPr lang="en-US" b="1" baseline="0" dirty="0" smtClean="0">
                <a:solidFill>
                  <a:srgbClr val="FF0000"/>
                </a:solidFill>
              </a:rPr>
              <a:t> to get input sentences.</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C55A93F4-0108-4B89-9A94-3FB0C69F0E6D}" type="slidenum">
              <a:rPr lang="en-US" smtClean="0"/>
              <a:t>5</a:t>
            </a:fld>
            <a:endParaRPr lang="en-US"/>
          </a:p>
        </p:txBody>
      </p:sp>
    </p:spTree>
    <p:extLst>
      <p:ext uri="{BB962C8B-B14F-4D97-AF65-F5344CB8AC3E}">
        <p14:creationId xmlns:p14="http://schemas.microsoft.com/office/powerpoint/2010/main" val="249577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Talk about each feature</a:t>
            </a:r>
            <a:endParaRPr lang="en-IN" b="0" dirty="0" smtClean="0">
              <a:effectLst/>
            </a:endParaRPr>
          </a:p>
          <a:p>
            <a:pPr rtl="0"/>
            <a:r>
              <a:rPr lang="en-IN" sz="1200" b="0" i="0" u="none" strike="noStrike" kern="1200" dirty="0" smtClean="0">
                <a:solidFill>
                  <a:schemeClr val="tx1"/>
                </a:solidFill>
                <a:effectLst/>
                <a:latin typeface="+mn-lt"/>
                <a:ea typeface="+mn-ea"/>
                <a:cs typeface="+mn-cs"/>
              </a:rPr>
              <a:t>Talk about f1 measure .why not accuracy for this project? </a:t>
            </a:r>
            <a:endParaRPr lang="en-IN" b="0" dirty="0" smtClean="0">
              <a:effectLst/>
            </a:endParaRPr>
          </a:p>
          <a:p>
            <a:pPr rtl="0"/>
            <a:r>
              <a:rPr lang="en-IN" sz="1200" b="0" i="0" u="none" strike="noStrike" kern="1200" dirty="0" smtClean="0">
                <a:solidFill>
                  <a:schemeClr val="tx1"/>
                </a:solidFill>
                <a:effectLst/>
                <a:latin typeface="+mn-lt"/>
                <a:ea typeface="+mn-ea"/>
                <a:cs typeface="+mn-cs"/>
              </a:rPr>
              <a:t>N- grams it breaks the sentence in n contiguous statements of n items or n sentences.</a:t>
            </a:r>
            <a:endParaRPr lang="en-IN" b="0" dirty="0" smtClean="0">
              <a:effectLst/>
            </a:endParaRPr>
          </a:p>
          <a:p>
            <a:pPr rtl="0"/>
            <a:r>
              <a:rPr lang="en-IN" sz="1200" b="0" i="0" u="none" strike="noStrike" kern="1200" dirty="0" smtClean="0">
                <a:solidFill>
                  <a:schemeClr val="tx1"/>
                </a:solidFill>
                <a:effectLst/>
                <a:latin typeface="+mn-lt"/>
                <a:ea typeface="+mn-ea"/>
                <a:cs typeface="+mn-cs"/>
              </a:rPr>
              <a:t>Polarity -  How positive or negative the statement is.</a:t>
            </a:r>
            <a:endParaRPr lang="en-IN" b="0" dirty="0" smtClean="0">
              <a:effectLst/>
            </a:endParaRPr>
          </a:p>
          <a:p>
            <a:pPr rtl="0"/>
            <a:r>
              <a:rPr lang="en-IN" sz="1200" b="0" i="0" u="none" strike="noStrike" kern="1200" dirty="0" smtClean="0">
                <a:solidFill>
                  <a:schemeClr val="tx1"/>
                </a:solidFill>
                <a:effectLst/>
                <a:latin typeface="+mn-lt"/>
                <a:ea typeface="+mn-ea"/>
                <a:cs typeface="+mn-cs"/>
              </a:rPr>
              <a:t>Subjectivity- it’s the score how subjective or objective the sentence is We cannot use accuracy because of our nature of data set hence we have used F1 score. </a:t>
            </a:r>
            <a:endParaRPr lang="en-IN" b="0" dirty="0" smtClean="0">
              <a:effectLst/>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6</a:t>
            </a:fld>
            <a:endParaRPr lang="en-US"/>
          </a:p>
        </p:txBody>
      </p:sp>
    </p:spTree>
    <p:extLst>
      <p:ext uri="{BB962C8B-B14F-4D97-AF65-F5344CB8AC3E}">
        <p14:creationId xmlns:p14="http://schemas.microsoft.com/office/powerpoint/2010/main" val="98623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take that project a step further and implement a deep learning model for the same purpose and using the same data set.</a:t>
            </a:r>
          </a:p>
          <a:p>
            <a:r>
              <a:rPr lang="en-US" dirty="0" smtClean="0"/>
              <a:t>Using Google’s deep learning library </a:t>
            </a:r>
            <a:r>
              <a:rPr lang="en-US" dirty="0" err="1" smtClean="0"/>
              <a:t>Tensorflow</a:t>
            </a:r>
            <a:r>
              <a:rPr lang="en-US" dirty="0" smtClean="0"/>
              <a:t>.</a:t>
            </a:r>
          </a:p>
          <a:p>
            <a:r>
              <a:rPr lang="en-US" dirty="0" smtClean="0"/>
              <a:t>Extracting just one type of feature from the sentence:</a:t>
            </a:r>
          </a:p>
          <a:p>
            <a:pPr marL="0" indent="0">
              <a:buNone/>
            </a:pPr>
            <a:r>
              <a:rPr lang="en-US" dirty="0" smtClean="0"/>
              <a:t>	Polarity and subjectivity</a:t>
            </a:r>
          </a:p>
          <a:p>
            <a:r>
              <a:rPr lang="en-US" dirty="0" smtClean="0"/>
              <a:t>Generally sarcastic sentences or dialogues posses huge contrast of sentiments. That’s the characteristic that we exploit and train our model.</a:t>
            </a:r>
          </a:p>
          <a:p>
            <a:pPr marL="0" indent="0">
              <a:buNone/>
            </a:pPr>
            <a:endParaRPr lang="en-US" dirty="0" smtClean="0"/>
          </a:p>
          <a:p>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7</a:t>
            </a:fld>
            <a:endParaRPr lang="en-US"/>
          </a:p>
        </p:txBody>
      </p:sp>
    </p:spTree>
    <p:extLst>
      <p:ext uri="{BB962C8B-B14F-4D97-AF65-F5344CB8AC3E}">
        <p14:creationId xmlns:p14="http://schemas.microsoft.com/office/powerpoint/2010/main" val="86150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auto differentiation systems basically when you define an operator (op), you also define together how its derivatives are computed (of course most of the common ops are already provided).</a:t>
            </a:r>
          </a:p>
          <a:p>
            <a:r>
              <a:rPr lang="en-US" sz="1200" b="0" i="0" kern="1200" dirty="0" smtClean="0">
                <a:solidFill>
                  <a:schemeClr val="tx1"/>
                </a:solidFill>
                <a:effectLst/>
                <a:latin typeface="+mn-lt"/>
                <a:ea typeface="+mn-ea"/>
                <a:cs typeface="+mn-cs"/>
              </a:rPr>
              <a:t>So after you write a function by stacking a series of ops, the program can figure out by itself how should the corresponding derivatives be computed (usually by keeping some computation graphs and using the chain rule).</a:t>
            </a:r>
          </a:p>
          <a:p>
            <a:r>
              <a:rPr lang="en-US" sz="1200" b="0" i="0" kern="1200" dirty="0" smtClean="0">
                <a:solidFill>
                  <a:schemeClr val="tx1"/>
                </a:solidFill>
                <a:effectLst/>
                <a:latin typeface="+mn-lt"/>
                <a:ea typeface="+mn-ea"/>
                <a:cs typeface="+mn-cs"/>
              </a:rPr>
              <a:t>The benefit is obvious as it saves us from working out the math, writing the code, verifying the derivatives numerically...</a:t>
            </a:r>
          </a:p>
          <a:p>
            <a:endParaRPr lang="en-US" dirty="0" smtClean="0"/>
          </a:p>
          <a:p>
            <a:r>
              <a:rPr lang="en-US" dirty="0" smtClean="0"/>
              <a:t>Superior performance = Runs different from python avoiding it’s disadvantages.</a:t>
            </a:r>
            <a:endParaRPr lang="en-US" dirty="0"/>
          </a:p>
        </p:txBody>
      </p:sp>
      <p:sp>
        <p:nvSpPr>
          <p:cNvPr id="4" name="Slide Number Placeholder 3"/>
          <p:cNvSpPr>
            <a:spLocks noGrp="1"/>
          </p:cNvSpPr>
          <p:nvPr>
            <p:ph type="sldNum" sz="quarter" idx="10"/>
          </p:nvPr>
        </p:nvSpPr>
        <p:spPr/>
        <p:txBody>
          <a:bodyPr/>
          <a:lstStyle/>
          <a:p>
            <a:fld id="{C55A93F4-0108-4B89-9A94-3FB0C69F0E6D}" type="slidenum">
              <a:rPr lang="en-US" smtClean="0"/>
              <a:t>8</a:t>
            </a:fld>
            <a:endParaRPr lang="en-US"/>
          </a:p>
        </p:txBody>
      </p:sp>
    </p:spTree>
    <p:extLst>
      <p:ext uri="{BB962C8B-B14F-4D97-AF65-F5344CB8AC3E}">
        <p14:creationId xmlns:p14="http://schemas.microsoft.com/office/powerpoint/2010/main" val="293272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Tokenize using </a:t>
            </a:r>
            <a:r>
              <a:rPr lang="en-IN" sz="1200" b="0" i="0" u="none" strike="noStrike" kern="1200" dirty="0" err="1" smtClean="0">
                <a:solidFill>
                  <a:schemeClr val="tx1"/>
                </a:solidFill>
                <a:effectLst/>
                <a:latin typeface="+mn-lt"/>
                <a:ea typeface="+mn-ea"/>
                <a:cs typeface="+mn-cs"/>
              </a:rPr>
              <a:t>nltk</a:t>
            </a:r>
            <a:endParaRPr lang="en-IN" b="0" dirty="0" smtClean="0">
              <a:effectLst/>
            </a:endParaRPr>
          </a:p>
          <a:p>
            <a:pPr rtl="0"/>
            <a:r>
              <a:rPr lang="en-IN" sz="1200" b="0" i="0" u="none" strike="noStrike" kern="1200" dirty="0" smtClean="0">
                <a:solidFill>
                  <a:schemeClr val="tx1"/>
                </a:solidFill>
                <a:effectLst/>
                <a:latin typeface="+mn-lt"/>
                <a:ea typeface="+mn-ea"/>
                <a:cs typeface="+mn-cs"/>
              </a:rPr>
              <a:t>Convert to lower case</a:t>
            </a:r>
            <a:endParaRPr lang="en-IN" b="0" dirty="0" smtClean="0">
              <a:effectLst/>
            </a:endParaRPr>
          </a:p>
          <a:p>
            <a:pPr rtl="0"/>
            <a:r>
              <a:rPr lang="en-IN" sz="1200" b="0" i="0" u="none" strike="noStrike" kern="1200" dirty="0" smtClean="0">
                <a:solidFill>
                  <a:schemeClr val="tx1"/>
                </a:solidFill>
                <a:effectLst/>
                <a:latin typeface="+mn-lt"/>
                <a:ea typeface="+mn-ea"/>
                <a:cs typeface="+mn-cs"/>
              </a:rPr>
              <a:t>Extract features</a:t>
            </a:r>
            <a:endParaRPr lang="en-IN" b="0" dirty="0" smtClean="0">
              <a:effectLst/>
            </a:endParaRPr>
          </a:p>
          <a:p>
            <a:r>
              <a:rPr lang="en-IN" sz="1200" b="0" i="0" u="none" strike="noStrike" kern="1200" dirty="0" smtClean="0">
                <a:solidFill>
                  <a:schemeClr val="tx1"/>
                </a:solidFill>
                <a:effectLst/>
                <a:latin typeface="+mn-lt"/>
                <a:ea typeface="+mn-ea"/>
                <a:cs typeface="+mn-cs"/>
              </a:rPr>
              <a:t>23 from on sentence.</a:t>
            </a:r>
            <a:endParaRPr lang="en-US" dirty="0"/>
          </a:p>
        </p:txBody>
      </p:sp>
      <p:sp>
        <p:nvSpPr>
          <p:cNvPr id="4" name="Slide Number Placeholder 3"/>
          <p:cNvSpPr>
            <a:spLocks noGrp="1"/>
          </p:cNvSpPr>
          <p:nvPr>
            <p:ph type="sldNum" sz="quarter" idx="10"/>
          </p:nvPr>
        </p:nvSpPr>
        <p:spPr/>
        <p:txBody>
          <a:bodyPr/>
          <a:lstStyle/>
          <a:p>
            <a:fld id="{C55A93F4-0108-4B89-9A94-3FB0C69F0E6D}" type="slidenum">
              <a:rPr lang="en-US" smtClean="0"/>
              <a:t>9</a:t>
            </a:fld>
            <a:endParaRPr lang="en-US"/>
          </a:p>
        </p:txBody>
      </p:sp>
    </p:spTree>
    <p:extLst>
      <p:ext uri="{BB962C8B-B14F-4D97-AF65-F5344CB8AC3E}">
        <p14:creationId xmlns:p14="http://schemas.microsoft.com/office/powerpoint/2010/main" val="171304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200" b="0" i="0" u="none" strike="noStrike" kern="1200" dirty="0" smtClean="0">
                <a:solidFill>
                  <a:schemeClr val="tx1"/>
                </a:solidFill>
                <a:effectLst/>
                <a:latin typeface="+mn-lt"/>
                <a:ea typeface="+mn-ea"/>
                <a:cs typeface="+mn-cs"/>
              </a:rPr>
              <a:t>Getting polarities using </a:t>
            </a:r>
            <a:r>
              <a:rPr lang="en-IN" sz="1200" b="0" i="0" u="none" strike="noStrike" kern="1200" dirty="0" err="1" smtClean="0">
                <a:solidFill>
                  <a:schemeClr val="tx1"/>
                </a:solidFill>
                <a:effectLst/>
                <a:latin typeface="+mn-lt"/>
                <a:ea typeface="+mn-ea"/>
                <a:cs typeface="+mn-cs"/>
              </a:rPr>
              <a:t>TextBlob</a:t>
            </a:r>
            <a:endParaRPr lang="en-IN" b="0" dirty="0" smtClean="0">
              <a:effectLst/>
            </a:endParaRPr>
          </a:p>
          <a:p>
            <a:pPr rtl="0"/>
            <a:r>
              <a:rPr lang="en-IN" sz="1200" b="0" i="0" u="none" strike="noStrike" kern="1200" dirty="0" smtClean="0">
                <a:solidFill>
                  <a:schemeClr val="tx1"/>
                </a:solidFill>
                <a:effectLst/>
                <a:latin typeface="+mn-lt"/>
                <a:ea typeface="+mn-ea"/>
                <a:cs typeface="+mn-cs"/>
              </a:rPr>
              <a:t>Polarity of full sentence and parts after dividing it into 2 3 and 3 equal parts</a:t>
            </a:r>
            <a:endParaRPr lang="en-IN" b="0" dirty="0" smtClean="0">
              <a:effectLst/>
            </a:endParaRPr>
          </a:p>
          <a:p>
            <a:pPr rtl="0"/>
            <a:r>
              <a:rPr lang="en-IN" sz="1200" b="0" i="0" u="none" strike="noStrike" kern="1200" dirty="0" smtClean="0">
                <a:solidFill>
                  <a:schemeClr val="tx1"/>
                </a:solidFill>
                <a:effectLst/>
                <a:latin typeface="+mn-lt"/>
                <a:ea typeface="+mn-ea"/>
                <a:cs typeface="+mn-cs"/>
              </a:rPr>
              <a:t>Helps find the range of polarities through the sentence and contrast</a:t>
            </a:r>
            <a:endParaRPr lang="en-IN" b="0" dirty="0" smtClean="0">
              <a:effectLst/>
            </a:endParaRPr>
          </a:p>
          <a:p>
            <a:pPr rtl="0"/>
            <a:r>
              <a:rPr lang="en-IN" sz="1200" b="0" i="0" u="none" strike="noStrike" kern="1200" dirty="0" smtClean="0">
                <a:solidFill>
                  <a:schemeClr val="tx1"/>
                </a:solidFill>
                <a:effectLst/>
                <a:latin typeface="+mn-lt"/>
                <a:ea typeface="+mn-ea"/>
                <a:cs typeface="+mn-cs"/>
              </a:rPr>
              <a:t>Contrast from one part to the other</a:t>
            </a:r>
            <a:endParaRPr lang="en-IN" b="0" dirty="0" smtClean="0">
              <a:effectLst/>
            </a:endParaRPr>
          </a:p>
          <a:p>
            <a:pPr rtl="0"/>
            <a:r>
              <a:rPr lang="en-IN" sz="1200" b="0" i="0" u="none" strike="noStrike" kern="1200" dirty="0" smtClean="0">
                <a:solidFill>
                  <a:schemeClr val="tx1"/>
                </a:solidFill>
                <a:effectLst/>
                <a:latin typeface="+mn-lt"/>
                <a:ea typeface="+mn-ea"/>
                <a:cs typeface="+mn-cs"/>
              </a:rPr>
              <a:t>Contrasting sentence = sarcasm</a:t>
            </a:r>
            <a:endParaRPr lang="en-IN" b="0" dirty="0" smtClean="0">
              <a:effectLst/>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C55A93F4-0108-4B89-9A94-3FB0C69F0E6D}" type="slidenum">
              <a:rPr lang="en-US" smtClean="0"/>
              <a:t>10</a:t>
            </a:fld>
            <a:endParaRPr lang="en-US"/>
          </a:p>
        </p:txBody>
      </p:sp>
    </p:spTree>
    <p:extLst>
      <p:ext uri="{BB962C8B-B14F-4D97-AF65-F5344CB8AC3E}">
        <p14:creationId xmlns:p14="http://schemas.microsoft.com/office/powerpoint/2010/main" val="282187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116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814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726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148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610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41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908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954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992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364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4/30/2017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79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4/30/2017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908354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hesarcasmdetector.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656" y="2209873"/>
            <a:ext cx="7315200" cy="2699778"/>
          </a:xfrm>
        </p:spPr>
        <p:txBody>
          <a:bodyPr>
            <a:noAutofit/>
          </a:bodyPr>
          <a:lstStyle/>
          <a:p>
            <a:r>
              <a:rPr lang="en-US" sz="5800" dirty="0" smtClean="0"/>
              <a:t>Sarcasm Detection in Plain Text using Deep Learning with Tensorflow</a:t>
            </a:r>
            <a:endParaRPr lang="en-US" sz="5800" dirty="0"/>
          </a:p>
        </p:txBody>
      </p:sp>
      <p:sp>
        <p:nvSpPr>
          <p:cNvPr id="3" name="Subtitle 2"/>
          <p:cNvSpPr>
            <a:spLocks noGrp="1"/>
          </p:cNvSpPr>
          <p:nvPr>
            <p:ph type="subTitle" idx="1"/>
          </p:nvPr>
        </p:nvSpPr>
        <p:spPr>
          <a:xfrm>
            <a:off x="4328124" y="3860047"/>
            <a:ext cx="7315200" cy="1382825"/>
          </a:xfrm>
        </p:spPr>
        <p:txBody>
          <a:bodyPr>
            <a:normAutofit/>
          </a:bodyPr>
          <a:lstStyle/>
          <a:p>
            <a:pPr algn="r"/>
            <a:r>
              <a:rPr lang="en-US" dirty="0" smtClean="0">
                <a:solidFill>
                  <a:schemeClr val="tx1"/>
                </a:solidFill>
              </a:rPr>
              <a:t>Sanjay </a:t>
            </a:r>
            <a:r>
              <a:rPr lang="en-US" dirty="0" err="1" smtClean="0">
                <a:solidFill>
                  <a:schemeClr val="tx1"/>
                </a:solidFill>
              </a:rPr>
              <a:t>Khatwani</a:t>
            </a:r>
            <a:r>
              <a:rPr lang="en-US" dirty="0" smtClean="0">
                <a:solidFill>
                  <a:schemeClr val="tx1"/>
                </a:solidFill>
              </a:rPr>
              <a:t> </a:t>
            </a:r>
          </a:p>
          <a:p>
            <a:pPr algn="r"/>
            <a:r>
              <a:rPr lang="en-US" dirty="0" smtClean="0">
                <a:solidFill>
                  <a:schemeClr val="tx1"/>
                </a:solidFill>
              </a:rPr>
              <a:t>Savitha </a:t>
            </a:r>
            <a:r>
              <a:rPr lang="en-US" dirty="0" err="1" smtClean="0">
                <a:solidFill>
                  <a:schemeClr val="tx1"/>
                </a:solidFill>
              </a:rPr>
              <a:t>Jayasankar</a:t>
            </a:r>
            <a:r>
              <a:rPr lang="en-US" dirty="0">
                <a:solidFill>
                  <a:schemeClr val="tx1"/>
                </a:solidFill>
              </a:rPr>
              <a:t> </a:t>
            </a:r>
            <a:endParaRPr lang="en-US" dirty="0" smtClean="0">
              <a:solidFill>
                <a:schemeClr val="tx1"/>
              </a:solidFill>
            </a:endParaRPr>
          </a:p>
          <a:p>
            <a:pPr algn="r"/>
            <a:r>
              <a:rPr lang="en-US" dirty="0" smtClean="0">
                <a:solidFill>
                  <a:schemeClr val="tx1"/>
                </a:solidFill>
              </a:rPr>
              <a:t>Saurabh Parekh </a:t>
            </a:r>
            <a:endParaRPr lang="en-US" dirty="0">
              <a:solidFill>
                <a:schemeClr val="tx1"/>
              </a:solidFill>
            </a:endParaRPr>
          </a:p>
        </p:txBody>
      </p:sp>
    </p:spTree>
    <p:extLst>
      <p:ext uri="{BB962C8B-B14F-4D97-AF65-F5344CB8AC3E}">
        <p14:creationId xmlns:p14="http://schemas.microsoft.com/office/powerpoint/2010/main" val="3551001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features mean?</a:t>
            </a:r>
            <a:endParaRPr lang="en-US" dirty="0"/>
          </a:p>
        </p:txBody>
      </p:sp>
      <p:sp>
        <p:nvSpPr>
          <p:cNvPr id="3" name="Content Placeholder 2"/>
          <p:cNvSpPr>
            <a:spLocks noGrp="1"/>
          </p:cNvSpPr>
          <p:nvPr>
            <p:ph idx="1"/>
          </p:nvPr>
        </p:nvSpPr>
        <p:spPr/>
        <p:txBody>
          <a:bodyPr/>
          <a:lstStyle/>
          <a:p>
            <a:r>
              <a:rPr lang="en-US" dirty="0" err="1" smtClean="0"/>
              <a:t>TextBlob</a:t>
            </a:r>
            <a:r>
              <a:rPr lang="en-US" dirty="0" smtClean="0"/>
              <a:t> used for part-of-speech tagging, noun phrase extraction, sentiment analysis etc.</a:t>
            </a:r>
          </a:p>
          <a:p>
            <a:r>
              <a:rPr lang="en-US" dirty="0" smtClean="0"/>
              <a:t>Polarity = positivity (-1 to 1), subjectivity (0 to 1, 0 = objective, 1 = subjective).</a:t>
            </a:r>
          </a:p>
          <a:p>
            <a:r>
              <a:rPr lang="en-US" dirty="0" smtClean="0"/>
              <a:t>Polarity of whole sentence, polarities of two parts of sentence, three and four</a:t>
            </a:r>
          </a:p>
          <a:p>
            <a:r>
              <a:rPr lang="en-US" dirty="0" smtClean="0"/>
              <a:t>Helps to assess the change in sentiments throughout the sentence when it is divided into parts</a:t>
            </a:r>
          </a:p>
        </p:txBody>
      </p:sp>
    </p:spTree>
    <p:extLst>
      <p:ext uri="{BB962C8B-B14F-4D97-AF65-F5344CB8AC3E}">
        <p14:creationId xmlns:p14="http://schemas.microsoft.com/office/powerpoint/2010/main" val="400666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Model</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2647" y="983672"/>
            <a:ext cx="8214161" cy="1361464"/>
          </a:xfrm>
        </p:spPr>
      </p:pic>
      <p:sp>
        <p:nvSpPr>
          <p:cNvPr id="5" name="TextBox 4"/>
          <p:cNvSpPr txBox="1"/>
          <p:nvPr/>
        </p:nvSpPr>
        <p:spPr>
          <a:xfrm>
            <a:off x="3879273" y="2867891"/>
            <a:ext cx="767541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Layers-3 hidden layers.</a:t>
            </a:r>
          </a:p>
          <a:p>
            <a:pPr marL="285750" indent="-285750">
              <a:buFont typeface="Arial" panose="020B0604020202020204" pitchFamily="34" charset="0"/>
              <a:buChar char="•"/>
            </a:pPr>
            <a:r>
              <a:rPr lang="en-US" sz="2000" dirty="0" smtClean="0"/>
              <a:t>No of neurons in each layer-100</a:t>
            </a:r>
          </a:p>
          <a:p>
            <a:pPr marL="285750" indent="-285750">
              <a:buFont typeface="Arial" panose="020B0604020202020204" pitchFamily="34" charset="0"/>
              <a:buChar char="•"/>
            </a:pPr>
            <a:r>
              <a:rPr lang="en-US" sz="2000" dirty="0" smtClean="0"/>
              <a:t>Fully connected neural network</a:t>
            </a:r>
          </a:p>
          <a:p>
            <a:pPr marL="285750" indent="-285750">
              <a:buFont typeface="Arial" panose="020B0604020202020204" pitchFamily="34" charset="0"/>
              <a:buChar char="•"/>
            </a:pPr>
            <a:r>
              <a:rPr lang="en-US" sz="2000" dirty="0" smtClean="0"/>
              <a:t>Output layer- 2 classes</a:t>
            </a:r>
          </a:p>
          <a:p>
            <a:pPr marL="742950" lvl="1" indent="-285750">
              <a:buFont typeface="Arial" panose="020B0604020202020204" pitchFamily="34" charset="0"/>
              <a:buChar char="•"/>
            </a:pPr>
            <a:r>
              <a:rPr lang="en-US" sz="2000" dirty="0" smtClean="0"/>
              <a:t>One Hot encoding</a:t>
            </a:r>
            <a:endParaRPr lang="en-IN" sz="2000" dirty="0"/>
          </a:p>
        </p:txBody>
      </p:sp>
    </p:spTree>
    <p:extLst>
      <p:ext uri="{BB962C8B-B14F-4D97-AF65-F5344CB8AC3E}">
        <p14:creationId xmlns:p14="http://schemas.microsoft.com/office/powerpoint/2010/main" val="1564523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Focus</a:t>
            </a:r>
            <a:endParaRPr lang="en-IN" dirty="0"/>
          </a:p>
        </p:txBody>
      </p:sp>
      <p:sp>
        <p:nvSpPr>
          <p:cNvPr id="3" name="Content Placeholder 2"/>
          <p:cNvSpPr>
            <a:spLocks noGrp="1"/>
          </p:cNvSpPr>
          <p:nvPr>
            <p:ph idx="1"/>
          </p:nvPr>
        </p:nvSpPr>
        <p:spPr/>
        <p:txBody>
          <a:bodyPr>
            <a:normAutofit/>
          </a:bodyPr>
          <a:lstStyle/>
          <a:p>
            <a:r>
              <a:rPr lang="en-US" dirty="0" smtClean="0"/>
              <a:t>How to define each layers:</a:t>
            </a:r>
          </a:p>
          <a:p>
            <a:pPr marL="502920" lvl="1" indent="0">
              <a:buNone/>
            </a:pPr>
            <a:r>
              <a:rPr lang="en-IN" sz="2000" i="1" dirty="0" err="1" smtClean="0"/>
              <a:t>hidden_layer</a:t>
            </a:r>
            <a:r>
              <a:rPr lang="en-IN" sz="2000" i="1" dirty="0" smtClean="0"/>
              <a:t> </a:t>
            </a:r>
            <a:r>
              <a:rPr lang="en-IN" sz="2000" i="1" dirty="0"/>
              <a:t>= {'</a:t>
            </a:r>
            <a:r>
              <a:rPr lang="en-IN" sz="2000" i="1" dirty="0" err="1"/>
              <a:t>f_fum</a:t>
            </a:r>
            <a:r>
              <a:rPr lang="en-IN" sz="2000" i="1" dirty="0"/>
              <a:t>': </a:t>
            </a:r>
            <a:r>
              <a:rPr lang="en-IN" sz="2000" i="1" dirty="0" err="1" smtClean="0"/>
              <a:t>n_nodes_hl</a:t>
            </a:r>
            <a:r>
              <a:rPr lang="en-IN" sz="2000" i="1" dirty="0" smtClean="0"/>
              <a:t>,</a:t>
            </a:r>
            <a:endParaRPr lang="en-IN" sz="2000" i="1" dirty="0"/>
          </a:p>
          <a:p>
            <a:pPr marL="502920" lvl="1" indent="0">
              <a:buNone/>
            </a:pPr>
            <a:r>
              <a:rPr lang="en-IN" sz="2000" i="1" dirty="0"/>
              <a:t>                  'weight': </a:t>
            </a:r>
            <a:r>
              <a:rPr lang="en-IN" sz="2000" i="1" dirty="0" err="1"/>
              <a:t>tf.Variable</a:t>
            </a:r>
            <a:r>
              <a:rPr lang="en-IN" sz="2000" i="1" dirty="0"/>
              <a:t>(</a:t>
            </a:r>
          </a:p>
          <a:p>
            <a:pPr marL="502920" lvl="1" indent="0">
              <a:buNone/>
            </a:pPr>
            <a:r>
              <a:rPr lang="en-IN" sz="2000" i="1" dirty="0"/>
              <a:t>                      </a:t>
            </a:r>
            <a:r>
              <a:rPr lang="en-IN" sz="2000" i="1" dirty="0" err="1"/>
              <a:t>tf.random_normal</a:t>
            </a:r>
            <a:r>
              <a:rPr lang="en-IN" sz="2000" i="1" dirty="0"/>
              <a:t>([</a:t>
            </a:r>
            <a:r>
              <a:rPr lang="en-IN" sz="2000" i="1" dirty="0" err="1"/>
              <a:t>len</a:t>
            </a:r>
            <a:r>
              <a:rPr lang="en-IN" sz="2000" i="1" dirty="0"/>
              <a:t>(</a:t>
            </a:r>
            <a:r>
              <a:rPr lang="en-IN" sz="2000" i="1" dirty="0" err="1"/>
              <a:t>train_x</a:t>
            </a:r>
            <a:r>
              <a:rPr lang="en-IN" sz="2000" i="1" dirty="0"/>
              <a:t>[0]), </a:t>
            </a:r>
            <a:r>
              <a:rPr lang="en-IN" sz="2000" i="1" dirty="0" err="1" smtClean="0"/>
              <a:t>n_nodes_hl</a:t>
            </a:r>
            <a:r>
              <a:rPr lang="en-IN" sz="2000" i="1" dirty="0" smtClean="0"/>
              <a:t>])),</a:t>
            </a:r>
            <a:endParaRPr lang="en-IN" sz="2000" i="1" dirty="0"/>
          </a:p>
          <a:p>
            <a:pPr marL="502920" lvl="1" indent="0">
              <a:buNone/>
            </a:pPr>
            <a:r>
              <a:rPr lang="en-IN" sz="2000" i="1" dirty="0"/>
              <a:t>                  'bias': </a:t>
            </a:r>
            <a:r>
              <a:rPr lang="en-IN" sz="2000" i="1" dirty="0" err="1"/>
              <a:t>tf.Variable</a:t>
            </a:r>
            <a:r>
              <a:rPr lang="en-IN" sz="2000" i="1" dirty="0"/>
              <a:t>(</a:t>
            </a:r>
            <a:r>
              <a:rPr lang="en-IN" sz="2000" i="1" dirty="0" err="1"/>
              <a:t>tf.random_normal</a:t>
            </a:r>
            <a:r>
              <a:rPr lang="en-IN" sz="2000" i="1" dirty="0"/>
              <a:t>([</a:t>
            </a:r>
            <a:r>
              <a:rPr lang="en-IN" sz="2000" i="1" dirty="0" err="1" smtClean="0"/>
              <a:t>n_nodes_hl</a:t>
            </a:r>
            <a:r>
              <a:rPr lang="en-IN" sz="2000" i="1" dirty="0" smtClean="0"/>
              <a:t>]))}</a:t>
            </a:r>
          </a:p>
          <a:p>
            <a:r>
              <a:rPr lang="en-IN" dirty="0" smtClean="0"/>
              <a:t>How to compute output of the layer:</a:t>
            </a:r>
          </a:p>
          <a:p>
            <a:pPr lvl="1"/>
            <a:r>
              <a:rPr lang="en-IN" sz="2000" i="1" dirty="0" smtClean="0"/>
              <a:t>output layer= </a:t>
            </a:r>
            <a:r>
              <a:rPr lang="en-IN" sz="2000" i="1" dirty="0" err="1"/>
              <a:t>tf.add</a:t>
            </a:r>
            <a:r>
              <a:rPr lang="en-IN" sz="2000" i="1" dirty="0"/>
              <a:t>(</a:t>
            </a:r>
            <a:r>
              <a:rPr lang="en-IN" sz="2000" i="1" dirty="0" err="1"/>
              <a:t>tf.matmul</a:t>
            </a:r>
            <a:r>
              <a:rPr lang="en-IN" sz="2000" i="1" dirty="0"/>
              <a:t>(data, hidden </a:t>
            </a:r>
            <a:r>
              <a:rPr lang="en-IN" sz="2000" i="1" dirty="0" smtClean="0"/>
              <a:t> </a:t>
            </a:r>
            <a:r>
              <a:rPr lang="en-IN" sz="2000" i="1" dirty="0"/>
              <a:t>layer['weight']), hidden </a:t>
            </a:r>
            <a:r>
              <a:rPr lang="en-IN" sz="2000" i="1" dirty="0" smtClean="0"/>
              <a:t> </a:t>
            </a:r>
            <a:r>
              <a:rPr lang="en-IN" sz="2000" i="1" dirty="0"/>
              <a:t>layer['bias'])</a:t>
            </a:r>
          </a:p>
          <a:p>
            <a:pPr lvl="1"/>
            <a:r>
              <a:rPr lang="en-IN" sz="2000" i="1" dirty="0"/>
              <a:t>output </a:t>
            </a:r>
            <a:r>
              <a:rPr lang="en-IN" sz="2000" i="1" dirty="0" smtClean="0"/>
              <a:t>layer= </a:t>
            </a:r>
            <a:r>
              <a:rPr lang="en-IN" sz="2000" i="1" dirty="0" err="1"/>
              <a:t>tf.nn.relu</a:t>
            </a:r>
            <a:r>
              <a:rPr lang="en-IN" sz="2000" i="1" dirty="0"/>
              <a:t>(output </a:t>
            </a:r>
            <a:r>
              <a:rPr lang="en-IN" sz="2000" i="1" dirty="0" smtClean="0"/>
              <a:t>layer)</a:t>
            </a:r>
          </a:p>
          <a:p>
            <a:r>
              <a:rPr lang="en-US" dirty="0" smtClean="0"/>
              <a:t>How to compute output of the output layer:</a:t>
            </a:r>
          </a:p>
          <a:p>
            <a:pPr lvl="1"/>
            <a:r>
              <a:rPr lang="en-IN" sz="2000" i="1" dirty="0"/>
              <a:t>output = </a:t>
            </a:r>
            <a:r>
              <a:rPr lang="en-IN" sz="2000" i="1" dirty="0" err="1"/>
              <a:t>tf.matmul</a:t>
            </a:r>
            <a:r>
              <a:rPr lang="en-IN" sz="2000" i="1" dirty="0"/>
              <a:t>(output layer2, output layer['weight']) + output layer['bias']</a:t>
            </a:r>
            <a:endParaRPr lang="en-IN" sz="2000" i="1" dirty="0" smtClean="0"/>
          </a:p>
        </p:txBody>
      </p:sp>
    </p:spTree>
    <p:extLst>
      <p:ext uri="{BB962C8B-B14F-4D97-AF65-F5344CB8AC3E}">
        <p14:creationId xmlns:p14="http://schemas.microsoft.com/office/powerpoint/2010/main" val="322351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Network</a:t>
            </a:r>
            <a:endParaRPr lang="en-IN" dirty="0"/>
          </a:p>
        </p:txBody>
      </p:sp>
      <p:sp>
        <p:nvSpPr>
          <p:cNvPr id="3" name="Content Placeholder 2"/>
          <p:cNvSpPr>
            <a:spLocks noGrp="1"/>
          </p:cNvSpPr>
          <p:nvPr>
            <p:ph idx="1"/>
          </p:nvPr>
        </p:nvSpPr>
        <p:spPr/>
        <p:txBody>
          <a:bodyPr>
            <a:normAutofit/>
          </a:bodyPr>
          <a:lstStyle/>
          <a:p>
            <a:r>
              <a:rPr lang="en-US" dirty="0" smtClean="0"/>
              <a:t>Fetching the Prediction:</a:t>
            </a:r>
          </a:p>
          <a:p>
            <a:pPr lvl="1"/>
            <a:r>
              <a:rPr lang="en-US" sz="2000" dirty="0" smtClean="0"/>
              <a:t>Run the model as follows:</a:t>
            </a:r>
            <a:r>
              <a:rPr lang="en-IN" sz="2000" dirty="0"/>
              <a:t>neural network </a:t>
            </a:r>
            <a:r>
              <a:rPr lang="en-IN" sz="2000" dirty="0" smtClean="0"/>
              <a:t>model(x)</a:t>
            </a:r>
          </a:p>
          <a:p>
            <a:r>
              <a:rPr lang="en-US" dirty="0" smtClean="0"/>
              <a:t>Backpropagation:</a:t>
            </a:r>
          </a:p>
          <a:p>
            <a:pPr lvl="1"/>
            <a:r>
              <a:rPr lang="en-IN" sz="2000" i="1" dirty="0"/>
              <a:t>cost = </a:t>
            </a:r>
            <a:r>
              <a:rPr lang="en-IN" sz="2000" i="1" dirty="0" err="1"/>
              <a:t>tf.reduce</a:t>
            </a:r>
            <a:r>
              <a:rPr lang="en-IN" sz="2000" i="1" dirty="0"/>
              <a:t> mean( </a:t>
            </a:r>
            <a:r>
              <a:rPr lang="en-IN" sz="2000" i="1" dirty="0" err="1" smtClean="0"/>
              <a:t>tf.nn.softmax</a:t>
            </a:r>
            <a:r>
              <a:rPr lang="en-IN" sz="2000" i="1" dirty="0" smtClean="0"/>
              <a:t> </a:t>
            </a:r>
            <a:r>
              <a:rPr lang="en-IN" sz="2000" i="1" dirty="0"/>
              <a:t>cross entropy with logits(logits=prediction, labels=y</a:t>
            </a:r>
            <a:r>
              <a:rPr lang="en-IN" sz="2000" i="1" dirty="0" smtClean="0"/>
              <a:t>))</a:t>
            </a:r>
          </a:p>
          <a:p>
            <a:r>
              <a:rPr lang="en-US" dirty="0" smtClean="0"/>
              <a:t>Optimizer:</a:t>
            </a:r>
          </a:p>
          <a:p>
            <a:pPr lvl="1"/>
            <a:r>
              <a:rPr lang="en-IN" sz="2000" i="1" dirty="0"/>
              <a:t>optimizer = </a:t>
            </a:r>
            <a:r>
              <a:rPr lang="en-IN" sz="2000" i="1" dirty="0" err="1"/>
              <a:t>tf.train.AdamOptimizer</a:t>
            </a:r>
            <a:r>
              <a:rPr lang="en-IN" sz="2000" i="1" dirty="0"/>
              <a:t>().minimize(cost</a:t>
            </a:r>
            <a:r>
              <a:rPr lang="en-IN" sz="2000" i="1" dirty="0" smtClean="0"/>
              <a:t>)</a:t>
            </a:r>
          </a:p>
          <a:p>
            <a:r>
              <a:rPr lang="en-US" dirty="0" smtClean="0"/>
              <a:t>Run the Dataflow Graph:</a:t>
            </a:r>
          </a:p>
          <a:p>
            <a:pPr lvl="1"/>
            <a:r>
              <a:rPr lang="en-IN" sz="2000" i="1" dirty="0" smtClean="0"/>
              <a:t>_, </a:t>
            </a:r>
            <a:r>
              <a:rPr lang="en-IN" sz="2000" i="1" dirty="0"/>
              <a:t>c = </a:t>
            </a:r>
            <a:r>
              <a:rPr lang="en-IN" sz="2000" i="1" dirty="0" err="1"/>
              <a:t>sess.run</a:t>
            </a:r>
            <a:r>
              <a:rPr lang="en-IN" sz="2000" i="1" dirty="0"/>
              <a:t>([optimizer, cost], feed </a:t>
            </a:r>
            <a:r>
              <a:rPr lang="en-IN" sz="2000" i="1" dirty="0" err="1"/>
              <a:t>dict</a:t>
            </a:r>
            <a:r>
              <a:rPr lang="en-IN" sz="2000" i="1" dirty="0"/>
              <a:t>=x: batch x, y: batch y)</a:t>
            </a:r>
            <a:endParaRPr lang="en-IN" sz="2000" i="1"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587136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Model</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7945" y="1123837"/>
            <a:ext cx="7237074" cy="4501108"/>
          </a:xfrm>
        </p:spPr>
      </p:pic>
    </p:spTree>
    <p:extLst>
      <p:ext uri="{BB962C8B-B14F-4D97-AF65-F5344CB8AC3E}">
        <p14:creationId xmlns:p14="http://schemas.microsoft.com/office/powerpoint/2010/main" val="1828107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Model</a:t>
            </a:r>
            <a:endParaRPr lang="en-IN" dirty="0"/>
          </a:p>
        </p:txBody>
      </p:sp>
      <p:sp>
        <p:nvSpPr>
          <p:cNvPr id="3" name="Content Placeholder 2"/>
          <p:cNvSpPr>
            <a:spLocks noGrp="1"/>
          </p:cNvSpPr>
          <p:nvPr>
            <p:ph idx="1"/>
          </p:nvPr>
        </p:nvSpPr>
        <p:spPr/>
        <p:txBody>
          <a:bodyPr/>
          <a:lstStyle/>
          <a:p>
            <a:r>
              <a:rPr lang="en-US" i="1" dirty="0" err="1" smtClean="0"/>
              <a:t>predicted_output</a:t>
            </a:r>
            <a:r>
              <a:rPr lang="en-US" i="1" dirty="0" smtClean="0"/>
              <a:t>= </a:t>
            </a:r>
            <a:r>
              <a:rPr lang="en-US" i="1" dirty="0" err="1"/>
              <a:t>tf.argmax</a:t>
            </a:r>
            <a:r>
              <a:rPr lang="en-US" i="1" dirty="0"/>
              <a:t>(prediction, 1)</a:t>
            </a:r>
          </a:p>
          <a:p>
            <a:r>
              <a:rPr lang="en-US" i="1" dirty="0" err="1"/>
              <a:t>p</a:t>
            </a:r>
            <a:r>
              <a:rPr lang="en-US" i="1" dirty="0" err="1" smtClean="0"/>
              <a:t>redicted_value_y</a:t>
            </a:r>
            <a:r>
              <a:rPr lang="en-US" i="1" dirty="0" smtClean="0"/>
              <a:t>= </a:t>
            </a:r>
            <a:r>
              <a:rPr lang="en-US" i="1" dirty="0" err="1"/>
              <a:t>sess.run</a:t>
            </a:r>
            <a:r>
              <a:rPr lang="en-US" i="1" dirty="0"/>
              <a:t>([accuracy, </a:t>
            </a:r>
            <a:r>
              <a:rPr lang="en-US" i="1" dirty="0" err="1"/>
              <a:t>predicted_output</a:t>
            </a:r>
            <a:r>
              <a:rPr lang="en-US" i="1" dirty="0" smtClean="0"/>
              <a:t>],</a:t>
            </a:r>
            <a:endParaRPr lang="en-US" i="1" dirty="0"/>
          </a:p>
          <a:p>
            <a:pPr marL="0" indent="0">
              <a:buNone/>
            </a:pPr>
            <a:r>
              <a:rPr lang="en-US" i="1" dirty="0"/>
              <a:t>                                        </a:t>
            </a:r>
            <a:r>
              <a:rPr lang="en-US" i="1" dirty="0" err="1"/>
              <a:t>feed_dict</a:t>
            </a:r>
            <a:r>
              <a:rPr lang="en-US" i="1" dirty="0"/>
              <a:t>={x: </a:t>
            </a:r>
            <a:r>
              <a:rPr lang="en-US" i="1" dirty="0" err="1"/>
              <a:t>test_x</a:t>
            </a:r>
            <a:r>
              <a:rPr lang="en-US" i="1" dirty="0"/>
              <a:t>,</a:t>
            </a:r>
          </a:p>
          <a:p>
            <a:pPr marL="0" indent="0">
              <a:buNone/>
            </a:pPr>
            <a:r>
              <a:rPr lang="en-US" i="1" dirty="0"/>
              <a:t>                                                   y: </a:t>
            </a:r>
            <a:r>
              <a:rPr lang="en-US" i="1" dirty="0" err="1"/>
              <a:t>test_y</a:t>
            </a:r>
            <a:r>
              <a:rPr lang="en-US" i="1" dirty="0" smtClean="0"/>
              <a:t>})</a:t>
            </a:r>
          </a:p>
          <a:p>
            <a:r>
              <a:rPr lang="en-IN" i="1" dirty="0" err="1"/>
              <a:t>p</a:t>
            </a:r>
            <a:r>
              <a:rPr lang="en-IN" i="1" dirty="0" err="1" smtClean="0"/>
              <a:t>redicted_value_x</a:t>
            </a:r>
            <a:r>
              <a:rPr lang="en-IN" i="1" dirty="0" smtClean="0"/>
              <a:t>= </a:t>
            </a:r>
            <a:r>
              <a:rPr lang="en-IN" i="1" dirty="0" err="1"/>
              <a:t>np.argmax</a:t>
            </a:r>
            <a:r>
              <a:rPr lang="en-IN" i="1" dirty="0"/>
              <a:t>(</a:t>
            </a:r>
            <a:r>
              <a:rPr lang="en-IN" i="1" dirty="0" err="1"/>
              <a:t>test_y</a:t>
            </a:r>
            <a:r>
              <a:rPr lang="en-IN" i="1" dirty="0"/>
              <a:t>, 1)</a:t>
            </a:r>
          </a:p>
        </p:txBody>
      </p:sp>
    </p:spTree>
    <p:extLst>
      <p:ext uri="{BB962C8B-B14F-4D97-AF65-F5344CB8AC3E}">
        <p14:creationId xmlns:p14="http://schemas.microsoft.com/office/powerpoint/2010/main" val="40596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F1-measure</a:t>
            </a:r>
            <a:endParaRPr lang="en-IN" dirty="0"/>
          </a:p>
        </p:txBody>
      </p:sp>
      <p:sp>
        <p:nvSpPr>
          <p:cNvPr id="3" name="Content Placeholder 2"/>
          <p:cNvSpPr>
            <a:spLocks noGrp="1"/>
          </p:cNvSpPr>
          <p:nvPr>
            <p:ph idx="1"/>
          </p:nvPr>
        </p:nvSpPr>
        <p:spPr/>
        <p:txBody>
          <a:bodyPr>
            <a:normAutofit/>
          </a:bodyPr>
          <a:lstStyle/>
          <a:p>
            <a:r>
              <a:rPr lang="en-US" dirty="0" smtClean="0"/>
              <a:t>Value ranges between 0 and 1.</a:t>
            </a:r>
            <a:endParaRPr lang="en-IN" dirty="0" smtClean="0"/>
          </a:p>
          <a:p>
            <a:r>
              <a:rPr lang="en-IN" dirty="0" smtClean="0"/>
              <a:t>f1_score(</a:t>
            </a:r>
            <a:r>
              <a:rPr lang="en-IN" dirty="0" err="1" smtClean="0"/>
              <a:t>prediction_value_x</a:t>
            </a:r>
            <a:r>
              <a:rPr lang="en-IN" dirty="0" smtClean="0"/>
              <a:t>, </a:t>
            </a:r>
            <a:r>
              <a:rPr lang="en-IN" dirty="0" err="1" smtClean="0"/>
              <a:t>prediction_value_y</a:t>
            </a:r>
            <a:r>
              <a:rPr lang="en-IN" dirty="0" smtClean="0"/>
              <a:t>)</a:t>
            </a:r>
          </a:p>
          <a:p>
            <a:r>
              <a:rPr lang="en-IN" dirty="0"/>
              <a:t>F-measure = 2 * ((precision * recall) / (precision + recall</a:t>
            </a:r>
            <a:r>
              <a:rPr lang="en-IN" dirty="0" smtClean="0"/>
              <a:t>))</a:t>
            </a:r>
          </a:p>
          <a:p>
            <a:r>
              <a:rPr lang="en-IN" dirty="0" smtClean="0"/>
              <a:t>Precision:</a:t>
            </a:r>
          </a:p>
          <a:p>
            <a:pPr lvl="1"/>
            <a:r>
              <a:rPr lang="en-IN" sz="2000" dirty="0" smtClean="0"/>
              <a:t>precision=true </a:t>
            </a:r>
            <a:r>
              <a:rPr lang="en-IN" sz="2000" dirty="0"/>
              <a:t>positives / ( true positives + false </a:t>
            </a:r>
            <a:r>
              <a:rPr lang="en-IN" sz="2000" dirty="0" smtClean="0"/>
              <a:t>positives</a:t>
            </a:r>
          </a:p>
          <a:p>
            <a:r>
              <a:rPr lang="en-IN" dirty="0" smtClean="0"/>
              <a:t>Recall:</a:t>
            </a:r>
          </a:p>
          <a:p>
            <a:pPr lvl="1"/>
            <a:r>
              <a:rPr lang="en-IN" sz="2000" dirty="0" smtClean="0"/>
              <a:t>recall=true </a:t>
            </a:r>
            <a:r>
              <a:rPr lang="en-IN" sz="2000" dirty="0"/>
              <a:t>positives / (true positives + false negatives)</a:t>
            </a:r>
            <a:endParaRPr lang="en-IN" sz="2000" dirty="0" smtClean="0"/>
          </a:p>
          <a:p>
            <a:endParaRPr lang="en-IN" dirty="0"/>
          </a:p>
        </p:txBody>
      </p:sp>
    </p:spTree>
    <p:extLst>
      <p:ext uri="{BB962C8B-B14F-4D97-AF65-F5344CB8AC3E}">
        <p14:creationId xmlns:p14="http://schemas.microsoft.com/office/powerpoint/2010/main" val="343162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Model</a:t>
            </a:r>
            <a:endParaRPr lang="en-IN" dirty="0"/>
          </a:p>
        </p:txBody>
      </p:sp>
      <p:sp>
        <p:nvSpPr>
          <p:cNvPr id="3" name="Content Placeholder 2"/>
          <p:cNvSpPr>
            <a:spLocks noGrp="1"/>
          </p:cNvSpPr>
          <p:nvPr>
            <p:ph idx="1"/>
          </p:nvPr>
        </p:nvSpPr>
        <p:spPr/>
        <p:txBody>
          <a:bodyPr/>
          <a:lstStyle/>
          <a:p>
            <a:r>
              <a:rPr lang="en-US" sz="2400" b="1" dirty="0" err="1" smtClean="0"/>
              <a:t>Tensorboard</a:t>
            </a:r>
            <a:r>
              <a:rPr lang="en-US" sz="2400" b="1" dirty="0" smtClean="0"/>
              <a:t>:</a:t>
            </a:r>
          </a:p>
          <a:p>
            <a:endParaRPr lang="en-US" sz="2400" b="1" dirty="0" smtClean="0"/>
          </a:p>
          <a:p>
            <a:pPr lvl="1"/>
            <a:r>
              <a:rPr lang="en-US" sz="2000" dirty="0" smtClean="0"/>
              <a:t>Operates by reading </a:t>
            </a:r>
            <a:r>
              <a:rPr lang="en-US" sz="2000" dirty="0" err="1" smtClean="0"/>
              <a:t>TensorFlow</a:t>
            </a:r>
            <a:r>
              <a:rPr lang="en-US" sz="2000" dirty="0" smtClean="0"/>
              <a:t> events files which contains summary data that you can generate when running </a:t>
            </a:r>
            <a:r>
              <a:rPr lang="en-US" sz="2000" dirty="0" err="1" smtClean="0"/>
              <a:t>TensorFlow</a:t>
            </a:r>
            <a:endParaRPr lang="en-US" sz="2000" dirty="0"/>
          </a:p>
          <a:p>
            <a:r>
              <a:rPr lang="en-US" sz="2200" dirty="0" smtClean="0"/>
              <a:t>How to Collect Summary Data:</a:t>
            </a:r>
          </a:p>
          <a:p>
            <a:pPr lvl="1"/>
            <a:r>
              <a:rPr lang="en-US" dirty="0" smtClean="0"/>
              <a:t>Change in Learning rate over time and how the objective function  is changing is stored as scalar operators.</a:t>
            </a:r>
          </a:p>
          <a:p>
            <a:pPr lvl="1"/>
            <a:r>
              <a:rPr lang="en-US" dirty="0" smtClean="0"/>
              <a:t>Add </a:t>
            </a:r>
            <a:r>
              <a:rPr lang="en-US" dirty="0" smtClean="0"/>
              <a:t>the parts of the dataflow graph as </a:t>
            </a:r>
            <a:r>
              <a:rPr lang="en-US" dirty="0" err="1" smtClean="0"/>
              <a:t>name_scope</a:t>
            </a:r>
            <a:r>
              <a:rPr lang="en-US" dirty="0" smtClean="0"/>
              <a:t> of the summary.</a:t>
            </a:r>
            <a:endParaRPr lang="en-US" dirty="0" smtClean="0"/>
          </a:p>
          <a:p>
            <a:r>
              <a:rPr lang="en-US" dirty="0" smtClean="0"/>
              <a:t>Merge </a:t>
            </a:r>
            <a:r>
              <a:rPr lang="en-US" dirty="0" smtClean="0"/>
              <a:t>operations into </a:t>
            </a:r>
            <a:r>
              <a:rPr lang="en-US" dirty="0" smtClean="0"/>
              <a:t>summary and create a log file</a:t>
            </a:r>
            <a:r>
              <a:rPr lang="en-US" dirty="0" smtClean="0"/>
              <a:t>.</a:t>
            </a:r>
            <a:endParaRPr lang="en-IN" dirty="0"/>
          </a:p>
        </p:txBody>
      </p:sp>
    </p:spTree>
    <p:extLst>
      <p:ext uri="{BB962C8B-B14F-4D97-AF65-F5344CB8AC3E}">
        <p14:creationId xmlns:p14="http://schemas.microsoft.com/office/powerpoint/2010/main" val="422538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Tensorboard</a:t>
            </a:r>
            <a:r>
              <a:rPr lang="en-US" dirty="0" smtClean="0"/>
              <a:t> dataflow graph</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635"/>
          <a:stretch/>
        </p:blipFill>
        <p:spPr>
          <a:xfrm>
            <a:off x="3925615" y="1234196"/>
            <a:ext cx="7499280" cy="3893126"/>
          </a:xfrm>
        </p:spPr>
      </p:pic>
    </p:spTree>
    <p:extLst>
      <p:ext uri="{BB962C8B-B14F-4D97-AF65-F5344CB8AC3E}">
        <p14:creationId xmlns:p14="http://schemas.microsoft.com/office/powerpoint/2010/main" val="3263322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3108" y="1316182"/>
            <a:ext cx="8294746" cy="3317899"/>
          </a:xfrm>
        </p:spPr>
      </p:pic>
    </p:spTree>
    <p:extLst>
      <p:ext uri="{BB962C8B-B14F-4D97-AF65-F5344CB8AC3E}">
        <p14:creationId xmlns:p14="http://schemas.microsoft.com/office/powerpoint/2010/main" val="713112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Sarcasm?</a:t>
            </a:r>
            <a:br>
              <a:rPr lang="en-US" dirty="0" smtClean="0"/>
            </a:br>
            <a:endParaRPr lang="en-US" dirty="0"/>
          </a:p>
        </p:txBody>
      </p:sp>
      <p:sp>
        <p:nvSpPr>
          <p:cNvPr id="3" name="Content Placeholder 2"/>
          <p:cNvSpPr>
            <a:spLocks noGrp="1"/>
          </p:cNvSpPr>
          <p:nvPr>
            <p:ph idx="1"/>
          </p:nvPr>
        </p:nvSpPr>
        <p:spPr/>
        <p:txBody>
          <a:bodyPr/>
          <a:lstStyle/>
          <a:p>
            <a:r>
              <a:rPr lang="en-US" dirty="0" smtClean="0"/>
              <a:t>“</a:t>
            </a:r>
            <a:r>
              <a:rPr lang="en-IN" dirty="0"/>
              <a:t>When I see ads on TV with smiling, happy housewives using a new cleaning </a:t>
            </a:r>
            <a:r>
              <a:rPr lang="en-IN" dirty="0" smtClean="0"/>
              <a:t>product, the </a:t>
            </a:r>
            <a:r>
              <a:rPr lang="en-IN" dirty="0"/>
              <a:t>only thing I want to buy are the </a:t>
            </a:r>
            <a:r>
              <a:rPr lang="en-IN" dirty="0" smtClean="0"/>
              <a:t>drugs they </a:t>
            </a:r>
            <a:r>
              <a:rPr lang="en-IN" dirty="0"/>
              <a:t>must be </a:t>
            </a:r>
            <a:r>
              <a:rPr lang="en-IN" dirty="0" smtClean="0"/>
              <a:t>on”</a:t>
            </a:r>
            <a:endParaRPr lang="en-US" dirty="0" smtClean="0"/>
          </a:p>
          <a:p>
            <a:r>
              <a:rPr lang="en-US" dirty="0" smtClean="0"/>
              <a:t>That’s Sarcasm: Use of words that mean something other than what you want to say, to insult someone, show irritation, or simply be funny.</a:t>
            </a:r>
            <a:endParaRPr lang="en-US" dirty="0"/>
          </a:p>
        </p:txBody>
      </p:sp>
    </p:spTree>
    <p:extLst>
      <p:ext uri="{BB962C8B-B14F-4D97-AF65-F5344CB8AC3E}">
        <p14:creationId xmlns:p14="http://schemas.microsoft.com/office/powerpoint/2010/main" val="605268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IN" dirty="0"/>
          </a:p>
        </p:txBody>
      </p:sp>
      <p:sp>
        <p:nvSpPr>
          <p:cNvPr id="3" name="Content Placeholder 2"/>
          <p:cNvSpPr>
            <a:spLocks noGrp="1"/>
          </p:cNvSpPr>
          <p:nvPr>
            <p:ph idx="1"/>
          </p:nvPr>
        </p:nvSpPr>
        <p:spPr/>
        <p:txBody>
          <a:bodyPr/>
          <a:lstStyle/>
          <a:p>
            <a:r>
              <a:rPr lang="en-US" dirty="0" smtClean="0"/>
              <a:t>Obtained F1- score =0.6 for one feature.</a:t>
            </a:r>
          </a:p>
          <a:p>
            <a:r>
              <a:rPr lang="en-US" dirty="0" smtClean="0"/>
              <a:t>Confusion Matrix:</a:t>
            </a:r>
          </a:p>
          <a:p>
            <a:endParaRPr lang="en-US" dirty="0"/>
          </a:p>
          <a:p>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922" y="2812708"/>
            <a:ext cx="4328878" cy="2091806"/>
          </a:xfrm>
          <a:prstGeom prst="rect">
            <a:avLst/>
          </a:prstGeom>
        </p:spPr>
      </p:pic>
    </p:spTree>
    <p:extLst>
      <p:ext uri="{BB962C8B-B14F-4D97-AF65-F5344CB8AC3E}">
        <p14:creationId xmlns:p14="http://schemas.microsoft.com/office/powerpoint/2010/main" val="3092877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Development</a:t>
            </a:r>
            <a:endParaRPr lang="en-IN" dirty="0"/>
          </a:p>
        </p:txBody>
      </p:sp>
      <p:sp>
        <p:nvSpPr>
          <p:cNvPr id="3" name="Content Placeholder 2"/>
          <p:cNvSpPr>
            <a:spLocks noGrp="1"/>
          </p:cNvSpPr>
          <p:nvPr>
            <p:ph idx="1"/>
          </p:nvPr>
        </p:nvSpPr>
        <p:spPr/>
        <p:txBody>
          <a:bodyPr>
            <a:normAutofit/>
          </a:bodyPr>
          <a:lstStyle/>
          <a:p>
            <a:r>
              <a:rPr lang="en-US" dirty="0" smtClean="0"/>
              <a:t>Include topic extraction of sentences in feature extraction</a:t>
            </a:r>
          </a:p>
          <a:p>
            <a:r>
              <a:rPr lang="en-US" dirty="0" smtClean="0"/>
              <a:t>Obtain better classified data.</a:t>
            </a:r>
          </a:p>
          <a:p>
            <a:r>
              <a:rPr lang="en-US" dirty="0" smtClean="0"/>
              <a:t>Train the model using more data</a:t>
            </a:r>
          </a:p>
          <a:p>
            <a:endParaRPr lang="en-IN" dirty="0"/>
          </a:p>
        </p:txBody>
      </p:sp>
    </p:spTree>
    <p:extLst>
      <p:ext uri="{BB962C8B-B14F-4D97-AF65-F5344CB8AC3E}">
        <p14:creationId xmlns:p14="http://schemas.microsoft.com/office/powerpoint/2010/main" val="3438166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a:t>
            </a:r>
            <a:endParaRPr lang="en-IN" dirty="0"/>
          </a:p>
        </p:txBody>
      </p:sp>
      <p:pic>
        <p:nvPicPr>
          <p:cNvPr id="4" name="Content Placeholder 3"/>
          <p:cNvPicPr>
            <a:picLocks noGrp="1" noChangeAspect="1"/>
          </p:cNvPicPr>
          <p:nvPr>
            <p:ph idx="1"/>
          </p:nvPr>
        </p:nvPicPr>
        <p:blipFill>
          <a:blip r:embed="rId3"/>
          <a:stretch>
            <a:fillRect/>
          </a:stretch>
        </p:blipFill>
        <p:spPr>
          <a:xfrm>
            <a:off x="4316413" y="2347912"/>
            <a:ext cx="6419850" cy="2152650"/>
          </a:xfrm>
          <a:prstGeom prst="rect">
            <a:avLst/>
          </a:prstGeom>
        </p:spPr>
      </p:pic>
    </p:spTree>
    <p:extLst>
      <p:ext uri="{BB962C8B-B14F-4D97-AF65-F5344CB8AC3E}">
        <p14:creationId xmlns:p14="http://schemas.microsoft.com/office/powerpoint/2010/main" val="116127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Thankyou!!</a:t>
            </a:r>
            <a:endParaRPr lang="en-IN" dirty="0"/>
          </a:p>
        </p:txBody>
      </p:sp>
      <p:pic>
        <p:nvPicPr>
          <p:cNvPr id="1026" name="Picture 2" descr="Image result for sarcastic question 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2150" y="2171700"/>
            <a:ext cx="60483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75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the Project</a:t>
            </a:r>
            <a:endParaRPr lang="en-IN" dirty="0"/>
          </a:p>
        </p:txBody>
      </p:sp>
      <p:sp>
        <p:nvSpPr>
          <p:cNvPr id="3" name="Content Placeholder 2"/>
          <p:cNvSpPr>
            <a:spLocks noGrp="1"/>
          </p:cNvSpPr>
          <p:nvPr>
            <p:ph idx="1"/>
          </p:nvPr>
        </p:nvSpPr>
        <p:spPr/>
        <p:txBody>
          <a:bodyPr/>
          <a:lstStyle/>
          <a:p>
            <a:r>
              <a:rPr lang="en-US" dirty="0" smtClean="0"/>
              <a:t>Identifying irrelevant and sarcastic comments and reviews for effective business decisions.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3"/>
          <a:stretch>
            <a:fillRect/>
          </a:stretch>
        </p:blipFill>
        <p:spPr>
          <a:xfrm>
            <a:off x="9112444" y="2047876"/>
            <a:ext cx="2803980" cy="3776026"/>
          </a:xfrm>
          <a:prstGeom prst="rect">
            <a:avLst/>
          </a:prstGeom>
        </p:spPr>
      </p:pic>
      <p:pic>
        <p:nvPicPr>
          <p:cNvPr id="6" name="Picture 5"/>
          <p:cNvPicPr>
            <a:picLocks noChangeAspect="1"/>
          </p:cNvPicPr>
          <p:nvPr/>
        </p:nvPicPr>
        <p:blipFill>
          <a:blip r:embed="rId4"/>
          <a:stretch>
            <a:fillRect/>
          </a:stretch>
        </p:blipFill>
        <p:spPr>
          <a:xfrm>
            <a:off x="3464119" y="2935764"/>
            <a:ext cx="5648325" cy="1000125"/>
          </a:xfrm>
          <a:prstGeom prst="rect">
            <a:avLst/>
          </a:prstGeom>
        </p:spPr>
      </p:pic>
    </p:spTree>
    <p:extLst>
      <p:ext uri="{BB962C8B-B14F-4D97-AF65-F5344CB8AC3E}">
        <p14:creationId xmlns:p14="http://schemas.microsoft.com/office/powerpoint/2010/main" val="2653687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so difficult to detect sarcasm in plain text?</a:t>
            </a:r>
            <a:endParaRPr lang="en-US" dirty="0"/>
          </a:p>
        </p:txBody>
      </p:sp>
      <p:sp>
        <p:nvSpPr>
          <p:cNvPr id="3" name="Content Placeholder 2"/>
          <p:cNvSpPr>
            <a:spLocks noGrp="1"/>
          </p:cNvSpPr>
          <p:nvPr>
            <p:ph idx="1"/>
          </p:nvPr>
        </p:nvSpPr>
        <p:spPr/>
        <p:txBody>
          <a:bodyPr>
            <a:normAutofit/>
          </a:bodyPr>
          <a:lstStyle/>
          <a:p>
            <a:r>
              <a:rPr lang="en-US" dirty="0" smtClean="0"/>
              <a:t>In several instances, sarcasm is due to the presence of:</a:t>
            </a:r>
            <a:endParaRPr lang="en-IN" dirty="0"/>
          </a:p>
          <a:p>
            <a:pPr marL="960120" lvl="1" indent="-457200">
              <a:buFont typeface="+mj-lt"/>
              <a:buAutoNum type="arabicPeriod"/>
            </a:pPr>
            <a:r>
              <a:rPr lang="en-IN" sz="2000" dirty="0"/>
              <a:t>Body language</a:t>
            </a:r>
          </a:p>
          <a:p>
            <a:pPr marL="960120" lvl="1" indent="-457200">
              <a:buFont typeface="+mj-lt"/>
              <a:buAutoNum type="arabicPeriod"/>
            </a:pPr>
            <a:r>
              <a:rPr lang="en-IN" sz="2000" dirty="0"/>
              <a:t>Intonation</a:t>
            </a:r>
          </a:p>
          <a:p>
            <a:pPr marL="960120" lvl="1" indent="-457200">
              <a:buFont typeface="+mj-lt"/>
              <a:buAutoNum type="arabicPeriod"/>
            </a:pPr>
            <a:r>
              <a:rPr lang="en-IN" sz="2000" dirty="0"/>
              <a:t>Context</a:t>
            </a:r>
          </a:p>
          <a:p>
            <a:pPr marL="960120" lvl="1" indent="-457200">
              <a:buFont typeface="+mj-lt"/>
              <a:buAutoNum type="arabicPeriod"/>
            </a:pPr>
            <a:r>
              <a:rPr lang="en-IN" sz="2000" dirty="0"/>
              <a:t>Personality Traits</a:t>
            </a:r>
          </a:p>
          <a:p>
            <a:r>
              <a:rPr lang="en-IN" dirty="0"/>
              <a:t>These are absent in plain text</a:t>
            </a:r>
          </a:p>
          <a:p>
            <a:pPr marL="960120" lvl="2" indent="0">
              <a:buNone/>
            </a:pPr>
            <a:endParaRPr lang="en-US" sz="2000" dirty="0"/>
          </a:p>
          <a:p>
            <a:pPr marL="960120" lvl="1" indent="-457200">
              <a:buFont typeface="+mj-lt"/>
              <a:buAutoNum type="arabicPeriod"/>
            </a:pPr>
            <a:endParaRPr lang="en-US" sz="2000" dirty="0" smtClean="0"/>
          </a:p>
        </p:txBody>
      </p:sp>
    </p:spTree>
    <p:extLst>
      <p:ext uri="{BB962C8B-B14F-4D97-AF65-F5344CB8AC3E}">
        <p14:creationId xmlns:p14="http://schemas.microsoft.com/office/powerpoint/2010/main" val="139707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Inspiration	</a:t>
            </a:r>
            <a:endParaRPr lang="en-US" dirty="0"/>
          </a:p>
        </p:txBody>
      </p:sp>
      <p:sp>
        <p:nvSpPr>
          <p:cNvPr id="5" name="Content Placeholder 4"/>
          <p:cNvSpPr>
            <a:spLocks noGrp="1"/>
          </p:cNvSpPr>
          <p:nvPr>
            <p:ph idx="1"/>
          </p:nvPr>
        </p:nvSpPr>
        <p:spPr/>
        <p:txBody>
          <a:bodyPr/>
          <a:lstStyle/>
          <a:p>
            <a:r>
              <a:rPr lang="en-US" dirty="0">
                <a:hlinkClick r:id="rId3"/>
              </a:rPr>
              <a:t>t</a:t>
            </a:r>
            <a:r>
              <a:rPr lang="en-US" dirty="0" smtClean="0">
                <a:hlinkClick r:id="rId3"/>
              </a:rPr>
              <a:t>hesarcasmdetector.com</a:t>
            </a:r>
            <a:endParaRPr lang="en-US" dirty="0" smtClean="0"/>
          </a:p>
          <a:p>
            <a:r>
              <a:rPr lang="en-US" dirty="0" smtClean="0"/>
              <a:t>Uses Naïve Bayes and SVM models </a:t>
            </a:r>
          </a:p>
          <a:p>
            <a:r>
              <a:rPr lang="en-US" dirty="0" smtClean="0"/>
              <a:t>trained using tweets to predict sarcasm score for a sentence.</a:t>
            </a:r>
          </a:p>
          <a:p>
            <a:r>
              <a:rPr lang="en-US" dirty="0" smtClean="0"/>
              <a:t>Let’s check it out!</a:t>
            </a:r>
          </a:p>
          <a:p>
            <a:endParaRPr lang="en-US" dirty="0"/>
          </a:p>
        </p:txBody>
      </p:sp>
    </p:spTree>
    <p:extLst>
      <p:ext uri="{BB962C8B-B14F-4D97-AF65-F5344CB8AC3E}">
        <p14:creationId xmlns:p14="http://schemas.microsoft.com/office/powerpoint/2010/main" val="3521017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Digging into the Inspiration</a:t>
            </a:r>
            <a:endParaRPr lang="en-US" dirty="0"/>
          </a:p>
        </p:txBody>
      </p:sp>
      <p:sp>
        <p:nvSpPr>
          <p:cNvPr id="3" name="Content Placeholder 2"/>
          <p:cNvSpPr>
            <a:spLocks noGrp="1"/>
          </p:cNvSpPr>
          <p:nvPr>
            <p:ph idx="1"/>
          </p:nvPr>
        </p:nvSpPr>
        <p:spPr/>
        <p:txBody>
          <a:bodyPr>
            <a:normAutofit/>
          </a:bodyPr>
          <a:lstStyle/>
          <a:p>
            <a:r>
              <a:rPr lang="en-US" dirty="0" smtClean="0"/>
              <a:t>Extracts multiple features:</a:t>
            </a:r>
          </a:p>
          <a:p>
            <a:pPr marL="960120" lvl="1" indent="-457200">
              <a:buFont typeface="+mj-lt"/>
              <a:buAutoNum type="arabicPeriod"/>
            </a:pPr>
            <a:r>
              <a:rPr lang="en-US" sz="2000" dirty="0" smtClean="0"/>
              <a:t>N-grams</a:t>
            </a:r>
          </a:p>
          <a:p>
            <a:pPr marL="960120" lvl="1" indent="-457200">
              <a:buFont typeface="+mj-lt"/>
              <a:buAutoNum type="arabicPeriod"/>
            </a:pPr>
            <a:r>
              <a:rPr lang="en-US" sz="2000" dirty="0" smtClean="0"/>
              <a:t>Polarity and subjectivity </a:t>
            </a:r>
          </a:p>
          <a:p>
            <a:pPr marL="960120" lvl="1" indent="-457200">
              <a:buFont typeface="+mj-lt"/>
              <a:buAutoNum type="arabicPeriod"/>
            </a:pPr>
            <a:r>
              <a:rPr lang="en-US" sz="2000" dirty="0" smtClean="0"/>
              <a:t>Topic</a:t>
            </a:r>
          </a:p>
          <a:p>
            <a:r>
              <a:rPr lang="en-US" dirty="0" smtClean="0"/>
              <a:t>Different combinations of the above features are used for training the model.</a:t>
            </a:r>
          </a:p>
          <a:p>
            <a:r>
              <a:rPr lang="en-US" dirty="0" smtClean="0"/>
              <a:t>Average F1-score of 0.56</a:t>
            </a:r>
          </a:p>
        </p:txBody>
      </p:sp>
    </p:spTree>
    <p:extLst>
      <p:ext uri="{BB962C8B-B14F-4D97-AF65-F5344CB8AC3E}">
        <p14:creationId xmlns:p14="http://schemas.microsoft.com/office/powerpoint/2010/main" val="2802086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 about other project, tell us about yours….</a:t>
            </a:r>
            <a:endParaRPr lang="en-US" dirty="0"/>
          </a:p>
        </p:txBody>
      </p:sp>
      <p:sp>
        <p:nvSpPr>
          <p:cNvPr id="3" name="Content Placeholder 2"/>
          <p:cNvSpPr>
            <a:spLocks noGrp="1"/>
          </p:cNvSpPr>
          <p:nvPr>
            <p:ph idx="1"/>
          </p:nvPr>
        </p:nvSpPr>
        <p:spPr/>
        <p:txBody>
          <a:bodyPr/>
          <a:lstStyle/>
          <a:p>
            <a:r>
              <a:rPr lang="en-US" dirty="0" smtClean="0"/>
              <a:t>Trained Deep Learning model using the same dataset to detect sarcasm.</a:t>
            </a:r>
          </a:p>
          <a:p>
            <a:r>
              <a:rPr lang="en-US" dirty="0" smtClean="0"/>
              <a:t>Using Google’s deep learning library Tensorflow.</a:t>
            </a:r>
          </a:p>
          <a:p>
            <a:r>
              <a:rPr lang="en-US" dirty="0" smtClean="0"/>
              <a:t>Extracted one feature from the sentence:</a:t>
            </a:r>
          </a:p>
          <a:p>
            <a:pPr marL="0" indent="0">
              <a:buNone/>
            </a:pPr>
            <a:r>
              <a:rPr lang="en-US" dirty="0"/>
              <a:t>	</a:t>
            </a:r>
            <a:r>
              <a:rPr lang="en-US" dirty="0" smtClean="0"/>
              <a:t>Polarity and subjectivity</a:t>
            </a:r>
          </a:p>
          <a:p>
            <a:r>
              <a:rPr lang="en-US" dirty="0" smtClean="0"/>
              <a:t>Generally sarcastic sentences or dialogues posses huge contrast of sentiments. That’s the characteristic that exploited and trained in the model.</a:t>
            </a:r>
          </a:p>
          <a:p>
            <a:pPr marL="0" indent="0">
              <a:buNone/>
            </a:pPr>
            <a:endParaRPr lang="en-US" dirty="0" smtClean="0"/>
          </a:p>
        </p:txBody>
      </p:sp>
    </p:spTree>
    <p:extLst>
      <p:ext uri="{BB962C8B-B14F-4D97-AF65-F5344CB8AC3E}">
        <p14:creationId xmlns:p14="http://schemas.microsoft.com/office/powerpoint/2010/main" val="2172786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Tensorflow	</a:t>
            </a:r>
            <a:endParaRPr lang="en-US" dirty="0"/>
          </a:p>
        </p:txBody>
      </p:sp>
      <p:sp>
        <p:nvSpPr>
          <p:cNvPr id="3" name="Content Placeholder 2"/>
          <p:cNvSpPr>
            <a:spLocks noGrp="1"/>
          </p:cNvSpPr>
          <p:nvPr>
            <p:ph idx="1"/>
          </p:nvPr>
        </p:nvSpPr>
        <p:spPr/>
        <p:txBody>
          <a:bodyPr/>
          <a:lstStyle/>
          <a:p>
            <a:r>
              <a:rPr lang="en-US" dirty="0" smtClean="0"/>
              <a:t>Popular library for Deep </a:t>
            </a:r>
            <a:r>
              <a:rPr lang="en-US" dirty="0"/>
              <a:t>N</a:t>
            </a:r>
            <a:r>
              <a:rPr lang="en-US" dirty="0" smtClean="0"/>
              <a:t>eural </a:t>
            </a:r>
            <a:r>
              <a:rPr lang="en-US" dirty="0"/>
              <a:t>N</a:t>
            </a:r>
            <a:r>
              <a:rPr lang="en-US" dirty="0" smtClean="0"/>
              <a:t>etworks.</a:t>
            </a:r>
          </a:p>
          <a:p>
            <a:r>
              <a:rPr lang="en-US" dirty="0"/>
              <a:t>W</a:t>
            </a:r>
            <a:r>
              <a:rPr lang="en-US" dirty="0" smtClean="0"/>
              <a:t>idely used because of it’s efficiency and ease of use.</a:t>
            </a:r>
          </a:p>
          <a:p>
            <a:r>
              <a:rPr lang="en-US" dirty="0" smtClean="0"/>
              <a:t>Tensors = Multidimensional arrays</a:t>
            </a:r>
          </a:p>
          <a:p>
            <a:r>
              <a:rPr lang="en-US" dirty="0" smtClean="0"/>
              <a:t>Allows you to define data flow graphs using tensors.</a:t>
            </a:r>
          </a:p>
          <a:p>
            <a:r>
              <a:rPr lang="en-US" dirty="0" smtClean="0"/>
              <a:t>Provides superior performance</a:t>
            </a:r>
          </a:p>
          <a:p>
            <a:r>
              <a:rPr lang="en-US" dirty="0" smtClean="0"/>
              <a:t>Provides auto-differentiation, very useful for gradient based models.</a:t>
            </a:r>
          </a:p>
          <a:p>
            <a:r>
              <a:rPr lang="en-US" dirty="0" smtClean="0"/>
              <a:t>Builds sophisticated visualizations using </a:t>
            </a:r>
            <a:r>
              <a:rPr lang="en-US" dirty="0" err="1" smtClean="0"/>
              <a:t>TensorBoard</a:t>
            </a:r>
            <a:endParaRPr lang="en-US" dirty="0" smtClean="0"/>
          </a:p>
        </p:txBody>
      </p:sp>
    </p:spTree>
    <p:extLst>
      <p:ext uri="{BB962C8B-B14F-4D97-AF65-F5344CB8AC3E}">
        <p14:creationId xmlns:p14="http://schemas.microsoft.com/office/powerpoint/2010/main" val="2988941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project already!</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pc="-60" dirty="0" smtClean="0">
                <a:solidFill>
                  <a:srgbClr val="FFFFFF"/>
                </a:solidFill>
                <a:ea typeface="+mj-ea"/>
                <a:cs typeface="+mj-cs"/>
              </a:rPr>
              <a:t>	Feature </a:t>
            </a:r>
            <a:r>
              <a:rPr lang="en-US" spc="-60" dirty="0">
                <a:solidFill>
                  <a:srgbClr val="FFFFFF"/>
                </a:solidFill>
                <a:ea typeface="+mj-ea"/>
                <a:cs typeface="+mj-cs"/>
              </a:rPr>
              <a:t>E</a:t>
            </a:r>
            <a:r>
              <a:rPr lang="en-US" spc="-60" dirty="0" smtClean="0">
                <a:solidFill>
                  <a:srgbClr val="FFFFFF"/>
                </a:solidFill>
                <a:ea typeface="+mj-ea"/>
                <a:cs typeface="+mj-cs"/>
              </a:rPr>
              <a:t>xtraction</a:t>
            </a:r>
            <a:endParaRPr lang="en-US" spc="-60" dirty="0">
              <a:solidFill>
                <a:srgbClr val="FFFFFF"/>
              </a:solidFill>
              <a:ea typeface="+mj-ea"/>
              <a:cs typeface="+mj-cs"/>
            </a:endParaRPr>
          </a:p>
          <a:p>
            <a:r>
              <a:rPr lang="en-US" dirty="0" smtClean="0"/>
              <a:t>Tokenize and preprocess.</a:t>
            </a:r>
          </a:p>
          <a:p>
            <a:r>
              <a:rPr lang="en-US" dirty="0" smtClean="0"/>
              <a:t>Used </a:t>
            </a:r>
            <a:r>
              <a:rPr lang="en-US" dirty="0" err="1" smtClean="0"/>
              <a:t>TextBlob</a:t>
            </a:r>
            <a:r>
              <a:rPr lang="en-US" dirty="0" smtClean="0"/>
              <a:t> to extract polarity and subjectivity of sentence and it’s parts</a:t>
            </a:r>
          </a:p>
          <a:p>
            <a:r>
              <a:rPr lang="en-US" dirty="0" smtClean="0"/>
              <a:t>Full sentence, half sentences, thirds and fourths.</a:t>
            </a:r>
          </a:p>
          <a:p>
            <a:r>
              <a:rPr lang="en-US" dirty="0" smtClean="0"/>
              <a:t>23 features per sentence</a:t>
            </a:r>
          </a:p>
          <a:p>
            <a:r>
              <a:rPr lang="en-US" dirty="0" smtClean="0"/>
              <a:t>Need minimum </a:t>
            </a:r>
            <a:r>
              <a:rPr lang="en-US" dirty="0" smtClean="0"/>
              <a:t>of </a:t>
            </a:r>
            <a:r>
              <a:rPr lang="en-US" dirty="0" smtClean="0"/>
              <a:t>4 </a:t>
            </a:r>
            <a:r>
              <a:rPr lang="en-US" dirty="0" smtClean="0"/>
              <a:t>words in a sentence to detect sarcasm.</a:t>
            </a:r>
            <a:endParaRPr lang="en-US" dirty="0"/>
          </a:p>
        </p:txBody>
      </p:sp>
    </p:spTree>
    <p:extLst>
      <p:ext uri="{BB962C8B-B14F-4D97-AF65-F5344CB8AC3E}">
        <p14:creationId xmlns:p14="http://schemas.microsoft.com/office/powerpoint/2010/main" val="4242568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1670</TotalTime>
  <Words>1639</Words>
  <Application>Microsoft Office PowerPoint</Application>
  <PresentationFormat>Widescreen</PresentationFormat>
  <Paragraphs>245</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 2</vt:lpstr>
      <vt:lpstr>Frame</vt:lpstr>
      <vt:lpstr>Sarcasm Detection in Plain Text using Deep Learning with Tensorflow</vt:lpstr>
      <vt:lpstr>What is  Sarcasm? </vt:lpstr>
      <vt:lpstr>Applications of the Project</vt:lpstr>
      <vt:lpstr>Why is it so difficult to detect sarcasm in plain text?</vt:lpstr>
      <vt:lpstr>Our Inspiration </vt:lpstr>
      <vt:lpstr>Digging into the Inspiration</vt:lpstr>
      <vt:lpstr>Enough about other project, tell us about yours….</vt:lpstr>
      <vt:lpstr>Tensorflow </vt:lpstr>
      <vt:lpstr>Start with the project already!  </vt:lpstr>
      <vt:lpstr>What do the features mean?</vt:lpstr>
      <vt:lpstr>Building The Model</vt:lpstr>
      <vt:lpstr>Layers in Focus</vt:lpstr>
      <vt:lpstr>Running the Network</vt:lpstr>
      <vt:lpstr>Training the Model</vt:lpstr>
      <vt:lpstr>Testing the Model</vt:lpstr>
      <vt:lpstr>F1-measure</vt:lpstr>
      <vt:lpstr>Visualization of Model</vt:lpstr>
      <vt:lpstr>Tensorboard dataflow graph</vt:lpstr>
      <vt:lpstr>Experiment</vt:lpstr>
      <vt:lpstr>Result Analysis</vt:lpstr>
      <vt:lpstr>Future Development</vt:lpstr>
      <vt:lpstr>Q/A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plain text using deep learning with Tensorflow</dc:title>
  <dc:creator>sanjay khatwani</dc:creator>
  <cp:lastModifiedBy>Savitha</cp:lastModifiedBy>
  <cp:revision>44</cp:revision>
  <dcterms:created xsi:type="dcterms:W3CDTF">2017-04-24T23:44:05Z</dcterms:created>
  <dcterms:modified xsi:type="dcterms:W3CDTF">2017-05-01T13:19:58Z</dcterms:modified>
</cp:coreProperties>
</file>