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7" r:id="rId9"/>
    <p:sldId id="261" r:id="rId10"/>
    <p:sldId id="262" r:id="rId11"/>
    <p:sldId id="263" r:id="rId12"/>
    <p:sldId id="268" r:id="rId13"/>
    <p:sldId id="269" r:id="rId14"/>
    <p:sldId id="270" r:id="rId15"/>
    <p:sldId id="264" r:id="rId16"/>
    <p:sldId id="265" r:id="rId17"/>
    <p:sldId id="275" r:id="rId18"/>
    <p:sldId id="26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3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97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6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68A4-7135-4F6F-AA0D-E8A9206B279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07D-004E-49AE-8329-DB22A0028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0FA5-4268-4E86-9185-5324D00F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78148"/>
            <a:ext cx="9001462" cy="2387600"/>
          </a:xfrm>
        </p:spPr>
        <p:txBody>
          <a:bodyPr/>
          <a:lstStyle/>
          <a:p>
            <a:r>
              <a:rPr lang="en-US" dirty="0" err="1"/>
              <a:t>TreeOrder</a:t>
            </a:r>
            <a:r>
              <a:rPr lang="en-US" dirty="0"/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FFE4-6200-4846-87DB-DB699F0DD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865748"/>
            <a:ext cx="9001462" cy="3123889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 Node Class </a:t>
            </a:r>
          </a:p>
          <a:p>
            <a:r>
              <a:rPr lang="en-US" sz="2300" dirty="0"/>
              <a:t>Variables</a:t>
            </a:r>
          </a:p>
          <a:p>
            <a:r>
              <a:rPr lang="en-US" sz="2300" dirty="0"/>
              <a:t>Methods &amp; Algorithms</a:t>
            </a:r>
          </a:p>
          <a:p>
            <a:endParaRPr lang="en-US" sz="1800" dirty="0"/>
          </a:p>
          <a:p>
            <a:r>
              <a:rPr lang="en-US" sz="3600" dirty="0" err="1"/>
              <a:t>OrderSystem</a:t>
            </a:r>
            <a:r>
              <a:rPr lang="en-US" sz="3600" dirty="0"/>
              <a:t> Class</a:t>
            </a:r>
          </a:p>
          <a:p>
            <a:r>
              <a:rPr lang="en-US" sz="2300" dirty="0"/>
              <a:t> Methods &amp; Algorithms </a:t>
            </a:r>
          </a:p>
          <a:p>
            <a:endParaRPr lang="en-US" sz="1600" dirty="0"/>
          </a:p>
          <a:p>
            <a:r>
              <a:rPr lang="en-US" sz="3600" dirty="0"/>
              <a:t>Main Class</a:t>
            </a:r>
          </a:p>
          <a:p>
            <a:r>
              <a:rPr lang="en-US" sz="2300" dirty="0"/>
              <a:t>Variables</a:t>
            </a:r>
          </a:p>
          <a:p>
            <a:r>
              <a:rPr lang="en-US" sz="2300" dirty="0"/>
              <a:t>Methods &amp; Algorithms </a:t>
            </a:r>
          </a:p>
        </p:txBody>
      </p:sp>
    </p:spTree>
    <p:extLst>
      <p:ext uri="{BB962C8B-B14F-4D97-AF65-F5344CB8AC3E}">
        <p14:creationId xmlns:p14="http://schemas.microsoft.com/office/powerpoint/2010/main" val="23545785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089F-48E9-4238-B0ED-B2E4A694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(cancel order)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D028-C837-45B3-9B5D-3191B85D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To remove the specified order from the tree.</a:t>
            </a:r>
          </a:p>
          <a:p>
            <a:r>
              <a:rPr lang="en-US" dirty="0"/>
              <a:t>How it work:</a:t>
            </a:r>
          </a:p>
          <a:p>
            <a:pPr lvl="1"/>
            <a:r>
              <a:rPr lang="en-US" dirty="0"/>
              <a:t>Node Finding: </a:t>
            </a:r>
          </a:p>
          <a:p>
            <a:pPr lvl="2"/>
            <a:r>
              <a:rPr lang="en-US" dirty="0"/>
              <a:t>The relevant node is found by following the order sequence.</a:t>
            </a:r>
          </a:p>
          <a:p>
            <a:pPr lvl="1"/>
            <a:r>
              <a:rPr lang="en-US" dirty="0"/>
              <a:t>Quantity Check:</a:t>
            </a:r>
          </a:p>
          <a:p>
            <a:pPr lvl="2"/>
            <a:r>
              <a:rPr lang="en-US" dirty="0"/>
              <a:t>If the quantity of the node is greater than one, the quantity is reduced. Otherwise, the node is completely deleted.</a:t>
            </a:r>
          </a:p>
          <a:p>
            <a:pPr lvl="1"/>
            <a:r>
              <a:rPr lang="en-US" dirty="0"/>
              <a:t>Reference Update:</a:t>
            </a:r>
          </a:p>
          <a:p>
            <a:pPr lvl="2"/>
            <a:r>
              <a:rPr lang="en-US" dirty="0"/>
              <a:t>If the deleted node is connected to a parent or sibling, the references are rearranged. The parent's child connection or sibling connections are checked.</a:t>
            </a:r>
          </a:p>
          <a:p>
            <a:pPr lvl="1"/>
            <a:r>
              <a:rPr lang="en-US" dirty="0"/>
              <a:t>Child Nodes:</a:t>
            </a:r>
          </a:p>
          <a:p>
            <a:pPr lvl="1"/>
            <a:r>
              <a:rPr lang="en-US" dirty="0"/>
              <a:t> 	Since the deletion process may affect child nodes, the necessary arrangements are made.</a:t>
            </a:r>
          </a:p>
        </p:txBody>
      </p:sp>
    </p:spTree>
    <p:extLst>
      <p:ext uri="{BB962C8B-B14F-4D97-AF65-F5344CB8AC3E}">
        <p14:creationId xmlns:p14="http://schemas.microsoft.com/office/powerpoint/2010/main" val="13634848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2BE8-5849-4522-941F-856D1D51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(query)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985D-CBBF-41B0-A155-913F6942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to find the amount of a specified query node.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Following the Query Path:</a:t>
            </a:r>
          </a:p>
          <a:p>
            <a:pPr lvl="2"/>
            <a:r>
              <a:rPr lang="en-US" dirty="0"/>
              <a:t> By following the query sequence, the structure of the trees is progressed for each element.</a:t>
            </a:r>
          </a:p>
          <a:p>
            <a:pPr lvl="1"/>
            <a:r>
              <a:rPr lang="en-US" dirty="0"/>
              <a:t>Node Validation:</a:t>
            </a:r>
          </a:p>
          <a:p>
            <a:pPr lvl="2"/>
            <a:r>
              <a:rPr lang="en-US" dirty="0"/>
              <a:t> The relevant data is checked at each node.</a:t>
            </a:r>
          </a:p>
          <a:p>
            <a:pPr lvl="1"/>
            <a:r>
              <a:rPr lang="en-US" dirty="0"/>
              <a:t>Last Element Check:</a:t>
            </a:r>
          </a:p>
          <a:p>
            <a:pPr lvl="2"/>
            <a:r>
              <a:rPr lang="en-US" dirty="0"/>
              <a:t> When the last element of the query series is reached, the node amount is added to the total query amount.</a:t>
            </a:r>
          </a:p>
        </p:txBody>
      </p:sp>
    </p:spTree>
    <p:extLst>
      <p:ext uri="{BB962C8B-B14F-4D97-AF65-F5344CB8AC3E}">
        <p14:creationId xmlns:p14="http://schemas.microsoft.com/office/powerpoint/2010/main" val="19774260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C2AD-23E6-4413-96E2-32CCAA72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(get query count)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8A76-424A-45F8-8811-73B0816A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get_query_count</a:t>
            </a:r>
            <a:r>
              <a:rPr lang="en-US" dirty="0"/>
              <a:t>(){}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The number of queried orders is increased. This count is updated by the Query method.</a:t>
            </a:r>
          </a:p>
        </p:txBody>
      </p:sp>
    </p:spTree>
    <p:extLst>
      <p:ext uri="{BB962C8B-B14F-4D97-AF65-F5344CB8AC3E}">
        <p14:creationId xmlns:p14="http://schemas.microsoft.com/office/powerpoint/2010/main" val="3574959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2940-6387-4620-BA0F-03EEE8A0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(set alphabet type)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CB2E-79AF-4264-A662-098731E7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setAlphabetType</a:t>
            </a:r>
            <a:r>
              <a:rPr lang="en-US" dirty="0"/>
              <a:t>(String </a:t>
            </a:r>
            <a:r>
              <a:rPr lang="en-US" dirty="0" err="1"/>
              <a:t>alphaType</a:t>
            </a:r>
            <a:r>
              <a:rPr lang="en-US" dirty="0"/>
              <a:t>){}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 Sets the alphabet type (or Turkish) and determines how the order of the orders will be determined in English.</a:t>
            </a:r>
          </a:p>
        </p:txBody>
      </p:sp>
    </p:spTree>
    <p:extLst>
      <p:ext uri="{BB962C8B-B14F-4D97-AF65-F5344CB8AC3E}">
        <p14:creationId xmlns:p14="http://schemas.microsoft.com/office/powerpoint/2010/main" val="17893999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B7D1-02A3-4871-A311-827D8711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alphabetıcal</a:t>
            </a:r>
            <a:r>
              <a:rPr lang="en-US" sz="24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DFD6-5B9D-466B-A179-499D8EEB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String[] Alphabetical(String[] order, String </a:t>
            </a:r>
            <a:r>
              <a:rPr lang="en-US" dirty="0" err="1"/>
              <a:t>AlphabetType</a:t>
            </a:r>
            <a:r>
              <a:rPr lang="en-US" dirty="0"/>
              <a:t>)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Sort the array according to the specified alphabet type.</a:t>
            </a:r>
          </a:p>
          <a:p>
            <a:pPr lvl="1"/>
            <a:r>
              <a:rPr lang="en-US" dirty="0"/>
              <a:t>If the alphabet type is "</a:t>
            </a:r>
            <a:r>
              <a:rPr lang="en-US" dirty="0" err="1"/>
              <a:t>en</a:t>
            </a:r>
            <a:r>
              <a:rPr lang="en-US" dirty="0"/>
              <a:t>", it naturally sorts alphabetically according to the English order.</a:t>
            </a:r>
          </a:p>
          <a:p>
            <a:pPr lvl="1"/>
            <a:r>
              <a:rPr lang="en-US" dirty="0"/>
              <a:t>If the alphabet type is "tr" , it sorts specifically for Turkish special characters.</a:t>
            </a:r>
          </a:p>
        </p:txBody>
      </p:sp>
    </p:spTree>
    <p:extLst>
      <p:ext uri="{BB962C8B-B14F-4D97-AF65-F5344CB8AC3E}">
        <p14:creationId xmlns:p14="http://schemas.microsoft.com/office/powerpoint/2010/main" val="22792125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27B8-5FF5-49CD-8BF2-B7DB25F0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(print)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F176-7799-4C63-B5B8-C457AA1A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To print the current state of the tree structure.</a:t>
            </a:r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Starting from Root Node: </a:t>
            </a:r>
          </a:p>
          <a:p>
            <a:pPr lvl="2"/>
            <a:r>
              <a:rPr lang="en-US" dirty="0"/>
              <a:t>Printing starts from the root node.</a:t>
            </a:r>
          </a:p>
          <a:p>
            <a:pPr lvl="1"/>
            <a:r>
              <a:rPr lang="en-US" dirty="0"/>
              <a:t>Node Formatting: </a:t>
            </a:r>
          </a:p>
          <a:p>
            <a:pPr lvl="2"/>
            <a:r>
              <a:rPr lang="en-US" dirty="0"/>
              <a:t>Each node is printed with its quantity information and parent-sibling relationships.</a:t>
            </a:r>
          </a:p>
          <a:p>
            <a:pPr lvl="1"/>
            <a:r>
              <a:rPr lang="en-US" dirty="0"/>
              <a:t>Recursive Printing: </a:t>
            </a:r>
          </a:p>
          <a:p>
            <a:pPr lvl="2"/>
            <a:r>
              <a:rPr lang="en-US" dirty="0"/>
              <a:t>Recursive printing is applied to child nodes and siblings.</a:t>
            </a:r>
          </a:p>
        </p:txBody>
      </p:sp>
    </p:spTree>
    <p:extLst>
      <p:ext uri="{BB962C8B-B14F-4D97-AF65-F5344CB8AC3E}">
        <p14:creationId xmlns:p14="http://schemas.microsoft.com/office/powerpoint/2010/main" val="12916236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0464-566B-4546-9EAF-40E2605B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A977-3624-4533-99BC-688B357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creates an interface between the user and the system and ensures the usability of the system. </a:t>
            </a:r>
          </a:p>
          <a:p>
            <a:r>
              <a:rPr lang="en-US" dirty="0"/>
              <a:t>Order management is performed by processing the data received from the user with the appropriate methods of the “</a:t>
            </a:r>
            <a:r>
              <a:rPr lang="en-US" dirty="0" err="1"/>
              <a:t>OrderSystem</a:t>
            </a:r>
            <a:r>
              <a:rPr lang="en-US" dirty="0"/>
              <a:t>” class.</a:t>
            </a:r>
          </a:p>
        </p:txBody>
      </p:sp>
    </p:spTree>
    <p:extLst>
      <p:ext uri="{BB962C8B-B14F-4D97-AF65-F5344CB8AC3E}">
        <p14:creationId xmlns:p14="http://schemas.microsoft.com/office/powerpoint/2010/main" val="37553580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C652-05EA-448F-8F64-2652B380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A0D4-CD72-4D17-A4B0-FFA34D34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OrderSystem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OrderSystem</a:t>
            </a:r>
            <a:r>
              <a:rPr lang="en-US" dirty="0"/>
              <a:t> object used for order processing.</a:t>
            </a:r>
          </a:p>
          <a:p>
            <a:r>
              <a:rPr lang="en-US" dirty="0"/>
              <a:t>int select: </a:t>
            </a:r>
          </a:p>
          <a:p>
            <a:pPr lvl="1"/>
            <a:r>
              <a:rPr lang="en-US" dirty="0"/>
              <a:t>User selection in the main menu.</a:t>
            </a:r>
          </a:p>
          <a:p>
            <a:r>
              <a:rPr lang="en-US" dirty="0"/>
              <a:t>String choice:</a:t>
            </a:r>
          </a:p>
          <a:p>
            <a:pPr lvl="1"/>
            <a:r>
              <a:rPr lang="en-US" dirty="0"/>
              <a:t>User selection input.</a:t>
            </a:r>
          </a:p>
          <a:p>
            <a:r>
              <a:rPr lang="en-US" dirty="0"/>
              <a:t>int </a:t>
            </a:r>
            <a:r>
              <a:rPr lang="en-US" dirty="0" err="1"/>
              <a:t>order_index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Order of added orders.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isFirst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run control, for alphabet type setting.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3154A-121E-4899-A0BA-644262CDE284}"/>
              </a:ext>
            </a:extLst>
          </p:cNvPr>
          <p:cNvSpPr/>
          <p:nvPr/>
        </p:nvSpPr>
        <p:spPr>
          <a:xfrm>
            <a:off x="7165330" y="2118231"/>
            <a:ext cx="502667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boolean</a:t>
            </a:r>
            <a:r>
              <a:rPr lang="en-US" sz="1700" dirty="0"/>
              <a:t> valid: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User input validation variable.</a:t>
            </a:r>
          </a:p>
          <a:p>
            <a:pPr lvl="1"/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boolean</a:t>
            </a:r>
            <a:r>
              <a:rPr lang="en-US" sz="1700" dirty="0"/>
              <a:t> </a:t>
            </a:r>
            <a:r>
              <a:rPr lang="en-US" sz="1700" dirty="0" err="1"/>
              <a:t>mainLoop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Main loop control (continues until exit).</a:t>
            </a:r>
          </a:p>
          <a:p>
            <a:pPr lvl="1"/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ArrayList</a:t>
            </a:r>
            <a:r>
              <a:rPr lang="en-US" sz="1700" dirty="0"/>
              <a:t>&lt;String[]&gt; </a:t>
            </a:r>
            <a:r>
              <a:rPr lang="en-US" sz="1700" dirty="0" err="1"/>
              <a:t>order_list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List where all orders are stored.</a:t>
            </a:r>
          </a:p>
          <a:p>
            <a:pPr lvl="1"/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ArrayList</a:t>
            </a:r>
            <a:r>
              <a:rPr lang="en-US" sz="1700" dirty="0"/>
              <a:t>&lt;String[]&gt; </a:t>
            </a:r>
            <a:r>
              <a:rPr lang="en-US" sz="1700" dirty="0" err="1"/>
              <a:t>cur_order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List where the current order is stored.</a:t>
            </a:r>
          </a:p>
        </p:txBody>
      </p:sp>
    </p:spTree>
    <p:extLst>
      <p:ext uri="{BB962C8B-B14F-4D97-AF65-F5344CB8AC3E}">
        <p14:creationId xmlns:p14="http://schemas.microsoft.com/office/powerpoint/2010/main" val="19908705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96D4-F47D-4F55-983B-1BCE8AE8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(Main)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94D4-EAD2-44E8-AE0E-89AD038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Main (String[] </a:t>
            </a:r>
            <a:r>
              <a:rPr lang="en-US" dirty="0" err="1"/>
              <a:t>args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Main function. </a:t>
            </a:r>
          </a:p>
          <a:p>
            <a:r>
              <a:rPr lang="en-US" dirty="0"/>
              <a:t>It basically works with the switch case structure in the main loop and subloops. There are 5 case states:</a:t>
            </a:r>
          </a:p>
          <a:p>
            <a:pPr lvl="1"/>
            <a:r>
              <a:rPr lang="en-US" dirty="0"/>
              <a:t>1-Add Order:</a:t>
            </a:r>
          </a:p>
          <a:p>
            <a:pPr lvl="2"/>
            <a:r>
              <a:rPr lang="en-US" dirty="0"/>
              <a:t>It uses the "</a:t>
            </a:r>
            <a:r>
              <a:rPr lang="en-US" dirty="0" err="1"/>
              <a:t>AddOrder</a:t>
            </a:r>
            <a:r>
              <a:rPr lang="en-US" dirty="0"/>
              <a:t>" method in the "</a:t>
            </a:r>
            <a:r>
              <a:rPr lang="en-US" dirty="0" err="1"/>
              <a:t>OrderSystem</a:t>
            </a:r>
            <a:r>
              <a:rPr lang="en-US" dirty="0"/>
              <a:t>" Class.</a:t>
            </a:r>
          </a:p>
          <a:p>
            <a:pPr lvl="1"/>
            <a:r>
              <a:rPr lang="en-US" dirty="0"/>
              <a:t>2-Cancel Order:</a:t>
            </a:r>
          </a:p>
          <a:p>
            <a:pPr lvl="2"/>
            <a:r>
              <a:rPr lang="en-US" dirty="0"/>
              <a:t>It uses the "</a:t>
            </a:r>
            <a:r>
              <a:rPr lang="en-US" dirty="0" err="1"/>
              <a:t>CancelOrder</a:t>
            </a:r>
            <a:r>
              <a:rPr lang="en-US" dirty="0"/>
              <a:t>" method in the "</a:t>
            </a:r>
            <a:r>
              <a:rPr lang="en-US" dirty="0" err="1"/>
              <a:t>OrderSystem</a:t>
            </a:r>
            <a:r>
              <a:rPr lang="en-US" dirty="0"/>
              <a:t>" Class.</a:t>
            </a:r>
          </a:p>
          <a:p>
            <a:pPr lvl="1"/>
            <a:r>
              <a:rPr lang="en-US" dirty="0"/>
              <a:t>3-Querying the Product Set:</a:t>
            </a:r>
          </a:p>
          <a:p>
            <a:pPr lvl="2"/>
            <a:r>
              <a:rPr lang="en-US" dirty="0"/>
              <a:t>It uses the "Query" method in the "</a:t>
            </a:r>
            <a:r>
              <a:rPr lang="en-US" dirty="0" err="1"/>
              <a:t>OrderSystem</a:t>
            </a:r>
            <a:r>
              <a:rPr lang="en-US" dirty="0"/>
              <a:t>" Class.</a:t>
            </a:r>
          </a:p>
          <a:p>
            <a:pPr lvl="1"/>
            <a:r>
              <a:rPr lang="en-US" dirty="0"/>
              <a:t>4-print:</a:t>
            </a:r>
          </a:p>
          <a:p>
            <a:pPr lvl="2"/>
            <a:r>
              <a:rPr lang="en-US" dirty="0"/>
              <a:t>It uses the "print" method in the "</a:t>
            </a:r>
            <a:r>
              <a:rPr lang="en-US" dirty="0" err="1"/>
              <a:t>OrderSystem</a:t>
            </a:r>
            <a:r>
              <a:rPr lang="en-US" dirty="0"/>
              <a:t>" Class.</a:t>
            </a:r>
          </a:p>
          <a:p>
            <a:pPr lvl="1"/>
            <a:r>
              <a:rPr lang="en-US" dirty="0"/>
              <a:t>5-exit: </a:t>
            </a:r>
          </a:p>
          <a:p>
            <a:pPr lvl="2"/>
            <a:r>
              <a:rPr lang="en-US" dirty="0"/>
              <a:t>to Close the main loop. </a:t>
            </a:r>
          </a:p>
          <a:p>
            <a:pPr lvl="1"/>
            <a:r>
              <a:rPr lang="en-US" dirty="0"/>
              <a:t>Note: Due to the use of the “</a:t>
            </a:r>
            <a:r>
              <a:rPr lang="en-US" dirty="0" err="1"/>
              <a:t>isInteger</a:t>
            </a:r>
            <a:r>
              <a:rPr lang="en-US" dirty="0"/>
              <a:t>” method, the default(else) case is overridden and is not used, unlike the standard case.</a:t>
            </a:r>
          </a:p>
          <a:p>
            <a:r>
              <a:rPr lang="en-US" dirty="0"/>
              <a:t>Error Conditions:</a:t>
            </a:r>
          </a:p>
          <a:p>
            <a:pPr lvl="1"/>
            <a:r>
              <a:rPr lang="en-US" dirty="0"/>
              <a:t>When an invalid input or menu option is entered by the user, an error message is generated and the menu is returned.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716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22E-28C3-418E-847C-90A439C2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(clear screen)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D531-378F-4848-8CCA-15DA8398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clearScreen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Helper method used to clear the screen. Clears the 50-line screen by printing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155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EE4-6340-45B9-8828-D2469A8F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17E6-95A6-4F37-91B3-E5015CD7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 class provides a basic data structure for representing hierarchical relationships in a data-tree structure. </a:t>
            </a:r>
          </a:p>
          <a:p>
            <a:r>
              <a:rPr lang="en-US" dirty="0"/>
              <a:t>It allows easy management of parent-child and sibling relationships between nodes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60121105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EDBA-6C22-4EF5-A7C3-3C2EA898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ıs</a:t>
            </a:r>
            <a:r>
              <a:rPr lang="en-US" sz="2400" dirty="0"/>
              <a:t> </a:t>
            </a:r>
            <a:r>
              <a:rPr lang="en-US" sz="2400" dirty="0" err="1"/>
              <a:t>ınteger</a:t>
            </a:r>
            <a:r>
              <a:rPr lang="en-US" sz="24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986A-5584-4D73-88C0-860C6259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isInteger</a:t>
            </a:r>
            <a:r>
              <a:rPr lang="en-US" dirty="0"/>
              <a:t>(String str):</a:t>
            </a:r>
          </a:p>
          <a:p>
            <a:pPr lvl="1"/>
            <a:r>
              <a:rPr lang="en-US" dirty="0"/>
              <a:t>Checks if a String is an integer.</a:t>
            </a:r>
          </a:p>
          <a:p>
            <a:pPr lvl="1"/>
            <a:r>
              <a:rPr lang="en-US" dirty="0"/>
              <a:t>Returns false if the number is true. This is used to check the stocks of values ​​received from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84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8F08-2709-49A2-B632-0D58B2AC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E338-AD42-41FE-972F-46FE5593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91200"/>
            <a:ext cx="2582944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effectLst/>
              </a:rPr>
              <a:t>Zeynel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Eren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Kınalı</a:t>
            </a: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220313025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DFC540-0920-4002-AB8D-AC3D3FB7330C}"/>
              </a:ext>
            </a:extLst>
          </p:cNvPr>
          <p:cNvSpPr txBox="1">
            <a:spLocks/>
          </p:cNvSpPr>
          <p:nvPr/>
        </p:nvSpPr>
        <p:spPr>
          <a:xfrm>
            <a:off x="9250232" y="5791200"/>
            <a:ext cx="2941768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err="1">
                <a:effectLst/>
              </a:rPr>
              <a:t>Göktuğ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Canikli</a:t>
            </a:r>
            <a:endParaRPr lang="en-US" b="1" dirty="0">
              <a:effectLst/>
            </a:endParaRPr>
          </a:p>
          <a:p>
            <a:pPr marL="0" indent="0" algn="r">
              <a:buNone/>
            </a:pPr>
            <a:r>
              <a:rPr lang="en-US" b="1" dirty="0">
                <a:effectLst/>
              </a:rPr>
              <a:t>220313014</a:t>
            </a:r>
          </a:p>
        </p:txBody>
      </p:sp>
    </p:spTree>
    <p:extLst>
      <p:ext uri="{BB962C8B-B14F-4D97-AF65-F5344CB8AC3E}">
        <p14:creationId xmlns:p14="http://schemas.microsoft.com/office/powerpoint/2010/main" val="10054193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50BD-24FB-48ED-A094-8BB463C2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05CB-612A-41EE-B95D-14EE47A9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parent_node</a:t>
            </a:r>
            <a:r>
              <a:rPr lang="en-US" dirty="0"/>
              <a:t> ; </a:t>
            </a:r>
            <a:r>
              <a:rPr lang="en-US" dirty="0" err="1"/>
              <a:t>child_node</a:t>
            </a:r>
            <a:r>
              <a:rPr lang="en-US" dirty="0"/>
              <a:t> ; </a:t>
            </a:r>
            <a:r>
              <a:rPr lang="en-US" dirty="0" err="1"/>
              <a:t>sibling_node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References that hold the parent, child, and sibling of the node.</a:t>
            </a:r>
          </a:p>
          <a:p>
            <a:endParaRPr lang="en-US" dirty="0"/>
          </a:p>
          <a:p>
            <a:r>
              <a:rPr lang="en-US" dirty="0"/>
              <a:t>data: </a:t>
            </a:r>
          </a:p>
          <a:p>
            <a:pPr lvl="1"/>
            <a:r>
              <a:rPr lang="en-US" dirty="0"/>
              <a:t>A String value representing the data stored in the node.</a:t>
            </a:r>
          </a:p>
          <a:p>
            <a:endParaRPr lang="en-US" dirty="0"/>
          </a:p>
          <a:p>
            <a:r>
              <a:rPr lang="en-US" dirty="0"/>
              <a:t>quantity: </a:t>
            </a:r>
          </a:p>
          <a:p>
            <a:pPr lvl="1"/>
            <a:r>
              <a:rPr lang="en-US" dirty="0"/>
              <a:t>Holds the frequency or number of occurrences of the node.</a:t>
            </a:r>
          </a:p>
          <a:p>
            <a:endParaRPr lang="en-US" dirty="0"/>
          </a:p>
          <a:p>
            <a:r>
              <a:rPr lang="en-US" dirty="0"/>
              <a:t>index:</a:t>
            </a:r>
          </a:p>
          <a:p>
            <a:pPr lvl="1"/>
            <a:r>
              <a:rPr lang="en-US" dirty="0"/>
              <a:t>Indicates the level the node is at.</a:t>
            </a:r>
          </a:p>
        </p:txBody>
      </p:sp>
    </p:spTree>
    <p:extLst>
      <p:ext uri="{BB962C8B-B14F-4D97-AF65-F5344CB8AC3E}">
        <p14:creationId xmlns:p14="http://schemas.microsoft.com/office/powerpoint/2010/main" val="39769627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B2BF-5A7D-4CD4-828D-13867ABC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(Getter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332F-D445-4E82-8C86-192829A9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6338"/>
            <a:ext cx="5182205" cy="369513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Access variables in the node: </a:t>
            </a:r>
          </a:p>
          <a:p>
            <a:pPr lvl="2"/>
            <a:r>
              <a:rPr lang="en-US" dirty="0" err="1"/>
              <a:t>get_parent_node</a:t>
            </a:r>
            <a:r>
              <a:rPr lang="en-US" dirty="0"/>
              <a:t>(): </a:t>
            </a:r>
          </a:p>
          <a:p>
            <a:pPr lvl="3"/>
            <a:r>
              <a:rPr lang="en-US" dirty="0"/>
              <a:t>Returns the parent reference of the node.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get_child_node</a:t>
            </a:r>
            <a:r>
              <a:rPr lang="en-US" dirty="0"/>
              <a:t>():</a:t>
            </a:r>
          </a:p>
          <a:p>
            <a:pPr lvl="3"/>
            <a:r>
              <a:rPr lang="en-US" dirty="0"/>
              <a:t> Returns the child reference of the node.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get_sibling_node</a:t>
            </a:r>
            <a:r>
              <a:rPr lang="en-US" dirty="0"/>
              <a:t>():</a:t>
            </a:r>
          </a:p>
          <a:p>
            <a:pPr lvl="3"/>
            <a:r>
              <a:rPr lang="en-US" dirty="0"/>
              <a:t> Returns the sibling reference of the node.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10972E-7094-46FE-9D3F-E391B87E74EC}"/>
              </a:ext>
            </a:extLst>
          </p:cNvPr>
          <p:cNvSpPr/>
          <p:nvPr/>
        </p:nvSpPr>
        <p:spPr>
          <a:xfrm>
            <a:off x="6096000" y="2513410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get_data</a:t>
            </a:r>
            <a:r>
              <a:rPr lang="en-US" sz="1600" dirty="0"/>
              <a:t>(): </a:t>
            </a:r>
          </a:p>
          <a:p>
            <a:pPr lvl="3"/>
            <a:r>
              <a:rPr lang="en-US" sz="1400" dirty="0"/>
              <a:t>Returns the data stored in the node.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get_quantity</a:t>
            </a:r>
            <a:r>
              <a:rPr lang="en-US" sz="1600" dirty="0"/>
              <a:t>():</a:t>
            </a:r>
          </a:p>
          <a:p>
            <a:pPr lvl="3"/>
            <a:r>
              <a:rPr lang="en-US" sz="1400" dirty="0"/>
              <a:t> Returns the number of occurrences of the node.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get_index</a:t>
            </a:r>
            <a:r>
              <a:rPr lang="en-US" sz="1600" dirty="0"/>
              <a:t>():</a:t>
            </a:r>
          </a:p>
          <a:p>
            <a:pPr lvl="3"/>
            <a:r>
              <a:rPr lang="en-US" sz="1400" dirty="0"/>
              <a:t> Returns the level of the node.</a:t>
            </a:r>
          </a:p>
        </p:txBody>
      </p:sp>
    </p:spTree>
    <p:extLst>
      <p:ext uri="{BB962C8B-B14F-4D97-AF65-F5344CB8AC3E}">
        <p14:creationId xmlns:p14="http://schemas.microsoft.com/office/powerpoint/2010/main" val="38254775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43D-6881-41EB-9E7F-A636CF8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(setter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79CB-24EA-41B8-9F29-BA78CB2E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Modifies variables in the node: </a:t>
            </a:r>
          </a:p>
          <a:p>
            <a:pPr lvl="2"/>
            <a:r>
              <a:rPr lang="en-US" dirty="0" err="1"/>
              <a:t>set_parent_node</a:t>
            </a:r>
            <a:r>
              <a:rPr lang="en-US" dirty="0"/>
              <a:t>(Node </a:t>
            </a:r>
            <a:r>
              <a:rPr lang="en-US" dirty="0" err="1"/>
              <a:t>parent_node</a:t>
            </a:r>
            <a:r>
              <a:rPr lang="en-US" dirty="0"/>
              <a:t>): </a:t>
            </a:r>
          </a:p>
          <a:p>
            <a:pPr lvl="3"/>
            <a:r>
              <a:rPr lang="en-US" dirty="0"/>
              <a:t>Sets the parent reference of the node.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set_child_node</a:t>
            </a:r>
            <a:r>
              <a:rPr lang="en-US" dirty="0"/>
              <a:t>(Node </a:t>
            </a:r>
            <a:r>
              <a:rPr lang="en-US" dirty="0" err="1"/>
              <a:t>child_node</a:t>
            </a:r>
            <a:r>
              <a:rPr lang="en-US" dirty="0"/>
              <a:t>): </a:t>
            </a:r>
          </a:p>
          <a:p>
            <a:pPr lvl="3"/>
            <a:r>
              <a:rPr lang="en-US" dirty="0"/>
              <a:t>Sets the child reference of the node.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set_sibling_node</a:t>
            </a:r>
            <a:r>
              <a:rPr lang="en-US" dirty="0"/>
              <a:t>(Node </a:t>
            </a:r>
            <a:r>
              <a:rPr lang="en-US" dirty="0" err="1"/>
              <a:t>sibling_node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 Sets the sibling reference of the node.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AFF36-68F4-47D7-AD32-7D691FBFC82F}"/>
              </a:ext>
            </a:extLst>
          </p:cNvPr>
          <p:cNvSpPr/>
          <p:nvPr/>
        </p:nvSpPr>
        <p:spPr>
          <a:xfrm>
            <a:off x="6096000" y="2485129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set_data</a:t>
            </a:r>
            <a:r>
              <a:rPr lang="en-US" sz="1600" dirty="0"/>
              <a:t>(String data):</a:t>
            </a:r>
            <a:r>
              <a:rPr lang="en-US" dirty="0"/>
              <a:t> </a:t>
            </a:r>
          </a:p>
          <a:p>
            <a:pPr lvl="3"/>
            <a:r>
              <a:rPr lang="en-US" sz="1400" dirty="0"/>
              <a:t>Sets the data stored in the node.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set_quantity</a:t>
            </a:r>
            <a:r>
              <a:rPr lang="en-US" sz="1600" dirty="0"/>
              <a:t>(int quantity): </a:t>
            </a:r>
          </a:p>
          <a:p>
            <a:pPr lvl="3"/>
            <a:r>
              <a:rPr lang="en-US" sz="1400" dirty="0"/>
              <a:t>Sets the number of occurrences of the node.</a:t>
            </a:r>
          </a:p>
          <a:p>
            <a:pPr lvl="2"/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set_index</a:t>
            </a:r>
            <a:r>
              <a:rPr lang="en-US" sz="1600" dirty="0"/>
              <a:t>(int ​​index): </a:t>
            </a:r>
          </a:p>
          <a:p>
            <a:pPr lvl="3"/>
            <a:r>
              <a:rPr lang="en-US" sz="1400" dirty="0"/>
              <a:t>Sets the level of the node.</a:t>
            </a:r>
          </a:p>
        </p:txBody>
      </p:sp>
    </p:spTree>
    <p:extLst>
      <p:ext uri="{BB962C8B-B14F-4D97-AF65-F5344CB8AC3E}">
        <p14:creationId xmlns:p14="http://schemas.microsoft.com/office/powerpoint/2010/main" val="641154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58B-C2CE-460E-8FC9-866F005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(additional methods)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89EF-6895-46ED-8DA3-A022176D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increase_quantity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Increases the quantity of the node by one. </a:t>
            </a:r>
          </a:p>
          <a:p>
            <a:r>
              <a:rPr lang="en-US" dirty="0" err="1"/>
              <a:t>decrease_quaintity</a:t>
            </a:r>
            <a:r>
              <a:rPr lang="en-US" dirty="0"/>
              <a:t>(): </a:t>
            </a:r>
          </a:p>
          <a:p>
            <a:pPr lvl="1"/>
            <a:r>
              <a:rPr lang="en-US" dirty="0"/>
              <a:t>Decreases the quantity of the node by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405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BCF-1DBF-4EB5-882C-36C2F18A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OrderSystem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434D-99E1-4E15-83C0-16A34AC3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a “Core” class that makes processes on Tree.</a:t>
            </a:r>
          </a:p>
          <a:p>
            <a:r>
              <a:rPr lang="en-US" dirty="0"/>
              <a:t>This class is basically used to organize and process orders through a tree structure.</a:t>
            </a:r>
          </a:p>
        </p:txBody>
      </p:sp>
    </p:spTree>
    <p:extLst>
      <p:ext uri="{BB962C8B-B14F-4D97-AF65-F5344CB8AC3E}">
        <p14:creationId xmlns:p14="http://schemas.microsoft.com/office/powerpoint/2010/main" val="20340756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B1F-9062-4341-929F-D55933BB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(Order System)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1562-3DDC-4508-8867-A22BE08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OrderSystem</a:t>
            </a:r>
            <a:r>
              <a:rPr lang="en-US" dirty="0"/>
              <a:t>(String alphabet Type) {}</a:t>
            </a:r>
          </a:p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Constructor of the Order System class. </a:t>
            </a:r>
          </a:p>
          <a:p>
            <a:pPr lvl="1"/>
            <a:r>
              <a:rPr lang="en-US" dirty="0"/>
              <a:t>Initializes root to null, sets </a:t>
            </a:r>
            <a:r>
              <a:rPr lang="en-US" dirty="0" err="1"/>
              <a:t>isAlph</a:t>
            </a:r>
            <a:r>
              <a:rPr lang="en-US" dirty="0"/>
              <a:t> to false, and sets the alphabet type (English or Turkish).</a:t>
            </a:r>
          </a:p>
        </p:txBody>
      </p:sp>
    </p:spTree>
    <p:extLst>
      <p:ext uri="{BB962C8B-B14F-4D97-AF65-F5344CB8AC3E}">
        <p14:creationId xmlns:p14="http://schemas.microsoft.com/office/powerpoint/2010/main" val="28475903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E655-5846-4866-9608-053A3A0D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algorithms</a:t>
            </a:r>
            <a:br>
              <a:rPr lang="en-US" dirty="0"/>
            </a:br>
            <a:r>
              <a:rPr lang="en-US" sz="2400" dirty="0"/>
              <a:t>(Add Order)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588B-A5CC-49D3-B0BB-B5E31D92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to select the specified order (in series) tree structure.</a:t>
            </a:r>
          </a:p>
          <a:p>
            <a:r>
              <a:rPr lang="en-US" dirty="0"/>
              <a:t>How it work:</a:t>
            </a:r>
          </a:p>
          <a:p>
            <a:pPr lvl="1"/>
            <a:r>
              <a:rPr lang="en-US" dirty="0"/>
              <a:t>Alphabetical Sorting: </a:t>
            </a:r>
          </a:p>
          <a:p>
            <a:pPr lvl="2"/>
            <a:r>
              <a:rPr lang="en-US" dirty="0"/>
              <a:t>The ordered array is sorted according to the system-defined alphabet type ("tr" or "</a:t>
            </a:r>
            <a:r>
              <a:rPr lang="en-US" dirty="0" err="1"/>
              <a:t>en</a:t>
            </a:r>
            <a:r>
              <a:rPr lang="en-US" dirty="0"/>
              <a:t>").</a:t>
            </a:r>
          </a:p>
          <a:p>
            <a:pPr lvl="1"/>
            <a:r>
              <a:rPr lang="en-US" dirty="0"/>
              <a:t>Root Node Check:</a:t>
            </a:r>
          </a:p>
          <a:p>
            <a:pPr lvl="2"/>
            <a:r>
              <a:rPr lang="en-US" dirty="0"/>
              <a:t> If there is no root node in the tree yet, the first-order element is added as the root.</a:t>
            </a:r>
          </a:p>
          <a:p>
            <a:pPr lvl="1"/>
            <a:r>
              <a:rPr lang="en-US" dirty="0"/>
              <a:t>Matching with Existing Node:</a:t>
            </a:r>
          </a:p>
          <a:p>
            <a:pPr lvl="2"/>
            <a:r>
              <a:rPr lang="en-US" dirty="0"/>
              <a:t>If the node already exists, its quantity is increased by one. Otherwise, a new node is added and a parent-child connection is established.</a:t>
            </a:r>
          </a:p>
          <a:p>
            <a:pPr lvl="1"/>
            <a:r>
              <a:rPr lang="en-US" dirty="0"/>
              <a:t>Sibling Node Search: </a:t>
            </a:r>
          </a:p>
          <a:p>
            <a:pPr lvl="2"/>
            <a:r>
              <a:rPr lang="en-US" dirty="0"/>
              <a:t>If there are other nodes in the same result, the new node is connected to their sibling.</a:t>
            </a:r>
          </a:p>
          <a:p>
            <a:pPr lvl="1"/>
            <a:r>
              <a:rPr lang="en-US" dirty="0"/>
              <a:t>Continue Recursive Addition: </a:t>
            </a:r>
          </a:p>
          <a:p>
            <a:pPr lvl="2"/>
            <a:r>
              <a:rPr lang="en-US" dirty="0"/>
              <a:t>The process continues for the next element in the order array.</a:t>
            </a:r>
          </a:p>
        </p:txBody>
      </p:sp>
    </p:spTree>
    <p:extLst>
      <p:ext uri="{BB962C8B-B14F-4D97-AF65-F5344CB8AC3E}">
        <p14:creationId xmlns:p14="http://schemas.microsoft.com/office/powerpoint/2010/main" val="82287938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182</TotalTime>
  <Words>1397</Words>
  <Application>Microsoft Office PowerPoint</Application>
  <PresentationFormat>Widescreen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TreeOrder Management System</vt:lpstr>
      <vt:lpstr>Node Class</vt:lpstr>
      <vt:lpstr>Variables</vt:lpstr>
      <vt:lpstr>Methods &amp; algorithms (Getter Methods) </vt:lpstr>
      <vt:lpstr>Methods &amp; algorithms (setter methods) </vt:lpstr>
      <vt:lpstr>Methods &amp; algorithms (additional methods) </vt:lpstr>
      <vt:lpstr>OrderSystem class</vt:lpstr>
      <vt:lpstr>Methods &amp; algorithms (Order System) </vt:lpstr>
      <vt:lpstr>Methods &amp; algorithms (Add Order) </vt:lpstr>
      <vt:lpstr>Methods &amp; algorithms (cancel order) </vt:lpstr>
      <vt:lpstr>Methods &amp; algorithms (query) </vt:lpstr>
      <vt:lpstr>Methods &amp; algorithms (get query count) </vt:lpstr>
      <vt:lpstr>Methods &amp; algorithms (set alphabet type) </vt:lpstr>
      <vt:lpstr>Methods &amp; algorithms (alphabetıcal) </vt:lpstr>
      <vt:lpstr>Methods &amp; algorithms (print) </vt:lpstr>
      <vt:lpstr>Main class</vt:lpstr>
      <vt:lpstr>Variables</vt:lpstr>
      <vt:lpstr>Methods &amp; algorithms (Main) </vt:lpstr>
      <vt:lpstr>Methods &amp; algorithms (clear screen) </vt:lpstr>
      <vt:lpstr>Methods &amp; algorithms (ıs ınteger)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TreeOrder Management System</dc:title>
  <dc:creator>Goktug</dc:creator>
  <cp:lastModifiedBy>Goktug</cp:lastModifiedBy>
  <cp:revision>91</cp:revision>
  <dcterms:created xsi:type="dcterms:W3CDTF">2024-12-23T14:35:16Z</dcterms:created>
  <dcterms:modified xsi:type="dcterms:W3CDTF">2024-12-23T19:28:54Z</dcterms:modified>
</cp:coreProperties>
</file>