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5"/>
  </p:notesMasterIdLst>
  <p:sldIdLst>
    <p:sldId id="256" r:id="rId2"/>
    <p:sldId id="257" r:id="rId3"/>
    <p:sldId id="260" r:id="rId4"/>
    <p:sldId id="261" r:id="rId5"/>
    <p:sldId id="263" r:id="rId6"/>
    <p:sldId id="297" r:id="rId7"/>
    <p:sldId id="264" r:id="rId8"/>
    <p:sldId id="316" r:id="rId9"/>
    <p:sldId id="265" r:id="rId10"/>
    <p:sldId id="298" r:id="rId11"/>
    <p:sldId id="266" r:id="rId12"/>
    <p:sldId id="299" r:id="rId13"/>
    <p:sldId id="267" r:id="rId14"/>
    <p:sldId id="270" r:id="rId15"/>
    <p:sldId id="268" r:id="rId16"/>
    <p:sldId id="269" r:id="rId17"/>
    <p:sldId id="289"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315" r:id="rId31"/>
    <p:sldId id="283" r:id="rId32"/>
    <p:sldId id="317" r:id="rId33"/>
    <p:sldId id="285" r:id="rId34"/>
    <p:sldId id="286" r:id="rId35"/>
    <p:sldId id="290" r:id="rId36"/>
    <p:sldId id="291" r:id="rId37"/>
    <p:sldId id="292" r:id="rId38"/>
    <p:sldId id="293" r:id="rId39"/>
    <p:sldId id="295" r:id="rId40"/>
    <p:sldId id="294" r:id="rId41"/>
    <p:sldId id="314" r:id="rId42"/>
    <p:sldId id="288" r:id="rId43"/>
    <p:sldId id="300" r:id="rId44"/>
    <p:sldId id="308" r:id="rId45"/>
    <p:sldId id="301" r:id="rId46"/>
    <p:sldId id="302" r:id="rId47"/>
    <p:sldId id="303" r:id="rId48"/>
    <p:sldId id="304" r:id="rId49"/>
    <p:sldId id="305" r:id="rId50"/>
    <p:sldId id="306" r:id="rId51"/>
    <p:sldId id="307" r:id="rId52"/>
    <p:sldId id="309" r:id="rId53"/>
    <p:sldId id="259" r:id="rId54"/>
  </p:sldIdLst>
  <p:sldSz cx="12192000" cy="6858000"/>
  <p:notesSz cx="6858000" cy="9144000"/>
  <p:embeddedFontLst>
    <p:embeddedFont>
      <p:font typeface="Calibri" panose="020F0502020204030204" pitchFamily="34" charset="0"/>
      <p:regular r:id="rId56"/>
      <p:bold r:id="rId57"/>
      <p:italic r:id="rId58"/>
      <p:boldItalic r:id="rId59"/>
    </p:embeddedFont>
    <p:embeddedFont>
      <p:font typeface="Lato Black" panose="020F0502020204030203" pitchFamily="34" charset="0"/>
      <p:bold r:id="rId60"/>
      <p:boldItalic r:id="rId61"/>
    </p:embeddedFont>
    <p:embeddedFont>
      <p:font typeface="Libre Baskerville" panose="02000000000000000000" pitchFamily="2" charset="0"/>
      <p:regular r:id="rId62"/>
      <p:bold r:id="rId63"/>
      <p: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6" roundtripDataSignature="AMtx7mhnFQsu0qTBRZ+C47HNp0tuHCNko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jash boda" initials="tb" lastIdx="1" clrIdx="0">
    <p:extLst>
      <p:ext uri="{19B8F6BF-5375-455C-9EA6-DF929625EA0E}">
        <p15:presenceInfo xmlns:p15="http://schemas.microsoft.com/office/powerpoint/2012/main" userId="91c5668d393ad3d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customschemas.google.com/relationships/presentationmetadata" Target="metadata"/><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26</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46140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9832"/>
            <a:ext cx="12190815" cy="6694098"/>
          </a:xfrm>
          <a:prstGeom prst="rect">
            <a:avLst/>
          </a:prstGeom>
          <a:noFill/>
          <a:ln>
            <a:noFill/>
          </a:ln>
        </p:spPr>
      </p:pic>
      <p:sp>
        <p:nvSpPr>
          <p:cNvPr id="99" name="Google Shape;99;p1"/>
          <p:cNvSpPr txBox="1"/>
          <p:nvPr/>
        </p:nvSpPr>
        <p:spPr>
          <a:xfrm>
            <a:off x="2369665" y="3894967"/>
            <a:ext cx="7246189" cy="14772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1" i="0" u="none" strike="noStrike" cap="none" dirty="0">
                <a:solidFill>
                  <a:schemeClr val="dk1"/>
                </a:solidFill>
                <a:latin typeface="Calibri"/>
                <a:ea typeface="Calibri"/>
                <a:cs typeface="Calibri"/>
                <a:sym typeface="Calibri"/>
              </a:rPr>
            </a:br>
            <a:r>
              <a:rPr lang="en-IN" sz="3600" b="1" dirty="0">
                <a:solidFill>
                  <a:schemeClr val="dk1"/>
                </a:solidFill>
                <a:latin typeface="Calibri"/>
                <a:ea typeface="Calibri"/>
                <a:cs typeface="Calibri"/>
                <a:sym typeface="Calibri"/>
              </a:rPr>
              <a:t>Cars24 website to analyse used cars in the market</a:t>
            </a:r>
            <a:endParaRPr sz="3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19EE41-2A8C-24DD-4921-89CCB77C65A9}"/>
              </a:ext>
            </a:extLst>
          </p:cNvPr>
          <p:cNvSpPr>
            <a:spLocks noGrp="1"/>
          </p:cNvSpPr>
          <p:nvPr>
            <p:ph type="title"/>
          </p:nvPr>
        </p:nvSpPr>
        <p:spPr>
          <a:xfrm>
            <a:off x="654050" y="576263"/>
            <a:ext cx="10515600" cy="2852737"/>
          </a:xfrm>
        </p:spPr>
        <p:txBody>
          <a:bodyPr/>
          <a:lstStyle/>
          <a:p>
            <a:pPr algn="ctr"/>
            <a:r>
              <a:rPr lang="en-US" b="1" dirty="0"/>
              <a:t>Step 2</a:t>
            </a:r>
            <a:endParaRPr lang="en-IN" b="1" dirty="0"/>
          </a:p>
        </p:txBody>
      </p:sp>
      <p:sp>
        <p:nvSpPr>
          <p:cNvPr id="6" name="Text Placeholder 5">
            <a:extLst>
              <a:ext uri="{FF2B5EF4-FFF2-40B4-BE49-F238E27FC236}">
                <a16:creationId xmlns:a16="http://schemas.microsoft.com/office/drawing/2014/main" id="{54AE5D2F-0508-40F8-4DE2-98C991008D98}"/>
              </a:ext>
            </a:extLst>
          </p:cNvPr>
          <p:cNvSpPr>
            <a:spLocks noGrp="1"/>
          </p:cNvSpPr>
          <p:nvPr>
            <p:ph type="body" idx="1"/>
          </p:nvPr>
        </p:nvSpPr>
        <p:spPr>
          <a:xfrm>
            <a:off x="838200" y="3725863"/>
            <a:ext cx="10515600" cy="1500187"/>
          </a:xfrm>
        </p:spPr>
        <p:txBody>
          <a:bodyPr>
            <a:normAutofit/>
          </a:bodyPr>
          <a:lstStyle/>
          <a:p>
            <a:pPr algn="ctr"/>
            <a:r>
              <a:rPr lang="en-IN" sz="3200" dirty="0">
                <a:solidFill>
                  <a:schemeClr val="accent2">
                    <a:lumMod val="75000"/>
                  </a:schemeClr>
                </a:solidFill>
              </a:rPr>
              <a:t>DATA MANIPULATION</a:t>
            </a:r>
          </a:p>
        </p:txBody>
      </p:sp>
    </p:spTree>
    <p:extLst>
      <p:ext uri="{BB962C8B-B14F-4D97-AF65-F5344CB8AC3E}">
        <p14:creationId xmlns:p14="http://schemas.microsoft.com/office/powerpoint/2010/main" val="2665503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1C967-F0FC-A1A5-0126-7F0C2BE72943}"/>
              </a:ext>
            </a:extLst>
          </p:cNvPr>
          <p:cNvSpPr>
            <a:spLocks noGrp="1"/>
          </p:cNvSpPr>
          <p:nvPr>
            <p:ph type="title"/>
          </p:nvPr>
        </p:nvSpPr>
        <p:spPr/>
        <p:txBody>
          <a:bodyPr/>
          <a:lstStyle/>
          <a:p>
            <a:r>
              <a:rPr lang="en-US" u="sng" dirty="0">
                <a:solidFill>
                  <a:schemeClr val="accent2">
                    <a:lumMod val="75000"/>
                  </a:schemeClr>
                </a:solidFill>
              </a:rPr>
              <a:t>DATA MANIPULATION</a:t>
            </a:r>
            <a:endParaRPr lang="en-IN" u="sng" dirty="0">
              <a:solidFill>
                <a:schemeClr val="accent2">
                  <a:lumMod val="75000"/>
                </a:schemeClr>
              </a:solidFill>
            </a:endParaRPr>
          </a:p>
        </p:txBody>
      </p:sp>
      <p:sp>
        <p:nvSpPr>
          <p:cNvPr id="3" name="Text Placeholder 2">
            <a:extLst>
              <a:ext uri="{FF2B5EF4-FFF2-40B4-BE49-F238E27FC236}">
                <a16:creationId xmlns:a16="http://schemas.microsoft.com/office/drawing/2014/main" id="{2AEF13E0-7794-BBE9-EF35-CA53AC64FAE9}"/>
              </a:ext>
            </a:extLst>
          </p:cNvPr>
          <p:cNvSpPr>
            <a:spLocks noGrp="1"/>
          </p:cNvSpPr>
          <p:nvPr>
            <p:ph type="body" idx="1"/>
          </p:nvPr>
        </p:nvSpPr>
        <p:spPr>
          <a:xfrm>
            <a:off x="838200" y="1825625"/>
            <a:ext cx="10668000" cy="4351338"/>
          </a:xfrm>
        </p:spPr>
        <p:txBody>
          <a:bodyPr/>
          <a:lstStyle/>
          <a:p>
            <a:r>
              <a:rPr lang="en-US" dirty="0"/>
              <a:t>The columns names are renamed</a:t>
            </a:r>
          </a:p>
          <a:p>
            <a:r>
              <a:rPr lang="en-US" dirty="0"/>
              <a:t>The columns not used for analysis are dropped like the image below</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r>
              <a:rPr lang="en-US" dirty="0"/>
              <a:t>Changing the data types from string to integers</a:t>
            </a:r>
          </a:p>
        </p:txBody>
      </p:sp>
      <p:pic>
        <p:nvPicPr>
          <p:cNvPr id="6" name="Picture 5">
            <a:extLst>
              <a:ext uri="{FF2B5EF4-FFF2-40B4-BE49-F238E27FC236}">
                <a16:creationId xmlns:a16="http://schemas.microsoft.com/office/drawing/2014/main" id="{9480EEF2-0EA2-02C9-BC08-8DE3EC58BC58}"/>
              </a:ext>
            </a:extLst>
          </p:cNvPr>
          <p:cNvPicPr>
            <a:picLocks noChangeAspect="1"/>
          </p:cNvPicPr>
          <p:nvPr/>
        </p:nvPicPr>
        <p:blipFill>
          <a:blip r:embed="rId2"/>
          <a:stretch>
            <a:fillRect/>
          </a:stretch>
        </p:blipFill>
        <p:spPr>
          <a:xfrm>
            <a:off x="1272210" y="2933637"/>
            <a:ext cx="10081590" cy="2110311"/>
          </a:xfrm>
          <a:prstGeom prst="rect">
            <a:avLst/>
          </a:prstGeom>
        </p:spPr>
      </p:pic>
    </p:spTree>
    <p:extLst>
      <p:ext uri="{BB962C8B-B14F-4D97-AF65-F5344CB8AC3E}">
        <p14:creationId xmlns:p14="http://schemas.microsoft.com/office/powerpoint/2010/main" val="1433830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1FE4AA-ADA8-BEB0-6110-955B9A173953}"/>
              </a:ext>
            </a:extLst>
          </p:cNvPr>
          <p:cNvSpPr>
            <a:spLocks noGrp="1"/>
          </p:cNvSpPr>
          <p:nvPr>
            <p:ph type="title"/>
          </p:nvPr>
        </p:nvSpPr>
        <p:spPr>
          <a:xfrm>
            <a:off x="666750" y="576263"/>
            <a:ext cx="10515600" cy="2852737"/>
          </a:xfrm>
        </p:spPr>
        <p:txBody>
          <a:bodyPr/>
          <a:lstStyle/>
          <a:p>
            <a:pPr algn="ctr"/>
            <a:r>
              <a:rPr lang="en-US" b="1" dirty="0"/>
              <a:t>Step 3</a:t>
            </a:r>
            <a:endParaRPr lang="en-IN" b="1" dirty="0"/>
          </a:p>
        </p:txBody>
      </p:sp>
      <p:sp>
        <p:nvSpPr>
          <p:cNvPr id="6" name="Text Placeholder 5">
            <a:extLst>
              <a:ext uri="{FF2B5EF4-FFF2-40B4-BE49-F238E27FC236}">
                <a16:creationId xmlns:a16="http://schemas.microsoft.com/office/drawing/2014/main" id="{054AFD6A-EEE2-8EFA-BE19-99FC4BDCE2AC}"/>
              </a:ext>
            </a:extLst>
          </p:cNvPr>
          <p:cNvSpPr>
            <a:spLocks noGrp="1"/>
          </p:cNvSpPr>
          <p:nvPr>
            <p:ph type="body" idx="1"/>
          </p:nvPr>
        </p:nvSpPr>
        <p:spPr>
          <a:xfrm>
            <a:off x="838200" y="3763963"/>
            <a:ext cx="10515600" cy="1500187"/>
          </a:xfrm>
        </p:spPr>
        <p:txBody>
          <a:bodyPr>
            <a:normAutofit/>
          </a:bodyPr>
          <a:lstStyle/>
          <a:p>
            <a:pPr algn="ctr"/>
            <a:r>
              <a:rPr lang="en-US" sz="3200" dirty="0">
                <a:solidFill>
                  <a:schemeClr val="accent2">
                    <a:lumMod val="75000"/>
                  </a:schemeClr>
                </a:solidFill>
              </a:rPr>
              <a:t>Data visualization and Analysis</a:t>
            </a:r>
            <a:endParaRPr lang="en-IN" sz="3200" dirty="0">
              <a:solidFill>
                <a:schemeClr val="accent2">
                  <a:lumMod val="75000"/>
                </a:schemeClr>
              </a:solidFill>
            </a:endParaRPr>
          </a:p>
        </p:txBody>
      </p:sp>
    </p:spTree>
    <p:extLst>
      <p:ext uri="{BB962C8B-B14F-4D97-AF65-F5344CB8AC3E}">
        <p14:creationId xmlns:p14="http://schemas.microsoft.com/office/powerpoint/2010/main" val="958329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159117-6780-86E9-3122-E29A0741C7A8}"/>
              </a:ext>
            </a:extLst>
          </p:cNvPr>
          <p:cNvSpPr>
            <a:spLocks noGrp="1"/>
          </p:cNvSpPr>
          <p:nvPr>
            <p:ph type="title"/>
          </p:nvPr>
        </p:nvSpPr>
        <p:spPr/>
        <p:txBody>
          <a:bodyPr/>
          <a:lstStyle/>
          <a:p>
            <a:r>
              <a:rPr lang="en-US" u="sng" dirty="0">
                <a:solidFill>
                  <a:schemeClr val="accent2">
                    <a:lumMod val="75000"/>
                  </a:schemeClr>
                </a:solidFill>
              </a:rPr>
              <a:t>Data visualization and Analysis</a:t>
            </a:r>
            <a:endParaRPr lang="en-IN" u="sng" dirty="0">
              <a:solidFill>
                <a:schemeClr val="accent2">
                  <a:lumMod val="75000"/>
                </a:schemeClr>
              </a:solidFill>
            </a:endParaRPr>
          </a:p>
        </p:txBody>
      </p:sp>
      <p:sp>
        <p:nvSpPr>
          <p:cNvPr id="6" name="Text Placeholder 5">
            <a:extLst>
              <a:ext uri="{FF2B5EF4-FFF2-40B4-BE49-F238E27FC236}">
                <a16:creationId xmlns:a16="http://schemas.microsoft.com/office/drawing/2014/main" id="{C9288A37-70E9-ED60-4078-EB33DEE98161}"/>
              </a:ext>
            </a:extLst>
          </p:cNvPr>
          <p:cNvSpPr>
            <a:spLocks noGrp="1"/>
          </p:cNvSpPr>
          <p:nvPr>
            <p:ph type="body" idx="1"/>
          </p:nvPr>
        </p:nvSpPr>
        <p:spPr/>
        <p:txBody>
          <a:bodyPr/>
          <a:lstStyle/>
          <a:p>
            <a:r>
              <a:rPr lang="en-US" dirty="0"/>
              <a:t>Applying statistical methods on the data frame</a:t>
            </a:r>
            <a:endParaRPr lang="en-IN" dirty="0"/>
          </a:p>
        </p:txBody>
      </p:sp>
      <p:sp>
        <p:nvSpPr>
          <p:cNvPr id="7" name="Text Placeholder 6">
            <a:extLst>
              <a:ext uri="{FF2B5EF4-FFF2-40B4-BE49-F238E27FC236}">
                <a16:creationId xmlns:a16="http://schemas.microsoft.com/office/drawing/2014/main" id="{4921BE72-A9C8-2ABE-5638-7BF36D3278A2}"/>
              </a:ext>
            </a:extLst>
          </p:cNvPr>
          <p:cNvSpPr>
            <a:spLocks noGrp="1"/>
          </p:cNvSpPr>
          <p:nvPr>
            <p:ph type="body" idx="2"/>
          </p:nvPr>
        </p:nvSpPr>
        <p:spPr/>
        <p:txBody>
          <a:bodyPr/>
          <a:lstStyle/>
          <a:p>
            <a:r>
              <a:rPr lang="en-US" dirty="0"/>
              <a:t>The mean ,count and standard deviation of the entire data set is calculated and the values of these are depicted in the image left</a:t>
            </a:r>
            <a:endParaRPr lang="en-IN" dirty="0"/>
          </a:p>
        </p:txBody>
      </p:sp>
      <p:pic>
        <p:nvPicPr>
          <p:cNvPr id="9" name="Picture 8">
            <a:extLst>
              <a:ext uri="{FF2B5EF4-FFF2-40B4-BE49-F238E27FC236}">
                <a16:creationId xmlns:a16="http://schemas.microsoft.com/office/drawing/2014/main" id="{CF72416C-0D5D-1D5B-BECF-A381F6537517}"/>
              </a:ext>
            </a:extLst>
          </p:cNvPr>
          <p:cNvPicPr>
            <a:picLocks noChangeAspect="1"/>
          </p:cNvPicPr>
          <p:nvPr/>
        </p:nvPicPr>
        <p:blipFill>
          <a:blip r:embed="rId2"/>
          <a:stretch>
            <a:fillRect/>
          </a:stretch>
        </p:blipFill>
        <p:spPr>
          <a:xfrm>
            <a:off x="601980" y="3056752"/>
            <a:ext cx="5654040" cy="2225233"/>
          </a:xfrm>
          <a:prstGeom prst="rect">
            <a:avLst/>
          </a:prstGeom>
        </p:spPr>
      </p:pic>
    </p:spTree>
    <p:extLst>
      <p:ext uri="{BB962C8B-B14F-4D97-AF65-F5344CB8AC3E}">
        <p14:creationId xmlns:p14="http://schemas.microsoft.com/office/powerpoint/2010/main" val="4128181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C7F2-104E-83D5-67E9-254DE5B79334}"/>
              </a:ext>
            </a:extLst>
          </p:cNvPr>
          <p:cNvSpPr>
            <a:spLocks noGrp="1"/>
          </p:cNvSpPr>
          <p:nvPr>
            <p:ph type="title"/>
          </p:nvPr>
        </p:nvSpPr>
        <p:spPr/>
        <p:txBody>
          <a:bodyPr/>
          <a:lstStyle/>
          <a:p>
            <a:r>
              <a:rPr lang="en-US" u="sng" dirty="0">
                <a:solidFill>
                  <a:schemeClr val="accent2">
                    <a:lumMod val="75000"/>
                  </a:schemeClr>
                </a:solidFill>
              </a:rPr>
              <a:t>Univariate analysis</a:t>
            </a:r>
            <a:endParaRPr lang="en-IN" u="sng" dirty="0">
              <a:solidFill>
                <a:schemeClr val="accent2">
                  <a:lumMod val="75000"/>
                </a:schemeClr>
              </a:solidFill>
            </a:endParaRPr>
          </a:p>
        </p:txBody>
      </p:sp>
      <p:sp>
        <p:nvSpPr>
          <p:cNvPr id="3" name="Text Placeholder 2">
            <a:extLst>
              <a:ext uri="{FF2B5EF4-FFF2-40B4-BE49-F238E27FC236}">
                <a16:creationId xmlns:a16="http://schemas.microsoft.com/office/drawing/2014/main" id="{7010A784-D2F4-FFC5-D6D9-6C3FAE60E6D2}"/>
              </a:ext>
            </a:extLst>
          </p:cNvPr>
          <p:cNvSpPr>
            <a:spLocks noGrp="1"/>
          </p:cNvSpPr>
          <p:nvPr>
            <p:ph type="body" idx="1"/>
          </p:nvPr>
        </p:nvSpPr>
        <p:spPr/>
        <p:txBody>
          <a:bodyPr/>
          <a:lstStyle/>
          <a:p>
            <a:r>
              <a:rPr lang="en-US" dirty="0"/>
              <a:t>A bar graph is plotted on the company </a:t>
            </a:r>
          </a:p>
          <a:p>
            <a:r>
              <a:rPr lang="en-US" dirty="0"/>
              <a:t>Maruti and Hyundai are the leading Car Companies where the used car are for sales</a:t>
            </a:r>
          </a:p>
          <a:p>
            <a:r>
              <a:rPr lang="en-US" dirty="0"/>
              <a:t>Nissan, Jeep and MG are the bottom 3 in terms of no. of used cars for sale in the market</a:t>
            </a:r>
            <a:endParaRPr lang="en-IN" dirty="0"/>
          </a:p>
        </p:txBody>
      </p:sp>
      <p:pic>
        <p:nvPicPr>
          <p:cNvPr id="1026" name="Picture 2">
            <a:extLst>
              <a:ext uri="{FF2B5EF4-FFF2-40B4-BE49-F238E27FC236}">
                <a16:creationId xmlns:a16="http://schemas.microsoft.com/office/drawing/2014/main" id="{D31B1987-7EB4-21F6-0648-CFF93EB014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2" y="1662419"/>
            <a:ext cx="5270005" cy="4571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272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22D47F9-5254-0DD1-7172-44279D68EC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385" y="159950"/>
            <a:ext cx="10205014" cy="61217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8EDAE4C-CCF4-D714-64B5-ADD7738D8B8B}"/>
              </a:ext>
            </a:extLst>
          </p:cNvPr>
          <p:cNvSpPr txBox="1"/>
          <p:nvPr/>
        </p:nvSpPr>
        <p:spPr>
          <a:xfrm>
            <a:off x="5175875" y="1795516"/>
            <a:ext cx="4734045"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Maruti Swift, Maruti Alto , Maruti Wagon and Hyundai Verna are the most number of used cars available for sale. </a:t>
            </a:r>
          </a:p>
          <a:p>
            <a:pPr marL="342900" indent="-342900">
              <a:buFont typeface="Arial" panose="020B0604020202020204" pitchFamily="34" charset="0"/>
              <a:buChar char="•"/>
            </a:pPr>
            <a:r>
              <a:rPr lang="en-US" sz="2400" dirty="0"/>
              <a:t>we also observe that, there are about many cars which are for sale in equal magnitude i.e. from Mahindra Bolero to Ford Freestyle</a:t>
            </a:r>
            <a:endParaRPr lang="en-IN" sz="2400" dirty="0"/>
          </a:p>
        </p:txBody>
      </p:sp>
    </p:spTree>
    <p:extLst>
      <p:ext uri="{BB962C8B-B14F-4D97-AF65-F5344CB8AC3E}">
        <p14:creationId xmlns:p14="http://schemas.microsoft.com/office/powerpoint/2010/main" val="3069500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5C325-1ACD-4C26-2494-E4CA90B85425}"/>
              </a:ext>
            </a:extLst>
          </p:cNvPr>
          <p:cNvSpPr>
            <a:spLocks noGrp="1"/>
          </p:cNvSpPr>
          <p:nvPr>
            <p:ph type="title"/>
          </p:nvPr>
        </p:nvSpPr>
        <p:spPr/>
        <p:txBody>
          <a:bodyPr/>
          <a:lstStyle/>
          <a:p>
            <a:r>
              <a:rPr lang="en-US" u="sng" dirty="0">
                <a:solidFill>
                  <a:schemeClr val="accent2">
                    <a:lumMod val="75000"/>
                  </a:schemeClr>
                </a:solidFill>
              </a:rPr>
              <a:t>Histogram on Ownership</a:t>
            </a:r>
            <a:endParaRPr lang="en-IN" u="sng" dirty="0">
              <a:solidFill>
                <a:schemeClr val="accent2">
                  <a:lumMod val="75000"/>
                </a:schemeClr>
              </a:solidFill>
            </a:endParaRPr>
          </a:p>
        </p:txBody>
      </p:sp>
      <p:sp>
        <p:nvSpPr>
          <p:cNvPr id="3" name="Text Placeholder 2">
            <a:extLst>
              <a:ext uri="{FF2B5EF4-FFF2-40B4-BE49-F238E27FC236}">
                <a16:creationId xmlns:a16="http://schemas.microsoft.com/office/drawing/2014/main" id="{816EBC29-9F1A-75D1-CD33-247E7B0EF9A0}"/>
              </a:ext>
            </a:extLst>
          </p:cNvPr>
          <p:cNvSpPr>
            <a:spLocks noGrp="1"/>
          </p:cNvSpPr>
          <p:nvPr>
            <p:ph type="body" idx="1"/>
          </p:nvPr>
        </p:nvSpPr>
        <p:spPr/>
        <p:txBody>
          <a:bodyPr/>
          <a:lstStyle/>
          <a:p>
            <a:r>
              <a:rPr lang="en-US" dirty="0"/>
              <a:t>Insights</a:t>
            </a:r>
          </a:p>
          <a:p>
            <a:r>
              <a:rPr lang="en-US" dirty="0"/>
              <a:t>Most no. of cars for sale are 1st hand owner i.e. above 200+ cars and least are 4th owners around 5.</a:t>
            </a:r>
            <a:endParaRPr lang="en-IN" dirty="0"/>
          </a:p>
        </p:txBody>
      </p:sp>
      <p:pic>
        <p:nvPicPr>
          <p:cNvPr id="5" name="Picture 4">
            <a:extLst>
              <a:ext uri="{FF2B5EF4-FFF2-40B4-BE49-F238E27FC236}">
                <a16:creationId xmlns:a16="http://schemas.microsoft.com/office/drawing/2014/main" id="{CA416983-56FD-57AF-5033-4063CFD28DE2}"/>
              </a:ext>
            </a:extLst>
          </p:cNvPr>
          <p:cNvPicPr>
            <a:picLocks noChangeAspect="1"/>
          </p:cNvPicPr>
          <p:nvPr/>
        </p:nvPicPr>
        <p:blipFill>
          <a:blip r:embed="rId2"/>
          <a:stretch>
            <a:fillRect/>
          </a:stretch>
        </p:blipFill>
        <p:spPr>
          <a:xfrm>
            <a:off x="6560174" y="619433"/>
            <a:ext cx="5265113" cy="5330518"/>
          </a:xfrm>
          <a:prstGeom prst="rect">
            <a:avLst/>
          </a:prstGeom>
        </p:spPr>
      </p:pic>
    </p:spTree>
    <p:extLst>
      <p:ext uri="{BB962C8B-B14F-4D97-AF65-F5344CB8AC3E}">
        <p14:creationId xmlns:p14="http://schemas.microsoft.com/office/powerpoint/2010/main" val="2201360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5990-683C-3884-C66E-8AD2468982D5}"/>
              </a:ext>
            </a:extLst>
          </p:cNvPr>
          <p:cNvSpPr>
            <a:spLocks noGrp="1"/>
          </p:cNvSpPr>
          <p:nvPr>
            <p:ph type="title"/>
          </p:nvPr>
        </p:nvSpPr>
        <p:spPr/>
        <p:txBody>
          <a:bodyPr/>
          <a:lstStyle/>
          <a:p>
            <a:r>
              <a:rPr lang="en-US" u="sng" dirty="0">
                <a:solidFill>
                  <a:schemeClr val="accent2">
                    <a:lumMod val="75000"/>
                  </a:schemeClr>
                </a:solidFill>
              </a:rPr>
              <a:t>Histogram of Selling Price</a:t>
            </a:r>
            <a:endParaRPr lang="en-IN" u="sng" dirty="0">
              <a:solidFill>
                <a:schemeClr val="accent2">
                  <a:lumMod val="75000"/>
                </a:schemeClr>
              </a:solidFill>
            </a:endParaRPr>
          </a:p>
        </p:txBody>
      </p:sp>
      <p:sp>
        <p:nvSpPr>
          <p:cNvPr id="3" name="Text Placeholder 2">
            <a:extLst>
              <a:ext uri="{FF2B5EF4-FFF2-40B4-BE49-F238E27FC236}">
                <a16:creationId xmlns:a16="http://schemas.microsoft.com/office/drawing/2014/main" id="{2AF171D2-A551-F431-342E-1255EF27F810}"/>
              </a:ext>
            </a:extLst>
          </p:cNvPr>
          <p:cNvSpPr>
            <a:spLocks noGrp="1"/>
          </p:cNvSpPr>
          <p:nvPr>
            <p:ph type="body" idx="1"/>
          </p:nvPr>
        </p:nvSpPr>
        <p:spPr/>
        <p:txBody>
          <a:bodyPr>
            <a:normAutofit lnSpcReduction="10000"/>
          </a:bodyPr>
          <a:lstStyle/>
          <a:p>
            <a:pPr marL="114300" indent="0">
              <a:buNone/>
            </a:pPr>
            <a:r>
              <a:rPr lang="en-US" dirty="0"/>
              <a:t>Insights</a:t>
            </a:r>
          </a:p>
          <a:p>
            <a:pPr marL="114300" indent="0">
              <a:buNone/>
            </a:pPr>
            <a:r>
              <a:rPr lang="en-US" dirty="0"/>
              <a:t>From the graph it is observed that most of the cars falls under the range of 2 lakhs-3 lakh</a:t>
            </a:r>
          </a:p>
          <a:p>
            <a:pPr marL="114300" indent="0">
              <a:buNone/>
            </a:pPr>
            <a:r>
              <a:rPr lang="en-US" dirty="0"/>
              <a:t>From 3-5 lakh there are less no. of cars available </a:t>
            </a:r>
          </a:p>
          <a:p>
            <a:pPr marL="114300" indent="0">
              <a:buNone/>
            </a:pPr>
            <a:r>
              <a:rPr lang="en-US" dirty="0"/>
              <a:t>Maximum number of cars are in the range 5-6.5 lakhs</a:t>
            </a:r>
          </a:p>
          <a:p>
            <a:pPr marL="114300" indent="0">
              <a:buNone/>
            </a:pPr>
            <a:r>
              <a:rPr lang="en-US" dirty="0"/>
              <a:t>Very few are in the range 12-16 lakhs </a:t>
            </a:r>
            <a:endParaRPr lang="en-IN" dirty="0"/>
          </a:p>
        </p:txBody>
      </p:sp>
      <p:pic>
        <p:nvPicPr>
          <p:cNvPr id="5" name="Picture 4">
            <a:extLst>
              <a:ext uri="{FF2B5EF4-FFF2-40B4-BE49-F238E27FC236}">
                <a16:creationId xmlns:a16="http://schemas.microsoft.com/office/drawing/2014/main" id="{86F25CFF-EDDC-E39D-7959-0CCD987C8005}"/>
              </a:ext>
            </a:extLst>
          </p:cNvPr>
          <p:cNvPicPr>
            <a:picLocks noChangeAspect="1"/>
          </p:cNvPicPr>
          <p:nvPr/>
        </p:nvPicPr>
        <p:blipFill>
          <a:blip r:embed="rId2"/>
          <a:stretch>
            <a:fillRect/>
          </a:stretch>
        </p:blipFill>
        <p:spPr>
          <a:xfrm>
            <a:off x="6019800" y="1825625"/>
            <a:ext cx="5825163" cy="3689629"/>
          </a:xfrm>
          <a:prstGeom prst="rect">
            <a:avLst/>
          </a:prstGeom>
        </p:spPr>
      </p:pic>
    </p:spTree>
    <p:extLst>
      <p:ext uri="{BB962C8B-B14F-4D97-AF65-F5344CB8AC3E}">
        <p14:creationId xmlns:p14="http://schemas.microsoft.com/office/powerpoint/2010/main" val="3240939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BEAC4-09DF-AC93-BDDB-F48F4E893107}"/>
              </a:ext>
            </a:extLst>
          </p:cNvPr>
          <p:cNvSpPr>
            <a:spLocks noGrp="1"/>
          </p:cNvSpPr>
          <p:nvPr>
            <p:ph type="title"/>
          </p:nvPr>
        </p:nvSpPr>
        <p:spPr/>
        <p:txBody>
          <a:bodyPr/>
          <a:lstStyle/>
          <a:p>
            <a:endParaRPr lang="en-IN" dirty="0"/>
          </a:p>
        </p:txBody>
      </p:sp>
      <p:pic>
        <p:nvPicPr>
          <p:cNvPr id="3074" name="Picture 2">
            <a:extLst>
              <a:ext uri="{FF2B5EF4-FFF2-40B4-BE49-F238E27FC236}">
                <a16:creationId xmlns:a16="http://schemas.microsoft.com/office/drawing/2014/main" id="{4BC4C525-46ED-A091-E337-BCA6328C75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005"/>
            <a:ext cx="9806026" cy="6120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290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347F01C-C4F7-4F42-9274-A29DAB638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5100"/>
            <a:ext cx="12192000" cy="4241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7D85AE3-24C0-1521-D4C5-B9CAA36FC0F7}"/>
              </a:ext>
            </a:extLst>
          </p:cNvPr>
          <p:cNvSpPr txBox="1"/>
          <p:nvPr/>
        </p:nvSpPr>
        <p:spPr>
          <a:xfrm>
            <a:off x="350520" y="4406900"/>
            <a:ext cx="8321040" cy="1323439"/>
          </a:xfrm>
          <a:prstGeom prst="rect">
            <a:avLst/>
          </a:prstGeom>
          <a:noFill/>
        </p:spPr>
        <p:txBody>
          <a:bodyPr wrap="square" rtlCol="0">
            <a:spAutoFit/>
          </a:bodyPr>
          <a:lstStyle/>
          <a:p>
            <a:r>
              <a:rPr lang="en-US" sz="2000" b="1" dirty="0"/>
              <a:t>Insights</a:t>
            </a:r>
          </a:p>
          <a:p>
            <a:r>
              <a:rPr lang="en-US" sz="2000" dirty="0"/>
              <a:t>- Maximum number of cars are having a selling price of 3-9 lakhs </a:t>
            </a:r>
          </a:p>
          <a:p>
            <a:r>
              <a:rPr lang="en-US" sz="2000" dirty="0"/>
              <a:t>- As the selling price increases the density of cars also decreases</a:t>
            </a:r>
          </a:p>
          <a:p>
            <a:r>
              <a:rPr lang="en-US" sz="2000" dirty="0"/>
              <a:t>- Average selling price of a car is 6 lakhs</a:t>
            </a:r>
            <a:endParaRPr lang="en-IN" sz="2000" dirty="0"/>
          </a:p>
        </p:txBody>
      </p:sp>
      <p:pic>
        <p:nvPicPr>
          <p:cNvPr id="7" name="Picture 6">
            <a:extLst>
              <a:ext uri="{FF2B5EF4-FFF2-40B4-BE49-F238E27FC236}">
                <a16:creationId xmlns:a16="http://schemas.microsoft.com/office/drawing/2014/main" id="{4EDEE83F-DBE2-E0DC-E6DE-05D9150F410F}"/>
              </a:ext>
            </a:extLst>
          </p:cNvPr>
          <p:cNvPicPr>
            <a:picLocks noChangeAspect="1"/>
          </p:cNvPicPr>
          <p:nvPr/>
        </p:nvPicPr>
        <p:blipFill>
          <a:blip r:embed="rId3"/>
          <a:stretch>
            <a:fillRect/>
          </a:stretch>
        </p:blipFill>
        <p:spPr>
          <a:xfrm>
            <a:off x="7071361" y="903120"/>
            <a:ext cx="4221580" cy="2346866"/>
          </a:xfrm>
          <a:prstGeom prst="rect">
            <a:avLst/>
          </a:prstGeom>
        </p:spPr>
      </p:pic>
    </p:spTree>
    <p:extLst>
      <p:ext uri="{BB962C8B-B14F-4D97-AF65-F5344CB8AC3E}">
        <p14:creationId xmlns:p14="http://schemas.microsoft.com/office/powerpoint/2010/main" val="2462202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007290" cy="2031285"/>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IN" sz="1800" b="1" i="0" u="none" strike="noStrike" cap="none" dirty="0" err="1">
                <a:solidFill>
                  <a:schemeClr val="dk1"/>
                </a:solidFill>
                <a:latin typeface="Calibri"/>
                <a:ea typeface="Calibri"/>
                <a:cs typeface="Calibri"/>
                <a:sym typeface="Calibri"/>
              </a:rPr>
              <a:t>Biradar</a:t>
            </a:r>
            <a:r>
              <a:rPr lang="en-IN" sz="1800" b="1" i="0" u="none" strike="noStrike" cap="none" dirty="0">
                <a:solidFill>
                  <a:schemeClr val="dk1"/>
                </a:solidFill>
                <a:latin typeface="Calibri"/>
                <a:ea typeface="Calibri"/>
                <a:cs typeface="Calibri"/>
                <a:sym typeface="Calibri"/>
              </a:rPr>
              <a:t> Shashika</a:t>
            </a:r>
            <a:r>
              <a:rPr lang="en-IN" sz="1800" b="1" dirty="0">
                <a:solidFill>
                  <a:schemeClr val="dk1"/>
                </a:solidFill>
                <a:latin typeface="Calibri"/>
                <a:ea typeface="Calibri"/>
                <a:cs typeface="Calibri"/>
                <a:sym typeface="Calibri"/>
              </a:rPr>
              <a:t>nth</a:t>
            </a:r>
            <a:r>
              <a:rPr lang="en-IN" sz="1800" b="1" i="0" u="none" strike="noStrike" cap="none" dirty="0">
                <a:solidFill>
                  <a:schemeClr val="dk1"/>
                </a:solidFill>
                <a:latin typeface="Calibri"/>
                <a:ea typeface="Calibri"/>
                <a:cs typeface="Calibri"/>
                <a:sym typeface="Calibri"/>
              </a:rPr>
              <a:t> (</a:t>
            </a:r>
            <a:r>
              <a:rPr lang="en-IN" sz="1800" b="1" dirty="0">
                <a:solidFill>
                  <a:schemeClr val="dk1"/>
                </a:solidFill>
                <a:latin typeface="Calibri"/>
                <a:ea typeface="Calibri"/>
                <a:cs typeface="Calibri"/>
                <a:sym typeface="Calibri"/>
              </a:rPr>
              <a:t>MBA-Finance</a:t>
            </a:r>
            <a:r>
              <a:rPr lang="en-IN" sz="1800" b="1" i="0" u="none" strike="noStrike" cap="none" dirty="0">
                <a:solidFill>
                  <a:schemeClr val="dk1"/>
                </a:solidFill>
                <a:latin typeface="Calibri"/>
                <a:ea typeface="Calibri"/>
                <a:cs typeface="Calibri"/>
                <a:sym typeface="Calibri"/>
              </a:rPr>
              <a:t>)</a:t>
            </a:r>
          </a:p>
          <a:p>
            <a:pPr marR="0" lvl="0" algn="l" rtl="0">
              <a:spcBef>
                <a:spcPts val="0"/>
              </a:spcBef>
              <a:spcAft>
                <a:spcPts val="0"/>
              </a:spcAft>
              <a:buClr>
                <a:schemeClr val="dk1"/>
              </a:buClr>
              <a:buSzPts val="1800"/>
            </a:pPr>
            <a:r>
              <a:rPr lang="en-IN" sz="1800" b="1" dirty="0">
                <a:solidFill>
                  <a:schemeClr val="dk1"/>
                </a:solidFill>
                <a:latin typeface="Calibri"/>
                <a:ea typeface="Calibri"/>
                <a:cs typeface="Calibri"/>
                <a:sym typeface="Calibri"/>
              </a:rPr>
              <a:t>Vivek Vardhani School of Business Management</a:t>
            </a:r>
            <a:endParaRPr lang="en-IN"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I want to improve my knowledge and learn the </a:t>
            </a:r>
            <a:r>
              <a:rPr lang="en-IN" sz="1800" b="1" dirty="0">
                <a:solidFill>
                  <a:schemeClr val="dk1"/>
                </a:solidFill>
                <a:latin typeface="Calibri"/>
                <a:ea typeface="Calibri"/>
                <a:cs typeface="Calibri"/>
                <a:sym typeface="Calibri"/>
              </a:rPr>
              <a:t>D</a:t>
            </a:r>
            <a:r>
              <a:rPr lang="en-IN" sz="1800" b="1" i="0" u="none" strike="noStrike" cap="none" dirty="0">
                <a:solidFill>
                  <a:schemeClr val="dk1"/>
                </a:solidFill>
                <a:latin typeface="Calibri"/>
                <a:ea typeface="Calibri"/>
                <a:cs typeface="Calibri"/>
                <a:sym typeface="Calibri"/>
              </a:rPr>
              <a:t>ata Science</a:t>
            </a:r>
          </a:p>
          <a:p>
            <a:pPr marL="285750" marR="0" lvl="0" indent="-285750" algn="l" rtl="0">
              <a:spcBef>
                <a:spcPts val="0"/>
              </a:spcBef>
              <a:spcAft>
                <a:spcPts val="0"/>
              </a:spcAft>
              <a:buClr>
                <a:schemeClr val="dk1"/>
              </a:buClr>
              <a:buSzPts val="1800"/>
              <a:buFont typeface="Arial"/>
              <a:buChar char="•"/>
            </a:pPr>
            <a:r>
              <a:rPr lang="en-IN" sz="1800" b="1" dirty="0">
                <a:solidFill>
                  <a:schemeClr val="dk1"/>
                </a:solidFill>
                <a:latin typeface="Calibri"/>
                <a:ea typeface="Calibri"/>
                <a:cs typeface="Calibri"/>
                <a:sym typeface="Calibri"/>
              </a:rPr>
              <a:t>I have an experience of 3.5yr in </a:t>
            </a:r>
            <a:r>
              <a:rPr lang="en-IN" sz="1800" b="1" dirty="0" err="1">
                <a:solidFill>
                  <a:schemeClr val="dk1"/>
                </a:solidFill>
                <a:latin typeface="Calibri"/>
                <a:ea typeface="Calibri"/>
                <a:cs typeface="Calibri"/>
                <a:sym typeface="Calibri"/>
              </a:rPr>
              <a:t>Mortigage</a:t>
            </a:r>
            <a:r>
              <a:rPr lang="en-IN" sz="1800" b="1" dirty="0">
                <a:solidFill>
                  <a:schemeClr val="dk1"/>
                </a:solidFill>
                <a:latin typeface="Calibri"/>
                <a:ea typeface="Calibri"/>
                <a:cs typeface="Calibri"/>
                <a:sym typeface="Calibri"/>
              </a:rPr>
              <a:t> process.</a:t>
            </a:r>
          </a:p>
          <a:p>
            <a:pPr marL="285750" marR="0" lvl="0" indent="-285750" algn="l" rtl="0">
              <a:spcBef>
                <a:spcPts val="0"/>
              </a:spcBef>
              <a:spcAft>
                <a:spcPts val="0"/>
              </a:spcAft>
              <a:buClr>
                <a:schemeClr val="dk1"/>
              </a:buClr>
              <a:buSzPts val="1800"/>
              <a:buFont typeface="Arial"/>
              <a:buChar char="•"/>
            </a:pPr>
            <a:endParaRPr lang="en-IN" sz="1800" b="1" i="0" u="none" strike="noStrike" cap="none"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IN" sz="1800" b="1" dirty="0" err="1">
                <a:solidFill>
                  <a:schemeClr val="dk1"/>
                </a:solidFill>
                <a:latin typeface="Calibri"/>
                <a:ea typeface="Calibri"/>
                <a:cs typeface="Calibri"/>
                <a:sym typeface="Calibri"/>
              </a:rPr>
              <a:t>Tejash</a:t>
            </a:r>
            <a:r>
              <a:rPr lang="en-IN" sz="1800" b="1" dirty="0">
                <a:solidFill>
                  <a:schemeClr val="dk1"/>
                </a:solidFill>
                <a:latin typeface="Calibri"/>
                <a:ea typeface="Calibri"/>
                <a:cs typeface="Calibri"/>
                <a:sym typeface="Calibri"/>
              </a:rPr>
              <a:t>(B-Tech)</a:t>
            </a:r>
          </a:p>
          <a:p>
            <a:pPr marR="0" lvl="0" algn="l" rtl="0">
              <a:spcBef>
                <a:spcPts val="0"/>
              </a:spcBef>
              <a:spcAft>
                <a:spcPts val="0"/>
              </a:spcAft>
              <a:buClr>
                <a:schemeClr val="dk1"/>
              </a:buClr>
              <a:buSzPts val="1800"/>
            </a:pPr>
            <a:r>
              <a:rPr lang="en-IN" sz="1800" b="1" dirty="0">
                <a:solidFill>
                  <a:schemeClr val="dk1"/>
                </a:solidFill>
                <a:latin typeface="Calibri"/>
                <a:ea typeface="Calibri"/>
                <a:cs typeface="Calibri"/>
                <a:sym typeface="Calibri"/>
              </a:rPr>
              <a:t>Keshav Memorial Institute of Technology</a:t>
            </a: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82AB9D9-DA27-507E-B4FB-F75B0ABDE3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10271760" cy="35563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624CF14-3032-175C-9418-81F0F75FD504}"/>
              </a:ext>
            </a:extLst>
          </p:cNvPr>
          <p:cNvSpPr txBox="1"/>
          <p:nvPr/>
        </p:nvSpPr>
        <p:spPr>
          <a:xfrm>
            <a:off x="457200" y="4023360"/>
            <a:ext cx="7635240" cy="2246769"/>
          </a:xfrm>
          <a:prstGeom prst="rect">
            <a:avLst/>
          </a:prstGeom>
          <a:noFill/>
        </p:spPr>
        <p:txBody>
          <a:bodyPr wrap="square" rtlCol="0">
            <a:spAutoFit/>
          </a:bodyPr>
          <a:lstStyle/>
          <a:p>
            <a:r>
              <a:rPr lang="en-US" sz="2000" b="1" dirty="0"/>
              <a:t>INSIGHTS</a:t>
            </a:r>
          </a:p>
          <a:p>
            <a:r>
              <a:rPr lang="en-US" sz="2000" i="1" u="sng" dirty="0"/>
              <a:t>mixer of Hist plot and KDE plots</a:t>
            </a:r>
            <a:r>
              <a:rPr lang="en-US" sz="2000" dirty="0"/>
              <a:t>.</a:t>
            </a:r>
          </a:p>
          <a:p>
            <a:endParaRPr lang="en-US" sz="2000" dirty="0"/>
          </a:p>
          <a:p>
            <a:r>
              <a:rPr lang="en-US" sz="2000" dirty="0"/>
              <a:t>Most of the cars are lying between the age of 4 to 5 years.</a:t>
            </a:r>
          </a:p>
          <a:p>
            <a:r>
              <a:rPr lang="en-US" sz="2000" dirty="0"/>
              <a:t>after 5 years as age increases the number of cars available also decreases.</a:t>
            </a:r>
          </a:p>
          <a:p>
            <a:r>
              <a:rPr lang="en-US" sz="2000" dirty="0"/>
              <a:t>The spread is increasing and then decreasing</a:t>
            </a:r>
            <a:endParaRPr lang="en-IN" sz="2000" dirty="0"/>
          </a:p>
        </p:txBody>
      </p:sp>
    </p:spTree>
    <p:extLst>
      <p:ext uri="{BB962C8B-B14F-4D97-AF65-F5344CB8AC3E}">
        <p14:creationId xmlns:p14="http://schemas.microsoft.com/office/powerpoint/2010/main" val="2527869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FEC5E7DD-83B5-6430-66C4-3A9E07A2F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9109"/>
            <a:ext cx="11582400" cy="39543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4632927-A648-D62A-A153-BF900ADF6C85}"/>
              </a:ext>
            </a:extLst>
          </p:cNvPr>
          <p:cNvSpPr txBox="1"/>
          <p:nvPr/>
        </p:nvSpPr>
        <p:spPr>
          <a:xfrm>
            <a:off x="350520" y="4433413"/>
            <a:ext cx="7802880" cy="1815882"/>
          </a:xfrm>
          <a:prstGeom prst="rect">
            <a:avLst/>
          </a:prstGeom>
          <a:noFill/>
        </p:spPr>
        <p:txBody>
          <a:bodyPr wrap="square" rtlCol="0">
            <a:spAutoFit/>
          </a:bodyPr>
          <a:lstStyle/>
          <a:p>
            <a:r>
              <a:rPr lang="en-US" sz="1600" b="1" dirty="0"/>
              <a:t>INSIGHTS</a:t>
            </a:r>
          </a:p>
          <a:p>
            <a:r>
              <a:rPr lang="en-US" sz="1600" i="1" u="sng" dirty="0"/>
              <a:t>mixer of Hist plot and KDE plots.</a:t>
            </a:r>
          </a:p>
          <a:p>
            <a:endParaRPr lang="en-US" sz="1600" dirty="0"/>
          </a:p>
          <a:p>
            <a:r>
              <a:rPr lang="en-US" sz="1600" dirty="0"/>
              <a:t>Most of the cars are having an EMI lying between the age of 4k to just above 12.</a:t>
            </a:r>
          </a:p>
          <a:p>
            <a:r>
              <a:rPr lang="en-US" sz="1600" dirty="0"/>
              <a:t>Very less spread within the remaining ranges of EMI.</a:t>
            </a:r>
          </a:p>
          <a:p>
            <a:r>
              <a:rPr lang="en-US" sz="1600" dirty="0"/>
              <a:t>As the EMI increased the density of the car decreases</a:t>
            </a:r>
          </a:p>
          <a:p>
            <a:r>
              <a:rPr lang="en-US" sz="1600" dirty="0"/>
              <a:t>Mean EMI is around RS.9,565 with a standard deviation of Rs5,000</a:t>
            </a:r>
            <a:endParaRPr lang="en-IN" sz="1600" dirty="0"/>
          </a:p>
        </p:txBody>
      </p:sp>
      <p:pic>
        <p:nvPicPr>
          <p:cNvPr id="7" name="Picture 6">
            <a:extLst>
              <a:ext uri="{FF2B5EF4-FFF2-40B4-BE49-F238E27FC236}">
                <a16:creationId xmlns:a16="http://schemas.microsoft.com/office/drawing/2014/main" id="{287F0819-9921-B339-7B34-85AF7E86FE7D}"/>
              </a:ext>
            </a:extLst>
          </p:cNvPr>
          <p:cNvPicPr>
            <a:picLocks noChangeAspect="1"/>
          </p:cNvPicPr>
          <p:nvPr/>
        </p:nvPicPr>
        <p:blipFill>
          <a:blip r:embed="rId3"/>
          <a:stretch>
            <a:fillRect/>
          </a:stretch>
        </p:blipFill>
        <p:spPr>
          <a:xfrm>
            <a:off x="7913290" y="865290"/>
            <a:ext cx="3318590" cy="2731350"/>
          </a:xfrm>
          <a:prstGeom prst="rect">
            <a:avLst/>
          </a:prstGeom>
        </p:spPr>
      </p:pic>
    </p:spTree>
    <p:extLst>
      <p:ext uri="{BB962C8B-B14F-4D97-AF65-F5344CB8AC3E}">
        <p14:creationId xmlns:p14="http://schemas.microsoft.com/office/powerpoint/2010/main" val="2504460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9B299B27-DDD2-A0CB-CDEE-0904A1CBA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 y="378460"/>
            <a:ext cx="11369040" cy="39554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67B4C56-586C-30EF-F42B-97C1F7D2958C}"/>
              </a:ext>
            </a:extLst>
          </p:cNvPr>
          <p:cNvSpPr txBox="1"/>
          <p:nvPr/>
        </p:nvSpPr>
        <p:spPr>
          <a:xfrm>
            <a:off x="624840" y="4221480"/>
            <a:ext cx="7604760" cy="2154436"/>
          </a:xfrm>
          <a:prstGeom prst="rect">
            <a:avLst/>
          </a:prstGeom>
          <a:noFill/>
        </p:spPr>
        <p:txBody>
          <a:bodyPr wrap="square" rtlCol="0">
            <a:spAutoFit/>
          </a:bodyPr>
          <a:lstStyle/>
          <a:p>
            <a:pPr algn="l"/>
            <a:r>
              <a:rPr lang="en-US" sz="2000" b="1" i="0" dirty="0">
                <a:solidFill>
                  <a:srgbClr val="000000"/>
                </a:solidFill>
                <a:effectLst/>
                <a:latin typeface="Helvetica Neue"/>
              </a:rPr>
              <a:t>INSIGHTS</a:t>
            </a:r>
          </a:p>
          <a:p>
            <a:pPr algn="l"/>
            <a:r>
              <a:rPr lang="en-US" sz="2000" b="0" i="0" dirty="0">
                <a:solidFill>
                  <a:srgbClr val="000000"/>
                </a:solidFill>
                <a:effectLst/>
                <a:latin typeface="Helvetica Neue"/>
              </a:rPr>
              <a:t>mixer of Hist plot and KDE plots.</a:t>
            </a:r>
          </a:p>
          <a:p>
            <a:pPr algn="l">
              <a:buFont typeface="Arial" panose="020B0604020202020204" pitchFamily="34" charset="0"/>
              <a:buChar char="•"/>
            </a:pPr>
            <a:r>
              <a:rPr lang="en-US" sz="2000" b="0" i="0" dirty="0">
                <a:solidFill>
                  <a:srgbClr val="000000"/>
                </a:solidFill>
                <a:effectLst/>
                <a:latin typeface="Helvetica Neue"/>
              </a:rPr>
              <a:t>Most of the cars have a Kms reading from 5,000 to 8,000kms.</a:t>
            </a:r>
          </a:p>
          <a:p>
            <a:pPr algn="l">
              <a:buFont typeface="Arial" panose="020B0604020202020204" pitchFamily="34" charset="0"/>
              <a:buChar char="•"/>
            </a:pPr>
            <a:r>
              <a:rPr lang="en-US" sz="2000" b="0" i="0" dirty="0">
                <a:solidFill>
                  <a:srgbClr val="000000"/>
                </a:solidFill>
                <a:effectLst/>
                <a:latin typeface="Helvetica Neue"/>
              </a:rPr>
              <a:t>Very less spread after 88000kms.</a:t>
            </a:r>
          </a:p>
          <a:p>
            <a:pPr algn="l">
              <a:buFont typeface="Arial" panose="020B0604020202020204" pitchFamily="34" charset="0"/>
              <a:buChar char="•"/>
            </a:pPr>
            <a:r>
              <a:rPr lang="en-US" sz="2000" b="0" i="0" dirty="0">
                <a:solidFill>
                  <a:srgbClr val="000000"/>
                </a:solidFill>
                <a:effectLst/>
                <a:latin typeface="Helvetica Neue"/>
              </a:rPr>
              <a:t>The mean distance reading is 64,000</a:t>
            </a:r>
          </a:p>
          <a:p>
            <a:pPr algn="l">
              <a:buFont typeface="Arial" panose="020B0604020202020204" pitchFamily="34" charset="0"/>
              <a:buChar char="•"/>
            </a:pPr>
            <a:r>
              <a:rPr lang="en-US" sz="2000" b="0" i="0" dirty="0">
                <a:solidFill>
                  <a:srgbClr val="000000"/>
                </a:solidFill>
                <a:effectLst/>
                <a:latin typeface="Helvetica Neue"/>
              </a:rPr>
              <a:t>The maximum is 5,33,416</a:t>
            </a:r>
          </a:p>
          <a:p>
            <a:endParaRPr lang="en-IN" dirty="0"/>
          </a:p>
        </p:txBody>
      </p:sp>
      <p:pic>
        <p:nvPicPr>
          <p:cNvPr id="7" name="Picture 6">
            <a:extLst>
              <a:ext uri="{FF2B5EF4-FFF2-40B4-BE49-F238E27FC236}">
                <a16:creationId xmlns:a16="http://schemas.microsoft.com/office/drawing/2014/main" id="{8DB48B24-773E-153E-4404-5D1788DC1235}"/>
              </a:ext>
            </a:extLst>
          </p:cNvPr>
          <p:cNvPicPr>
            <a:picLocks noChangeAspect="1"/>
          </p:cNvPicPr>
          <p:nvPr/>
        </p:nvPicPr>
        <p:blipFill>
          <a:blip r:embed="rId3"/>
          <a:stretch>
            <a:fillRect/>
          </a:stretch>
        </p:blipFill>
        <p:spPr>
          <a:xfrm>
            <a:off x="7890434" y="1049342"/>
            <a:ext cx="3234766" cy="2740370"/>
          </a:xfrm>
          <a:prstGeom prst="rect">
            <a:avLst/>
          </a:prstGeom>
        </p:spPr>
      </p:pic>
    </p:spTree>
    <p:extLst>
      <p:ext uri="{BB962C8B-B14F-4D97-AF65-F5344CB8AC3E}">
        <p14:creationId xmlns:p14="http://schemas.microsoft.com/office/powerpoint/2010/main" val="1046372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759BFA4D-F0B8-A591-677D-FE6D5F75EB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334" y="243840"/>
            <a:ext cx="6072449" cy="637032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62068B81-066B-1B86-7D73-D7FBEA9434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4783" y="243840"/>
            <a:ext cx="5120266" cy="38718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2C24A38-117E-F501-EF90-5356C74C62F5}"/>
              </a:ext>
            </a:extLst>
          </p:cNvPr>
          <p:cNvPicPr>
            <a:picLocks noChangeAspect="1"/>
          </p:cNvPicPr>
          <p:nvPr/>
        </p:nvPicPr>
        <p:blipFill>
          <a:blip r:embed="rId4"/>
          <a:stretch>
            <a:fillRect/>
          </a:stretch>
        </p:blipFill>
        <p:spPr>
          <a:xfrm>
            <a:off x="7032650" y="4297680"/>
            <a:ext cx="4328894" cy="1747762"/>
          </a:xfrm>
          <a:prstGeom prst="rect">
            <a:avLst/>
          </a:prstGeom>
        </p:spPr>
      </p:pic>
    </p:spTree>
    <p:extLst>
      <p:ext uri="{BB962C8B-B14F-4D97-AF65-F5344CB8AC3E}">
        <p14:creationId xmlns:p14="http://schemas.microsoft.com/office/powerpoint/2010/main" val="1461334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01AD6D0F-0539-5989-4AF8-AC8D9CE60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074" y="355600"/>
            <a:ext cx="7212013" cy="63195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1A5E33E-6E63-2C6F-F946-8F78685596D4}"/>
              </a:ext>
            </a:extLst>
          </p:cNvPr>
          <p:cNvSpPr txBox="1"/>
          <p:nvPr/>
        </p:nvSpPr>
        <p:spPr>
          <a:xfrm>
            <a:off x="8122920" y="2274838"/>
            <a:ext cx="3398520" cy="2308324"/>
          </a:xfrm>
          <a:prstGeom prst="rect">
            <a:avLst/>
          </a:prstGeom>
          <a:noFill/>
        </p:spPr>
        <p:txBody>
          <a:bodyPr wrap="square" rtlCol="0">
            <a:spAutoFit/>
          </a:bodyPr>
          <a:lstStyle/>
          <a:p>
            <a:r>
              <a:rPr lang="en-US" sz="2400" b="1" dirty="0"/>
              <a:t>Insights</a:t>
            </a:r>
          </a:p>
          <a:p>
            <a:r>
              <a:rPr lang="en-US" sz="2400" dirty="0"/>
              <a:t>Around 88% of the used cars are having manual gears</a:t>
            </a:r>
          </a:p>
          <a:p>
            <a:r>
              <a:rPr lang="en-US" sz="2400" dirty="0"/>
              <a:t>and 11% of Automatic gear</a:t>
            </a:r>
            <a:endParaRPr lang="en-IN" sz="2400" dirty="0"/>
          </a:p>
        </p:txBody>
      </p:sp>
    </p:spTree>
    <p:extLst>
      <p:ext uri="{BB962C8B-B14F-4D97-AF65-F5344CB8AC3E}">
        <p14:creationId xmlns:p14="http://schemas.microsoft.com/office/powerpoint/2010/main" val="2540854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A696-71AA-6890-243F-51F9CC6ECA6D}"/>
              </a:ext>
            </a:extLst>
          </p:cNvPr>
          <p:cNvSpPr>
            <a:spLocks noGrp="1"/>
          </p:cNvSpPr>
          <p:nvPr>
            <p:ph type="title"/>
          </p:nvPr>
        </p:nvSpPr>
        <p:spPr/>
        <p:txBody>
          <a:bodyPr/>
          <a:lstStyle/>
          <a:p>
            <a:r>
              <a:rPr lang="en-US" u="sng" dirty="0">
                <a:solidFill>
                  <a:schemeClr val="accent2">
                    <a:lumMod val="75000"/>
                  </a:schemeClr>
                </a:solidFill>
              </a:rPr>
              <a:t>Pie plot on which time owners</a:t>
            </a:r>
            <a:endParaRPr lang="en-IN" u="sng" dirty="0">
              <a:solidFill>
                <a:schemeClr val="accent2">
                  <a:lumMod val="75000"/>
                </a:schemeClr>
              </a:solidFill>
            </a:endParaRPr>
          </a:p>
        </p:txBody>
      </p:sp>
      <p:sp>
        <p:nvSpPr>
          <p:cNvPr id="3" name="Text Placeholder 2">
            <a:extLst>
              <a:ext uri="{FF2B5EF4-FFF2-40B4-BE49-F238E27FC236}">
                <a16:creationId xmlns:a16="http://schemas.microsoft.com/office/drawing/2014/main" id="{3B5DD732-FF26-E2D3-A6B5-7638BEB18605}"/>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00E9A910-BEF2-B0CB-1515-D0C252A00954}"/>
              </a:ext>
            </a:extLst>
          </p:cNvPr>
          <p:cNvSpPr>
            <a:spLocks noGrp="1"/>
          </p:cNvSpPr>
          <p:nvPr>
            <p:ph type="body" idx="2"/>
          </p:nvPr>
        </p:nvSpPr>
        <p:spPr/>
        <p:txBody>
          <a:bodyPr>
            <a:normAutofit/>
          </a:bodyPr>
          <a:lstStyle/>
          <a:p>
            <a:endParaRPr lang="en-US" dirty="0"/>
          </a:p>
          <a:p>
            <a:endParaRPr lang="en-IN" dirty="0"/>
          </a:p>
          <a:p>
            <a:endParaRPr lang="en-IN" dirty="0"/>
          </a:p>
          <a:p>
            <a:endParaRPr lang="en-IN" sz="1700" dirty="0"/>
          </a:p>
          <a:p>
            <a:pPr marL="114300" indent="0">
              <a:buNone/>
            </a:pPr>
            <a:r>
              <a:rPr lang="en-US" sz="3200" b="1" dirty="0"/>
              <a:t>Insights</a:t>
            </a:r>
          </a:p>
          <a:p>
            <a:r>
              <a:rPr lang="en-US" sz="1700" dirty="0"/>
              <a:t>Most number of cars are 1st owners selling their cars</a:t>
            </a:r>
          </a:p>
          <a:p>
            <a:r>
              <a:rPr lang="en-US" sz="1700" dirty="0"/>
              <a:t>Around 30% of the cars being sold are from 2 time owners</a:t>
            </a:r>
          </a:p>
          <a:p>
            <a:r>
              <a:rPr lang="en-US" sz="1700" dirty="0"/>
              <a:t>There is only one 4th time owner selling car</a:t>
            </a:r>
            <a:endParaRPr lang="en-IN" sz="1700" dirty="0"/>
          </a:p>
        </p:txBody>
      </p:sp>
      <p:pic>
        <p:nvPicPr>
          <p:cNvPr id="10242" name="Picture 2">
            <a:extLst>
              <a:ext uri="{FF2B5EF4-FFF2-40B4-BE49-F238E27FC236}">
                <a16:creationId xmlns:a16="http://schemas.microsoft.com/office/drawing/2014/main" id="{A119DE8A-7C0C-87F3-00D4-C8F122AF4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010" y="1365814"/>
            <a:ext cx="5517608" cy="53572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3747627-FE42-8529-8A23-0EA6FDE856B4}"/>
              </a:ext>
            </a:extLst>
          </p:cNvPr>
          <p:cNvPicPr>
            <a:picLocks noChangeAspect="1"/>
          </p:cNvPicPr>
          <p:nvPr/>
        </p:nvPicPr>
        <p:blipFill>
          <a:blip r:embed="rId3"/>
          <a:stretch>
            <a:fillRect/>
          </a:stretch>
        </p:blipFill>
        <p:spPr>
          <a:xfrm>
            <a:off x="6172200" y="1825625"/>
            <a:ext cx="5048363" cy="2057838"/>
          </a:xfrm>
          <a:prstGeom prst="rect">
            <a:avLst/>
          </a:prstGeom>
        </p:spPr>
      </p:pic>
    </p:spTree>
    <p:extLst>
      <p:ext uri="{BB962C8B-B14F-4D97-AF65-F5344CB8AC3E}">
        <p14:creationId xmlns:p14="http://schemas.microsoft.com/office/powerpoint/2010/main" val="2220025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BB2C949E-C71D-9532-FF89-BF9905CD2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 y="239078"/>
            <a:ext cx="11231880" cy="35131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E5BA738-1F67-0AC7-5DDA-4C0C9CBA2D4E}"/>
              </a:ext>
            </a:extLst>
          </p:cNvPr>
          <p:cNvSpPr txBox="1"/>
          <p:nvPr/>
        </p:nvSpPr>
        <p:spPr>
          <a:xfrm>
            <a:off x="518160" y="4069080"/>
            <a:ext cx="7757160" cy="1815882"/>
          </a:xfrm>
          <a:prstGeom prst="rect">
            <a:avLst/>
          </a:prstGeom>
          <a:noFill/>
        </p:spPr>
        <p:txBody>
          <a:bodyPr wrap="square" rtlCol="0">
            <a:spAutoFit/>
          </a:bodyPr>
          <a:lstStyle/>
          <a:p>
            <a:r>
              <a:rPr lang="en-US" sz="2800" b="1" dirty="0"/>
              <a:t>Insights</a:t>
            </a:r>
          </a:p>
          <a:p>
            <a:r>
              <a:rPr lang="en-US" sz="2800" dirty="0"/>
              <a:t>From the above boxplot there are outliers present </a:t>
            </a:r>
          </a:p>
          <a:p>
            <a:r>
              <a:rPr lang="en-US" sz="2800" dirty="0"/>
              <a:t>Outliers are from EMI Rs.20,000</a:t>
            </a:r>
            <a:endParaRPr lang="en-IN" sz="2800" dirty="0"/>
          </a:p>
        </p:txBody>
      </p:sp>
    </p:spTree>
    <p:extLst>
      <p:ext uri="{BB962C8B-B14F-4D97-AF65-F5344CB8AC3E}">
        <p14:creationId xmlns:p14="http://schemas.microsoft.com/office/powerpoint/2010/main" val="1231361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A8C42-5E29-D689-54FC-BBA149CCFECA}"/>
              </a:ext>
            </a:extLst>
          </p:cNvPr>
          <p:cNvSpPr>
            <a:spLocks noGrp="1"/>
          </p:cNvSpPr>
          <p:nvPr>
            <p:ph type="title"/>
          </p:nvPr>
        </p:nvSpPr>
        <p:spPr>
          <a:xfrm>
            <a:off x="838200" y="365125"/>
            <a:ext cx="4739640" cy="1325563"/>
          </a:xfrm>
        </p:spPr>
        <p:txBody>
          <a:bodyPr/>
          <a:lstStyle/>
          <a:p>
            <a:r>
              <a:rPr lang="en-US" u="sng" dirty="0">
                <a:solidFill>
                  <a:schemeClr val="accent2">
                    <a:lumMod val="75000"/>
                  </a:schemeClr>
                </a:solidFill>
              </a:rPr>
              <a:t>Violin plot on EMI</a:t>
            </a:r>
            <a:endParaRPr lang="en-IN" u="sng" dirty="0">
              <a:solidFill>
                <a:schemeClr val="accent2">
                  <a:lumMod val="75000"/>
                </a:schemeClr>
              </a:solidFill>
            </a:endParaRPr>
          </a:p>
        </p:txBody>
      </p:sp>
      <p:pic>
        <p:nvPicPr>
          <p:cNvPr id="12290" name="Picture 2">
            <a:extLst>
              <a:ext uri="{FF2B5EF4-FFF2-40B4-BE49-F238E27FC236}">
                <a16:creationId xmlns:a16="http://schemas.microsoft.com/office/drawing/2014/main" id="{DD5A2AF1-525C-DDF0-A31B-6C10485B0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 y="1558290"/>
            <a:ext cx="5943600" cy="49395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DCEC040-4C83-A5C0-7B7A-66C8A3BFD02C}"/>
              </a:ext>
            </a:extLst>
          </p:cNvPr>
          <p:cNvSpPr txBox="1"/>
          <p:nvPr/>
        </p:nvSpPr>
        <p:spPr>
          <a:xfrm>
            <a:off x="6812280" y="1356360"/>
            <a:ext cx="5257800" cy="2246769"/>
          </a:xfrm>
          <a:prstGeom prst="rect">
            <a:avLst/>
          </a:prstGeom>
          <a:noFill/>
        </p:spPr>
        <p:txBody>
          <a:bodyPr wrap="square" rtlCol="0">
            <a:spAutoFit/>
          </a:bodyPr>
          <a:lstStyle/>
          <a:p>
            <a:r>
              <a:rPr lang="en-US" sz="2000" b="1" dirty="0"/>
              <a:t>Insights</a:t>
            </a:r>
          </a:p>
          <a:p>
            <a:r>
              <a:rPr lang="en-US" sz="2000" dirty="0"/>
              <a:t>Most of the cars are having an EMI lying between the inter quartile range. Very less spread after Rs.20,000/- As the EMI increased the density of the car decreases Mean EMI is around RS.9,565 with a standard deviation of Rs5,000</a:t>
            </a:r>
            <a:endParaRPr lang="en-IN" sz="2000" dirty="0"/>
          </a:p>
        </p:txBody>
      </p:sp>
      <p:pic>
        <p:nvPicPr>
          <p:cNvPr id="8" name="Picture 7">
            <a:extLst>
              <a:ext uri="{FF2B5EF4-FFF2-40B4-BE49-F238E27FC236}">
                <a16:creationId xmlns:a16="http://schemas.microsoft.com/office/drawing/2014/main" id="{3C2AB5FA-7076-80D2-3E43-A43461ACC75E}"/>
              </a:ext>
            </a:extLst>
          </p:cNvPr>
          <p:cNvPicPr>
            <a:picLocks noChangeAspect="1"/>
          </p:cNvPicPr>
          <p:nvPr/>
        </p:nvPicPr>
        <p:blipFill>
          <a:blip r:embed="rId3"/>
          <a:stretch>
            <a:fillRect/>
          </a:stretch>
        </p:blipFill>
        <p:spPr>
          <a:xfrm>
            <a:off x="6812280" y="3603129"/>
            <a:ext cx="4709160" cy="2493851"/>
          </a:xfrm>
          <a:prstGeom prst="rect">
            <a:avLst/>
          </a:prstGeom>
        </p:spPr>
      </p:pic>
    </p:spTree>
    <p:extLst>
      <p:ext uri="{BB962C8B-B14F-4D97-AF65-F5344CB8AC3E}">
        <p14:creationId xmlns:p14="http://schemas.microsoft.com/office/powerpoint/2010/main" val="1044242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a:extLst>
              <a:ext uri="{FF2B5EF4-FFF2-40B4-BE49-F238E27FC236}">
                <a16:creationId xmlns:a16="http://schemas.microsoft.com/office/drawing/2014/main" id="{098D0302-864A-8500-DA41-0389204B3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109" y="3277816"/>
            <a:ext cx="5863818" cy="3564944"/>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a:extLst>
              <a:ext uri="{FF2B5EF4-FFF2-40B4-BE49-F238E27FC236}">
                <a16:creationId xmlns:a16="http://schemas.microsoft.com/office/drawing/2014/main" id="{C379319E-F8B0-A9D4-79A6-816325C7FA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109" y="311091"/>
            <a:ext cx="10820400" cy="31179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A0894C2-75A2-F58D-FBF4-56EA1E7EB5EF}"/>
              </a:ext>
            </a:extLst>
          </p:cNvPr>
          <p:cNvPicPr>
            <a:picLocks noChangeAspect="1"/>
          </p:cNvPicPr>
          <p:nvPr/>
        </p:nvPicPr>
        <p:blipFill>
          <a:blip r:embed="rId4"/>
          <a:stretch>
            <a:fillRect/>
          </a:stretch>
        </p:blipFill>
        <p:spPr>
          <a:xfrm>
            <a:off x="7406641" y="3429000"/>
            <a:ext cx="4197891" cy="2486251"/>
          </a:xfrm>
          <a:prstGeom prst="rect">
            <a:avLst/>
          </a:prstGeom>
        </p:spPr>
      </p:pic>
    </p:spTree>
    <p:extLst>
      <p:ext uri="{BB962C8B-B14F-4D97-AF65-F5344CB8AC3E}">
        <p14:creationId xmlns:p14="http://schemas.microsoft.com/office/powerpoint/2010/main" val="392028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09E92FB-BAA1-5813-E890-03E9FD4BD772}"/>
              </a:ext>
            </a:extLst>
          </p:cNvPr>
          <p:cNvPicPr>
            <a:picLocks noChangeAspect="1"/>
          </p:cNvPicPr>
          <p:nvPr/>
        </p:nvPicPr>
        <p:blipFill>
          <a:blip r:embed="rId2"/>
          <a:stretch>
            <a:fillRect/>
          </a:stretch>
        </p:blipFill>
        <p:spPr>
          <a:xfrm>
            <a:off x="853440" y="240085"/>
            <a:ext cx="9738360" cy="2805777"/>
          </a:xfrm>
          <a:prstGeom prst="rect">
            <a:avLst/>
          </a:prstGeom>
        </p:spPr>
      </p:pic>
      <p:pic>
        <p:nvPicPr>
          <p:cNvPr id="14356" name="Picture 20">
            <a:extLst>
              <a:ext uri="{FF2B5EF4-FFF2-40B4-BE49-F238E27FC236}">
                <a16:creationId xmlns:a16="http://schemas.microsoft.com/office/drawing/2014/main" id="{E8B82266-3CF7-51F8-BCFA-0F6DFC9F8A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1" y="3045863"/>
            <a:ext cx="4160520" cy="33613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E5428BB-7052-7CC8-E082-C9E54A6D4589}"/>
              </a:ext>
            </a:extLst>
          </p:cNvPr>
          <p:cNvSpPr txBox="1"/>
          <p:nvPr/>
        </p:nvSpPr>
        <p:spPr>
          <a:xfrm>
            <a:off x="5196840" y="3556974"/>
            <a:ext cx="5394960" cy="1938992"/>
          </a:xfrm>
          <a:prstGeom prst="rect">
            <a:avLst/>
          </a:prstGeom>
          <a:noFill/>
        </p:spPr>
        <p:txBody>
          <a:bodyPr wrap="square" rtlCol="0">
            <a:spAutoFit/>
          </a:bodyPr>
          <a:lstStyle/>
          <a:p>
            <a:r>
              <a:rPr lang="en-US" sz="2000" dirty="0"/>
              <a:t>INSIGHTS</a:t>
            </a:r>
          </a:p>
          <a:p>
            <a:endParaRPr lang="en-US" sz="2000" dirty="0"/>
          </a:p>
          <a:p>
            <a:pPr algn="just"/>
            <a:r>
              <a:rPr lang="en-US" sz="2000" dirty="0"/>
              <a:t>There are many outliers in the box plots and the spread of the </a:t>
            </a:r>
            <a:r>
              <a:rPr lang="en-US" sz="2000" dirty="0" err="1"/>
              <a:t>outiiers</a:t>
            </a:r>
            <a:r>
              <a:rPr lang="en-US" sz="2000" dirty="0"/>
              <a:t> are shown  from the violin plot and we observe that the spread is less</a:t>
            </a:r>
            <a:endParaRPr lang="en-IN" sz="2000" dirty="0"/>
          </a:p>
        </p:txBody>
      </p:sp>
    </p:spTree>
    <p:extLst>
      <p:ext uri="{BB962C8B-B14F-4D97-AF65-F5344CB8AC3E}">
        <p14:creationId xmlns:p14="http://schemas.microsoft.com/office/powerpoint/2010/main" val="2984100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0513F1-D7E7-DF5C-BAAC-A15C2CB21C66}"/>
              </a:ext>
            </a:extLst>
          </p:cNvPr>
          <p:cNvSpPr>
            <a:spLocks noGrp="1"/>
          </p:cNvSpPr>
          <p:nvPr>
            <p:ph type="ctrTitle"/>
          </p:nvPr>
        </p:nvSpPr>
        <p:spPr>
          <a:xfrm>
            <a:off x="1524000" y="616178"/>
            <a:ext cx="9144000" cy="2387600"/>
          </a:xfrm>
        </p:spPr>
        <p:txBody>
          <a:bodyPr/>
          <a:lstStyle/>
          <a:p>
            <a:r>
              <a:rPr lang="en-US" u="sng" dirty="0">
                <a:solidFill>
                  <a:schemeClr val="accent2">
                    <a:lumMod val="75000"/>
                  </a:schemeClr>
                </a:solidFill>
              </a:rPr>
              <a:t>Business Problem</a:t>
            </a:r>
            <a:endParaRPr lang="en-IN" u="sng" dirty="0">
              <a:solidFill>
                <a:schemeClr val="accent2">
                  <a:lumMod val="75000"/>
                </a:schemeClr>
              </a:solidFill>
            </a:endParaRPr>
          </a:p>
        </p:txBody>
      </p:sp>
      <p:sp>
        <p:nvSpPr>
          <p:cNvPr id="9" name="Subtitle 4">
            <a:extLst>
              <a:ext uri="{FF2B5EF4-FFF2-40B4-BE49-F238E27FC236}">
                <a16:creationId xmlns:a16="http://schemas.microsoft.com/office/drawing/2014/main" id="{A88A716F-76AB-6CF7-370A-5E2615DDBF60}"/>
              </a:ext>
            </a:extLst>
          </p:cNvPr>
          <p:cNvSpPr>
            <a:spLocks noGrp="1"/>
          </p:cNvSpPr>
          <p:nvPr>
            <p:ph type="subTitle" idx="1"/>
          </p:nvPr>
        </p:nvSpPr>
        <p:spPr>
          <a:xfrm>
            <a:off x="1524000" y="3602038"/>
            <a:ext cx="9144000" cy="1655762"/>
          </a:xfrm>
        </p:spPr>
        <p:txBody>
          <a:bodyPr>
            <a:normAutofit fontScale="77500" lnSpcReduction="20000"/>
          </a:bodyPr>
          <a:lstStyle/>
          <a:p>
            <a:r>
              <a:rPr lang="en-US" sz="3000" dirty="0"/>
              <a:t>To find the best used car within the budget of Rs. 7 lakhs and to make </a:t>
            </a:r>
          </a:p>
          <a:p>
            <a:r>
              <a:rPr lang="en-US" sz="3000" dirty="0"/>
              <a:t>the best use of the given budget                                                                                                                              </a:t>
            </a:r>
            <a:endParaRPr lang="en-IN" sz="3000" dirty="0"/>
          </a:p>
          <a:p>
            <a:br>
              <a:rPr lang="en-IN" dirty="0"/>
            </a:br>
            <a:endParaRPr lang="en-IN" dirty="0"/>
          </a:p>
        </p:txBody>
      </p:sp>
    </p:spTree>
    <p:extLst>
      <p:ext uri="{BB962C8B-B14F-4D97-AF65-F5344CB8AC3E}">
        <p14:creationId xmlns:p14="http://schemas.microsoft.com/office/powerpoint/2010/main" val="3359360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11D18B-7A77-5A4D-CF8F-6E637247352B}"/>
              </a:ext>
            </a:extLst>
          </p:cNvPr>
          <p:cNvSpPr>
            <a:spLocks noGrp="1"/>
          </p:cNvSpPr>
          <p:nvPr>
            <p:ph type="ctrTitle"/>
          </p:nvPr>
        </p:nvSpPr>
        <p:spPr/>
        <p:txBody>
          <a:bodyPr/>
          <a:lstStyle/>
          <a:p>
            <a:r>
              <a:rPr lang="en-US" b="1" dirty="0"/>
              <a:t>Step 4</a:t>
            </a:r>
            <a:endParaRPr lang="en-IN" b="1" dirty="0"/>
          </a:p>
        </p:txBody>
      </p:sp>
      <p:sp>
        <p:nvSpPr>
          <p:cNvPr id="6" name="Subtitle 5">
            <a:extLst>
              <a:ext uri="{FF2B5EF4-FFF2-40B4-BE49-F238E27FC236}">
                <a16:creationId xmlns:a16="http://schemas.microsoft.com/office/drawing/2014/main" id="{FA11DF05-4A55-1293-A03C-2AF50413053A}"/>
              </a:ext>
            </a:extLst>
          </p:cNvPr>
          <p:cNvSpPr>
            <a:spLocks noGrp="1"/>
          </p:cNvSpPr>
          <p:nvPr>
            <p:ph type="subTitle" idx="1"/>
          </p:nvPr>
        </p:nvSpPr>
        <p:spPr/>
        <p:txBody>
          <a:bodyPr>
            <a:normAutofit/>
          </a:bodyPr>
          <a:lstStyle/>
          <a:p>
            <a:r>
              <a:rPr lang="en-IN" sz="3200" dirty="0">
                <a:solidFill>
                  <a:schemeClr val="accent2">
                    <a:lumMod val="75000"/>
                  </a:schemeClr>
                </a:solidFill>
              </a:rPr>
              <a:t>Bi- Variate &amp; Multi-Variate Analysis</a:t>
            </a:r>
          </a:p>
        </p:txBody>
      </p:sp>
    </p:spTree>
    <p:extLst>
      <p:ext uri="{BB962C8B-B14F-4D97-AF65-F5344CB8AC3E}">
        <p14:creationId xmlns:p14="http://schemas.microsoft.com/office/powerpoint/2010/main" val="3376087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DBCA4-7AC8-C8FD-0D06-EB495DAA9B80}"/>
              </a:ext>
            </a:extLst>
          </p:cNvPr>
          <p:cNvSpPr>
            <a:spLocks noGrp="1"/>
          </p:cNvSpPr>
          <p:nvPr>
            <p:ph type="title"/>
          </p:nvPr>
        </p:nvSpPr>
        <p:spPr/>
        <p:txBody>
          <a:bodyPr/>
          <a:lstStyle/>
          <a:p>
            <a:r>
              <a:rPr lang="en-US" u="sng" dirty="0">
                <a:solidFill>
                  <a:schemeClr val="accent2">
                    <a:lumMod val="75000"/>
                  </a:schemeClr>
                </a:solidFill>
              </a:rPr>
              <a:t>Gear V/S Selling Price Plot</a:t>
            </a:r>
            <a:endParaRPr lang="en-IN" u="sng" dirty="0">
              <a:solidFill>
                <a:schemeClr val="accent2">
                  <a:lumMod val="75000"/>
                </a:schemeClr>
              </a:solidFill>
            </a:endParaRPr>
          </a:p>
        </p:txBody>
      </p:sp>
      <p:pic>
        <p:nvPicPr>
          <p:cNvPr id="15362" name="Picture 2">
            <a:extLst>
              <a:ext uri="{FF2B5EF4-FFF2-40B4-BE49-F238E27FC236}">
                <a16:creationId xmlns:a16="http://schemas.microsoft.com/office/drawing/2014/main" id="{2245AAC5-6742-294B-4E1B-93B9EA095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0688"/>
            <a:ext cx="6356070" cy="46186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80DB7EC-8EA4-0E12-15F6-912D979A58AA}"/>
              </a:ext>
            </a:extLst>
          </p:cNvPr>
          <p:cNvPicPr>
            <a:picLocks noChangeAspect="1"/>
          </p:cNvPicPr>
          <p:nvPr/>
        </p:nvPicPr>
        <p:blipFill>
          <a:blip r:embed="rId3"/>
          <a:stretch>
            <a:fillRect/>
          </a:stretch>
        </p:blipFill>
        <p:spPr>
          <a:xfrm>
            <a:off x="6377509" y="1690688"/>
            <a:ext cx="4976291" cy="1738312"/>
          </a:xfrm>
          <a:prstGeom prst="rect">
            <a:avLst/>
          </a:prstGeom>
        </p:spPr>
      </p:pic>
      <p:sp>
        <p:nvSpPr>
          <p:cNvPr id="7" name="TextBox 6">
            <a:extLst>
              <a:ext uri="{FF2B5EF4-FFF2-40B4-BE49-F238E27FC236}">
                <a16:creationId xmlns:a16="http://schemas.microsoft.com/office/drawing/2014/main" id="{DF3E0121-1E88-52A4-A47B-DD5DDEF0E9FD}"/>
              </a:ext>
            </a:extLst>
          </p:cNvPr>
          <p:cNvSpPr txBox="1"/>
          <p:nvPr/>
        </p:nvSpPr>
        <p:spPr>
          <a:xfrm>
            <a:off x="6568440" y="3779520"/>
            <a:ext cx="4976291" cy="2062103"/>
          </a:xfrm>
          <a:prstGeom prst="rect">
            <a:avLst/>
          </a:prstGeom>
          <a:noFill/>
        </p:spPr>
        <p:txBody>
          <a:bodyPr wrap="square" rtlCol="0">
            <a:spAutoFit/>
          </a:bodyPr>
          <a:lstStyle/>
          <a:p>
            <a:r>
              <a:rPr lang="en-US" sz="1600" b="1" u="sng" dirty="0"/>
              <a:t>Insights</a:t>
            </a:r>
          </a:p>
          <a:p>
            <a:r>
              <a:rPr lang="en-US" sz="1600" dirty="0"/>
              <a:t>From the above graph it is observed that the maximum selling price of manual cars is 27 lakhs which is an outlier and automatic is 20 lakhs</a:t>
            </a:r>
          </a:p>
          <a:p>
            <a:r>
              <a:rPr lang="en-US" sz="1600" dirty="0"/>
              <a:t>The mean of selling price for automatic is 8 lakhs and for manual cars is 5.7 lakhs</a:t>
            </a:r>
          </a:p>
          <a:p>
            <a:r>
              <a:rPr lang="en-US" sz="1600" dirty="0"/>
              <a:t>Automatic price range (4-20 lakhs)</a:t>
            </a:r>
          </a:p>
          <a:p>
            <a:r>
              <a:rPr lang="en-US" sz="1600" dirty="0"/>
              <a:t>Manual price range (1.3-27 lakhs)</a:t>
            </a:r>
            <a:endParaRPr lang="en-IN" sz="1600" dirty="0"/>
          </a:p>
        </p:txBody>
      </p:sp>
    </p:spTree>
    <p:extLst>
      <p:ext uri="{BB962C8B-B14F-4D97-AF65-F5344CB8AC3E}">
        <p14:creationId xmlns:p14="http://schemas.microsoft.com/office/powerpoint/2010/main" val="1955287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A2AB3A-D446-06FE-6B12-76C6987B314C}"/>
              </a:ext>
            </a:extLst>
          </p:cNvPr>
          <p:cNvPicPr>
            <a:picLocks noChangeAspect="1"/>
          </p:cNvPicPr>
          <p:nvPr/>
        </p:nvPicPr>
        <p:blipFill>
          <a:blip r:embed="rId2"/>
          <a:stretch>
            <a:fillRect/>
          </a:stretch>
        </p:blipFill>
        <p:spPr>
          <a:xfrm>
            <a:off x="266218" y="705481"/>
            <a:ext cx="6675908" cy="5267056"/>
          </a:xfrm>
          <a:prstGeom prst="rect">
            <a:avLst/>
          </a:prstGeom>
        </p:spPr>
      </p:pic>
      <p:sp>
        <p:nvSpPr>
          <p:cNvPr id="4" name="TextBox 3">
            <a:extLst>
              <a:ext uri="{FF2B5EF4-FFF2-40B4-BE49-F238E27FC236}">
                <a16:creationId xmlns:a16="http://schemas.microsoft.com/office/drawing/2014/main" id="{D0186533-01DE-7866-3A80-EC066D095FAF}"/>
              </a:ext>
            </a:extLst>
          </p:cNvPr>
          <p:cNvSpPr txBox="1"/>
          <p:nvPr/>
        </p:nvSpPr>
        <p:spPr>
          <a:xfrm>
            <a:off x="6853679" y="1400536"/>
            <a:ext cx="5160843" cy="1138773"/>
          </a:xfrm>
          <a:prstGeom prst="rect">
            <a:avLst/>
          </a:prstGeom>
          <a:noFill/>
        </p:spPr>
        <p:txBody>
          <a:bodyPr wrap="square" rtlCol="0">
            <a:spAutoFit/>
          </a:bodyPr>
          <a:lstStyle/>
          <a:p>
            <a:pPr marL="285750" indent="-285750">
              <a:buFont typeface="Arial" panose="020B0604020202020204" pitchFamily="34" charset="0"/>
              <a:buChar char="•"/>
            </a:pPr>
            <a:r>
              <a:rPr lang="en-US" sz="1800" dirty="0"/>
              <a:t>As it is observed from the graph, as kms increases the selling Price of the car is decreases.</a:t>
            </a:r>
          </a:p>
          <a:p>
            <a:endParaRPr lang="en-IN" dirty="0"/>
          </a:p>
        </p:txBody>
      </p:sp>
    </p:spTree>
    <p:extLst>
      <p:ext uri="{BB962C8B-B14F-4D97-AF65-F5344CB8AC3E}">
        <p14:creationId xmlns:p14="http://schemas.microsoft.com/office/powerpoint/2010/main" val="215325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F835AC5B-2936-0B32-2874-AF4FDF24E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 y="1866516"/>
            <a:ext cx="8173403" cy="49914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65F467-9374-DF1E-F50D-A6D8B407BB92}"/>
              </a:ext>
            </a:extLst>
          </p:cNvPr>
          <p:cNvSpPr txBox="1"/>
          <p:nvPr/>
        </p:nvSpPr>
        <p:spPr>
          <a:xfrm>
            <a:off x="1737360" y="694061"/>
            <a:ext cx="8138160" cy="707886"/>
          </a:xfrm>
          <a:prstGeom prst="rect">
            <a:avLst/>
          </a:prstGeom>
          <a:noFill/>
        </p:spPr>
        <p:txBody>
          <a:bodyPr wrap="square" rtlCol="0">
            <a:spAutoFit/>
          </a:bodyPr>
          <a:lstStyle/>
          <a:p>
            <a:pPr algn="ctr"/>
            <a:r>
              <a:rPr lang="en-US" sz="4000" u="sng" dirty="0">
                <a:solidFill>
                  <a:schemeClr val="accent2">
                    <a:lumMod val="75000"/>
                  </a:schemeClr>
                </a:solidFill>
              </a:rPr>
              <a:t>Company V/S Fuel Plot</a:t>
            </a:r>
            <a:endParaRPr lang="en-IN" sz="4000" u="sng" dirty="0">
              <a:solidFill>
                <a:schemeClr val="accent2">
                  <a:lumMod val="75000"/>
                </a:schemeClr>
              </a:solidFill>
            </a:endParaRPr>
          </a:p>
        </p:txBody>
      </p:sp>
      <p:sp>
        <p:nvSpPr>
          <p:cNvPr id="6" name="TextBox 5">
            <a:extLst>
              <a:ext uri="{FF2B5EF4-FFF2-40B4-BE49-F238E27FC236}">
                <a16:creationId xmlns:a16="http://schemas.microsoft.com/office/drawing/2014/main" id="{BE142F92-79FF-20FE-FEC8-E871A9425E89}"/>
              </a:ext>
            </a:extLst>
          </p:cNvPr>
          <p:cNvSpPr txBox="1"/>
          <p:nvPr/>
        </p:nvSpPr>
        <p:spPr>
          <a:xfrm>
            <a:off x="8702040" y="1866516"/>
            <a:ext cx="3139440" cy="1384995"/>
          </a:xfrm>
          <a:prstGeom prst="rect">
            <a:avLst/>
          </a:prstGeom>
          <a:noFill/>
        </p:spPr>
        <p:txBody>
          <a:bodyPr wrap="square" rtlCol="0">
            <a:spAutoFit/>
          </a:bodyPr>
          <a:lstStyle/>
          <a:p>
            <a:pPr algn="l"/>
            <a:r>
              <a:rPr lang="en-US" b="1" i="0" dirty="0">
                <a:solidFill>
                  <a:srgbClr val="000000"/>
                </a:solidFill>
                <a:effectLst/>
                <a:latin typeface="Helvetica Neue"/>
              </a:rPr>
              <a:t>Insights</a:t>
            </a:r>
          </a:p>
          <a:p>
            <a:pPr algn="l">
              <a:buFont typeface="Arial" panose="020B0604020202020204" pitchFamily="34" charset="0"/>
              <a:buChar char="•"/>
            </a:pPr>
            <a:r>
              <a:rPr lang="en-US" b="0" i="0" dirty="0">
                <a:solidFill>
                  <a:srgbClr val="000000"/>
                </a:solidFill>
                <a:effectLst/>
                <a:latin typeface="Helvetica Neue"/>
              </a:rPr>
              <a:t>It is observed that only </a:t>
            </a:r>
            <a:r>
              <a:rPr lang="en-US" b="0" i="0" dirty="0" err="1">
                <a:solidFill>
                  <a:srgbClr val="000000"/>
                </a:solidFill>
                <a:effectLst/>
                <a:latin typeface="Helvetica Neue"/>
              </a:rPr>
              <a:t>Datson</a:t>
            </a:r>
            <a:r>
              <a:rPr lang="en-US" b="0" i="0" dirty="0">
                <a:solidFill>
                  <a:srgbClr val="000000"/>
                </a:solidFill>
                <a:effectLst/>
                <a:latin typeface="Helvetica Neue"/>
              </a:rPr>
              <a:t>, Hyundai, Honda, Maruti, Renault, Tata, Toyota are offering cars using CNG as fuel</a:t>
            </a:r>
          </a:p>
          <a:p>
            <a:endParaRPr lang="en-IN" dirty="0"/>
          </a:p>
        </p:txBody>
      </p:sp>
    </p:spTree>
    <p:extLst>
      <p:ext uri="{BB962C8B-B14F-4D97-AF65-F5344CB8AC3E}">
        <p14:creationId xmlns:p14="http://schemas.microsoft.com/office/powerpoint/2010/main" val="1885799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2CA57427-D8B1-4A91-65E3-F6A755163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 y="1816118"/>
            <a:ext cx="6503670" cy="48209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6A87B82-3B7F-4718-EB3A-611B79441AD0}"/>
              </a:ext>
            </a:extLst>
          </p:cNvPr>
          <p:cNvPicPr>
            <a:picLocks noChangeAspect="1"/>
          </p:cNvPicPr>
          <p:nvPr/>
        </p:nvPicPr>
        <p:blipFill>
          <a:blip r:embed="rId3"/>
          <a:stretch>
            <a:fillRect/>
          </a:stretch>
        </p:blipFill>
        <p:spPr>
          <a:xfrm>
            <a:off x="6823710" y="1035000"/>
            <a:ext cx="5182930" cy="2607360"/>
          </a:xfrm>
          <a:prstGeom prst="rect">
            <a:avLst/>
          </a:prstGeom>
        </p:spPr>
      </p:pic>
      <p:sp>
        <p:nvSpPr>
          <p:cNvPr id="7" name="TextBox 6">
            <a:extLst>
              <a:ext uri="{FF2B5EF4-FFF2-40B4-BE49-F238E27FC236}">
                <a16:creationId xmlns:a16="http://schemas.microsoft.com/office/drawing/2014/main" id="{CBA79A41-5C3A-0F0D-84C8-B5E22C540521}"/>
              </a:ext>
            </a:extLst>
          </p:cNvPr>
          <p:cNvSpPr txBox="1"/>
          <p:nvPr/>
        </p:nvSpPr>
        <p:spPr>
          <a:xfrm>
            <a:off x="417195" y="665589"/>
            <a:ext cx="6309360" cy="707886"/>
          </a:xfrm>
          <a:prstGeom prst="rect">
            <a:avLst/>
          </a:prstGeom>
          <a:noFill/>
        </p:spPr>
        <p:txBody>
          <a:bodyPr wrap="square" rtlCol="0">
            <a:spAutoFit/>
          </a:bodyPr>
          <a:lstStyle/>
          <a:p>
            <a:pPr algn="ctr"/>
            <a:r>
              <a:rPr lang="en-US" sz="4000" u="sng" dirty="0">
                <a:solidFill>
                  <a:schemeClr val="accent2">
                    <a:lumMod val="75000"/>
                  </a:schemeClr>
                </a:solidFill>
              </a:rPr>
              <a:t>Ownership vs Kms plot</a:t>
            </a:r>
            <a:endParaRPr lang="en-IN" sz="4000" u="sng" dirty="0">
              <a:solidFill>
                <a:schemeClr val="accent2">
                  <a:lumMod val="75000"/>
                </a:schemeClr>
              </a:solidFill>
            </a:endParaRPr>
          </a:p>
        </p:txBody>
      </p:sp>
    </p:spTree>
    <p:extLst>
      <p:ext uri="{BB962C8B-B14F-4D97-AF65-F5344CB8AC3E}">
        <p14:creationId xmlns:p14="http://schemas.microsoft.com/office/powerpoint/2010/main" val="3050139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0D6B59AA-3B9D-05B1-D5E5-67B88BD80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986"/>
            <a:ext cx="6631305" cy="6901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FB97CAF-39BC-D7B7-3E11-8B0B763F565E}"/>
              </a:ext>
            </a:extLst>
          </p:cNvPr>
          <p:cNvPicPr>
            <a:picLocks noChangeAspect="1"/>
          </p:cNvPicPr>
          <p:nvPr/>
        </p:nvPicPr>
        <p:blipFill>
          <a:blip r:embed="rId3"/>
          <a:stretch>
            <a:fillRect/>
          </a:stretch>
        </p:blipFill>
        <p:spPr>
          <a:xfrm>
            <a:off x="6845836" y="529519"/>
            <a:ext cx="4896751" cy="2061281"/>
          </a:xfrm>
          <a:prstGeom prst="rect">
            <a:avLst/>
          </a:prstGeom>
        </p:spPr>
      </p:pic>
      <p:sp>
        <p:nvSpPr>
          <p:cNvPr id="7" name="TextBox 6">
            <a:extLst>
              <a:ext uri="{FF2B5EF4-FFF2-40B4-BE49-F238E27FC236}">
                <a16:creationId xmlns:a16="http://schemas.microsoft.com/office/drawing/2014/main" id="{DEC999CE-CDA7-FDEB-95DE-A72340942E09}"/>
              </a:ext>
            </a:extLst>
          </p:cNvPr>
          <p:cNvSpPr txBox="1"/>
          <p:nvPr/>
        </p:nvSpPr>
        <p:spPr>
          <a:xfrm>
            <a:off x="6812280" y="3032760"/>
            <a:ext cx="5029200" cy="2862322"/>
          </a:xfrm>
          <a:prstGeom prst="rect">
            <a:avLst/>
          </a:prstGeom>
          <a:noFill/>
        </p:spPr>
        <p:txBody>
          <a:bodyPr wrap="square" rtlCol="0">
            <a:spAutoFit/>
          </a:bodyPr>
          <a:lstStyle/>
          <a:p>
            <a:r>
              <a:rPr lang="en-US" sz="2000" b="1" dirty="0"/>
              <a:t>Insights</a:t>
            </a:r>
          </a:p>
          <a:p>
            <a:pPr marL="342900" indent="-342900">
              <a:buFont typeface="Arial" panose="020B0604020202020204" pitchFamily="34" charset="0"/>
              <a:buChar char="•"/>
            </a:pPr>
            <a:r>
              <a:rPr lang="en-US" sz="2000" dirty="0"/>
              <a:t>1st time owners are more and the mean age of the cars is 5 years</a:t>
            </a:r>
          </a:p>
          <a:p>
            <a:pPr marL="342900" indent="-342900">
              <a:buFont typeface="Arial" panose="020B0604020202020204" pitchFamily="34" charset="0"/>
              <a:buChar char="•"/>
            </a:pPr>
            <a:r>
              <a:rPr lang="en-US" sz="2000" dirty="0"/>
              <a:t>2nd and 3rd time owners the mean age of the cars are 7 and 8 years</a:t>
            </a:r>
          </a:p>
          <a:p>
            <a:pPr marL="342900" indent="-342900">
              <a:buFont typeface="Arial" panose="020B0604020202020204" pitchFamily="34" charset="0"/>
              <a:buChar char="•"/>
            </a:pPr>
            <a:r>
              <a:rPr lang="en-US" sz="2000" dirty="0"/>
              <a:t>As the Age increases the number of cars for sale decrease</a:t>
            </a:r>
          </a:p>
          <a:p>
            <a:pPr marL="342900" indent="-342900">
              <a:buFont typeface="Arial" panose="020B0604020202020204" pitchFamily="34" charset="0"/>
              <a:buChar char="•"/>
            </a:pPr>
            <a:r>
              <a:rPr lang="en-US" sz="2000" dirty="0"/>
              <a:t>Maximum number of cars lie between the age group 4 to 6 Years</a:t>
            </a:r>
            <a:endParaRPr lang="en-IN" sz="2000" dirty="0"/>
          </a:p>
        </p:txBody>
      </p:sp>
    </p:spTree>
    <p:extLst>
      <p:ext uri="{BB962C8B-B14F-4D97-AF65-F5344CB8AC3E}">
        <p14:creationId xmlns:p14="http://schemas.microsoft.com/office/powerpoint/2010/main" val="2988233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A0BF56-5B53-B828-C4F9-E034214A20FA}"/>
              </a:ext>
            </a:extLst>
          </p:cNvPr>
          <p:cNvPicPr>
            <a:picLocks noChangeAspect="1"/>
          </p:cNvPicPr>
          <p:nvPr/>
        </p:nvPicPr>
        <p:blipFill>
          <a:blip r:embed="rId2"/>
          <a:stretch>
            <a:fillRect/>
          </a:stretch>
        </p:blipFill>
        <p:spPr>
          <a:xfrm>
            <a:off x="0" y="303728"/>
            <a:ext cx="5558560" cy="6250544"/>
          </a:xfrm>
          <a:prstGeom prst="rect">
            <a:avLst/>
          </a:prstGeom>
        </p:spPr>
      </p:pic>
      <p:sp>
        <p:nvSpPr>
          <p:cNvPr id="6" name="TextBox 5">
            <a:extLst>
              <a:ext uri="{FF2B5EF4-FFF2-40B4-BE49-F238E27FC236}">
                <a16:creationId xmlns:a16="http://schemas.microsoft.com/office/drawing/2014/main" id="{E0A0F5AF-E514-CEC8-3B5B-2DA910A43407}"/>
              </a:ext>
            </a:extLst>
          </p:cNvPr>
          <p:cNvSpPr txBox="1"/>
          <p:nvPr/>
        </p:nvSpPr>
        <p:spPr>
          <a:xfrm>
            <a:off x="6096000" y="335280"/>
            <a:ext cx="5623560" cy="1200329"/>
          </a:xfrm>
          <a:prstGeom prst="rect">
            <a:avLst/>
          </a:prstGeom>
          <a:noFill/>
        </p:spPr>
        <p:txBody>
          <a:bodyPr wrap="square" rtlCol="0">
            <a:spAutoFit/>
          </a:bodyPr>
          <a:lstStyle/>
          <a:p>
            <a:pPr algn="ctr"/>
            <a:r>
              <a:rPr lang="en-US" sz="3600" u="sng" dirty="0" err="1">
                <a:solidFill>
                  <a:schemeClr val="accent2">
                    <a:lumMod val="75000"/>
                  </a:schemeClr>
                </a:solidFill>
              </a:rPr>
              <a:t>Catplot</a:t>
            </a:r>
            <a:r>
              <a:rPr lang="en-US" sz="3600" u="sng" dirty="0">
                <a:solidFill>
                  <a:schemeClr val="accent2">
                    <a:lumMod val="75000"/>
                  </a:schemeClr>
                </a:solidFill>
              </a:rPr>
              <a:t> between company and selling price</a:t>
            </a:r>
            <a:endParaRPr lang="en-IN" sz="3600" u="sng" dirty="0">
              <a:solidFill>
                <a:schemeClr val="accent2">
                  <a:lumMod val="75000"/>
                </a:schemeClr>
              </a:solidFill>
            </a:endParaRPr>
          </a:p>
        </p:txBody>
      </p:sp>
      <p:sp>
        <p:nvSpPr>
          <p:cNvPr id="7" name="TextBox 6">
            <a:extLst>
              <a:ext uri="{FF2B5EF4-FFF2-40B4-BE49-F238E27FC236}">
                <a16:creationId xmlns:a16="http://schemas.microsoft.com/office/drawing/2014/main" id="{A2AC32AE-7F05-BAFE-36D1-A2C0A9E6E887}"/>
              </a:ext>
            </a:extLst>
          </p:cNvPr>
          <p:cNvSpPr txBox="1"/>
          <p:nvPr/>
        </p:nvSpPr>
        <p:spPr>
          <a:xfrm>
            <a:off x="6035040" y="2503973"/>
            <a:ext cx="5745480" cy="2677656"/>
          </a:xfrm>
          <a:prstGeom prst="rect">
            <a:avLst/>
          </a:prstGeom>
          <a:noFill/>
        </p:spPr>
        <p:txBody>
          <a:bodyPr wrap="square" rtlCol="0">
            <a:spAutoFit/>
          </a:bodyPr>
          <a:lstStyle/>
          <a:p>
            <a:r>
              <a:rPr lang="en-US" sz="2400" b="1" u="sng" dirty="0"/>
              <a:t>Insights</a:t>
            </a:r>
          </a:p>
          <a:p>
            <a:endParaRPr lang="en-US" sz="2400" dirty="0"/>
          </a:p>
          <a:p>
            <a:r>
              <a:rPr lang="en-US" sz="2400" dirty="0"/>
              <a:t>Hyundai , Tata, Mahindra, Honda have outliers meaning their selling price of cars is too high and Skoda has negative outlier meaning its selling price of its car is low comparatively</a:t>
            </a:r>
            <a:endParaRPr lang="en-IN" sz="2400" dirty="0"/>
          </a:p>
        </p:txBody>
      </p:sp>
    </p:spTree>
    <p:extLst>
      <p:ext uri="{BB962C8B-B14F-4D97-AF65-F5344CB8AC3E}">
        <p14:creationId xmlns:p14="http://schemas.microsoft.com/office/powerpoint/2010/main" val="1360931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5D064529-2162-D88C-2CB8-9A11C37D92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611813"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A2966B5-0B4A-8CD0-5FFF-B2D2B90D6208}"/>
              </a:ext>
            </a:extLst>
          </p:cNvPr>
          <p:cNvSpPr txBox="1"/>
          <p:nvPr/>
        </p:nvSpPr>
        <p:spPr>
          <a:xfrm>
            <a:off x="6389087" y="274320"/>
            <a:ext cx="5113586" cy="1200329"/>
          </a:xfrm>
          <a:prstGeom prst="rect">
            <a:avLst/>
          </a:prstGeom>
          <a:noFill/>
        </p:spPr>
        <p:txBody>
          <a:bodyPr wrap="square" rtlCol="0">
            <a:spAutoFit/>
          </a:bodyPr>
          <a:lstStyle/>
          <a:p>
            <a:pPr algn="ctr"/>
            <a:r>
              <a:rPr lang="en-US" sz="3600" u="sng" dirty="0">
                <a:solidFill>
                  <a:schemeClr val="accent2">
                    <a:lumMod val="75000"/>
                  </a:schemeClr>
                </a:solidFill>
              </a:rPr>
              <a:t>Box plot between car name and kms travelled</a:t>
            </a:r>
            <a:endParaRPr lang="en-IN" sz="3600" u="sng" dirty="0">
              <a:solidFill>
                <a:schemeClr val="accent2">
                  <a:lumMod val="75000"/>
                </a:schemeClr>
              </a:solidFill>
            </a:endParaRPr>
          </a:p>
        </p:txBody>
      </p:sp>
      <p:pic>
        <p:nvPicPr>
          <p:cNvPr id="7" name="Picture 6">
            <a:extLst>
              <a:ext uri="{FF2B5EF4-FFF2-40B4-BE49-F238E27FC236}">
                <a16:creationId xmlns:a16="http://schemas.microsoft.com/office/drawing/2014/main" id="{BB0FC21B-8BB3-18FF-1A5C-AA3B051D7064}"/>
              </a:ext>
            </a:extLst>
          </p:cNvPr>
          <p:cNvPicPr>
            <a:picLocks noChangeAspect="1"/>
          </p:cNvPicPr>
          <p:nvPr/>
        </p:nvPicPr>
        <p:blipFill>
          <a:blip r:embed="rId3"/>
          <a:stretch>
            <a:fillRect/>
          </a:stretch>
        </p:blipFill>
        <p:spPr>
          <a:xfrm>
            <a:off x="6096000" y="1775560"/>
            <a:ext cx="5284403" cy="4518559"/>
          </a:xfrm>
          <a:prstGeom prst="rect">
            <a:avLst/>
          </a:prstGeom>
          <a:ln>
            <a:solidFill>
              <a:schemeClr val="accent1"/>
            </a:solidFill>
          </a:ln>
        </p:spPr>
      </p:pic>
      <p:sp>
        <p:nvSpPr>
          <p:cNvPr id="9" name="TextBox 8">
            <a:extLst>
              <a:ext uri="{FF2B5EF4-FFF2-40B4-BE49-F238E27FC236}">
                <a16:creationId xmlns:a16="http://schemas.microsoft.com/office/drawing/2014/main" id="{DC7C66DE-7EEA-C774-72D4-CA997AA84387}"/>
              </a:ext>
            </a:extLst>
          </p:cNvPr>
          <p:cNvSpPr txBox="1"/>
          <p:nvPr/>
        </p:nvSpPr>
        <p:spPr>
          <a:xfrm>
            <a:off x="2327838" y="1182231"/>
            <a:ext cx="3283975" cy="3016210"/>
          </a:xfrm>
          <a:prstGeom prst="rect">
            <a:avLst/>
          </a:prstGeom>
          <a:noFill/>
        </p:spPr>
        <p:txBody>
          <a:bodyPr wrap="square" rtlCol="0">
            <a:spAutoFit/>
          </a:bodyPr>
          <a:lstStyle/>
          <a:p>
            <a:r>
              <a:rPr lang="en-US" sz="1800" dirty="0">
                <a:solidFill>
                  <a:srgbClr val="FF0000"/>
                </a:solidFill>
              </a:rPr>
              <a:t>Hyundai verna</a:t>
            </a:r>
          </a:p>
          <a:p>
            <a:r>
              <a:rPr lang="en-US" sz="1800" dirty="0">
                <a:highlight>
                  <a:srgbClr val="FFFF00"/>
                </a:highlight>
              </a:rPr>
              <a:t>Maruti </a:t>
            </a:r>
            <a:r>
              <a:rPr lang="en-US" sz="1800" dirty="0" err="1">
                <a:highlight>
                  <a:srgbClr val="FFFF00"/>
                </a:highlight>
              </a:rPr>
              <a:t>Ertiga</a:t>
            </a:r>
            <a:endParaRPr lang="en-US" sz="1800" dirty="0">
              <a:highlight>
                <a:srgbClr val="FFFF00"/>
              </a:highlight>
            </a:endParaRPr>
          </a:p>
          <a:p>
            <a:r>
              <a:rPr lang="en-US" sz="1800" dirty="0" err="1">
                <a:solidFill>
                  <a:schemeClr val="accent1"/>
                </a:solidFill>
              </a:rPr>
              <a:t>Volkswagon</a:t>
            </a:r>
            <a:r>
              <a:rPr lang="en-US" sz="1800" dirty="0">
                <a:solidFill>
                  <a:schemeClr val="accent1"/>
                </a:solidFill>
              </a:rPr>
              <a:t> Polo</a:t>
            </a:r>
          </a:p>
          <a:p>
            <a:r>
              <a:rPr lang="en-US" sz="1800" dirty="0">
                <a:solidFill>
                  <a:schemeClr val="accent1"/>
                </a:solidFill>
              </a:rPr>
              <a:t>Hyundai </a:t>
            </a:r>
            <a:r>
              <a:rPr lang="en-US" sz="1800" dirty="0" err="1">
                <a:solidFill>
                  <a:schemeClr val="accent1"/>
                </a:solidFill>
              </a:rPr>
              <a:t>Xcent</a:t>
            </a:r>
            <a:endParaRPr lang="en-US" sz="1800" dirty="0">
              <a:solidFill>
                <a:schemeClr val="accent1"/>
              </a:solidFill>
            </a:endParaRPr>
          </a:p>
          <a:p>
            <a:r>
              <a:rPr lang="en-IN" sz="1800" dirty="0"/>
              <a:t>This are the cars that have outliers</a:t>
            </a:r>
          </a:p>
          <a:p>
            <a:r>
              <a:rPr lang="en-IN" sz="1800" dirty="0"/>
              <a:t>Red- -</a:t>
            </a:r>
            <a:r>
              <a:rPr lang="en-IN" sz="1800" dirty="0" err="1"/>
              <a:t>ve</a:t>
            </a:r>
            <a:r>
              <a:rPr lang="en-IN" sz="1800" dirty="0"/>
              <a:t> ,Yellow- +</a:t>
            </a:r>
            <a:r>
              <a:rPr lang="en-IN" sz="1800" dirty="0" err="1"/>
              <a:t>ve</a:t>
            </a:r>
            <a:r>
              <a:rPr lang="en-IN" sz="1800" dirty="0"/>
              <a:t> and –</a:t>
            </a:r>
            <a:r>
              <a:rPr lang="en-IN" sz="1800" dirty="0" err="1"/>
              <a:t>ve</a:t>
            </a:r>
            <a:endParaRPr lang="en-IN" sz="1800" dirty="0"/>
          </a:p>
          <a:p>
            <a:r>
              <a:rPr lang="en-IN" sz="1800" dirty="0"/>
              <a:t>Blue- +</a:t>
            </a:r>
            <a:r>
              <a:rPr lang="en-IN" sz="1800" dirty="0" err="1"/>
              <a:t>ve</a:t>
            </a:r>
            <a:r>
              <a:rPr lang="en-IN" sz="1800" dirty="0"/>
              <a:t> kia </a:t>
            </a:r>
            <a:r>
              <a:rPr lang="en-IN" sz="1800" dirty="0" err="1"/>
              <a:t>Seltos</a:t>
            </a:r>
            <a:r>
              <a:rPr lang="en-IN" sz="1800" dirty="0"/>
              <a:t> have the max range of kms reading</a:t>
            </a:r>
          </a:p>
          <a:p>
            <a:endParaRPr lang="en-IN" dirty="0"/>
          </a:p>
          <a:p>
            <a:endParaRPr lang="en-IN" dirty="0"/>
          </a:p>
        </p:txBody>
      </p:sp>
    </p:spTree>
    <p:extLst>
      <p:ext uri="{BB962C8B-B14F-4D97-AF65-F5344CB8AC3E}">
        <p14:creationId xmlns:p14="http://schemas.microsoft.com/office/powerpoint/2010/main" val="3793510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9A78DC9D-282C-EE62-A00D-4250B85AC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763953"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1770D8A-AD01-7E36-B3B2-A3705A4DB035}"/>
              </a:ext>
            </a:extLst>
          </p:cNvPr>
          <p:cNvSpPr txBox="1"/>
          <p:nvPr/>
        </p:nvSpPr>
        <p:spPr>
          <a:xfrm>
            <a:off x="9219768" y="872836"/>
            <a:ext cx="2835072" cy="5139869"/>
          </a:xfrm>
          <a:prstGeom prst="rect">
            <a:avLst/>
          </a:prstGeom>
          <a:noFill/>
        </p:spPr>
        <p:txBody>
          <a:bodyPr wrap="square" rtlCol="0">
            <a:spAutoFit/>
          </a:bodyPr>
          <a:lstStyle/>
          <a:p>
            <a:r>
              <a:rPr lang="en-US" sz="2000" b="1" u="sng" dirty="0"/>
              <a:t>INSIGHTS</a:t>
            </a:r>
          </a:p>
          <a:p>
            <a:endParaRPr lang="en-US" sz="2000" b="1" u="sng" dirty="0"/>
          </a:p>
          <a:p>
            <a:r>
              <a:rPr lang="en-US" sz="2400" dirty="0"/>
              <a:t>As the age of the car is increasing the distance travelled is also increasing but there are exceptions as to Kia </a:t>
            </a:r>
            <a:r>
              <a:rPr lang="en-US" sz="2400" dirty="0" err="1"/>
              <a:t>Selto</a:t>
            </a:r>
            <a:r>
              <a:rPr lang="en-US" sz="2400" dirty="0"/>
              <a:t> as its age is between 2 to 4 years but its is the car with maximum distance covered</a:t>
            </a:r>
            <a:endParaRPr lang="en-IN" sz="2400" dirty="0"/>
          </a:p>
        </p:txBody>
      </p:sp>
    </p:spTree>
    <p:extLst>
      <p:ext uri="{BB962C8B-B14F-4D97-AF65-F5344CB8AC3E}">
        <p14:creationId xmlns:p14="http://schemas.microsoft.com/office/powerpoint/2010/main" val="6076996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839702-A7F4-9FBD-8744-649C51649E57}"/>
              </a:ext>
            </a:extLst>
          </p:cNvPr>
          <p:cNvSpPr txBox="1"/>
          <p:nvPr/>
        </p:nvSpPr>
        <p:spPr>
          <a:xfrm>
            <a:off x="1219199" y="983673"/>
            <a:ext cx="8811491" cy="923330"/>
          </a:xfrm>
          <a:prstGeom prst="rect">
            <a:avLst/>
          </a:prstGeom>
          <a:noFill/>
        </p:spPr>
        <p:txBody>
          <a:bodyPr wrap="square" rtlCol="0">
            <a:spAutoFit/>
          </a:bodyPr>
          <a:lstStyle/>
          <a:p>
            <a:pPr algn="ctr"/>
            <a:r>
              <a:rPr lang="en-US" sz="5400" u="sng" dirty="0">
                <a:solidFill>
                  <a:schemeClr val="accent2">
                    <a:lumMod val="75000"/>
                  </a:schemeClr>
                </a:solidFill>
              </a:rPr>
              <a:t>Relationship</a:t>
            </a:r>
          </a:p>
        </p:txBody>
      </p:sp>
      <p:sp>
        <p:nvSpPr>
          <p:cNvPr id="6" name="TextBox 5">
            <a:extLst>
              <a:ext uri="{FF2B5EF4-FFF2-40B4-BE49-F238E27FC236}">
                <a16:creationId xmlns:a16="http://schemas.microsoft.com/office/drawing/2014/main" id="{8BD5EAB4-ED8F-C5C0-B504-4826A684030B}"/>
              </a:ext>
            </a:extLst>
          </p:cNvPr>
          <p:cNvSpPr txBox="1"/>
          <p:nvPr/>
        </p:nvSpPr>
        <p:spPr>
          <a:xfrm>
            <a:off x="540327" y="2189018"/>
            <a:ext cx="11277600" cy="738664"/>
          </a:xfrm>
          <a:prstGeom prst="rect">
            <a:avLst/>
          </a:prstGeom>
          <a:noFill/>
        </p:spPr>
        <p:txBody>
          <a:bodyPr wrap="square" rtlCol="0">
            <a:spAutoFit/>
          </a:bodyPr>
          <a:lstStyle/>
          <a:p>
            <a:r>
              <a:rPr lang="en-US" dirty="0"/>
              <a:t>The covariance tells us about the relations between the parameters weather its positive or negative meaning how does one affect the other</a:t>
            </a:r>
          </a:p>
          <a:p>
            <a:r>
              <a:rPr lang="en-US" dirty="0"/>
              <a:t>But it does not answer the question how much is the affect?</a:t>
            </a:r>
          </a:p>
          <a:p>
            <a:endParaRPr lang="en-IN" dirty="0"/>
          </a:p>
        </p:txBody>
      </p:sp>
      <p:pic>
        <p:nvPicPr>
          <p:cNvPr id="8" name="Picture 7">
            <a:extLst>
              <a:ext uri="{FF2B5EF4-FFF2-40B4-BE49-F238E27FC236}">
                <a16:creationId xmlns:a16="http://schemas.microsoft.com/office/drawing/2014/main" id="{A677F978-ED8B-1A20-E8D0-0755572B8FFF}"/>
              </a:ext>
            </a:extLst>
          </p:cNvPr>
          <p:cNvPicPr>
            <a:picLocks noChangeAspect="1"/>
          </p:cNvPicPr>
          <p:nvPr/>
        </p:nvPicPr>
        <p:blipFill>
          <a:blip r:embed="rId2"/>
          <a:stretch>
            <a:fillRect/>
          </a:stretch>
        </p:blipFill>
        <p:spPr>
          <a:xfrm>
            <a:off x="667606" y="2871047"/>
            <a:ext cx="4206605" cy="2118544"/>
          </a:xfrm>
          <a:prstGeom prst="rect">
            <a:avLst/>
          </a:prstGeom>
        </p:spPr>
      </p:pic>
      <p:pic>
        <p:nvPicPr>
          <p:cNvPr id="10" name="Picture 9">
            <a:extLst>
              <a:ext uri="{FF2B5EF4-FFF2-40B4-BE49-F238E27FC236}">
                <a16:creationId xmlns:a16="http://schemas.microsoft.com/office/drawing/2014/main" id="{8E997472-9064-6E31-9FD7-EECB160C62DF}"/>
              </a:ext>
            </a:extLst>
          </p:cNvPr>
          <p:cNvPicPr>
            <a:picLocks noChangeAspect="1"/>
          </p:cNvPicPr>
          <p:nvPr/>
        </p:nvPicPr>
        <p:blipFill>
          <a:blip r:embed="rId3"/>
          <a:stretch>
            <a:fillRect/>
          </a:stretch>
        </p:blipFill>
        <p:spPr>
          <a:xfrm>
            <a:off x="4874211" y="2871047"/>
            <a:ext cx="2179509" cy="2095682"/>
          </a:xfrm>
          <a:prstGeom prst="rect">
            <a:avLst/>
          </a:prstGeom>
        </p:spPr>
      </p:pic>
      <p:sp>
        <p:nvSpPr>
          <p:cNvPr id="11" name="TextBox 10">
            <a:extLst>
              <a:ext uri="{FF2B5EF4-FFF2-40B4-BE49-F238E27FC236}">
                <a16:creationId xmlns:a16="http://schemas.microsoft.com/office/drawing/2014/main" id="{4EB68E0F-EF86-9476-9630-1F7BDE6FBA44}"/>
              </a:ext>
            </a:extLst>
          </p:cNvPr>
          <p:cNvSpPr txBox="1"/>
          <p:nvPr/>
        </p:nvSpPr>
        <p:spPr>
          <a:xfrm>
            <a:off x="667606" y="5405120"/>
            <a:ext cx="7379114" cy="584775"/>
          </a:xfrm>
          <a:prstGeom prst="rect">
            <a:avLst/>
          </a:prstGeom>
          <a:noFill/>
        </p:spPr>
        <p:txBody>
          <a:bodyPr wrap="square" rtlCol="0">
            <a:spAutoFit/>
          </a:bodyPr>
          <a:lstStyle/>
          <a:p>
            <a:r>
              <a:rPr lang="en-US" sz="1600" dirty="0"/>
              <a:t>To answer the strength of the relationship correlation is calculate to get the measure and it is graphically show in the form of heatmap</a:t>
            </a:r>
            <a:endParaRPr lang="en-IN" sz="1600" dirty="0"/>
          </a:p>
        </p:txBody>
      </p:sp>
    </p:spTree>
    <p:extLst>
      <p:ext uri="{BB962C8B-B14F-4D97-AF65-F5344CB8AC3E}">
        <p14:creationId xmlns:p14="http://schemas.microsoft.com/office/powerpoint/2010/main" val="707938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1746FA-AD5C-A143-C7F8-59547B413FEC}"/>
              </a:ext>
            </a:extLst>
          </p:cNvPr>
          <p:cNvSpPr>
            <a:spLocks noGrp="1"/>
          </p:cNvSpPr>
          <p:nvPr>
            <p:ph type="title"/>
          </p:nvPr>
        </p:nvSpPr>
        <p:spPr>
          <a:xfrm>
            <a:off x="838200" y="203763"/>
            <a:ext cx="10515600" cy="968887"/>
          </a:xfrm>
        </p:spPr>
        <p:txBody>
          <a:bodyPr/>
          <a:lstStyle/>
          <a:p>
            <a:pPr algn="ctr"/>
            <a:r>
              <a:rPr lang="en-US" u="sng" dirty="0">
                <a:solidFill>
                  <a:schemeClr val="accent2">
                    <a:lumMod val="75000"/>
                  </a:schemeClr>
                </a:solidFill>
              </a:rPr>
              <a:t>Objective</a:t>
            </a:r>
            <a:endParaRPr lang="en-IN" u="sng" dirty="0">
              <a:solidFill>
                <a:schemeClr val="accent2">
                  <a:lumMod val="75000"/>
                </a:schemeClr>
              </a:solidFill>
            </a:endParaRPr>
          </a:p>
        </p:txBody>
      </p:sp>
      <p:sp>
        <p:nvSpPr>
          <p:cNvPr id="5" name="Text Placeholder 4">
            <a:extLst>
              <a:ext uri="{FF2B5EF4-FFF2-40B4-BE49-F238E27FC236}">
                <a16:creationId xmlns:a16="http://schemas.microsoft.com/office/drawing/2014/main" id="{B794914C-8F8F-3E0D-3F66-A012D5985796}"/>
              </a:ext>
            </a:extLst>
          </p:cNvPr>
          <p:cNvSpPr>
            <a:spLocks noGrp="1"/>
          </p:cNvSpPr>
          <p:nvPr>
            <p:ph type="body" idx="1"/>
          </p:nvPr>
        </p:nvSpPr>
        <p:spPr>
          <a:xfrm>
            <a:off x="838200" y="1098037"/>
            <a:ext cx="10515600" cy="5106118"/>
          </a:xfrm>
        </p:spPr>
        <p:txBody>
          <a:bodyPr>
            <a:normAutofit fontScale="62500" lnSpcReduction="20000"/>
          </a:bodyPr>
          <a:lstStyle/>
          <a:p>
            <a:r>
              <a:rPr lang="en-US" sz="3600" dirty="0"/>
              <a:t> </a:t>
            </a:r>
            <a:r>
              <a:rPr lang="en-US" sz="2800" dirty="0"/>
              <a:t>To Help the client make a decision based on his requirement</a:t>
            </a:r>
          </a:p>
          <a:p>
            <a:r>
              <a:rPr lang="en-US" sz="2800" dirty="0"/>
              <a:t> Client requirement is to buy a best used car within a budget of 7 lakhs and make the best use of his money</a:t>
            </a:r>
          </a:p>
          <a:p>
            <a:r>
              <a:rPr lang="en-US" sz="2800" dirty="0"/>
              <a:t> There are 2 cases to help meet the client requirement</a:t>
            </a:r>
          </a:p>
          <a:p>
            <a:pPr marL="114300" indent="0">
              <a:buNone/>
            </a:pPr>
            <a:r>
              <a:rPr lang="en-US" sz="4000" u="sng" dirty="0"/>
              <a:t>Case 1:</a:t>
            </a:r>
          </a:p>
          <a:p>
            <a:r>
              <a:rPr lang="en-US" sz="2800" dirty="0"/>
              <a:t> In order to the buy a best used car the car needs to meet the following criteria namely:</a:t>
            </a:r>
          </a:p>
          <a:p>
            <a:r>
              <a:rPr lang="en-US" sz="2800" dirty="0"/>
              <a:t> 1. Age of the car should be less as it ensures the latest engine and increasing the life of the car</a:t>
            </a:r>
          </a:p>
          <a:p>
            <a:r>
              <a:rPr lang="en-US" sz="2800" dirty="0"/>
              <a:t> 2. The car should be in the range 0 to 7 lakhs in terms of one time payment</a:t>
            </a:r>
          </a:p>
          <a:p>
            <a:r>
              <a:rPr lang="en-US" sz="2800" dirty="0"/>
              <a:t> 3. The no. of kilometers travelled shall be less </a:t>
            </a:r>
          </a:p>
          <a:p>
            <a:r>
              <a:rPr lang="en-US" sz="2800" dirty="0"/>
              <a:t> 4. less no. of ownership (less than 4) </a:t>
            </a:r>
          </a:p>
          <a:p>
            <a:pPr marL="114300" indent="0">
              <a:buNone/>
            </a:pPr>
            <a:r>
              <a:rPr lang="en-US" sz="3600" u="sng" dirty="0"/>
              <a:t>Case 2 :</a:t>
            </a:r>
          </a:p>
          <a:p>
            <a:pPr indent="-457200">
              <a:buFont typeface="Wingdings" panose="05000000000000000000" pitchFamily="2" charset="2"/>
              <a:buChar char="§"/>
            </a:pPr>
            <a:r>
              <a:rPr lang="en-IN" sz="2800" dirty="0"/>
              <a:t>After analysing the data the client can buy 2 cars with in the budget taking the EMI option .</a:t>
            </a:r>
          </a:p>
          <a:p>
            <a:pPr indent="-457200">
              <a:buFont typeface="Wingdings" panose="05000000000000000000" pitchFamily="2" charset="2"/>
              <a:buChar char="§"/>
            </a:pPr>
            <a:r>
              <a:rPr lang="en-IN" sz="2800" dirty="0"/>
              <a:t>Where one car can be used for personal use and the other can be used for providing cabs services.</a:t>
            </a:r>
          </a:p>
          <a:p>
            <a:pPr indent="-457200">
              <a:buFont typeface="Wingdings" panose="05000000000000000000" pitchFamily="2" charset="2"/>
              <a:buChar char="§"/>
            </a:pPr>
            <a:r>
              <a:rPr lang="en-IN" sz="2800" dirty="0"/>
              <a:t>Within the area and generate revenue out of it.</a:t>
            </a:r>
          </a:p>
          <a:p>
            <a:endParaRPr lang="en-US" sz="2800" dirty="0"/>
          </a:p>
          <a:p>
            <a:endParaRPr lang="en-IN" sz="2800" dirty="0"/>
          </a:p>
          <a:p>
            <a:endParaRPr lang="en-IN" dirty="0"/>
          </a:p>
        </p:txBody>
      </p:sp>
    </p:spTree>
    <p:extLst>
      <p:ext uri="{BB962C8B-B14F-4D97-AF65-F5344CB8AC3E}">
        <p14:creationId xmlns:p14="http://schemas.microsoft.com/office/powerpoint/2010/main" val="319435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7E6C1D-D9B5-3B59-5FB5-646B507BB977}"/>
              </a:ext>
            </a:extLst>
          </p:cNvPr>
          <p:cNvPicPr>
            <a:picLocks noChangeAspect="1"/>
          </p:cNvPicPr>
          <p:nvPr/>
        </p:nvPicPr>
        <p:blipFill>
          <a:blip r:embed="rId2"/>
          <a:stretch>
            <a:fillRect/>
          </a:stretch>
        </p:blipFill>
        <p:spPr>
          <a:xfrm>
            <a:off x="1135447" y="921234"/>
            <a:ext cx="9921106" cy="5294718"/>
          </a:xfrm>
          <a:prstGeom prst="rect">
            <a:avLst/>
          </a:prstGeom>
        </p:spPr>
      </p:pic>
      <p:sp>
        <p:nvSpPr>
          <p:cNvPr id="2" name="TextBox 1">
            <a:extLst>
              <a:ext uri="{FF2B5EF4-FFF2-40B4-BE49-F238E27FC236}">
                <a16:creationId xmlns:a16="http://schemas.microsoft.com/office/drawing/2014/main" id="{52A6C1FD-3668-E0B6-DF09-8C5E1C3DDFD5}"/>
              </a:ext>
            </a:extLst>
          </p:cNvPr>
          <p:cNvSpPr txBox="1"/>
          <p:nvPr/>
        </p:nvSpPr>
        <p:spPr>
          <a:xfrm>
            <a:off x="5115603" y="399387"/>
            <a:ext cx="1960793" cy="584775"/>
          </a:xfrm>
          <a:prstGeom prst="rect">
            <a:avLst/>
          </a:prstGeom>
          <a:noFill/>
        </p:spPr>
        <p:txBody>
          <a:bodyPr wrap="none" rtlCol="0">
            <a:spAutoFit/>
          </a:bodyPr>
          <a:lstStyle/>
          <a:p>
            <a:r>
              <a:rPr lang="en-US" sz="3200" u="sng" dirty="0">
                <a:solidFill>
                  <a:schemeClr val="accent2">
                    <a:lumMod val="75000"/>
                  </a:schemeClr>
                </a:solidFill>
              </a:rPr>
              <a:t>Heat Map</a:t>
            </a:r>
            <a:endParaRPr lang="en-IN" sz="3200" u="sng" dirty="0">
              <a:solidFill>
                <a:schemeClr val="accent2">
                  <a:lumMod val="75000"/>
                </a:schemeClr>
              </a:solidFill>
            </a:endParaRPr>
          </a:p>
        </p:txBody>
      </p:sp>
    </p:spTree>
    <p:extLst>
      <p:ext uri="{BB962C8B-B14F-4D97-AF65-F5344CB8AC3E}">
        <p14:creationId xmlns:p14="http://schemas.microsoft.com/office/powerpoint/2010/main" val="4124082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BB9857-EF02-0FC5-587A-893DE2775758}"/>
              </a:ext>
            </a:extLst>
          </p:cNvPr>
          <p:cNvSpPr>
            <a:spLocks noGrp="1"/>
          </p:cNvSpPr>
          <p:nvPr>
            <p:ph type="ctrTitle"/>
          </p:nvPr>
        </p:nvSpPr>
        <p:spPr/>
        <p:txBody>
          <a:bodyPr/>
          <a:lstStyle/>
          <a:p>
            <a:r>
              <a:rPr lang="en-US" b="1" dirty="0"/>
              <a:t>Step 5</a:t>
            </a:r>
            <a:endParaRPr lang="en-IN" b="1" dirty="0"/>
          </a:p>
        </p:txBody>
      </p:sp>
      <p:sp>
        <p:nvSpPr>
          <p:cNvPr id="6" name="Subtitle 5">
            <a:extLst>
              <a:ext uri="{FF2B5EF4-FFF2-40B4-BE49-F238E27FC236}">
                <a16:creationId xmlns:a16="http://schemas.microsoft.com/office/drawing/2014/main" id="{873F73C5-0B9B-9A86-248A-B18939FD5694}"/>
              </a:ext>
            </a:extLst>
          </p:cNvPr>
          <p:cNvSpPr>
            <a:spLocks noGrp="1"/>
          </p:cNvSpPr>
          <p:nvPr>
            <p:ph type="subTitle" idx="1"/>
          </p:nvPr>
        </p:nvSpPr>
        <p:spPr>
          <a:xfrm>
            <a:off x="1524000" y="3703638"/>
            <a:ext cx="9144000" cy="1655762"/>
          </a:xfrm>
        </p:spPr>
        <p:txBody>
          <a:bodyPr>
            <a:normAutofit/>
          </a:bodyPr>
          <a:lstStyle/>
          <a:p>
            <a:r>
              <a:rPr lang="en-IN" sz="3200" dirty="0">
                <a:solidFill>
                  <a:schemeClr val="accent2">
                    <a:lumMod val="75000"/>
                  </a:schemeClr>
                </a:solidFill>
              </a:rPr>
              <a:t>ANALYSIS AS PER CLIENT REQUIREMENT</a:t>
            </a:r>
          </a:p>
        </p:txBody>
      </p:sp>
    </p:spTree>
    <p:extLst>
      <p:ext uri="{BB962C8B-B14F-4D97-AF65-F5344CB8AC3E}">
        <p14:creationId xmlns:p14="http://schemas.microsoft.com/office/powerpoint/2010/main" val="5149410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D45DB-7E86-B00D-113B-EDDB7BB195C5}"/>
              </a:ext>
            </a:extLst>
          </p:cNvPr>
          <p:cNvSpPr>
            <a:spLocks noGrp="1"/>
          </p:cNvSpPr>
          <p:nvPr>
            <p:ph type="title"/>
          </p:nvPr>
        </p:nvSpPr>
        <p:spPr>
          <a:xfrm>
            <a:off x="838199" y="822325"/>
            <a:ext cx="10515600" cy="1325563"/>
          </a:xfrm>
        </p:spPr>
        <p:txBody>
          <a:bodyPr/>
          <a:lstStyle/>
          <a:p>
            <a:pPr algn="ctr"/>
            <a:r>
              <a:rPr lang="en-IN" u="sng" dirty="0">
                <a:solidFill>
                  <a:schemeClr val="accent2">
                    <a:lumMod val="75000"/>
                  </a:schemeClr>
                </a:solidFill>
              </a:rPr>
              <a:t>ANALYSIS AS PER CLIENT REQUIREMENT</a:t>
            </a:r>
            <a:br>
              <a:rPr lang="en-IN" u="sng" dirty="0">
                <a:solidFill>
                  <a:schemeClr val="accent2">
                    <a:lumMod val="75000"/>
                  </a:schemeClr>
                </a:solidFill>
              </a:rPr>
            </a:br>
            <a:endParaRPr lang="en-IN" u="sng" dirty="0">
              <a:solidFill>
                <a:schemeClr val="accent2">
                  <a:lumMod val="75000"/>
                </a:schemeClr>
              </a:solidFill>
            </a:endParaRPr>
          </a:p>
        </p:txBody>
      </p:sp>
      <p:sp>
        <p:nvSpPr>
          <p:cNvPr id="3" name="Text Placeholder 2">
            <a:extLst>
              <a:ext uri="{FF2B5EF4-FFF2-40B4-BE49-F238E27FC236}">
                <a16:creationId xmlns:a16="http://schemas.microsoft.com/office/drawing/2014/main" id="{D118DD15-2F79-E830-763D-5B4B6A3BCC4D}"/>
              </a:ext>
            </a:extLst>
          </p:cNvPr>
          <p:cNvSpPr>
            <a:spLocks noGrp="1"/>
          </p:cNvSpPr>
          <p:nvPr>
            <p:ph type="body" idx="1"/>
          </p:nvPr>
        </p:nvSpPr>
        <p:spPr>
          <a:xfrm>
            <a:off x="838199" y="1825625"/>
            <a:ext cx="10868891" cy="4351338"/>
          </a:xfrm>
        </p:spPr>
        <p:txBody>
          <a:bodyPr/>
          <a:lstStyle/>
          <a:p>
            <a:pPr algn="l"/>
            <a:r>
              <a:rPr lang="en-US" sz="2000" b="0" i="0" dirty="0">
                <a:solidFill>
                  <a:srgbClr val="000000"/>
                </a:solidFill>
                <a:effectLst/>
                <a:latin typeface="Helvetica Neue"/>
              </a:rPr>
              <a:t>To Help the client make a decision based on his requirement Client requirement is to buy a best used car within a budget of 7 lakhs and make the best use of his money</a:t>
            </a:r>
          </a:p>
          <a:p>
            <a:pPr algn="l"/>
            <a:r>
              <a:rPr lang="en-US" sz="2000" b="0" i="0" dirty="0">
                <a:solidFill>
                  <a:srgbClr val="000000"/>
                </a:solidFill>
                <a:effectLst/>
                <a:latin typeface="Helvetica Neue"/>
              </a:rPr>
              <a:t>There are 2 cases to help meet the client requirement </a:t>
            </a:r>
          </a:p>
          <a:p>
            <a:pPr algn="l"/>
            <a:r>
              <a:rPr lang="en-US" sz="2400" b="1" i="0" dirty="0">
                <a:solidFill>
                  <a:srgbClr val="000000"/>
                </a:solidFill>
                <a:effectLst/>
                <a:latin typeface="Helvetica Neue"/>
              </a:rPr>
              <a:t>case 1</a:t>
            </a:r>
            <a:r>
              <a:rPr lang="en-US" sz="2000" b="0" i="0" dirty="0">
                <a:solidFill>
                  <a:srgbClr val="000000"/>
                </a:solidFill>
                <a:effectLst/>
                <a:latin typeface="Helvetica Neue"/>
              </a:rPr>
              <a:t>: In order the buy a best used car the car needs to meet the following criteria namely: </a:t>
            </a:r>
          </a:p>
          <a:p>
            <a:pPr algn="l"/>
            <a:r>
              <a:rPr lang="en-US" sz="2000" b="0" i="0" dirty="0">
                <a:solidFill>
                  <a:srgbClr val="000000"/>
                </a:solidFill>
                <a:effectLst/>
                <a:latin typeface="Helvetica Neue"/>
              </a:rPr>
              <a:t>1.Age of the car should be less than 6 as it ensures the latest engine and increasing the life of the car </a:t>
            </a:r>
          </a:p>
          <a:p>
            <a:pPr algn="l"/>
            <a:r>
              <a:rPr lang="en-US" sz="2000" b="0" i="0" dirty="0">
                <a:solidFill>
                  <a:srgbClr val="000000"/>
                </a:solidFill>
                <a:effectLst/>
                <a:latin typeface="Helvetica Neue"/>
              </a:rPr>
              <a:t>2.The car should be in the range 0 to 7 lakhs in terms of one time settlement </a:t>
            </a:r>
          </a:p>
          <a:p>
            <a:pPr algn="l"/>
            <a:r>
              <a:rPr lang="en-US" sz="2000" b="0" i="0" dirty="0">
                <a:solidFill>
                  <a:srgbClr val="000000"/>
                </a:solidFill>
                <a:effectLst/>
                <a:latin typeface="Helvetica Neue"/>
              </a:rPr>
              <a:t>3.The no. of kilometers travelled shall be less </a:t>
            </a:r>
          </a:p>
          <a:p>
            <a:pPr algn="l"/>
            <a:r>
              <a:rPr lang="en-US" sz="2000" b="0" i="0" dirty="0">
                <a:solidFill>
                  <a:srgbClr val="000000"/>
                </a:solidFill>
                <a:effectLst/>
                <a:latin typeface="Helvetica Neue"/>
              </a:rPr>
              <a:t>4.less no. of ownership (less than 4)</a:t>
            </a:r>
          </a:p>
          <a:p>
            <a:endParaRPr lang="en-IN" dirty="0"/>
          </a:p>
        </p:txBody>
      </p:sp>
    </p:spTree>
    <p:extLst>
      <p:ext uri="{BB962C8B-B14F-4D97-AF65-F5344CB8AC3E}">
        <p14:creationId xmlns:p14="http://schemas.microsoft.com/office/powerpoint/2010/main" val="9386830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2BBDA526-8403-C3AF-6F9F-08276619E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7998" y="216911"/>
            <a:ext cx="8039966" cy="33805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B758321-DEC0-64AE-F705-C44963220A78}"/>
              </a:ext>
            </a:extLst>
          </p:cNvPr>
          <p:cNvSpPr txBox="1"/>
          <p:nvPr/>
        </p:nvSpPr>
        <p:spPr>
          <a:xfrm>
            <a:off x="484909" y="3597506"/>
            <a:ext cx="9753600" cy="1200329"/>
          </a:xfrm>
          <a:prstGeom prst="rect">
            <a:avLst/>
          </a:prstGeom>
          <a:noFill/>
        </p:spPr>
        <p:txBody>
          <a:bodyPr wrap="square" rtlCol="0">
            <a:spAutoFit/>
          </a:bodyPr>
          <a:lstStyle/>
          <a:p>
            <a:r>
              <a:rPr lang="en-US" sz="2400" dirty="0"/>
              <a:t>As it is evident from the above graph that there are more than one  outliers present there for to make the data set uniform removing the outliers</a:t>
            </a:r>
            <a:endParaRPr lang="en-IN" sz="2400" dirty="0"/>
          </a:p>
        </p:txBody>
      </p:sp>
    </p:spTree>
    <p:extLst>
      <p:ext uri="{BB962C8B-B14F-4D97-AF65-F5344CB8AC3E}">
        <p14:creationId xmlns:p14="http://schemas.microsoft.com/office/powerpoint/2010/main" val="10608494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25717-BFFF-D0E1-A2F8-E3E868926527}"/>
              </a:ext>
            </a:extLst>
          </p:cNvPr>
          <p:cNvSpPr>
            <a:spLocks noGrp="1"/>
          </p:cNvSpPr>
          <p:nvPr>
            <p:ph type="title"/>
          </p:nvPr>
        </p:nvSpPr>
        <p:spPr/>
        <p:txBody>
          <a:bodyPr/>
          <a:lstStyle/>
          <a:p>
            <a:r>
              <a:rPr lang="en-US" u="sng" dirty="0">
                <a:solidFill>
                  <a:schemeClr val="accent2">
                    <a:lumMod val="75000"/>
                  </a:schemeClr>
                </a:solidFill>
              </a:rPr>
              <a:t>Removing outliers</a:t>
            </a:r>
            <a:endParaRPr lang="en-IN" u="sng" dirty="0">
              <a:solidFill>
                <a:schemeClr val="accent2">
                  <a:lumMod val="75000"/>
                </a:schemeClr>
              </a:solidFill>
            </a:endParaRPr>
          </a:p>
        </p:txBody>
      </p:sp>
      <p:sp>
        <p:nvSpPr>
          <p:cNvPr id="3" name="Text Placeholder 2">
            <a:extLst>
              <a:ext uri="{FF2B5EF4-FFF2-40B4-BE49-F238E27FC236}">
                <a16:creationId xmlns:a16="http://schemas.microsoft.com/office/drawing/2014/main" id="{5F44410C-ADE4-F5D3-C6F4-C0B3493C89B6}"/>
              </a:ext>
            </a:extLst>
          </p:cNvPr>
          <p:cNvSpPr>
            <a:spLocks noGrp="1"/>
          </p:cNvSpPr>
          <p:nvPr>
            <p:ph type="body" idx="1"/>
          </p:nvPr>
        </p:nvSpPr>
        <p:spPr/>
        <p:txBody>
          <a:bodyPr/>
          <a:lstStyle/>
          <a:p>
            <a:r>
              <a:rPr lang="en-US" dirty="0"/>
              <a:t>1</a:t>
            </a:r>
            <a:r>
              <a:rPr lang="en-US" baseline="30000" dirty="0"/>
              <a:t>st</a:t>
            </a:r>
            <a:r>
              <a:rPr lang="en-US" dirty="0"/>
              <a:t> Quantile is 25 percentile</a:t>
            </a:r>
          </a:p>
          <a:p>
            <a:r>
              <a:rPr lang="en-US" dirty="0"/>
              <a:t>3</a:t>
            </a:r>
            <a:r>
              <a:rPr lang="en-US" baseline="30000" dirty="0"/>
              <a:t>rd </a:t>
            </a:r>
            <a:r>
              <a:rPr lang="en-US" dirty="0"/>
              <a:t>Quantile 75 percentile</a:t>
            </a:r>
          </a:p>
          <a:p>
            <a:r>
              <a:rPr lang="en-US" dirty="0"/>
              <a:t>Calculate the interquartile range using the formula </a:t>
            </a:r>
          </a:p>
          <a:p>
            <a:r>
              <a:rPr lang="en-US" dirty="0"/>
              <a:t>Interquartile range=Q3-Q1</a:t>
            </a:r>
          </a:p>
          <a:p>
            <a:r>
              <a:rPr lang="en-US" dirty="0"/>
              <a:t>Upper limit=Q3+1.5*IQR</a:t>
            </a:r>
          </a:p>
          <a:p>
            <a:r>
              <a:rPr lang="en-US" dirty="0"/>
              <a:t>Lower limit=Q1-1.5*IQR</a:t>
            </a:r>
          </a:p>
          <a:p>
            <a:endParaRPr lang="en-IN" dirty="0"/>
          </a:p>
        </p:txBody>
      </p:sp>
      <p:sp>
        <p:nvSpPr>
          <p:cNvPr id="4" name="Text Placeholder 3">
            <a:extLst>
              <a:ext uri="{FF2B5EF4-FFF2-40B4-BE49-F238E27FC236}">
                <a16:creationId xmlns:a16="http://schemas.microsoft.com/office/drawing/2014/main" id="{9CB10846-6068-704B-84CA-939935A80A87}"/>
              </a:ext>
            </a:extLst>
          </p:cNvPr>
          <p:cNvSpPr>
            <a:spLocks noGrp="1"/>
          </p:cNvSpPr>
          <p:nvPr>
            <p:ph type="body" idx="2"/>
          </p:nvPr>
        </p:nvSpPr>
        <p:spPr/>
        <p:txBody>
          <a:bodyPr/>
          <a:lstStyle/>
          <a:p>
            <a:r>
              <a:rPr lang="en-US" dirty="0"/>
              <a:t>Using this condition extract the new data set and store it in a new data frame</a:t>
            </a:r>
          </a:p>
          <a:p>
            <a:endParaRPr lang="en-IN" dirty="0"/>
          </a:p>
        </p:txBody>
      </p:sp>
    </p:spTree>
    <p:extLst>
      <p:ext uri="{BB962C8B-B14F-4D97-AF65-F5344CB8AC3E}">
        <p14:creationId xmlns:p14="http://schemas.microsoft.com/office/powerpoint/2010/main" val="19871861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BF763C8C-87BD-590C-3E75-71528198C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746" y="387784"/>
            <a:ext cx="8202858" cy="366351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A248CC8-A5B5-A6CB-4D74-1472F7E69570}"/>
              </a:ext>
            </a:extLst>
          </p:cNvPr>
          <p:cNvPicPr>
            <a:picLocks noChangeAspect="1"/>
          </p:cNvPicPr>
          <p:nvPr/>
        </p:nvPicPr>
        <p:blipFill>
          <a:blip r:embed="rId3"/>
          <a:stretch>
            <a:fillRect/>
          </a:stretch>
        </p:blipFill>
        <p:spPr>
          <a:xfrm>
            <a:off x="595746" y="4175559"/>
            <a:ext cx="6441597" cy="2178189"/>
          </a:xfrm>
          <a:prstGeom prst="rect">
            <a:avLst/>
          </a:prstGeom>
        </p:spPr>
      </p:pic>
    </p:spTree>
    <p:extLst>
      <p:ext uri="{BB962C8B-B14F-4D97-AF65-F5344CB8AC3E}">
        <p14:creationId xmlns:p14="http://schemas.microsoft.com/office/powerpoint/2010/main" val="12796509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17CB3B-6DB3-9E9F-2292-5A43F0D85DDB}"/>
              </a:ext>
            </a:extLst>
          </p:cNvPr>
          <p:cNvPicPr>
            <a:picLocks noChangeAspect="1"/>
          </p:cNvPicPr>
          <p:nvPr/>
        </p:nvPicPr>
        <p:blipFill>
          <a:blip r:embed="rId2"/>
          <a:stretch>
            <a:fillRect/>
          </a:stretch>
        </p:blipFill>
        <p:spPr>
          <a:xfrm>
            <a:off x="1717441" y="2480653"/>
            <a:ext cx="6472441" cy="2823883"/>
          </a:xfrm>
          <a:prstGeom prst="rect">
            <a:avLst/>
          </a:prstGeom>
        </p:spPr>
      </p:pic>
      <p:pic>
        <p:nvPicPr>
          <p:cNvPr id="8" name="Picture 7">
            <a:extLst>
              <a:ext uri="{FF2B5EF4-FFF2-40B4-BE49-F238E27FC236}">
                <a16:creationId xmlns:a16="http://schemas.microsoft.com/office/drawing/2014/main" id="{1451C9BF-5E1C-1F16-CF7B-3FECE30C1EC3}"/>
              </a:ext>
            </a:extLst>
          </p:cNvPr>
          <p:cNvPicPr>
            <a:picLocks noChangeAspect="1"/>
          </p:cNvPicPr>
          <p:nvPr/>
        </p:nvPicPr>
        <p:blipFill>
          <a:blip r:embed="rId3"/>
          <a:stretch>
            <a:fillRect/>
          </a:stretch>
        </p:blipFill>
        <p:spPr>
          <a:xfrm>
            <a:off x="8189882" y="2542343"/>
            <a:ext cx="2256613" cy="2762193"/>
          </a:xfrm>
          <a:prstGeom prst="rect">
            <a:avLst/>
          </a:prstGeom>
        </p:spPr>
      </p:pic>
      <p:sp>
        <p:nvSpPr>
          <p:cNvPr id="9" name="Title 8">
            <a:extLst>
              <a:ext uri="{FF2B5EF4-FFF2-40B4-BE49-F238E27FC236}">
                <a16:creationId xmlns:a16="http://schemas.microsoft.com/office/drawing/2014/main" id="{6EE7E729-3466-7DBE-D8A1-517A58A11823}"/>
              </a:ext>
            </a:extLst>
          </p:cNvPr>
          <p:cNvSpPr>
            <a:spLocks noGrp="1"/>
          </p:cNvSpPr>
          <p:nvPr>
            <p:ph type="title"/>
          </p:nvPr>
        </p:nvSpPr>
        <p:spPr>
          <a:xfrm>
            <a:off x="838200" y="863889"/>
            <a:ext cx="10515600" cy="1325563"/>
          </a:xfrm>
        </p:spPr>
        <p:txBody>
          <a:bodyPr/>
          <a:lstStyle/>
          <a:p>
            <a:pPr algn="ctr"/>
            <a:r>
              <a:rPr lang="en-US" u="sng" dirty="0">
                <a:solidFill>
                  <a:schemeClr val="accent2">
                    <a:lumMod val="75000"/>
                  </a:schemeClr>
                </a:solidFill>
              </a:rPr>
              <a:t>Statistics of the New Data Set</a:t>
            </a:r>
            <a:endParaRPr lang="en-IN" u="sng" dirty="0">
              <a:solidFill>
                <a:schemeClr val="accent2">
                  <a:lumMod val="75000"/>
                </a:schemeClr>
              </a:solidFill>
            </a:endParaRPr>
          </a:p>
        </p:txBody>
      </p:sp>
    </p:spTree>
    <p:extLst>
      <p:ext uri="{BB962C8B-B14F-4D97-AF65-F5344CB8AC3E}">
        <p14:creationId xmlns:p14="http://schemas.microsoft.com/office/powerpoint/2010/main" val="3332986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48706AC6-C63E-1648-153D-E1D93616D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51" y="1635944"/>
            <a:ext cx="3564407" cy="2999556"/>
          </a:xfrm>
          <a:prstGeom prst="rect">
            <a:avLst/>
          </a:prstGeom>
          <a:noFill/>
          <a:extLst>
            <a:ext uri="{909E8E84-426E-40DD-AFC4-6F175D3DCCD1}">
              <a14:hiddenFill xmlns:a14="http://schemas.microsoft.com/office/drawing/2010/main">
                <a:solidFill>
                  <a:srgbClr val="FFFFFF"/>
                </a:solidFill>
              </a14:hiddenFill>
            </a:ext>
          </a:extLst>
        </p:spPr>
      </p:pic>
      <p:pic>
        <p:nvPicPr>
          <p:cNvPr id="23560" name="Picture 8">
            <a:extLst>
              <a:ext uri="{FF2B5EF4-FFF2-40B4-BE49-F238E27FC236}">
                <a16:creationId xmlns:a16="http://schemas.microsoft.com/office/drawing/2014/main" id="{F73604E2-D321-65F0-03EF-EE23D5B53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846" y="1686743"/>
            <a:ext cx="3368404" cy="2897957"/>
          </a:xfrm>
          <a:prstGeom prst="rect">
            <a:avLst/>
          </a:prstGeom>
          <a:noFill/>
          <a:extLst>
            <a:ext uri="{909E8E84-426E-40DD-AFC4-6F175D3DCCD1}">
              <a14:hiddenFill xmlns:a14="http://schemas.microsoft.com/office/drawing/2010/main">
                <a:solidFill>
                  <a:srgbClr val="FFFFFF"/>
                </a:solidFill>
              </a14:hiddenFill>
            </a:ext>
          </a:extLst>
        </p:spPr>
      </p:pic>
      <p:pic>
        <p:nvPicPr>
          <p:cNvPr id="23562" name="Picture 10">
            <a:extLst>
              <a:ext uri="{FF2B5EF4-FFF2-40B4-BE49-F238E27FC236}">
                <a16:creationId xmlns:a16="http://schemas.microsoft.com/office/drawing/2014/main" id="{391FC263-B786-F8C1-5679-1CAF917563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4938" y="1483134"/>
            <a:ext cx="3841731" cy="33051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C93C31-418D-614D-FD10-875E81434ED5}"/>
              </a:ext>
            </a:extLst>
          </p:cNvPr>
          <p:cNvSpPr txBox="1"/>
          <p:nvPr/>
        </p:nvSpPr>
        <p:spPr>
          <a:xfrm>
            <a:off x="792965" y="711200"/>
            <a:ext cx="10606069" cy="584775"/>
          </a:xfrm>
          <a:prstGeom prst="rect">
            <a:avLst/>
          </a:prstGeom>
          <a:noFill/>
        </p:spPr>
        <p:txBody>
          <a:bodyPr wrap="square" rtlCol="0">
            <a:spAutoFit/>
          </a:bodyPr>
          <a:lstStyle/>
          <a:p>
            <a:pPr algn="ctr"/>
            <a:r>
              <a:rPr lang="en-US" sz="3200" u="sng" dirty="0">
                <a:solidFill>
                  <a:schemeClr val="accent2">
                    <a:lumMod val="75000"/>
                  </a:schemeClr>
                </a:solidFill>
              </a:rPr>
              <a:t>Plots between Selling Price ,Kms and Age</a:t>
            </a:r>
            <a:endParaRPr lang="en-IN" sz="3200" u="sng" dirty="0">
              <a:solidFill>
                <a:schemeClr val="accent2">
                  <a:lumMod val="75000"/>
                </a:schemeClr>
              </a:solidFill>
            </a:endParaRPr>
          </a:p>
        </p:txBody>
      </p:sp>
      <p:sp>
        <p:nvSpPr>
          <p:cNvPr id="8" name="TextBox 7">
            <a:extLst>
              <a:ext uri="{FF2B5EF4-FFF2-40B4-BE49-F238E27FC236}">
                <a16:creationId xmlns:a16="http://schemas.microsoft.com/office/drawing/2014/main" id="{0FA63A4F-3959-B4C7-E0F1-25A5E0C7048E}"/>
              </a:ext>
            </a:extLst>
          </p:cNvPr>
          <p:cNvSpPr txBox="1"/>
          <p:nvPr/>
        </p:nvSpPr>
        <p:spPr>
          <a:xfrm>
            <a:off x="368300" y="4889500"/>
            <a:ext cx="8128000" cy="1200329"/>
          </a:xfrm>
          <a:prstGeom prst="rect">
            <a:avLst/>
          </a:prstGeom>
          <a:noFill/>
        </p:spPr>
        <p:txBody>
          <a:bodyPr wrap="square" rtlCol="0">
            <a:spAutoFit/>
          </a:bodyPr>
          <a:lstStyle/>
          <a:p>
            <a:r>
              <a:rPr lang="en-US" sz="2400" dirty="0"/>
              <a:t>In a single time payment Renault </a:t>
            </a:r>
            <a:r>
              <a:rPr lang="en-US" sz="2400" dirty="0" err="1"/>
              <a:t>kwid</a:t>
            </a:r>
            <a:r>
              <a:rPr lang="en-US" sz="2400" dirty="0"/>
              <a:t> from Bangaluru =Rs.591000 and Maruti S from Nashik =Rs.543000 are the best budget cars to buy</a:t>
            </a:r>
            <a:endParaRPr lang="en-IN" sz="2400" dirty="0"/>
          </a:p>
        </p:txBody>
      </p:sp>
    </p:spTree>
    <p:extLst>
      <p:ext uri="{BB962C8B-B14F-4D97-AF65-F5344CB8AC3E}">
        <p14:creationId xmlns:p14="http://schemas.microsoft.com/office/powerpoint/2010/main" val="27281625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6A0F36C0-A9B2-BD19-3A96-399EEEB4B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350" y="898525"/>
            <a:ext cx="6590949" cy="48672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2DA280-68C2-89C8-5D51-0130707DCACC}"/>
              </a:ext>
            </a:extLst>
          </p:cNvPr>
          <p:cNvSpPr txBox="1"/>
          <p:nvPr/>
        </p:nvSpPr>
        <p:spPr>
          <a:xfrm>
            <a:off x="7810500" y="889000"/>
            <a:ext cx="4000500" cy="2308324"/>
          </a:xfrm>
          <a:prstGeom prst="rect">
            <a:avLst/>
          </a:prstGeom>
          <a:noFill/>
        </p:spPr>
        <p:txBody>
          <a:bodyPr wrap="square" rtlCol="0">
            <a:spAutoFit/>
          </a:bodyPr>
          <a:lstStyle/>
          <a:p>
            <a:r>
              <a:rPr lang="en-US" sz="2400" b="1" dirty="0"/>
              <a:t>INSIGHTS</a:t>
            </a:r>
            <a:endParaRPr lang="en-IN" sz="2400" b="1" dirty="0"/>
          </a:p>
          <a:p>
            <a:endParaRPr lang="en-IN" sz="2400" dirty="0"/>
          </a:p>
          <a:p>
            <a:r>
              <a:rPr lang="en-IN" sz="2400" dirty="0"/>
              <a:t>The youngest car is Renault </a:t>
            </a:r>
            <a:r>
              <a:rPr lang="en-IN" sz="2400" dirty="0" err="1"/>
              <a:t>Triber</a:t>
            </a:r>
            <a:r>
              <a:rPr lang="en-IN" sz="2400" dirty="0"/>
              <a:t> and the second youngest car is Maruti S</a:t>
            </a:r>
          </a:p>
          <a:p>
            <a:endParaRPr lang="en-US" sz="2400" dirty="0"/>
          </a:p>
        </p:txBody>
      </p:sp>
    </p:spTree>
    <p:extLst>
      <p:ext uri="{BB962C8B-B14F-4D97-AF65-F5344CB8AC3E}">
        <p14:creationId xmlns:p14="http://schemas.microsoft.com/office/powerpoint/2010/main" val="2411502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D34CD-5EF7-7D8D-7461-22C98C04F590}"/>
              </a:ext>
            </a:extLst>
          </p:cNvPr>
          <p:cNvSpPr>
            <a:spLocks noGrp="1"/>
          </p:cNvSpPr>
          <p:nvPr>
            <p:ph type="title"/>
          </p:nvPr>
        </p:nvSpPr>
        <p:spPr/>
        <p:txBody>
          <a:bodyPr/>
          <a:lstStyle/>
          <a:p>
            <a:pPr algn="ctr"/>
            <a:r>
              <a:rPr lang="en-US" b="1" i="0" u="sng" dirty="0">
                <a:solidFill>
                  <a:schemeClr val="accent2">
                    <a:lumMod val="75000"/>
                  </a:schemeClr>
                </a:solidFill>
                <a:effectLst/>
                <a:latin typeface="Helvetica Neue"/>
              </a:rPr>
              <a:t>Case 2</a:t>
            </a:r>
            <a:br>
              <a:rPr lang="en-US" b="1" i="0" u="sng" dirty="0">
                <a:solidFill>
                  <a:schemeClr val="accent2">
                    <a:lumMod val="75000"/>
                  </a:schemeClr>
                </a:solidFill>
                <a:effectLst/>
                <a:latin typeface="Helvetica Neue"/>
              </a:rPr>
            </a:br>
            <a:endParaRPr lang="en-IN" u="sng" dirty="0">
              <a:solidFill>
                <a:schemeClr val="accent2">
                  <a:lumMod val="75000"/>
                </a:schemeClr>
              </a:solidFill>
            </a:endParaRPr>
          </a:p>
        </p:txBody>
      </p:sp>
      <p:sp>
        <p:nvSpPr>
          <p:cNvPr id="3" name="Text Placeholder 2">
            <a:extLst>
              <a:ext uri="{FF2B5EF4-FFF2-40B4-BE49-F238E27FC236}">
                <a16:creationId xmlns:a16="http://schemas.microsoft.com/office/drawing/2014/main" id="{FB68FF82-F6BC-8CFC-75DF-6A89E8968902}"/>
              </a:ext>
            </a:extLst>
          </p:cNvPr>
          <p:cNvSpPr>
            <a:spLocks noGrp="1"/>
          </p:cNvSpPr>
          <p:nvPr>
            <p:ph type="body" idx="1"/>
          </p:nvPr>
        </p:nvSpPr>
        <p:spPr/>
        <p:txBody>
          <a:bodyPr>
            <a:normAutofit/>
          </a:bodyPr>
          <a:lstStyle/>
          <a:p>
            <a:pPr algn="l"/>
            <a:r>
              <a:rPr lang="en-US" b="0" i="0" dirty="0">
                <a:solidFill>
                  <a:srgbClr val="000000"/>
                </a:solidFill>
                <a:effectLst/>
                <a:latin typeface="Helvetica Neue"/>
              </a:rPr>
              <a:t>where the client utilizes a portion of his budget to buy a personal car and the rest uses to invest in a car for starting a cab services The only possibility here is to buy the car in terms of EMI due to budget constraints therefor find the maximum Down payment value</a:t>
            </a:r>
          </a:p>
          <a:p>
            <a:endParaRPr lang="en-IN" dirty="0"/>
          </a:p>
        </p:txBody>
      </p:sp>
      <p:sp>
        <p:nvSpPr>
          <p:cNvPr id="4" name="Text Placeholder 3">
            <a:extLst>
              <a:ext uri="{FF2B5EF4-FFF2-40B4-BE49-F238E27FC236}">
                <a16:creationId xmlns:a16="http://schemas.microsoft.com/office/drawing/2014/main" id="{84743C39-5C5B-9CFC-B6EE-B4B4ADD19279}"/>
              </a:ext>
            </a:extLst>
          </p:cNvPr>
          <p:cNvSpPr>
            <a:spLocks noGrp="1"/>
          </p:cNvSpPr>
          <p:nvPr>
            <p:ph type="body" idx="2"/>
          </p:nvPr>
        </p:nvSpPr>
        <p:spPr/>
        <p:txBody>
          <a:bodyPr/>
          <a:lstStyle/>
          <a:p>
            <a:r>
              <a:rPr lang="en-US" b="0" i="0" dirty="0">
                <a:solidFill>
                  <a:srgbClr val="000000"/>
                </a:solidFill>
                <a:effectLst/>
                <a:latin typeface="Helvetica Neue"/>
              </a:rPr>
              <a:t>keeping in mind to have a long lasting business and good returns its best to invest in a good car than taking less EMI as a factor to choose a car for higher returns. we will take case1 as the criteria and use its data set to buy cars</a:t>
            </a:r>
            <a:endParaRPr lang="en-IN" dirty="0"/>
          </a:p>
        </p:txBody>
      </p:sp>
    </p:spTree>
    <p:extLst>
      <p:ext uri="{BB962C8B-B14F-4D97-AF65-F5344CB8AC3E}">
        <p14:creationId xmlns:p14="http://schemas.microsoft.com/office/powerpoint/2010/main" val="747864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CC67A3-46B9-E1FD-315A-92842C224BCF}"/>
              </a:ext>
            </a:extLst>
          </p:cNvPr>
          <p:cNvSpPr>
            <a:spLocks noGrp="1"/>
          </p:cNvSpPr>
          <p:nvPr>
            <p:ph type="title"/>
          </p:nvPr>
        </p:nvSpPr>
        <p:spPr/>
        <p:txBody>
          <a:bodyPr/>
          <a:lstStyle/>
          <a:p>
            <a:r>
              <a:rPr lang="en-US" u="sng" dirty="0">
                <a:solidFill>
                  <a:schemeClr val="accent2">
                    <a:lumMod val="75000"/>
                  </a:schemeClr>
                </a:solidFill>
              </a:rPr>
              <a:t>Project Flow </a:t>
            </a:r>
            <a:endParaRPr lang="en-IN" u="sng" dirty="0">
              <a:solidFill>
                <a:schemeClr val="accent2">
                  <a:lumMod val="75000"/>
                </a:schemeClr>
              </a:solidFill>
            </a:endParaRPr>
          </a:p>
        </p:txBody>
      </p:sp>
      <p:sp>
        <p:nvSpPr>
          <p:cNvPr id="5" name="Text Placeholder 4">
            <a:extLst>
              <a:ext uri="{FF2B5EF4-FFF2-40B4-BE49-F238E27FC236}">
                <a16:creationId xmlns:a16="http://schemas.microsoft.com/office/drawing/2014/main" id="{3F2312E7-AA97-93F9-7875-121E9C1DBC81}"/>
              </a:ext>
            </a:extLst>
          </p:cNvPr>
          <p:cNvSpPr>
            <a:spLocks noGrp="1"/>
          </p:cNvSpPr>
          <p:nvPr>
            <p:ph type="body" idx="1"/>
          </p:nvPr>
        </p:nvSpPr>
        <p:spPr/>
        <p:txBody>
          <a:bodyPr/>
          <a:lstStyle/>
          <a:p>
            <a:pPr marL="114300" indent="0">
              <a:buNone/>
            </a:pPr>
            <a:r>
              <a:rPr lang="en-US" dirty="0"/>
              <a:t>Step 1: WEB SCRAPING</a:t>
            </a:r>
          </a:p>
          <a:p>
            <a:pPr marL="114300" indent="0">
              <a:buNone/>
            </a:pPr>
            <a:endParaRPr lang="en-US" dirty="0"/>
          </a:p>
          <a:p>
            <a:pPr marL="114300" indent="0">
              <a:buNone/>
            </a:pPr>
            <a:r>
              <a:rPr lang="en-IN" dirty="0"/>
              <a:t>Step 2: DATA CLEANING</a:t>
            </a:r>
          </a:p>
          <a:p>
            <a:pPr marL="114300" indent="0">
              <a:buNone/>
            </a:pPr>
            <a:endParaRPr lang="en-IN" dirty="0"/>
          </a:p>
          <a:p>
            <a:pPr marL="114300" indent="0">
              <a:buNone/>
            </a:pPr>
            <a:r>
              <a:rPr lang="en-IN" dirty="0"/>
              <a:t>Step 3: DATA MANIPULATION</a:t>
            </a:r>
            <a:endParaRPr lang="en-US" dirty="0"/>
          </a:p>
        </p:txBody>
      </p:sp>
      <p:sp>
        <p:nvSpPr>
          <p:cNvPr id="6" name="Text Placeholder 5">
            <a:extLst>
              <a:ext uri="{FF2B5EF4-FFF2-40B4-BE49-F238E27FC236}">
                <a16:creationId xmlns:a16="http://schemas.microsoft.com/office/drawing/2014/main" id="{D16786EE-3AF6-D504-2609-397DCDAFF509}"/>
              </a:ext>
            </a:extLst>
          </p:cNvPr>
          <p:cNvSpPr>
            <a:spLocks noGrp="1"/>
          </p:cNvSpPr>
          <p:nvPr>
            <p:ph type="body" idx="2"/>
          </p:nvPr>
        </p:nvSpPr>
        <p:spPr>
          <a:xfrm>
            <a:off x="6172200" y="1552909"/>
            <a:ext cx="5181600" cy="4351338"/>
          </a:xfrm>
        </p:spPr>
        <p:txBody>
          <a:bodyPr/>
          <a:lstStyle/>
          <a:p>
            <a:r>
              <a:rPr lang="en-US" dirty="0"/>
              <a:t>Step 4: </a:t>
            </a:r>
          </a:p>
          <a:p>
            <a:pPr marL="114300" indent="0">
              <a:buNone/>
            </a:pPr>
            <a:r>
              <a:rPr lang="en-US" dirty="0"/>
              <a:t>DATA VISUALIZATION AND                DATA ANALYSIS</a:t>
            </a:r>
          </a:p>
          <a:p>
            <a:endParaRPr lang="en-US" dirty="0"/>
          </a:p>
          <a:p>
            <a:pPr marL="114300" indent="0">
              <a:buNone/>
            </a:pPr>
            <a:r>
              <a:rPr lang="en-IN" dirty="0"/>
              <a:t>Step 5:</a:t>
            </a:r>
          </a:p>
          <a:p>
            <a:pPr marL="114300" indent="0">
              <a:buNone/>
            </a:pPr>
            <a:r>
              <a:rPr lang="en-IN" dirty="0"/>
              <a:t>ANALYSIS AS PER CLIENT REQUIREMENT</a:t>
            </a:r>
          </a:p>
        </p:txBody>
      </p:sp>
    </p:spTree>
    <p:extLst>
      <p:ext uri="{BB962C8B-B14F-4D97-AF65-F5344CB8AC3E}">
        <p14:creationId xmlns:p14="http://schemas.microsoft.com/office/powerpoint/2010/main" val="10520641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8BCE1AC-97DF-31FC-8C06-D131076A8023}"/>
              </a:ext>
            </a:extLst>
          </p:cNvPr>
          <p:cNvPicPr>
            <a:picLocks noChangeAspect="1"/>
          </p:cNvPicPr>
          <p:nvPr/>
        </p:nvPicPr>
        <p:blipFill>
          <a:blip r:embed="rId2"/>
          <a:stretch>
            <a:fillRect/>
          </a:stretch>
        </p:blipFill>
        <p:spPr>
          <a:xfrm>
            <a:off x="329438" y="1690688"/>
            <a:ext cx="11750014" cy="3814420"/>
          </a:xfrm>
          <a:prstGeom prst="rect">
            <a:avLst/>
          </a:prstGeom>
        </p:spPr>
      </p:pic>
      <p:sp>
        <p:nvSpPr>
          <p:cNvPr id="7" name="Title 6">
            <a:extLst>
              <a:ext uri="{FF2B5EF4-FFF2-40B4-BE49-F238E27FC236}">
                <a16:creationId xmlns:a16="http://schemas.microsoft.com/office/drawing/2014/main" id="{29C88210-2ACB-F302-9A3B-7DAEEFC090BF}"/>
              </a:ext>
            </a:extLst>
          </p:cNvPr>
          <p:cNvSpPr>
            <a:spLocks noGrp="1"/>
          </p:cNvSpPr>
          <p:nvPr>
            <p:ph type="title"/>
          </p:nvPr>
        </p:nvSpPr>
        <p:spPr/>
        <p:txBody>
          <a:bodyPr/>
          <a:lstStyle/>
          <a:p>
            <a:r>
              <a:rPr lang="en-US" u="sng" dirty="0">
                <a:solidFill>
                  <a:schemeClr val="accent2">
                    <a:lumMod val="75000"/>
                  </a:schemeClr>
                </a:solidFill>
              </a:rPr>
              <a:t>List of car options to buy</a:t>
            </a:r>
            <a:endParaRPr lang="en-IN" u="sng" dirty="0">
              <a:solidFill>
                <a:schemeClr val="accent2">
                  <a:lumMod val="75000"/>
                </a:schemeClr>
              </a:solidFill>
            </a:endParaRPr>
          </a:p>
        </p:txBody>
      </p:sp>
    </p:spTree>
    <p:extLst>
      <p:ext uri="{BB962C8B-B14F-4D97-AF65-F5344CB8AC3E}">
        <p14:creationId xmlns:p14="http://schemas.microsoft.com/office/powerpoint/2010/main" val="42037540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7CBC992F-1270-4291-A193-0CD00519068E}"/>
              </a:ext>
            </a:extLst>
          </p:cNvPr>
          <p:cNvGraphicFramePr>
            <a:graphicFrameLocks noGrp="1"/>
          </p:cNvGraphicFramePr>
          <p:nvPr>
            <p:extLst>
              <p:ext uri="{D42A27DB-BD31-4B8C-83A1-F6EECF244321}">
                <p14:modId xmlns:p14="http://schemas.microsoft.com/office/powerpoint/2010/main" val="2346811546"/>
              </p:ext>
            </p:extLst>
          </p:nvPr>
        </p:nvGraphicFramePr>
        <p:xfrm>
          <a:off x="590552" y="1778273"/>
          <a:ext cx="11010898" cy="2194560"/>
        </p:xfrm>
        <a:graphic>
          <a:graphicData uri="http://schemas.openxmlformats.org/drawingml/2006/table">
            <a:tbl>
              <a:tblPr firstRow="1" bandRow="1">
                <a:tableStyleId>{5C22544A-7EE6-4342-B048-85BDC9FD1C3A}</a:tableStyleId>
              </a:tblPr>
              <a:tblGrid>
                <a:gridCol w="1223433">
                  <a:extLst>
                    <a:ext uri="{9D8B030D-6E8A-4147-A177-3AD203B41FA5}">
                      <a16:colId xmlns:a16="http://schemas.microsoft.com/office/drawing/2014/main" val="296284188"/>
                    </a:ext>
                  </a:extLst>
                </a:gridCol>
                <a:gridCol w="1223433">
                  <a:extLst>
                    <a:ext uri="{9D8B030D-6E8A-4147-A177-3AD203B41FA5}">
                      <a16:colId xmlns:a16="http://schemas.microsoft.com/office/drawing/2014/main" val="3733470205"/>
                    </a:ext>
                  </a:extLst>
                </a:gridCol>
                <a:gridCol w="1745898">
                  <a:extLst>
                    <a:ext uri="{9D8B030D-6E8A-4147-A177-3AD203B41FA5}">
                      <a16:colId xmlns:a16="http://schemas.microsoft.com/office/drawing/2014/main" val="2727814867"/>
                    </a:ext>
                  </a:extLst>
                </a:gridCol>
                <a:gridCol w="1031863">
                  <a:extLst>
                    <a:ext uri="{9D8B030D-6E8A-4147-A177-3AD203B41FA5}">
                      <a16:colId xmlns:a16="http://schemas.microsoft.com/office/drawing/2014/main" val="3095338045"/>
                    </a:ext>
                  </a:extLst>
                </a:gridCol>
                <a:gridCol w="1188602">
                  <a:extLst>
                    <a:ext uri="{9D8B030D-6E8A-4147-A177-3AD203B41FA5}">
                      <a16:colId xmlns:a16="http://schemas.microsoft.com/office/drawing/2014/main" val="489743480"/>
                    </a:ext>
                  </a:extLst>
                </a:gridCol>
                <a:gridCol w="927370">
                  <a:extLst>
                    <a:ext uri="{9D8B030D-6E8A-4147-A177-3AD203B41FA5}">
                      <a16:colId xmlns:a16="http://schemas.microsoft.com/office/drawing/2014/main" val="344335776"/>
                    </a:ext>
                  </a:extLst>
                </a:gridCol>
                <a:gridCol w="1223433">
                  <a:extLst>
                    <a:ext uri="{9D8B030D-6E8A-4147-A177-3AD203B41FA5}">
                      <a16:colId xmlns:a16="http://schemas.microsoft.com/office/drawing/2014/main" val="4144196898"/>
                    </a:ext>
                  </a:extLst>
                </a:gridCol>
                <a:gridCol w="1223433">
                  <a:extLst>
                    <a:ext uri="{9D8B030D-6E8A-4147-A177-3AD203B41FA5}">
                      <a16:colId xmlns:a16="http://schemas.microsoft.com/office/drawing/2014/main" val="3168042175"/>
                    </a:ext>
                  </a:extLst>
                </a:gridCol>
                <a:gridCol w="1223433">
                  <a:extLst>
                    <a:ext uri="{9D8B030D-6E8A-4147-A177-3AD203B41FA5}">
                      <a16:colId xmlns:a16="http://schemas.microsoft.com/office/drawing/2014/main" val="1190734919"/>
                    </a:ext>
                  </a:extLst>
                </a:gridCol>
              </a:tblGrid>
              <a:tr h="547794">
                <a:tc>
                  <a:txBody>
                    <a:bodyPr/>
                    <a:lstStyle/>
                    <a:p>
                      <a:r>
                        <a:rPr lang="en-US" dirty="0"/>
                        <a:t>Car Name</a:t>
                      </a:r>
                      <a:endParaRPr lang="en-IN" dirty="0"/>
                    </a:p>
                  </a:txBody>
                  <a:tcPr/>
                </a:tc>
                <a:tc>
                  <a:txBody>
                    <a:bodyPr/>
                    <a:lstStyle/>
                    <a:p>
                      <a:r>
                        <a:rPr lang="en-US" dirty="0"/>
                        <a:t>Down payment</a:t>
                      </a:r>
                      <a:endParaRPr lang="en-IN" dirty="0"/>
                    </a:p>
                  </a:txBody>
                  <a:tcPr/>
                </a:tc>
                <a:tc>
                  <a:txBody>
                    <a:bodyPr/>
                    <a:lstStyle/>
                    <a:p>
                      <a:r>
                        <a:rPr lang="en-US" dirty="0"/>
                        <a:t>EMI</a:t>
                      </a:r>
                      <a:endParaRPr lang="en-IN" dirty="0"/>
                    </a:p>
                  </a:txBody>
                  <a:tcPr/>
                </a:tc>
                <a:tc>
                  <a:txBody>
                    <a:bodyPr/>
                    <a:lstStyle/>
                    <a:p>
                      <a:r>
                        <a:rPr lang="en-US" dirty="0"/>
                        <a:t>Driver salary</a:t>
                      </a:r>
                      <a:endParaRPr lang="en-IN" dirty="0"/>
                    </a:p>
                  </a:txBody>
                  <a:tcPr/>
                </a:tc>
                <a:tc>
                  <a:txBody>
                    <a:bodyPr/>
                    <a:lstStyle/>
                    <a:p>
                      <a:r>
                        <a:rPr lang="en-US" dirty="0" err="1"/>
                        <a:t>Maintenace</a:t>
                      </a:r>
                      <a:endParaRPr lang="en-IN" dirty="0"/>
                    </a:p>
                  </a:txBody>
                  <a:tcPr/>
                </a:tc>
                <a:tc>
                  <a:txBody>
                    <a:bodyPr/>
                    <a:lstStyle/>
                    <a:p>
                      <a:r>
                        <a:rPr lang="en-US" dirty="0"/>
                        <a:t>Total cost</a:t>
                      </a:r>
                      <a:endParaRPr lang="en-IN" dirty="0"/>
                    </a:p>
                  </a:txBody>
                  <a:tcPr/>
                </a:tc>
                <a:tc>
                  <a:txBody>
                    <a:bodyPr/>
                    <a:lstStyle/>
                    <a:p>
                      <a:r>
                        <a:rPr lang="en-US" dirty="0"/>
                        <a:t>Average estimate form cab</a:t>
                      </a:r>
                      <a:endParaRPr lang="en-IN" dirty="0"/>
                    </a:p>
                  </a:txBody>
                  <a:tcPr/>
                </a:tc>
                <a:tc>
                  <a:txBody>
                    <a:bodyPr/>
                    <a:lstStyle/>
                    <a:p>
                      <a:r>
                        <a:rPr lang="en-US" dirty="0"/>
                        <a:t>Net monthly income estimate</a:t>
                      </a:r>
                      <a:endParaRPr lang="en-IN" dirty="0"/>
                    </a:p>
                  </a:txBody>
                  <a:tcPr/>
                </a:tc>
                <a:tc>
                  <a:txBody>
                    <a:bodyPr/>
                    <a:lstStyle/>
                    <a:p>
                      <a:r>
                        <a:rPr lang="en-US" dirty="0"/>
                        <a:t>Yearly income estimate</a:t>
                      </a:r>
                      <a:endParaRPr lang="en-IN" dirty="0"/>
                    </a:p>
                  </a:txBody>
                  <a:tcPr/>
                </a:tc>
                <a:extLst>
                  <a:ext uri="{0D108BD9-81ED-4DB2-BD59-A6C34878D82A}">
                    <a16:rowId xmlns:a16="http://schemas.microsoft.com/office/drawing/2014/main" val="181229491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Hyundai Grand</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1,27,200</a:t>
                      </a:r>
                      <a:endParaRPr lang="en-IN"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9,947</a:t>
                      </a:r>
                      <a:endParaRPr lang="en-IN" dirty="0"/>
                    </a:p>
                    <a:p>
                      <a:endParaRPr lang="en-IN" dirty="0"/>
                    </a:p>
                  </a:txBody>
                  <a:tcPr/>
                </a:tc>
                <a:tc>
                  <a:txBody>
                    <a:bodyPr/>
                    <a:lstStyle/>
                    <a:p>
                      <a:r>
                        <a:rPr lang="en-US" dirty="0"/>
                        <a:t>20,000</a:t>
                      </a:r>
                      <a:endParaRPr lang="en-IN" dirty="0"/>
                    </a:p>
                  </a:txBody>
                  <a:tcPr/>
                </a:tc>
                <a:tc>
                  <a:txBody>
                    <a:bodyPr/>
                    <a:lstStyle/>
                    <a:p>
                      <a:r>
                        <a:rPr lang="en-US" dirty="0"/>
                        <a:t>5,000</a:t>
                      </a:r>
                      <a:endParaRPr lang="en-IN" dirty="0"/>
                    </a:p>
                  </a:txBody>
                  <a:tcPr/>
                </a:tc>
                <a:tc>
                  <a:txBody>
                    <a:bodyPr/>
                    <a:lstStyle/>
                    <a:p>
                      <a:r>
                        <a:rPr lang="en-US" dirty="0"/>
                        <a:t>34,947</a:t>
                      </a:r>
                      <a:endParaRPr lang="en-IN" dirty="0"/>
                    </a:p>
                  </a:txBody>
                  <a:tcPr/>
                </a:tc>
                <a:tc>
                  <a:txBody>
                    <a:bodyPr/>
                    <a:lstStyle/>
                    <a:p>
                      <a:r>
                        <a:rPr lang="en-US" dirty="0"/>
                        <a:t>45,000</a:t>
                      </a:r>
                      <a:endParaRPr lang="en-IN" dirty="0"/>
                    </a:p>
                  </a:txBody>
                  <a:tcPr/>
                </a:tc>
                <a:tc>
                  <a:txBody>
                    <a:bodyPr/>
                    <a:lstStyle/>
                    <a:p>
                      <a:r>
                        <a:rPr lang="en-US" dirty="0"/>
                        <a:t>10,053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1,20,636/-</a:t>
                      </a:r>
                      <a:endParaRPr lang="en-IN" dirty="0"/>
                    </a:p>
                  </a:txBody>
                  <a:tcPr/>
                </a:tc>
                <a:extLst>
                  <a:ext uri="{0D108BD9-81ED-4DB2-BD59-A6C34878D82A}">
                    <a16:rowId xmlns:a16="http://schemas.microsoft.com/office/drawing/2014/main" val="358841465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Renault </a:t>
                      </a:r>
                      <a:r>
                        <a:rPr lang="en-US" dirty="0" err="1"/>
                        <a:t>Kwid</a:t>
                      </a:r>
                      <a:endParaRPr lang="en-IN" dirty="0"/>
                    </a:p>
                    <a:p>
                      <a:endParaRPr lang="en-IN" dirty="0"/>
                    </a:p>
                  </a:txBody>
                  <a:tcPr/>
                </a:tc>
                <a:tc>
                  <a:txBody>
                    <a:bodyPr/>
                    <a:lstStyle/>
                    <a:p>
                      <a:r>
                        <a:rPr lang="en-US" dirty="0"/>
                        <a:t>1,18,200</a:t>
                      </a:r>
                      <a:endParaRPr lang="en-IN" dirty="0"/>
                    </a:p>
                  </a:txBody>
                  <a:tcPr/>
                </a:tc>
                <a:tc>
                  <a:txBody>
                    <a:bodyPr/>
                    <a:lstStyle/>
                    <a:p>
                      <a:r>
                        <a:rPr lang="en-US" dirty="0"/>
                        <a:t>9,243</a:t>
                      </a:r>
                      <a:endParaRPr lang="en-IN" dirty="0"/>
                    </a:p>
                  </a:txBody>
                  <a:tcPr/>
                </a:tc>
                <a:tc>
                  <a:txBody>
                    <a:bodyPr/>
                    <a:lstStyle/>
                    <a:p>
                      <a:r>
                        <a:rPr lang="en-US" dirty="0"/>
                        <a:t>null</a:t>
                      </a:r>
                      <a:endParaRPr lang="en-IN" dirty="0"/>
                    </a:p>
                  </a:txBody>
                  <a:tcPr/>
                </a:tc>
                <a:tc>
                  <a:txBody>
                    <a:bodyPr/>
                    <a:lstStyle/>
                    <a:p>
                      <a:r>
                        <a:rPr lang="en-US" dirty="0"/>
                        <a:t>null</a:t>
                      </a:r>
                      <a:endParaRPr lang="en-IN" dirty="0"/>
                    </a:p>
                  </a:txBody>
                  <a:tcPr/>
                </a:tc>
                <a:tc>
                  <a:txBody>
                    <a:bodyPr/>
                    <a:lstStyle/>
                    <a:p>
                      <a:r>
                        <a:rPr lang="en-US" dirty="0"/>
                        <a:t>null</a:t>
                      </a:r>
                    </a:p>
                    <a:p>
                      <a:endParaRPr lang="en-IN" dirty="0"/>
                    </a:p>
                  </a:txBody>
                  <a:tcPr/>
                </a:tc>
                <a:tc>
                  <a:txBody>
                    <a:bodyPr/>
                    <a:lstStyle/>
                    <a:p>
                      <a:r>
                        <a:rPr lang="en-US" dirty="0"/>
                        <a:t>null</a:t>
                      </a:r>
                      <a:endParaRPr lang="en-IN" dirty="0"/>
                    </a:p>
                  </a:txBody>
                  <a:tcPr/>
                </a:tc>
                <a:tc>
                  <a:txBody>
                    <a:bodyPr/>
                    <a:lstStyle/>
                    <a:p>
                      <a:r>
                        <a:rPr lang="en-US" dirty="0"/>
                        <a:t>null</a:t>
                      </a:r>
                      <a:endParaRPr lang="en-IN" dirty="0"/>
                    </a:p>
                  </a:txBody>
                  <a:tcPr/>
                </a:tc>
                <a:tc>
                  <a:txBody>
                    <a:bodyPr/>
                    <a:lstStyle/>
                    <a:p>
                      <a:r>
                        <a:rPr lang="en-US" dirty="0"/>
                        <a:t>null</a:t>
                      </a:r>
                      <a:endParaRPr lang="en-IN" dirty="0"/>
                    </a:p>
                  </a:txBody>
                  <a:tcPr/>
                </a:tc>
                <a:extLst>
                  <a:ext uri="{0D108BD9-81ED-4DB2-BD59-A6C34878D82A}">
                    <a16:rowId xmlns:a16="http://schemas.microsoft.com/office/drawing/2014/main" val="3511764451"/>
                  </a:ext>
                </a:extLst>
              </a:tr>
            </a:tbl>
          </a:graphicData>
        </a:graphic>
      </p:graphicFrame>
      <p:sp>
        <p:nvSpPr>
          <p:cNvPr id="8" name="TextBox 7">
            <a:extLst>
              <a:ext uri="{FF2B5EF4-FFF2-40B4-BE49-F238E27FC236}">
                <a16:creationId xmlns:a16="http://schemas.microsoft.com/office/drawing/2014/main" id="{8EAC367B-2146-85C1-AD8F-DC4234CC243F}"/>
              </a:ext>
            </a:extLst>
          </p:cNvPr>
          <p:cNvSpPr txBox="1"/>
          <p:nvPr/>
        </p:nvSpPr>
        <p:spPr>
          <a:xfrm>
            <a:off x="590550" y="4519231"/>
            <a:ext cx="11010900" cy="954107"/>
          </a:xfrm>
          <a:prstGeom prst="rect">
            <a:avLst/>
          </a:prstGeom>
          <a:noFill/>
        </p:spPr>
        <p:txBody>
          <a:bodyPr wrap="square" rtlCol="0">
            <a:spAutoFit/>
          </a:bodyPr>
          <a:lstStyle/>
          <a:p>
            <a:r>
              <a:rPr lang="en-US" dirty="0"/>
              <a:t> The best cars are Renault </a:t>
            </a:r>
            <a:r>
              <a:rPr lang="en-US" dirty="0" err="1"/>
              <a:t>Kwid</a:t>
            </a:r>
            <a:r>
              <a:rPr lang="en-US" dirty="0"/>
              <a:t> and Hyundai Grand  within the budget of 7,00,000/- is best to buy were in which one can be used for the personal use and 2nd can be used for the business purpose. Income from one car can be used to pay for both the cars as the evident from the above calculation after 4 years both the cars </a:t>
            </a:r>
          </a:p>
          <a:p>
            <a:r>
              <a:rPr lang="en-US" dirty="0"/>
              <a:t>will be owned by the client, and generating the revenue of 1,20,636/- per annum.</a:t>
            </a:r>
            <a:endParaRPr lang="en-IN" dirty="0"/>
          </a:p>
        </p:txBody>
      </p:sp>
      <p:sp>
        <p:nvSpPr>
          <p:cNvPr id="11" name="TextBox 10">
            <a:extLst>
              <a:ext uri="{FF2B5EF4-FFF2-40B4-BE49-F238E27FC236}">
                <a16:creationId xmlns:a16="http://schemas.microsoft.com/office/drawing/2014/main" id="{2537D36F-F8CE-B411-630F-69DFECD359C7}"/>
              </a:ext>
            </a:extLst>
          </p:cNvPr>
          <p:cNvSpPr txBox="1"/>
          <p:nvPr/>
        </p:nvSpPr>
        <p:spPr>
          <a:xfrm>
            <a:off x="723900" y="696440"/>
            <a:ext cx="5740400" cy="707886"/>
          </a:xfrm>
          <a:prstGeom prst="rect">
            <a:avLst/>
          </a:prstGeom>
          <a:noFill/>
        </p:spPr>
        <p:txBody>
          <a:bodyPr wrap="square" rtlCol="0">
            <a:spAutoFit/>
          </a:bodyPr>
          <a:lstStyle/>
          <a:p>
            <a:r>
              <a:rPr lang="en-US" sz="4000" u="sng" dirty="0">
                <a:solidFill>
                  <a:schemeClr val="accent2">
                    <a:lumMod val="75000"/>
                  </a:schemeClr>
                </a:solidFill>
              </a:rPr>
              <a:t>Conclusion</a:t>
            </a:r>
            <a:endParaRPr lang="en-IN" sz="4000" u="sng" dirty="0">
              <a:solidFill>
                <a:schemeClr val="accent2">
                  <a:lumMod val="75000"/>
                </a:schemeClr>
              </a:solidFill>
            </a:endParaRPr>
          </a:p>
        </p:txBody>
      </p:sp>
    </p:spTree>
    <p:extLst>
      <p:ext uri="{BB962C8B-B14F-4D97-AF65-F5344CB8AC3E}">
        <p14:creationId xmlns:p14="http://schemas.microsoft.com/office/powerpoint/2010/main" val="13014455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EE59-1831-3F29-7E1E-8191EE9145EE}"/>
              </a:ext>
            </a:extLst>
          </p:cNvPr>
          <p:cNvSpPr>
            <a:spLocks noGrp="1"/>
          </p:cNvSpPr>
          <p:nvPr>
            <p:ph type="title"/>
          </p:nvPr>
        </p:nvSpPr>
        <p:spPr>
          <a:xfrm>
            <a:off x="736600" y="681037"/>
            <a:ext cx="10515600" cy="1325563"/>
          </a:xfrm>
        </p:spPr>
        <p:txBody>
          <a:bodyPr>
            <a:normAutofit/>
          </a:bodyPr>
          <a:lstStyle/>
          <a:p>
            <a:r>
              <a:rPr lang="en-US" sz="3600" b="1" u="sng" dirty="0">
                <a:solidFill>
                  <a:schemeClr val="accent2">
                    <a:lumMod val="75000"/>
                  </a:schemeClr>
                </a:solidFill>
              </a:rPr>
              <a:t>Experience/Challenges working on Web Scraping – Data Analysis Project.</a:t>
            </a:r>
            <a:endParaRPr lang="en-IN" u="sng" dirty="0">
              <a:solidFill>
                <a:schemeClr val="accent2">
                  <a:lumMod val="75000"/>
                </a:schemeClr>
              </a:solidFill>
            </a:endParaRPr>
          </a:p>
        </p:txBody>
      </p:sp>
      <p:sp>
        <p:nvSpPr>
          <p:cNvPr id="3" name="Text Placeholder 2">
            <a:extLst>
              <a:ext uri="{FF2B5EF4-FFF2-40B4-BE49-F238E27FC236}">
                <a16:creationId xmlns:a16="http://schemas.microsoft.com/office/drawing/2014/main" id="{1BBE5EEB-3013-A8FA-DEB9-775003D0C27F}"/>
              </a:ext>
            </a:extLst>
          </p:cNvPr>
          <p:cNvSpPr>
            <a:spLocks noGrp="1"/>
          </p:cNvSpPr>
          <p:nvPr>
            <p:ph type="body" idx="1"/>
          </p:nvPr>
        </p:nvSpPr>
        <p:spPr/>
        <p:txBody>
          <a:bodyPr/>
          <a:lstStyle/>
          <a:p>
            <a:pPr marL="628650" indent="-514350">
              <a:buFont typeface="+mj-lt"/>
              <a:buAutoNum type="arabicPeriod"/>
            </a:pPr>
            <a:r>
              <a:rPr lang="en-US" dirty="0"/>
              <a:t>Loading the </a:t>
            </a:r>
            <a:r>
              <a:rPr lang="en-US" dirty="0" err="1"/>
              <a:t>url</a:t>
            </a:r>
            <a:r>
              <a:rPr lang="en-US" dirty="0"/>
              <a:t> as certain webpages do not give access to read from python programs to stop the reading of data</a:t>
            </a:r>
          </a:p>
          <a:p>
            <a:pPr marL="628650" indent="-514350">
              <a:buFont typeface="+mj-lt"/>
              <a:buAutoNum type="arabicPeriod"/>
            </a:pPr>
            <a:r>
              <a:rPr lang="en-US" dirty="0"/>
              <a:t>Learned about the concept of user-agents that acts like a requests from a browser </a:t>
            </a:r>
          </a:p>
          <a:p>
            <a:pPr marL="628650" indent="-514350">
              <a:buFont typeface="+mj-lt"/>
              <a:buAutoNum type="arabicPeriod"/>
            </a:pPr>
            <a:r>
              <a:rPr lang="en-US" dirty="0"/>
              <a:t>Writing the right regex code for data extraction</a:t>
            </a:r>
          </a:p>
          <a:p>
            <a:pPr marL="628650" indent="-514350">
              <a:buFont typeface="+mj-lt"/>
              <a:buAutoNum type="arabicPeriod"/>
            </a:pPr>
            <a:r>
              <a:rPr lang="en-IN" dirty="0"/>
              <a:t>Used regex 101 to write the right regex</a:t>
            </a:r>
          </a:p>
          <a:p>
            <a:pPr marL="628650" indent="-514350">
              <a:buFont typeface="+mj-lt"/>
              <a:buAutoNum type="arabicPeriod"/>
            </a:pPr>
            <a:r>
              <a:rPr lang="en-IN" dirty="0"/>
              <a:t>Helped a lot to work as a team and know individual strengths and weakness and become a team player and made me appreciate my team member</a:t>
            </a:r>
          </a:p>
        </p:txBody>
      </p:sp>
    </p:spTree>
    <p:extLst>
      <p:ext uri="{BB962C8B-B14F-4D97-AF65-F5344CB8AC3E}">
        <p14:creationId xmlns:p14="http://schemas.microsoft.com/office/powerpoint/2010/main" val="1541102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1AEC11-43C5-3288-4E0C-EFF05921B9E3}"/>
              </a:ext>
            </a:extLst>
          </p:cNvPr>
          <p:cNvSpPr>
            <a:spLocks noGrp="1"/>
          </p:cNvSpPr>
          <p:nvPr>
            <p:ph type="title"/>
          </p:nvPr>
        </p:nvSpPr>
        <p:spPr>
          <a:xfrm>
            <a:off x="742950" y="576263"/>
            <a:ext cx="10515600" cy="2852737"/>
          </a:xfrm>
        </p:spPr>
        <p:txBody>
          <a:bodyPr/>
          <a:lstStyle/>
          <a:p>
            <a:pPr algn="ctr"/>
            <a:r>
              <a:rPr lang="en-US" b="1" dirty="0"/>
              <a:t>Step 1</a:t>
            </a:r>
            <a:endParaRPr lang="en-IN" b="1" dirty="0"/>
          </a:p>
        </p:txBody>
      </p:sp>
      <p:sp>
        <p:nvSpPr>
          <p:cNvPr id="6" name="Text Placeholder 5">
            <a:extLst>
              <a:ext uri="{FF2B5EF4-FFF2-40B4-BE49-F238E27FC236}">
                <a16:creationId xmlns:a16="http://schemas.microsoft.com/office/drawing/2014/main" id="{21E1C24E-DB80-DDE6-7231-9E874A0FC4A3}"/>
              </a:ext>
            </a:extLst>
          </p:cNvPr>
          <p:cNvSpPr>
            <a:spLocks noGrp="1"/>
          </p:cNvSpPr>
          <p:nvPr>
            <p:ph type="body" idx="1"/>
          </p:nvPr>
        </p:nvSpPr>
        <p:spPr>
          <a:xfrm>
            <a:off x="838200" y="3687763"/>
            <a:ext cx="10515600" cy="1500187"/>
          </a:xfrm>
        </p:spPr>
        <p:txBody>
          <a:bodyPr>
            <a:normAutofit/>
          </a:bodyPr>
          <a:lstStyle/>
          <a:p>
            <a:pPr algn="ctr"/>
            <a:r>
              <a:rPr lang="en-IN" sz="3200" dirty="0">
                <a:solidFill>
                  <a:schemeClr val="accent2">
                    <a:lumMod val="75000"/>
                  </a:schemeClr>
                </a:solidFill>
              </a:rPr>
              <a:t>WEBSCRAPING</a:t>
            </a:r>
          </a:p>
        </p:txBody>
      </p:sp>
    </p:spTree>
    <p:extLst>
      <p:ext uri="{BB962C8B-B14F-4D97-AF65-F5344CB8AC3E}">
        <p14:creationId xmlns:p14="http://schemas.microsoft.com/office/powerpoint/2010/main" val="56742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6630-4525-E070-D472-E82D6DE08524}"/>
              </a:ext>
            </a:extLst>
          </p:cNvPr>
          <p:cNvSpPr>
            <a:spLocks noGrp="1"/>
          </p:cNvSpPr>
          <p:nvPr>
            <p:ph type="title"/>
          </p:nvPr>
        </p:nvSpPr>
        <p:spPr>
          <a:xfrm>
            <a:off x="838200" y="365126"/>
            <a:ext cx="10515600" cy="883572"/>
          </a:xfrm>
        </p:spPr>
        <p:txBody>
          <a:bodyPr>
            <a:normAutofit fontScale="90000"/>
          </a:bodyPr>
          <a:lstStyle/>
          <a:p>
            <a:pPr algn="ctr"/>
            <a:br>
              <a:rPr lang="en-IN" u="sng" dirty="0">
                <a:solidFill>
                  <a:schemeClr val="accent2">
                    <a:lumMod val="75000"/>
                  </a:schemeClr>
                </a:solidFill>
              </a:rPr>
            </a:br>
            <a:r>
              <a:rPr lang="en-IN" u="sng" dirty="0">
                <a:solidFill>
                  <a:schemeClr val="accent2">
                    <a:lumMod val="75000"/>
                  </a:schemeClr>
                </a:solidFill>
              </a:rPr>
              <a:t>WEBSCRAPING ON CARS24 WEBSITE</a:t>
            </a:r>
          </a:p>
        </p:txBody>
      </p:sp>
      <p:sp>
        <p:nvSpPr>
          <p:cNvPr id="3" name="Text Placeholder 2">
            <a:extLst>
              <a:ext uri="{FF2B5EF4-FFF2-40B4-BE49-F238E27FC236}">
                <a16:creationId xmlns:a16="http://schemas.microsoft.com/office/drawing/2014/main" id="{0152FB70-08DA-A29E-AEB5-4702F22D93AA}"/>
              </a:ext>
            </a:extLst>
          </p:cNvPr>
          <p:cNvSpPr>
            <a:spLocks noGrp="1"/>
          </p:cNvSpPr>
          <p:nvPr>
            <p:ph type="body" idx="1"/>
          </p:nvPr>
        </p:nvSpPr>
        <p:spPr>
          <a:xfrm>
            <a:off x="838201" y="1766888"/>
            <a:ext cx="10006262" cy="4351338"/>
          </a:xfrm>
        </p:spPr>
        <p:txBody>
          <a:bodyPr>
            <a:normAutofit/>
          </a:bodyPr>
          <a:lstStyle/>
          <a:p>
            <a:pPr marL="342900" indent="-342900">
              <a:buFont typeface="Arial" panose="020B0604020202020204" pitchFamily="34" charset="0"/>
              <a:buChar char="•"/>
            </a:pPr>
            <a:r>
              <a:rPr lang="en-IN" sz="2800" b="1" dirty="0">
                <a:cs typeface="Mongolian Baiti" panose="03000500000000000000" pitchFamily="66" charset="0"/>
              </a:rPr>
              <a:t>Loading the page using the Requests library.</a:t>
            </a:r>
          </a:p>
          <a:p>
            <a:pPr marL="342900" indent="-342900">
              <a:buFont typeface="Arial" panose="020B0604020202020204" pitchFamily="34" charset="0"/>
              <a:buChar char="•"/>
            </a:pPr>
            <a:r>
              <a:rPr lang="en-IN" sz="2800" b="1" dirty="0">
                <a:cs typeface="Mongolian Baiti" panose="03000500000000000000" pitchFamily="66" charset="0"/>
              </a:rPr>
              <a:t>Check the page status code to be 200.</a:t>
            </a:r>
          </a:p>
          <a:p>
            <a:pPr marL="342900" indent="-342900">
              <a:buFont typeface="Arial" panose="020B0604020202020204" pitchFamily="34" charset="0"/>
              <a:buChar char="•"/>
            </a:pPr>
            <a:r>
              <a:rPr lang="en-IN" sz="2800" b="1" dirty="0">
                <a:cs typeface="Mongolian Baiti" panose="03000500000000000000" pitchFamily="66" charset="0"/>
              </a:rPr>
              <a:t>Using </a:t>
            </a:r>
            <a:r>
              <a:rPr lang="en-IN" sz="2800" b="1" dirty="0" err="1">
                <a:cs typeface="Mongolian Baiti" panose="03000500000000000000" pitchFamily="66" charset="0"/>
              </a:rPr>
              <a:t>BeautifulSoup</a:t>
            </a:r>
            <a:r>
              <a:rPr lang="en-IN" sz="2800" b="1" dirty="0">
                <a:cs typeface="Mongolian Baiti" panose="03000500000000000000" pitchFamily="66" charset="0"/>
              </a:rPr>
              <a:t> to extract the content from the page.</a:t>
            </a:r>
          </a:p>
          <a:p>
            <a:pPr marL="342900" indent="-342900">
              <a:buFont typeface="Arial" panose="020B0604020202020204" pitchFamily="34" charset="0"/>
              <a:buChar char="•"/>
            </a:pPr>
            <a:r>
              <a:rPr lang="en-IN" sz="2800" b="1" dirty="0">
                <a:cs typeface="Mongolian Baiti" panose="03000500000000000000" pitchFamily="66" charset="0"/>
              </a:rPr>
              <a:t>Creating an empty list which are (</a:t>
            </a:r>
            <a:r>
              <a:rPr lang="en-IN" sz="2800" b="1" dirty="0" err="1">
                <a:cs typeface="Mongolian Baiti" panose="03000500000000000000" pitchFamily="66" charset="0"/>
              </a:rPr>
              <a:t>paramenters</a:t>
            </a:r>
            <a:r>
              <a:rPr lang="en-IN" sz="2800" b="1" dirty="0">
                <a:cs typeface="Mongolian Baiti" panose="03000500000000000000" pitchFamily="66" charset="0"/>
              </a:rPr>
              <a:t>/columns) for the content to be extracted.</a:t>
            </a:r>
          </a:p>
          <a:p>
            <a:pPr marL="342900" indent="-342900">
              <a:buFont typeface="Arial" panose="020B0604020202020204" pitchFamily="34" charset="0"/>
              <a:buChar char="•"/>
            </a:pPr>
            <a:r>
              <a:rPr lang="en-IN" sz="2800" b="1" dirty="0">
                <a:cs typeface="Mongolian Baiti" panose="03000500000000000000" pitchFamily="66" charset="0"/>
              </a:rPr>
              <a:t>Each parameter in the web page has an ID and Class, Using those ID and Class the content is extracted and appended to their respective list.</a:t>
            </a:r>
          </a:p>
          <a:p>
            <a:endParaRPr lang="en-IN" dirty="0"/>
          </a:p>
        </p:txBody>
      </p:sp>
    </p:spTree>
    <p:extLst>
      <p:ext uri="{BB962C8B-B14F-4D97-AF65-F5344CB8AC3E}">
        <p14:creationId xmlns:p14="http://schemas.microsoft.com/office/powerpoint/2010/main" val="2657533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8D42CF-D4BB-78A5-C46F-819FDB28F6BD}"/>
              </a:ext>
            </a:extLst>
          </p:cNvPr>
          <p:cNvPicPr>
            <a:picLocks noChangeAspect="1"/>
          </p:cNvPicPr>
          <p:nvPr/>
        </p:nvPicPr>
        <p:blipFill>
          <a:blip r:embed="rId2"/>
          <a:stretch>
            <a:fillRect/>
          </a:stretch>
        </p:blipFill>
        <p:spPr>
          <a:xfrm>
            <a:off x="370390" y="439839"/>
            <a:ext cx="11609407" cy="5787341"/>
          </a:xfrm>
          <a:prstGeom prst="rect">
            <a:avLst/>
          </a:prstGeom>
        </p:spPr>
      </p:pic>
    </p:spTree>
    <p:extLst>
      <p:ext uri="{BB962C8B-B14F-4D97-AF65-F5344CB8AC3E}">
        <p14:creationId xmlns:p14="http://schemas.microsoft.com/office/powerpoint/2010/main" val="769484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D3181-3D0E-533D-979F-B1E6AB3AE854}"/>
              </a:ext>
            </a:extLst>
          </p:cNvPr>
          <p:cNvSpPr>
            <a:spLocks noGrp="1"/>
          </p:cNvSpPr>
          <p:nvPr>
            <p:ph type="title"/>
          </p:nvPr>
        </p:nvSpPr>
        <p:spPr/>
        <p:txBody>
          <a:bodyPr/>
          <a:lstStyle/>
          <a:p>
            <a:pPr algn="ctr"/>
            <a:r>
              <a:rPr lang="en-US" u="sng" dirty="0">
                <a:solidFill>
                  <a:schemeClr val="accent2">
                    <a:lumMod val="75000"/>
                  </a:schemeClr>
                </a:solidFill>
              </a:rPr>
              <a:t>DATA CLEANING</a:t>
            </a:r>
            <a:endParaRPr lang="en-IN" u="sng" dirty="0">
              <a:solidFill>
                <a:schemeClr val="accent2">
                  <a:lumMod val="75000"/>
                </a:schemeClr>
              </a:solidFill>
            </a:endParaRPr>
          </a:p>
        </p:txBody>
      </p:sp>
      <p:sp>
        <p:nvSpPr>
          <p:cNvPr id="3" name="Text Placeholder 2">
            <a:extLst>
              <a:ext uri="{FF2B5EF4-FFF2-40B4-BE49-F238E27FC236}">
                <a16:creationId xmlns:a16="http://schemas.microsoft.com/office/drawing/2014/main" id="{E49D48ED-A693-26EF-4F28-A4C4925D5AA1}"/>
              </a:ext>
            </a:extLst>
          </p:cNvPr>
          <p:cNvSpPr>
            <a:spLocks noGrp="1"/>
          </p:cNvSpPr>
          <p:nvPr>
            <p:ph type="body" idx="1"/>
          </p:nvPr>
        </p:nvSpPr>
        <p:spPr>
          <a:xfrm>
            <a:off x="838200" y="1825625"/>
            <a:ext cx="10515600" cy="4351338"/>
          </a:xfrm>
        </p:spPr>
        <p:txBody>
          <a:bodyPr/>
          <a:lstStyle/>
          <a:p>
            <a:r>
              <a:rPr lang="en-US" dirty="0"/>
              <a:t>Create a </a:t>
            </a:r>
            <a:r>
              <a:rPr lang="en-US" dirty="0" err="1"/>
              <a:t>dataframe</a:t>
            </a:r>
            <a:r>
              <a:rPr lang="en-US" dirty="0"/>
              <a:t> using a pandas library.</a:t>
            </a:r>
          </a:p>
          <a:p>
            <a:endParaRPr lang="en-IN" dirty="0"/>
          </a:p>
          <a:p>
            <a:endParaRPr lang="en-IN" dirty="0"/>
          </a:p>
          <a:p>
            <a:endParaRPr lang="en-IN" dirty="0"/>
          </a:p>
          <a:p>
            <a:r>
              <a:rPr lang="en-US" dirty="0"/>
              <a:t>Further information can be extracted from the columns above like Year, Company, Car Name, Model, EMI, Kms, Downpayment etc., </a:t>
            </a:r>
          </a:p>
          <a:p>
            <a:r>
              <a:rPr lang="en-US" dirty="0"/>
              <a:t>Those extractions were done using the regex library by using the find and sub methods for further extractions and the cleaning of data </a:t>
            </a:r>
          </a:p>
          <a:p>
            <a:endParaRPr lang="en-IN" dirty="0"/>
          </a:p>
        </p:txBody>
      </p:sp>
      <p:pic>
        <p:nvPicPr>
          <p:cNvPr id="6" name="Picture 5">
            <a:extLst>
              <a:ext uri="{FF2B5EF4-FFF2-40B4-BE49-F238E27FC236}">
                <a16:creationId xmlns:a16="http://schemas.microsoft.com/office/drawing/2014/main" id="{EDD9D836-6CDD-560E-9621-B13BE95FF23E}"/>
              </a:ext>
            </a:extLst>
          </p:cNvPr>
          <p:cNvPicPr>
            <a:picLocks noChangeAspect="1"/>
          </p:cNvPicPr>
          <p:nvPr/>
        </p:nvPicPr>
        <p:blipFill>
          <a:blip r:embed="rId2"/>
          <a:stretch>
            <a:fillRect/>
          </a:stretch>
        </p:blipFill>
        <p:spPr>
          <a:xfrm>
            <a:off x="1171074" y="2519318"/>
            <a:ext cx="10086861" cy="1502076"/>
          </a:xfrm>
          <a:prstGeom prst="rect">
            <a:avLst/>
          </a:prstGeom>
        </p:spPr>
      </p:pic>
    </p:spTree>
    <p:extLst>
      <p:ext uri="{BB962C8B-B14F-4D97-AF65-F5344CB8AC3E}">
        <p14:creationId xmlns:p14="http://schemas.microsoft.com/office/powerpoint/2010/main" val="211405031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2012</Words>
  <Application>Microsoft Office PowerPoint</Application>
  <PresentationFormat>Widescreen</PresentationFormat>
  <Paragraphs>233</Paragraphs>
  <Slides>53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Lato Black</vt:lpstr>
      <vt:lpstr>Libre Baskerville</vt:lpstr>
      <vt:lpstr>Helvetica Neue</vt:lpstr>
      <vt:lpstr>Wingdings</vt:lpstr>
      <vt:lpstr>Calibri</vt:lpstr>
      <vt:lpstr>Arial</vt:lpstr>
      <vt:lpstr>Office Theme</vt:lpstr>
      <vt:lpstr>PowerPoint Presentation</vt:lpstr>
      <vt:lpstr>PowerPoint Presentation</vt:lpstr>
      <vt:lpstr>Business Problem</vt:lpstr>
      <vt:lpstr>Objective</vt:lpstr>
      <vt:lpstr>Project Flow </vt:lpstr>
      <vt:lpstr>Step 1</vt:lpstr>
      <vt:lpstr> WEBSCRAPING ON CARS24 WEBSITE</vt:lpstr>
      <vt:lpstr>PowerPoint Presentation</vt:lpstr>
      <vt:lpstr>DATA CLEANING</vt:lpstr>
      <vt:lpstr>Step 2</vt:lpstr>
      <vt:lpstr>DATA MANIPULATION</vt:lpstr>
      <vt:lpstr>Step 3</vt:lpstr>
      <vt:lpstr>Data visualization and Analysis</vt:lpstr>
      <vt:lpstr>Univariate analysis</vt:lpstr>
      <vt:lpstr>PowerPoint Presentation</vt:lpstr>
      <vt:lpstr>Histogram on Ownership</vt:lpstr>
      <vt:lpstr>Histogram of Selling Price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Pie plot on which time owners</vt:lpstr>
      <vt:lpstr>PowerPoint Presentation</vt:lpstr>
      <vt:lpstr>Violin plot on EMI</vt:lpstr>
      <vt:lpstr>PowerPoint Presentation</vt:lpstr>
      <vt:lpstr>PowerPoint Presentation</vt:lpstr>
      <vt:lpstr>Step 4</vt:lpstr>
      <vt:lpstr>Gear V/S Selling Price Plot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 5</vt:lpstr>
      <vt:lpstr>ANALYSIS AS PER CLIENT REQUIREMENT </vt:lpstr>
      <vt:lpstr>PowerPoint Presentation</vt:lpstr>
      <vt:lpstr>Removing outliers</vt:lpstr>
      <vt:lpstr>PowerPoint Presentation</vt:lpstr>
      <vt:lpstr>Statistics of the New Data Set</vt:lpstr>
      <vt:lpstr>PowerPoint Presentation</vt:lpstr>
      <vt:lpstr>PowerPoint Presentation</vt:lpstr>
      <vt:lpstr>Case 2 </vt:lpstr>
      <vt:lpstr>List of car options to buy</vt:lpstr>
      <vt:lpstr>PowerPoint Presentation</vt:lpstr>
      <vt:lpstr>Experience/Challenges working on Web Scraping – Data Analysis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b shashikanth</cp:lastModifiedBy>
  <cp:revision>4</cp:revision>
  <dcterms:created xsi:type="dcterms:W3CDTF">2021-02-16T05:19:01Z</dcterms:created>
  <dcterms:modified xsi:type="dcterms:W3CDTF">2023-11-18T10:39:19Z</dcterms:modified>
</cp:coreProperties>
</file>