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3"/>
          <a:stretch/>
        </p:blipFill>
        <p:spPr>
          <a:xfrm>
            <a:off x="0" y="4242960"/>
            <a:ext cx="8967240" cy="27540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"/>
          <p:cNvPicPr/>
          <p:nvPr/>
        </p:nvPicPr>
        <p:blipFill>
          <a:blip r:embed="rId4"/>
          <a:stretch/>
        </p:blipFill>
        <p:spPr>
          <a:xfrm>
            <a:off x="9111600" y="4243680"/>
            <a:ext cx="3076560" cy="27612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240" cy="165960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560" cy="165960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080" cy="108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42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43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3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22" name="Picture 14" descr=""/>
          <p:cNvPicPr/>
          <p:nvPr/>
        </p:nvPicPr>
        <p:blipFill>
          <a:blip r:embed="rId3"/>
          <a:stretch/>
        </p:blipFill>
        <p:spPr>
          <a:xfrm>
            <a:off x="0" y="19702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123" name="Picture 15" descr=""/>
          <p:cNvPicPr/>
          <p:nvPr/>
        </p:nvPicPr>
        <p:blipFill>
          <a:blip r:embed="rId4"/>
          <a:stretch/>
        </p:blipFill>
        <p:spPr>
          <a:xfrm>
            <a:off x="10585800" y="19713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0" y="609480"/>
            <a:ext cx="10437120" cy="136764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0585800" y="609480"/>
            <a:ext cx="1602360" cy="136764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63" name="Picture 7" descr=""/>
          <p:cNvPicPr/>
          <p:nvPr/>
        </p:nvPicPr>
        <p:blipFill>
          <a:blip r:embed="rId3"/>
          <a:stretch/>
        </p:blipFill>
        <p:spPr>
          <a:xfrm>
            <a:off x="0" y="5928480"/>
            <a:ext cx="10437120" cy="320400"/>
          </a:xfrm>
          <a:prstGeom prst="rect">
            <a:avLst/>
          </a:prstGeom>
          <a:ln>
            <a:noFill/>
          </a:ln>
        </p:spPr>
      </p:pic>
      <p:pic>
        <p:nvPicPr>
          <p:cNvPr id="164" name="Picture 8" descr=""/>
          <p:cNvPicPr/>
          <p:nvPr/>
        </p:nvPicPr>
        <p:blipFill>
          <a:blip r:embed="rId4"/>
          <a:stretch/>
        </p:blipFill>
        <p:spPr>
          <a:xfrm>
            <a:off x="10585800" y="5929560"/>
            <a:ext cx="1602360" cy="14364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0" y="4568040"/>
            <a:ext cx="10437120" cy="136764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10585800" y="4568040"/>
            <a:ext cx="1602360" cy="136764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80400" y="2733840"/>
            <a:ext cx="8143560" cy="13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Default probability prediction: Credit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80400" y="4394160"/>
            <a:ext cx="8143560" cy="111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0400" y="-18288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Feature selection &amp; Logistic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80400" y="2336760"/>
            <a:ext cx="10589040" cy="42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284400" y="773280"/>
            <a:ext cx="9463320" cy="4683960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4572000" y="944640"/>
            <a:ext cx="3931560" cy="975240"/>
          </a:xfrm>
          <a:custGeom>
            <a:avLst/>
            <a:gdLst/>
            <a:ahLst/>
            <a:rect l="l" t="t" r="r" b="b"/>
            <a:pathLst>
              <a:path w="12385" h="2711">
                <a:moveTo>
                  <a:pt x="10882" y="1517"/>
                </a:moveTo>
                <a:lnTo>
                  <a:pt x="10843" y="1584"/>
                </a:lnTo>
                <a:lnTo>
                  <a:pt x="10790" y="1650"/>
                </a:lnTo>
                <a:lnTo>
                  <a:pt x="10724" y="1716"/>
                </a:lnTo>
                <a:lnTo>
                  <a:pt x="10645" y="1780"/>
                </a:lnTo>
                <a:lnTo>
                  <a:pt x="10553" y="1844"/>
                </a:lnTo>
                <a:lnTo>
                  <a:pt x="10449" y="1906"/>
                </a:lnTo>
                <a:lnTo>
                  <a:pt x="10332" y="1967"/>
                </a:lnTo>
                <a:lnTo>
                  <a:pt x="10203" y="2027"/>
                </a:lnTo>
                <a:lnTo>
                  <a:pt x="10062" y="2085"/>
                </a:lnTo>
                <a:lnTo>
                  <a:pt x="9909" y="2141"/>
                </a:lnTo>
                <a:lnTo>
                  <a:pt x="9746" y="2195"/>
                </a:lnTo>
                <a:lnTo>
                  <a:pt x="9572" y="2247"/>
                </a:lnTo>
                <a:lnTo>
                  <a:pt x="9388" y="2296"/>
                </a:lnTo>
                <a:lnTo>
                  <a:pt x="9194" y="2344"/>
                </a:lnTo>
                <a:lnTo>
                  <a:pt x="8990" y="2389"/>
                </a:lnTo>
                <a:lnTo>
                  <a:pt x="8778" y="2431"/>
                </a:lnTo>
                <a:lnTo>
                  <a:pt x="8558" y="2471"/>
                </a:lnTo>
                <a:lnTo>
                  <a:pt x="8330" y="2508"/>
                </a:lnTo>
                <a:lnTo>
                  <a:pt x="8095" y="2542"/>
                </a:lnTo>
                <a:lnTo>
                  <a:pt x="7853" y="2573"/>
                </a:lnTo>
                <a:lnTo>
                  <a:pt x="7606" y="2601"/>
                </a:lnTo>
                <a:lnTo>
                  <a:pt x="7353" y="2626"/>
                </a:lnTo>
                <a:lnTo>
                  <a:pt x="7095" y="2648"/>
                </a:lnTo>
                <a:lnTo>
                  <a:pt x="6833" y="2666"/>
                </a:lnTo>
                <a:lnTo>
                  <a:pt x="6568" y="2682"/>
                </a:lnTo>
                <a:lnTo>
                  <a:pt x="6300" y="2694"/>
                </a:lnTo>
                <a:lnTo>
                  <a:pt x="6030" y="2703"/>
                </a:lnTo>
                <a:lnTo>
                  <a:pt x="5759" y="2708"/>
                </a:lnTo>
                <a:lnTo>
                  <a:pt x="5486" y="2710"/>
                </a:lnTo>
                <a:lnTo>
                  <a:pt x="5214" y="2709"/>
                </a:lnTo>
                <a:lnTo>
                  <a:pt x="4943" y="2704"/>
                </a:lnTo>
                <a:lnTo>
                  <a:pt x="4672" y="2696"/>
                </a:lnTo>
                <a:lnTo>
                  <a:pt x="4404" y="2684"/>
                </a:lnTo>
                <a:lnTo>
                  <a:pt x="4138" y="2670"/>
                </a:lnTo>
                <a:lnTo>
                  <a:pt x="3876" y="2652"/>
                </a:lnTo>
                <a:lnTo>
                  <a:pt x="3617" y="2631"/>
                </a:lnTo>
                <a:lnTo>
                  <a:pt x="3363" y="2606"/>
                </a:lnTo>
                <a:lnTo>
                  <a:pt x="3114" y="2579"/>
                </a:lnTo>
                <a:lnTo>
                  <a:pt x="2872" y="2548"/>
                </a:lnTo>
                <a:lnTo>
                  <a:pt x="2635" y="2515"/>
                </a:lnTo>
                <a:lnTo>
                  <a:pt x="2406" y="2478"/>
                </a:lnTo>
                <a:lnTo>
                  <a:pt x="2184" y="2439"/>
                </a:lnTo>
                <a:lnTo>
                  <a:pt x="1970" y="2397"/>
                </a:lnTo>
                <a:lnTo>
                  <a:pt x="1765" y="2353"/>
                </a:lnTo>
                <a:lnTo>
                  <a:pt x="1569" y="2306"/>
                </a:lnTo>
                <a:lnTo>
                  <a:pt x="1383" y="2257"/>
                </a:lnTo>
                <a:lnTo>
                  <a:pt x="1207" y="2205"/>
                </a:lnTo>
                <a:lnTo>
                  <a:pt x="1042" y="2151"/>
                </a:lnTo>
                <a:lnTo>
                  <a:pt x="887" y="2096"/>
                </a:lnTo>
                <a:lnTo>
                  <a:pt x="744" y="2038"/>
                </a:lnTo>
                <a:lnTo>
                  <a:pt x="613" y="1979"/>
                </a:lnTo>
                <a:lnTo>
                  <a:pt x="493" y="1918"/>
                </a:lnTo>
                <a:lnTo>
                  <a:pt x="386" y="1856"/>
                </a:lnTo>
                <a:lnTo>
                  <a:pt x="292" y="1793"/>
                </a:lnTo>
                <a:lnTo>
                  <a:pt x="210" y="1728"/>
                </a:lnTo>
                <a:lnTo>
                  <a:pt x="142" y="1663"/>
                </a:lnTo>
                <a:lnTo>
                  <a:pt x="87" y="1597"/>
                </a:lnTo>
                <a:lnTo>
                  <a:pt x="45" y="1530"/>
                </a:lnTo>
                <a:lnTo>
                  <a:pt x="16" y="1463"/>
                </a:lnTo>
                <a:lnTo>
                  <a:pt x="1" y="1395"/>
                </a:lnTo>
                <a:lnTo>
                  <a:pt x="0" y="1328"/>
                </a:lnTo>
                <a:lnTo>
                  <a:pt x="12" y="1260"/>
                </a:lnTo>
                <a:lnTo>
                  <a:pt x="38" y="1193"/>
                </a:lnTo>
                <a:lnTo>
                  <a:pt x="77" y="1126"/>
                </a:lnTo>
                <a:lnTo>
                  <a:pt x="130" y="1060"/>
                </a:lnTo>
                <a:lnTo>
                  <a:pt x="196" y="994"/>
                </a:lnTo>
                <a:lnTo>
                  <a:pt x="275" y="930"/>
                </a:lnTo>
                <a:lnTo>
                  <a:pt x="367" y="866"/>
                </a:lnTo>
                <a:lnTo>
                  <a:pt x="471" y="804"/>
                </a:lnTo>
                <a:lnTo>
                  <a:pt x="588" y="743"/>
                </a:lnTo>
                <a:lnTo>
                  <a:pt x="717" y="683"/>
                </a:lnTo>
                <a:lnTo>
                  <a:pt x="858" y="625"/>
                </a:lnTo>
                <a:lnTo>
                  <a:pt x="1011" y="569"/>
                </a:lnTo>
                <a:lnTo>
                  <a:pt x="1174" y="515"/>
                </a:lnTo>
                <a:lnTo>
                  <a:pt x="1348" y="463"/>
                </a:lnTo>
                <a:lnTo>
                  <a:pt x="1532" y="414"/>
                </a:lnTo>
                <a:lnTo>
                  <a:pt x="1726" y="366"/>
                </a:lnTo>
                <a:lnTo>
                  <a:pt x="1929" y="321"/>
                </a:lnTo>
                <a:lnTo>
                  <a:pt x="2141" y="279"/>
                </a:lnTo>
                <a:lnTo>
                  <a:pt x="2362" y="239"/>
                </a:lnTo>
                <a:lnTo>
                  <a:pt x="2590" y="202"/>
                </a:lnTo>
                <a:lnTo>
                  <a:pt x="2825" y="168"/>
                </a:lnTo>
                <a:lnTo>
                  <a:pt x="3067" y="137"/>
                </a:lnTo>
                <a:lnTo>
                  <a:pt x="3314" y="109"/>
                </a:lnTo>
                <a:lnTo>
                  <a:pt x="3567" y="84"/>
                </a:lnTo>
                <a:lnTo>
                  <a:pt x="3825" y="62"/>
                </a:lnTo>
                <a:lnTo>
                  <a:pt x="4087" y="44"/>
                </a:lnTo>
                <a:lnTo>
                  <a:pt x="4352" y="28"/>
                </a:lnTo>
                <a:lnTo>
                  <a:pt x="4620" y="16"/>
                </a:lnTo>
                <a:lnTo>
                  <a:pt x="4890" y="7"/>
                </a:lnTo>
                <a:lnTo>
                  <a:pt x="5161" y="2"/>
                </a:lnTo>
                <a:lnTo>
                  <a:pt x="5433" y="0"/>
                </a:lnTo>
                <a:lnTo>
                  <a:pt x="5706" y="1"/>
                </a:lnTo>
                <a:lnTo>
                  <a:pt x="5977" y="6"/>
                </a:lnTo>
                <a:lnTo>
                  <a:pt x="6247" y="14"/>
                </a:lnTo>
                <a:lnTo>
                  <a:pt x="6516" y="26"/>
                </a:lnTo>
                <a:lnTo>
                  <a:pt x="6782" y="40"/>
                </a:lnTo>
                <a:lnTo>
                  <a:pt x="7044" y="58"/>
                </a:lnTo>
                <a:lnTo>
                  <a:pt x="7303" y="79"/>
                </a:lnTo>
                <a:lnTo>
                  <a:pt x="7557" y="104"/>
                </a:lnTo>
                <a:lnTo>
                  <a:pt x="7805" y="131"/>
                </a:lnTo>
                <a:lnTo>
                  <a:pt x="8048" y="162"/>
                </a:lnTo>
                <a:lnTo>
                  <a:pt x="8285" y="195"/>
                </a:lnTo>
                <a:lnTo>
                  <a:pt x="8514" y="232"/>
                </a:lnTo>
                <a:lnTo>
                  <a:pt x="8736" y="271"/>
                </a:lnTo>
                <a:lnTo>
                  <a:pt x="8950" y="313"/>
                </a:lnTo>
                <a:lnTo>
                  <a:pt x="9155" y="357"/>
                </a:lnTo>
                <a:lnTo>
                  <a:pt x="9351" y="404"/>
                </a:lnTo>
                <a:lnTo>
                  <a:pt x="9537" y="453"/>
                </a:lnTo>
                <a:lnTo>
                  <a:pt x="9713" y="505"/>
                </a:lnTo>
                <a:lnTo>
                  <a:pt x="9878" y="559"/>
                </a:lnTo>
                <a:lnTo>
                  <a:pt x="10033" y="614"/>
                </a:lnTo>
                <a:lnTo>
                  <a:pt x="10176" y="672"/>
                </a:lnTo>
                <a:lnTo>
                  <a:pt x="10307" y="731"/>
                </a:lnTo>
                <a:lnTo>
                  <a:pt x="10427" y="792"/>
                </a:lnTo>
                <a:lnTo>
                  <a:pt x="10534" y="854"/>
                </a:lnTo>
                <a:lnTo>
                  <a:pt x="10628" y="917"/>
                </a:lnTo>
                <a:lnTo>
                  <a:pt x="10710" y="982"/>
                </a:lnTo>
                <a:lnTo>
                  <a:pt x="10778" y="1047"/>
                </a:lnTo>
                <a:lnTo>
                  <a:pt x="12384" y="1261"/>
                </a:lnTo>
                <a:lnTo>
                  <a:pt x="10882" y="1517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Volatility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the most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relevant to Default probability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274320" y="5577840"/>
            <a:ext cx="11916360" cy="1188360"/>
          </a:xfrm>
          <a:prstGeom prst="rect">
            <a:avLst/>
          </a:prstGeom>
          <a:ln>
            <a:noFill/>
          </a:ln>
        </p:spPr>
      </p:pic>
      <p:sp>
        <p:nvSpPr>
          <p:cNvPr id="233" name="CustomShape 4"/>
          <p:cNvSpPr/>
          <p:nvPr/>
        </p:nvSpPr>
        <p:spPr>
          <a:xfrm>
            <a:off x="8229600" y="2780280"/>
            <a:ext cx="3877560" cy="2431440"/>
          </a:xfrm>
          <a:custGeom>
            <a:avLst/>
            <a:gdLst/>
            <a:ahLst/>
            <a:rect l="l" t="t" r="r" b="b"/>
            <a:pathLst>
              <a:path w="10773" h="8116">
                <a:moveTo>
                  <a:pt x="5521" y="6755"/>
                </a:moveTo>
                <a:lnTo>
                  <a:pt x="5388" y="6756"/>
                </a:lnTo>
                <a:lnTo>
                  <a:pt x="5255" y="6755"/>
                </a:lnTo>
                <a:lnTo>
                  <a:pt x="5122" y="6752"/>
                </a:lnTo>
                <a:lnTo>
                  <a:pt x="4989" y="6747"/>
                </a:lnTo>
                <a:lnTo>
                  <a:pt x="4856" y="6740"/>
                </a:lnTo>
                <a:lnTo>
                  <a:pt x="4724" y="6730"/>
                </a:lnTo>
                <a:lnTo>
                  <a:pt x="4592" y="6719"/>
                </a:lnTo>
                <a:lnTo>
                  <a:pt x="4460" y="6706"/>
                </a:lnTo>
                <a:lnTo>
                  <a:pt x="4329" y="6690"/>
                </a:lnTo>
                <a:lnTo>
                  <a:pt x="4199" y="6673"/>
                </a:lnTo>
                <a:lnTo>
                  <a:pt x="4070" y="6654"/>
                </a:lnTo>
                <a:lnTo>
                  <a:pt x="3941" y="6632"/>
                </a:lnTo>
                <a:lnTo>
                  <a:pt x="3813" y="6609"/>
                </a:lnTo>
                <a:lnTo>
                  <a:pt x="3686" y="6583"/>
                </a:lnTo>
                <a:lnTo>
                  <a:pt x="3560" y="6556"/>
                </a:lnTo>
                <a:lnTo>
                  <a:pt x="3436" y="6527"/>
                </a:lnTo>
                <a:lnTo>
                  <a:pt x="3312" y="6496"/>
                </a:lnTo>
                <a:lnTo>
                  <a:pt x="3190" y="6462"/>
                </a:lnTo>
                <a:lnTo>
                  <a:pt x="3069" y="6427"/>
                </a:lnTo>
                <a:lnTo>
                  <a:pt x="2949" y="6391"/>
                </a:lnTo>
                <a:lnTo>
                  <a:pt x="2831" y="6352"/>
                </a:lnTo>
                <a:lnTo>
                  <a:pt x="2715" y="6311"/>
                </a:lnTo>
                <a:lnTo>
                  <a:pt x="2600" y="6269"/>
                </a:lnTo>
                <a:lnTo>
                  <a:pt x="2487" y="6225"/>
                </a:lnTo>
                <a:lnTo>
                  <a:pt x="2376" y="6179"/>
                </a:lnTo>
                <a:lnTo>
                  <a:pt x="2266" y="6132"/>
                </a:lnTo>
                <a:lnTo>
                  <a:pt x="2159" y="6082"/>
                </a:lnTo>
                <a:lnTo>
                  <a:pt x="2053" y="6032"/>
                </a:lnTo>
                <a:lnTo>
                  <a:pt x="1949" y="5979"/>
                </a:lnTo>
                <a:lnTo>
                  <a:pt x="1848" y="5925"/>
                </a:lnTo>
                <a:lnTo>
                  <a:pt x="1749" y="5869"/>
                </a:lnTo>
                <a:lnTo>
                  <a:pt x="1652" y="5812"/>
                </a:lnTo>
                <a:lnTo>
                  <a:pt x="1557" y="5753"/>
                </a:lnTo>
                <a:lnTo>
                  <a:pt x="1464" y="5693"/>
                </a:lnTo>
                <a:lnTo>
                  <a:pt x="1374" y="5632"/>
                </a:lnTo>
                <a:lnTo>
                  <a:pt x="1287" y="5569"/>
                </a:lnTo>
                <a:lnTo>
                  <a:pt x="1201" y="5505"/>
                </a:lnTo>
                <a:lnTo>
                  <a:pt x="1119" y="5439"/>
                </a:lnTo>
                <a:lnTo>
                  <a:pt x="1039" y="5372"/>
                </a:lnTo>
                <a:lnTo>
                  <a:pt x="962" y="5304"/>
                </a:lnTo>
                <a:lnTo>
                  <a:pt x="887" y="5235"/>
                </a:lnTo>
                <a:lnTo>
                  <a:pt x="815" y="5165"/>
                </a:lnTo>
                <a:lnTo>
                  <a:pt x="746" y="5093"/>
                </a:lnTo>
                <a:lnTo>
                  <a:pt x="680" y="5021"/>
                </a:lnTo>
                <a:lnTo>
                  <a:pt x="617" y="4948"/>
                </a:lnTo>
                <a:lnTo>
                  <a:pt x="556" y="4873"/>
                </a:lnTo>
                <a:lnTo>
                  <a:pt x="499" y="4798"/>
                </a:lnTo>
                <a:lnTo>
                  <a:pt x="444" y="4722"/>
                </a:lnTo>
                <a:lnTo>
                  <a:pt x="393" y="4644"/>
                </a:lnTo>
                <a:lnTo>
                  <a:pt x="344" y="4567"/>
                </a:lnTo>
                <a:lnTo>
                  <a:pt x="299" y="4488"/>
                </a:lnTo>
                <a:lnTo>
                  <a:pt x="257" y="4409"/>
                </a:lnTo>
                <a:lnTo>
                  <a:pt x="218" y="4329"/>
                </a:lnTo>
                <a:lnTo>
                  <a:pt x="182" y="4249"/>
                </a:lnTo>
                <a:lnTo>
                  <a:pt x="149" y="4168"/>
                </a:lnTo>
                <a:lnTo>
                  <a:pt x="120" y="4086"/>
                </a:lnTo>
                <a:lnTo>
                  <a:pt x="93" y="4004"/>
                </a:lnTo>
                <a:lnTo>
                  <a:pt x="70" y="3922"/>
                </a:lnTo>
                <a:lnTo>
                  <a:pt x="51" y="3840"/>
                </a:lnTo>
                <a:lnTo>
                  <a:pt x="34" y="3757"/>
                </a:lnTo>
                <a:lnTo>
                  <a:pt x="21" y="3674"/>
                </a:lnTo>
                <a:lnTo>
                  <a:pt x="11" y="3590"/>
                </a:lnTo>
                <a:lnTo>
                  <a:pt x="4" y="3507"/>
                </a:lnTo>
                <a:lnTo>
                  <a:pt x="0" y="3423"/>
                </a:lnTo>
                <a:lnTo>
                  <a:pt x="0" y="3340"/>
                </a:lnTo>
                <a:lnTo>
                  <a:pt x="3" y="3256"/>
                </a:lnTo>
                <a:lnTo>
                  <a:pt x="10" y="3173"/>
                </a:lnTo>
                <a:lnTo>
                  <a:pt x="20" y="3090"/>
                </a:lnTo>
                <a:lnTo>
                  <a:pt x="33" y="3006"/>
                </a:lnTo>
                <a:lnTo>
                  <a:pt x="49" y="2924"/>
                </a:lnTo>
                <a:lnTo>
                  <a:pt x="68" y="2841"/>
                </a:lnTo>
                <a:lnTo>
                  <a:pt x="91" y="2759"/>
                </a:lnTo>
                <a:lnTo>
                  <a:pt x="117" y="2677"/>
                </a:lnTo>
                <a:lnTo>
                  <a:pt x="147" y="2595"/>
                </a:lnTo>
                <a:lnTo>
                  <a:pt x="179" y="2514"/>
                </a:lnTo>
                <a:lnTo>
                  <a:pt x="215" y="2434"/>
                </a:lnTo>
                <a:lnTo>
                  <a:pt x="253" y="2354"/>
                </a:lnTo>
                <a:lnTo>
                  <a:pt x="295" y="2275"/>
                </a:lnTo>
                <a:lnTo>
                  <a:pt x="340" y="2196"/>
                </a:lnTo>
                <a:lnTo>
                  <a:pt x="389" y="2118"/>
                </a:lnTo>
                <a:lnTo>
                  <a:pt x="440" y="2041"/>
                </a:lnTo>
                <a:lnTo>
                  <a:pt x="494" y="1965"/>
                </a:lnTo>
                <a:lnTo>
                  <a:pt x="551" y="1889"/>
                </a:lnTo>
                <a:lnTo>
                  <a:pt x="611" y="1815"/>
                </a:lnTo>
                <a:lnTo>
                  <a:pt x="674" y="1741"/>
                </a:lnTo>
                <a:lnTo>
                  <a:pt x="740" y="1669"/>
                </a:lnTo>
                <a:lnTo>
                  <a:pt x="809" y="1597"/>
                </a:lnTo>
                <a:lnTo>
                  <a:pt x="881" y="1527"/>
                </a:lnTo>
                <a:lnTo>
                  <a:pt x="955" y="1458"/>
                </a:lnTo>
                <a:lnTo>
                  <a:pt x="1032" y="1389"/>
                </a:lnTo>
                <a:lnTo>
                  <a:pt x="1112" y="1322"/>
                </a:lnTo>
                <a:lnTo>
                  <a:pt x="1194" y="1257"/>
                </a:lnTo>
                <a:lnTo>
                  <a:pt x="1279" y="1193"/>
                </a:lnTo>
                <a:lnTo>
                  <a:pt x="1367" y="1129"/>
                </a:lnTo>
                <a:lnTo>
                  <a:pt x="1456" y="1068"/>
                </a:lnTo>
                <a:lnTo>
                  <a:pt x="1549" y="1008"/>
                </a:lnTo>
                <a:lnTo>
                  <a:pt x="1643" y="949"/>
                </a:lnTo>
                <a:lnTo>
                  <a:pt x="1740" y="892"/>
                </a:lnTo>
                <a:lnTo>
                  <a:pt x="1839" y="836"/>
                </a:lnTo>
                <a:lnTo>
                  <a:pt x="1941" y="782"/>
                </a:lnTo>
                <a:lnTo>
                  <a:pt x="2044" y="729"/>
                </a:lnTo>
                <a:lnTo>
                  <a:pt x="2149" y="678"/>
                </a:lnTo>
                <a:lnTo>
                  <a:pt x="2257" y="629"/>
                </a:lnTo>
                <a:lnTo>
                  <a:pt x="2366" y="581"/>
                </a:lnTo>
                <a:lnTo>
                  <a:pt x="2477" y="535"/>
                </a:lnTo>
                <a:lnTo>
                  <a:pt x="2590" y="491"/>
                </a:lnTo>
                <a:lnTo>
                  <a:pt x="2705" y="448"/>
                </a:lnTo>
                <a:lnTo>
                  <a:pt x="2821" y="408"/>
                </a:lnTo>
                <a:lnTo>
                  <a:pt x="2939" y="369"/>
                </a:lnTo>
                <a:lnTo>
                  <a:pt x="3059" y="332"/>
                </a:lnTo>
                <a:lnTo>
                  <a:pt x="3179" y="297"/>
                </a:lnTo>
                <a:lnTo>
                  <a:pt x="3302" y="263"/>
                </a:lnTo>
                <a:lnTo>
                  <a:pt x="3425" y="232"/>
                </a:lnTo>
                <a:lnTo>
                  <a:pt x="3550" y="202"/>
                </a:lnTo>
                <a:lnTo>
                  <a:pt x="3675" y="175"/>
                </a:lnTo>
                <a:lnTo>
                  <a:pt x="3802" y="149"/>
                </a:lnTo>
                <a:lnTo>
                  <a:pt x="3930" y="126"/>
                </a:lnTo>
                <a:lnTo>
                  <a:pt x="4059" y="104"/>
                </a:lnTo>
                <a:lnTo>
                  <a:pt x="4188" y="85"/>
                </a:lnTo>
                <a:lnTo>
                  <a:pt x="4318" y="67"/>
                </a:lnTo>
                <a:lnTo>
                  <a:pt x="4449" y="52"/>
                </a:lnTo>
                <a:lnTo>
                  <a:pt x="4580" y="38"/>
                </a:lnTo>
                <a:lnTo>
                  <a:pt x="4712" y="27"/>
                </a:lnTo>
                <a:lnTo>
                  <a:pt x="4845" y="17"/>
                </a:lnTo>
                <a:lnTo>
                  <a:pt x="4977" y="10"/>
                </a:lnTo>
                <a:lnTo>
                  <a:pt x="5110" y="4"/>
                </a:lnTo>
                <a:lnTo>
                  <a:pt x="5243" y="1"/>
                </a:lnTo>
                <a:lnTo>
                  <a:pt x="5376" y="0"/>
                </a:lnTo>
                <a:lnTo>
                  <a:pt x="5510" y="1"/>
                </a:lnTo>
                <a:lnTo>
                  <a:pt x="5643" y="4"/>
                </a:lnTo>
                <a:lnTo>
                  <a:pt x="5776" y="9"/>
                </a:lnTo>
                <a:lnTo>
                  <a:pt x="5908" y="16"/>
                </a:lnTo>
                <a:lnTo>
                  <a:pt x="6041" y="25"/>
                </a:lnTo>
                <a:lnTo>
                  <a:pt x="6173" y="36"/>
                </a:lnTo>
                <a:lnTo>
                  <a:pt x="6304" y="49"/>
                </a:lnTo>
                <a:lnTo>
                  <a:pt x="6435" y="65"/>
                </a:lnTo>
                <a:lnTo>
                  <a:pt x="6565" y="82"/>
                </a:lnTo>
                <a:lnTo>
                  <a:pt x="6695" y="101"/>
                </a:lnTo>
                <a:lnTo>
                  <a:pt x="6824" y="123"/>
                </a:lnTo>
                <a:lnTo>
                  <a:pt x="6952" y="146"/>
                </a:lnTo>
                <a:lnTo>
                  <a:pt x="7078" y="171"/>
                </a:lnTo>
                <a:lnTo>
                  <a:pt x="7204" y="198"/>
                </a:lnTo>
                <a:lnTo>
                  <a:pt x="7329" y="228"/>
                </a:lnTo>
                <a:lnTo>
                  <a:pt x="7453" y="259"/>
                </a:lnTo>
                <a:lnTo>
                  <a:pt x="7575" y="292"/>
                </a:lnTo>
                <a:lnTo>
                  <a:pt x="7696" y="326"/>
                </a:lnTo>
                <a:lnTo>
                  <a:pt x="7816" y="363"/>
                </a:lnTo>
                <a:lnTo>
                  <a:pt x="7934" y="402"/>
                </a:lnTo>
                <a:lnTo>
                  <a:pt x="8050" y="442"/>
                </a:lnTo>
                <a:lnTo>
                  <a:pt x="8165" y="484"/>
                </a:lnTo>
                <a:lnTo>
                  <a:pt x="8278" y="528"/>
                </a:lnTo>
                <a:lnTo>
                  <a:pt x="8390" y="574"/>
                </a:lnTo>
                <a:lnTo>
                  <a:pt x="8499" y="622"/>
                </a:lnTo>
                <a:lnTo>
                  <a:pt x="8607" y="671"/>
                </a:lnTo>
                <a:lnTo>
                  <a:pt x="8713" y="721"/>
                </a:lnTo>
                <a:lnTo>
                  <a:pt x="8817" y="774"/>
                </a:lnTo>
                <a:lnTo>
                  <a:pt x="8918" y="828"/>
                </a:lnTo>
                <a:lnTo>
                  <a:pt x="9018" y="883"/>
                </a:lnTo>
                <a:lnTo>
                  <a:pt x="9115" y="941"/>
                </a:lnTo>
                <a:lnTo>
                  <a:pt x="9210" y="999"/>
                </a:lnTo>
                <a:lnTo>
                  <a:pt x="9302" y="1059"/>
                </a:lnTo>
                <a:lnTo>
                  <a:pt x="9393" y="1121"/>
                </a:lnTo>
                <a:lnTo>
                  <a:pt x="9480" y="1183"/>
                </a:lnTo>
                <a:lnTo>
                  <a:pt x="9566" y="1247"/>
                </a:lnTo>
                <a:lnTo>
                  <a:pt x="9648" y="1313"/>
                </a:lnTo>
                <a:lnTo>
                  <a:pt x="9728" y="1380"/>
                </a:lnTo>
                <a:lnTo>
                  <a:pt x="9806" y="1448"/>
                </a:lnTo>
                <a:lnTo>
                  <a:pt x="9881" y="1517"/>
                </a:lnTo>
                <a:lnTo>
                  <a:pt x="9953" y="1587"/>
                </a:lnTo>
                <a:lnTo>
                  <a:pt x="10022" y="1658"/>
                </a:lnTo>
                <a:lnTo>
                  <a:pt x="10088" y="1731"/>
                </a:lnTo>
                <a:lnTo>
                  <a:pt x="10152" y="1804"/>
                </a:lnTo>
                <a:lnTo>
                  <a:pt x="10212" y="1879"/>
                </a:lnTo>
                <a:lnTo>
                  <a:pt x="10270" y="1954"/>
                </a:lnTo>
                <a:lnTo>
                  <a:pt x="10325" y="2030"/>
                </a:lnTo>
                <a:lnTo>
                  <a:pt x="10376" y="2107"/>
                </a:lnTo>
                <a:lnTo>
                  <a:pt x="10425" y="2185"/>
                </a:lnTo>
                <a:lnTo>
                  <a:pt x="10470" y="2263"/>
                </a:lnTo>
                <a:lnTo>
                  <a:pt x="10513" y="2342"/>
                </a:lnTo>
                <a:lnTo>
                  <a:pt x="10552" y="2422"/>
                </a:lnTo>
                <a:lnTo>
                  <a:pt x="10588" y="2503"/>
                </a:lnTo>
                <a:lnTo>
                  <a:pt x="10621" y="2584"/>
                </a:lnTo>
                <a:lnTo>
                  <a:pt x="10651" y="2665"/>
                </a:lnTo>
                <a:lnTo>
                  <a:pt x="10677" y="2747"/>
                </a:lnTo>
                <a:lnTo>
                  <a:pt x="10700" y="2829"/>
                </a:lnTo>
                <a:lnTo>
                  <a:pt x="10720" y="2912"/>
                </a:lnTo>
                <a:lnTo>
                  <a:pt x="10737" y="2995"/>
                </a:lnTo>
                <a:lnTo>
                  <a:pt x="10751" y="3078"/>
                </a:lnTo>
                <a:lnTo>
                  <a:pt x="10761" y="3161"/>
                </a:lnTo>
                <a:lnTo>
                  <a:pt x="10768" y="3244"/>
                </a:lnTo>
                <a:lnTo>
                  <a:pt x="10771" y="3328"/>
                </a:lnTo>
                <a:lnTo>
                  <a:pt x="10772" y="3411"/>
                </a:lnTo>
                <a:lnTo>
                  <a:pt x="10769" y="3495"/>
                </a:lnTo>
                <a:lnTo>
                  <a:pt x="10763" y="3578"/>
                </a:lnTo>
                <a:lnTo>
                  <a:pt x="10753" y="3662"/>
                </a:lnTo>
                <a:lnTo>
                  <a:pt x="10740" y="3745"/>
                </a:lnTo>
                <a:lnTo>
                  <a:pt x="10724" y="3828"/>
                </a:lnTo>
                <a:lnTo>
                  <a:pt x="10705" y="3910"/>
                </a:lnTo>
                <a:lnTo>
                  <a:pt x="10682" y="3993"/>
                </a:lnTo>
                <a:lnTo>
                  <a:pt x="10656" y="4074"/>
                </a:lnTo>
                <a:lnTo>
                  <a:pt x="10627" y="4156"/>
                </a:lnTo>
                <a:lnTo>
                  <a:pt x="10595" y="4237"/>
                </a:lnTo>
                <a:lnTo>
                  <a:pt x="10559" y="4318"/>
                </a:lnTo>
                <a:lnTo>
                  <a:pt x="10521" y="4397"/>
                </a:lnTo>
                <a:lnTo>
                  <a:pt x="10479" y="4477"/>
                </a:lnTo>
                <a:lnTo>
                  <a:pt x="10434" y="4555"/>
                </a:lnTo>
                <a:lnTo>
                  <a:pt x="10386" y="4633"/>
                </a:lnTo>
                <a:lnTo>
                  <a:pt x="10335" y="4710"/>
                </a:lnTo>
                <a:lnTo>
                  <a:pt x="10281" y="4787"/>
                </a:lnTo>
                <a:lnTo>
                  <a:pt x="10224" y="4862"/>
                </a:lnTo>
                <a:lnTo>
                  <a:pt x="10164" y="4937"/>
                </a:lnTo>
                <a:lnTo>
                  <a:pt x="10101" y="5010"/>
                </a:lnTo>
                <a:lnTo>
                  <a:pt x="10036" y="5083"/>
                </a:lnTo>
                <a:lnTo>
                  <a:pt x="9967" y="5155"/>
                </a:lnTo>
                <a:lnTo>
                  <a:pt x="9895" y="5225"/>
                </a:lnTo>
                <a:lnTo>
                  <a:pt x="9821" y="5294"/>
                </a:lnTo>
                <a:lnTo>
                  <a:pt x="9744" y="5363"/>
                </a:lnTo>
                <a:lnTo>
                  <a:pt x="9665" y="5430"/>
                </a:lnTo>
                <a:lnTo>
                  <a:pt x="9583" y="5495"/>
                </a:lnTo>
                <a:lnTo>
                  <a:pt x="9498" y="5560"/>
                </a:lnTo>
                <a:lnTo>
                  <a:pt x="9411" y="5623"/>
                </a:lnTo>
                <a:lnTo>
                  <a:pt x="9321" y="5685"/>
                </a:lnTo>
                <a:lnTo>
                  <a:pt x="9229" y="5745"/>
                </a:lnTo>
                <a:lnTo>
                  <a:pt x="9134" y="5804"/>
                </a:lnTo>
                <a:lnTo>
                  <a:pt x="9037" y="5861"/>
                </a:lnTo>
                <a:lnTo>
                  <a:pt x="8938" y="5917"/>
                </a:lnTo>
                <a:lnTo>
                  <a:pt x="8837" y="5971"/>
                </a:lnTo>
                <a:lnTo>
                  <a:pt x="8734" y="6024"/>
                </a:lnTo>
                <a:lnTo>
                  <a:pt x="8629" y="6075"/>
                </a:lnTo>
                <a:lnTo>
                  <a:pt x="8521" y="6125"/>
                </a:lnTo>
                <a:lnTo>
                  <a:pt x="8412" y="6172"/>
                </a:lnTo>
                <a:lnTo>
                  <a:pt x="8301" y="6218"/>
                </a:lnTo>
                <a:lnTo>
                  <a:pt x="8188" y="6263"/>
                </a:lnTo>
                <a:lnTo>
                  <a:pt x="8074" y="6305"/>
                </a:lnTo>
                <a:lnTo>
                  <a:pt x="7957" y="6346"/>
                </a:lnTo>
                <a:lnTo>
                  <a:pt x="7840" y="6385"/>
                </a:lnTo>
                <a:lnTo>
                  <a:pt x="7720" y="6422"/>
                </a:lnTo>
                <a:lnTo>
                  <a:pt x="7600" y="6458"/>
                </a:lnTo>
                <a:lnTo>
                  <a:pt x="7478" y="6491"/>
                </a:lnTo>
                <a:lnTo>
                  <a:pt x="7354" y="6522"/>
                </a:lnTo>
                <a:lnTo>
                  <a:pt x="6914" y="8115"/>
                </a:lnTo>
                <a:lnTo>
                  <a:pt x="5521" y="6755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Coefficients of Logistic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Odds ration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Best prediction of Default probability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80400" y="2336760"/>
            <a:ext cx="10589040" cy="42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directly model default_probability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Neural network model: 50% better than logistic regression on test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EM: jointly estimate missing data and 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80400" y="753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missingness and preprocessing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80400" y="2336760"/>
            <a:ext cx="10589040" cy="42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#variables: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31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variables, #observations: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3933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8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Categorical variables, 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23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Continuous variables,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Missing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 variables : 90% (woman employment rate)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All policies (some missing)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 var-→ 50% missing-→ missing together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Missingness 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Only 7% are complete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Some are simultaneously missing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Removing a column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Change the imputation method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Difference in currency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Adjusted by dividing by asset--standarding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80400" y="789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Predict 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default probability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Good model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Insights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4870800" y="2103120"/>
            <a:ext cx="711252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80400" y="789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Good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Missing data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                                   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Outlying observations                  </a:t>
            </a:r>
            <a:r>
              <a:rPr b="0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→    </a:t>
            </a:r>
            <a:r>
              <a:rPr b="1" lang="en-US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Great prediction power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Nonlinear relationships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680400" y="285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Insights: important features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326240" y="1533600"/>
            <a:ext cx="9463320" cy="468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80400" y="285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Insights: Clustering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680400" y="1488960"/>
            <a:ext cx="9743400" cy="527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80400" y="789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Wrap 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build a model with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strong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predictive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 found the most relevant financial and non-financial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80400" y="78912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Appendix – more details: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80400" y="2336760"/>
            <a:ext cx="9613080" cy="359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55520" y="-2262240"/>
            <a:ext cx="3399840" cy="47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2"/>
          <p:cNvSpPr/>
          <p:nvPr/>
        </p:nvSpPr>
        <p:spPr>
          <a:xfrm>
            <a:off x="3879360" y="1577160"/>
            <a:ext cx="1595520" cy="673560"/>
          </a:xfrm>
          <a:prstGeom prst="cloudCallout">
            <a:avLst>
              <a:gd name="adj1" fmla="val -50975"/>
              <a:gd name="adj2" fmla="val 65315"/>
            </a:avLst>
          </a:prstGeom>
          <a:solidFill>
            <a:srgbClr val="f09415"/>
          </a:solidFill>
          <a:ln w="12600">
            <a:solidFill>
              <a:srgbClr val="b16d0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Keep quiet boys!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9052560" y="3293280"/>
            <a:ext cx="3260160" cy="1095480"/>
          </a:xfrm>
          <a:prstGeom prst="wedgeEllipseCallout">
            <a:avLst>
              <a:gd name="adj1" fmla="val 22071"/>
              <a:gd name="adj2" fmla="val 69306"/>
            </a:avLst>
          </a:prstGeom>
          <a:solidFill>
            <a:srgbClr val="f09415"/>
          </a:solidFill>
          <a:ln w="12600">
            <a:solidFill>
              <a:srgbClr val="b16d0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Standardized weight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5871960" y="1733760"/>
            <a:ext cx="2213640" cy="898560"/>
          </a:xfrm>
          <a:prstGeom prst="wedgeEllipseCallout">
            <a:avLst>
              <a:gd name="adj1" fmla="val -1430"/>
              <a:gd name="adj2" fmla="val 90677"/>
            </a:avLst>
          </a:prstGeom>
          <a:solidFill>
            <a:srgbClr val="f09415"/>
          </a:solidFill>
          <a:ln w="12600">
            <a:solidFill>
              <a:srgbClr val="b16d0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Standardized weight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3383280" y="1463040"/>
            <a:ext cx="5263200" cy="338292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548640" y="4937760"/>
            <a:ext cx="10893960" cy="191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55520" y="-2262240"/>
            <a:ext cx="3399840" cy="47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776160" y="1863360"/>
            <a:ext cx="6971400" cy="486216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8557200" y="1188720"/>
            <a:ext cx="3969720" cy="4754520"/>
          </a:xfrm>
          <a:prstGeom prst="cloudCallout">
            <a:avLst>
              <a:gd name="adj1" fmla="val -50975"/>
              <a:gd name="adj2" fmla="val 65315"/>
            </a:avLst>
          </a:prstGeom>
          <a:solidFill>
            <a:srgbClr val="f09415"/>
          </a:solidFill>
          <a:ln w="12600">
            <a:solidFill>
              <a:srgbClr val="b16d0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Missing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 variables : 90% (woman employment rate)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All policies (some missing)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3 var-→ 50% missing-→ missing together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Missingness 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Difference in currency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680400" y="-218880"/>
            <a:ext cx="9613080" cy="10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 Berlin</Template>
  <TotalTime>9006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2016-01-23T13:36:46Z</dcterms:created>
  <dc:creator>Geert</dc:creator>
  <dc:description/>
  <dc:language>en-US</dc:language>
  <cp:lastModifiedBy/>
  <dcterms:modified xsi:type="dcterms:W3CDTF">2018-02-27T17:59:11Z</dcterms:modified>
  <cp:revision>111</cp:revision>
  <dc:subject/>
  <dc:title>Science communication and Outreach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