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62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7E63E-BE63-4396-B00A-37A7E0B5D79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8CE76-8D29-4A7F-BA5F-077E6BF71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5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6664B-2A2A-5B10-97EF-96DA663E5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2ADBA2-49CA-C42A-6B39-69703BCB7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58CD0E-AA79-9129-D9DA-9C796228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EB74-01C3-44FC-AD24-61F3BE149C15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F0B80C-B742-7610-BFBB-18D9C56B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2D051-4348-2ABC-1561-3C252D20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36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75D20-61E8-93D9-E2D6-07EB4EA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C9A21A-83A6-E27C-4A64-E2F60640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CB1A8-6316-C618-F204-64284473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BDF-A790-4534-A604-BBA2B57063EE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BCAC3C-7655-E5EB-90D7-B4FA98C4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44793-5C79-E96C-8011-32511DE6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A0A170-4C73-21A0-0D34-1196444E5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8096C2-3185-1D79-DA9B-7E9E561A6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82A7F0-E9A0-DF00-806B-AE5A900D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2A51-890A-4447-9854-D75C82FAFD44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C1A71-DB40-D421-4256-9C6159D0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BB6E1-5907-D6A6-D3CB-1307701F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70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E881A-431A-3DA7-33E3-272B8C41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C94FA-A137-787F-4709-B498C136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6734F1-E9F7-D8B5-DCF9-45DA9709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8BD0-E5DA-43EC-8C68-67A961611AE8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D63782-E86F-0873-B7F6-3D6C1159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ru-RU" dirty="0"/>
              <a:t>Кол-во слайдов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2D685F-22DE-9D64-BAA7-E8BED46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039" y="6356350"/>
            <a:ext cx="2743200" cy="365125"/>
          </a:xfrm>
        </p:spPr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2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A7680-DFD6-C18A-5A6B-C0A0D163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83FD2D-F4E2-29E0-FA35-10A430EB2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18F2E-3A56-FD30-FABF-73CF7D7F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1399-6B39-4EC3-94C0-195F3080FCC6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D471F-4082-4CD5-D4E7-47D8792D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89920" y="6356350"/>
            <a:ext cx="4114800" cy="365125"/>
          </a:xfrm>
        </p:spPr>
        <p:txBody>
          <a:bodyPr/>
          <a:lstStyle/>
          <a:p>
            <a:r>
              <a:rPr lang="en-US" dirty="0"/>
              <a:t>/</a:t>
            </a:r>
            <a:r>
              <a:rPr lang="ru-RU" dirty="0"/>
              <a:t>Кол-во слайдов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E3927-14EE-3706-4171-07A98FF6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18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38D0A-94C0-50CA-32C9-1244AB24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57565-B5F6-DE76-D640-4EBFEFD80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24346F-AF59-0207-2237-71242F1D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DDA9ED-4C17-8653-498E-67776FDA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069-73F2-4251-8FFF-65DAC921A737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EF6C99-85B4-E0FA-1182-4CD1E456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8AD0FD-CB08-29B2-20DA-4E13B2E7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3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E94F5-7EC2-7772-8EDE-EFB76E37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C67093-4EB8-F792-5992-0A864D20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DABA3B-4C76-40ED-91F0-5B5787EF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ABB621-CDC9-943C-7D48-FE73679F3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6CA4E5-613B-70AC-AC96-6E2882F46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8D40A1-467E-3834-4ACC-4C0A87A1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24B0-C0DD-4FCD-932E-32069C9DE4C1}" type="datetime1">
              <a:rPr lang="ru-RU" smtClean="0"/>
              <a:t>16.12.2024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4885BF-4C8E-4EB1-E034-12C40D7B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CFD513-5B33-7062-7ACA-A8EA88E9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52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8BA52-B46D-C285-8300-04614F87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4A593B-79B0-C851-DB5E-7556D633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6266-0E44-4501-9219-C0CBDC53BB2F}" type="datetime1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F619DB-78CD-0DD0-0EFA-BC35A971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88E850-C1D0-F844-2B50-D724AD5E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3F763E-B971-6CD0-128A-F707745B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774D-0998-4967-99D4-3718106AB008}" type="datetime1">
              <a:rPr lang="ru-RU" smtClean="0"/>
              <a:t>16.12.2024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94E947-F78C-ECF6-C675-3101D5C6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3CD1E-3C2A-1065-7D8A-603999F2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2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F7017-0BDD-ACC1-76E3-DD3D0012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D8EA5-0A71-55BF-C152-D8FE3195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424A56-7321-C932-6646-2F2DE48AC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843962-591F-F7FA-2914-C5FF4453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8AD6-8EF9-404B-8F3D-094CE6D00C2E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2CC970-8669-765C-FD06-74278B32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E05D37-1173-7BF9-03C9-38CDF112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66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BF9B0-6360-0041-66C2-82AFC9B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F1403C-CD6C-6691-A0AA-46407A368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9B2203-1606-7500-028A-42FAF7A20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8828EE-5DDD-C2BC-A9F2-86536AFF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A912-1EC4-4635-A0DA-66124E9337D9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E6F0E2-310D-2F84-A4F9-BD77CF85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4F4939-75B2-CD41-7878-86CD9B9A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2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C431A-F63F-88B2-565C-B813A64F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5C64C3-0266-0E1E-8629-D4B3A2F37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10547-7FA0-6A21-2519-09915187F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8AF2F-5D70-4F8D-A968-7DF29E52300E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92E503-B7AE-A5FB-A073-6FA90CEF4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B8F3D-A5C5-5892-C8D3-60C596338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7D794-0965-0F6B-25AD-97CD6D3F4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22" y="185689"/>
            <a:ext cx="11443316" cy="910624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 федерального государственного бюджетного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образовательного учреждения высшего образования «Владимирский государственный университет имени Александра Григорьевича и Николая Григорьевича Столетовых».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D1E1E1-8120-7DCC-C38C-E279AE720185}"/>
              </a:ext>
            </a:extLst>
          </p:cNvPr>
          <p:cNvSpPr txBox="1">
            <a:spLocks/>
          </p:cNvSpPr>
          <p:nvPr/>
        </p:nvSpPr>
        <p:spPr>
          <a:xfrm>
            <a:off x="0" y="1679799"/>
            <a:ext cx="11658456" cy="790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8A81BF2-5EB7-4C8C-E8E3-D01CBC9F1550}"/>
              </a:ext>
            </a:extLst>
          </p:cNvPr>
          <p:cNvSpPr txBox="1">
            <a:spLocks/>
          </p:cNvSpPr>
          <p:nvPr/>
        </p:nvSpPr>
        <p:spPr>
          <a:xfrm>
            <a:off x="160422" y="2761914"/>
            <a:ext cx="11658456" cy="790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АРМ администратора зоопарка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8E66B-38FF-A6AF-42D0-99268C5B9530}"/>
              </a:ext>
            </a:extLst>
          </p:cNvPr>
          <p:cNvSpPr txBox="1"/>
          <p:nvPr/>
        </p:nvSpPr>
        <p:spPr>
          <a:xfrm>
            <a:off x="1638300" y="4238626"/>
            <a:ext cx="8550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ИБ-122 Мошков Т.Д.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кандидат технических наук, доцент Колпаков А.А.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4211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4A3B139-6FAB-493A-5CC6-9EC56130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64" y="679730"/>
            <a:ext cx="4110261" cy="1377669"/>
          </a:xfrm>
        </p:spPr>
        <p:txBody>
          <a:bodyPr>
            <a:normAutofit/>
          </a:bodyPr>
          <a:lstStyle/>
          <a:p>
            <a:r>
              <a:rPr lang="en-US" sz="3600" dirty="0"/>
              <a:t>SQL-</a:t>
            </a:r>
            <a:r>
              <a:rPr lang="ru-RU" sz="3600" dirty="0"/>
              <a:t>запрос для вставки данных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78D5C81-59B3-85C1-1354-1F8D57AF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57161"/>
            <a:ext cx="6258950" cy="3528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-</a:t>
            </a:r>
            <a:r>
              <a:rPr lang="ru-RU" dirty="0"/>
              <a:t> запрос для обновления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sz="2000" dirty="0"/>
              <a:t>UPDATE Животные</a:t>
            </a:r>
          </a:p>
          <a:p>
            <a:pPr marL="0" indent="0">
              <a:buNone/>
            </a:pPr>
            <a:r>
              <a:rPr lang="ru-RU" sz="2000" dirty="0"/>
              <a:t>SET </a:t>
            </a:r>
          </a:p>
          <a:p>
            <a:pPr marL="0" indent="0">
              <a:buNone/>
            </a:pPr>
            <a:r>
              <a:rPr lang="ru-RU" sz="2000" dirty="0"/>
              <a:t>    Кличка = @name, </a:t>
            </a:r>
          </a:p>
          <a:p>
            <a:pPr marL="0" indent="0">
              <a:buNone/>
            </a:pPr>
            <a:r>
              <a:rPr lang="ru-RU" sz="2000" dirty="0"/>
              <a:t>    Семейство = @family, </a:t>
            </a:r>
          </a:p>
          <a:p>
            <a:pPr marL="0" indent="0">
              <a:buNone/>
            </a:pPr>
            <a:r>
              <a:rPr lang="ru-RU" sz="2000" dirty="0"/>
              <a:t>    Класс = @species, </a:t>
            </a:r>
          </a:p>
          <a:p>
            <a:pPr marL="0" indent="0">
              <a:buNone/>
            </a:pPr>
            <a:r>
              <a:rPr lang="ru-RU" sz="2000" dirty="0"/>
              <a:t>    Возраст = @age</a:t>
            </a:r>
          </a:p>
          <a:p>
            <a:pPr marL="0" indent="0">
              <a:buNone/>
            </a:pPr>
            <a:r>
              <a:rPr lang="ru-RU" sz="2000" dirty="0"/>
              <a:t>WHERE </a:t>
            </a:r>
          </a:p>
          <a:p>
            <a:pPr marL="0" indent="0">
              <a:buNone/>
            </a:pPr>
            <a:r>
              <a:rPr lang="ru-RU" sz="2000" dirty="0"/>
              <a:t>    [Номер ветеринарной карты] = @id";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126BF52-F0FD-FBD1-EEC3-746C17F13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743202"/>
          </a:xfrm>
        </p:spPr>
        <p:txBody>
          <a:bodyPr>
            <a:normAutofit/>
          </a:bodyPr>
          <a:lstStyle/>
          <a:p>
            <a:r>
              <a:rPr lang="en-US" sz="1800" dirty="0"/>
              <a:t>string query = "INSERT INTO </a:t>
            </a:r>
            <a:r>
              <a:rPr lang="ru-RU" sz="1800" dirty="0"/>
              <a:t>Билеты (Услуги, [Суммарная стоимость], [Дата покупки], Имя, Фамилия) " +</a:t>
            </a:r>
          </a:p>
          <a:p>
            <a:r>
              <a:rPr lang="ru-RU" sz="1800" dirty="0"/>
              <a:t>               "</a:t>
            </a:r>
            <a:r>
              <a:rPr lang="en-US" sz="1800" dirty="0"/>
              <a:t>VALUES (@services, @totalCost, @purchaseDate, @firstName, @lastName); " +</a:t>
            </a:r>
          </a:p>
          <a:p>
            <a:r>
              <a:rPr lang="en-US" sz="1800" dirty="0"/>
              <a:t>               "SELECT </a:t>
            </a:r>
            <a:r>
              <a:rPr lang="en-US" sz="1800" dirty="0" err="1"/>
              <a:t>last_insert_rowid</a:t>
            </a:r>
            <a:r>
              <a:rPr lang="en-US" sz="1800" dirty="0"/>
              <a:t>();"; // </a:t>
            </a:r>
            <a:r>
              <a:rPr lang="ru-RU" sz="1800" dirty="0"/>
              <a:t>Получаем </a:t>
            </a:r>
            <a:r>
              <a:rPr lang="en-US" sz="1800" dirty="0"/>
              <a:t>ID </a:t>
            </a:r>
            <a:r>
              <a:rPr lang="ru-RU" sz="1800" dirty="0"/>
              <a:t>последней вставленной записи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DD958-B87C-D7E8-E3EC-767562A97CDC}"/>
              </a:ext>
            </a:extLst>
          </p:cNvPr>
          <p:cNvSpPr txBox="1"/>
          <p:nvPr/>
        </p:nvSpPr>
        <p:spPr>
          <a:xfrm>
            <a:off x="661764" y="4930074"/>
            <a:ext cx="72846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SQL-</a:t>
            </a:r>
            <a:r>
              <a:rPr lang="ru-RU" sz="3200" dirty="0"/>
              <a:t>запрос для удаления сотрудника:</a:t>
            </a:r>
          </a:p>
          <a:p>
            <a:r>
              <a:rPr lang="ru-RU" dirty="0"/>
              <a:t>"DELETE FROM Сотрудники WHERE [ID Работника] = @employeeId";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727D39C-F2BF-B44A-A45C-30433EAA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10</a:t>
            </a:fld>
            <a:r>
              <a:rPr lang="en-US" dirty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45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59B52-0022-C616-CC62-03C7A6BE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508"/>
          </a:xfrm>
        </p:spPr>
        <p:txBody>
          <a:bodyPr/>
          <a:lstStyle/>
          <a:p>
            <a:r>
              <a:rPr lang="ru-RU" dirty="0"/>
              <a:t>Многопользовательское приложение: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F0753-1ED1-0628-763A-2A641AE64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588" y="1165253"/>
            <a:ext cx="3515315" cy="46556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Администратор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5EE10B-7E1F-C9FB-3D0F-367E7150C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9542" y="1221897"/>
            <a:ext cx="4184257" cy="495506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Пользователь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40BFFF-3DB4-E2DA-E6B9-1229EBED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42" y="1651956"/>
            <a:ext cx="3118338" cy="45059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5D8D50-4FF0-6BAC-AFEB-11DB2EAE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73" y="1755972"/>
            <a:ext cx="4685290" cy="442099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E7B437-2DF9-D622-3254-F4A1E5071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11" y="1632904"/>
            <a:ext cx="3377070" cy="454405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A9466C-C7AC-E3C3-5DA6-D7C04C13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11</a:t>
            </a:fld>
            <a:r>
              <a:rPr lang="en-US" dirty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28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E99E1-E9D4-6712-CF8A-3CBC4EA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287" y="357033"/>
            <a:ext cx="4798578" cy="905325"/>
          </a:xfrm>
        </p:spPr>
        <p:txBody>
          <a:bodyPr/>
          <a:lstStyle/>
          <a:p>
            <a:pPr algn="ctr"/>
            <a:r>
              <a:rPr lang="ru-RU" dirty="0"/>
              <a:t>Тестирование АИС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1919A-3347-4367-AA5E-65219A0B9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9855"/>
            <a:ext cx="5181600" cy="46071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Создание нового животного: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50B546-B6BB-D449-D2C8-729D43A1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9855"/>
            <a:ext cx="5181600" cy="50170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Поиск среди записей: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236254-0897-023C-0E49-44161B36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27" y="2019872"/>
            <a:ext cx="5527457" cy="43404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3F875A-4F1B-D2F7-66FA-DF6A0F2F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84" y="2203592"/>
            <a:ext cx="4912616" cy="19814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297731-0B7C-6E37-ED47-6A1CED187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841" y="4256411"/>
            <a:ext cx="4867259" cy="2103928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FA6154-3A70-A0EE-9CD2-04603693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0223" y="6423050"/>
            <a:ext cx="2743200" cy="365125"/>
          </a:xfrm>
        </p:spPr>
        <p:txBody>
          <a:bodyPr/>
          <a:lstStyle/>
          <a:p>
            <a:fld id="{79EE2C7C-8628-4E3E-A850-CDF68DCCEEEA}" type="slidenum">
              <a:rPr lang="ru-RU" smtClean="0"/>
              <a:t>12</a:t>
            </a:fld>
            <a:r>
              <a:rPr lang="en-US" dirty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46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9B787A4-7F27-DCA9-E89A-C8786F464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201" y="1197622"/>
            <a:ext cx="5521599" cy="497934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Создание нового вольера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0CE09A-0339-1BA9-1460-A846156A9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7253" y="1197622"/>
            <a:ext cx="5793763" cy="497934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Обновление данных о сотрудниках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EC74FC-A5DC-A73B-EDA7-D81DEAA7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01" y="2105686"/>
            <a:ext cx="5239053" cy="40712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DFC000-96FB-7438-9F9A-CAD2F781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375277"/>
            <a:ext cx="5673999" cy="3891379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390A332-B855-F6D3-A77D-D05E96E1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13</a:t>
            </a:fld>
            <a:r>
              <a:rPr lang="en-US" dirty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85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1A7D2-17CF-6B9A-6F9B-B1D729BC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Редактирование и добавление услуг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7F98595-7DC0-5156-860A-FA254C800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052" y="1690687"/>
            <a:ext cx="8804134" cy="4459259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6F2B50B-7D11-84B1-8A95-54B730B6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14</a:t>
            </a:fld>
            <a:r>
              <a:rPr lang="en-US" dirty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69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14FA3-2D52-3644-E73E-283154C2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852"/>
          </a:xfrm>
        </p:spPr>
        <p:txBody>
          <a:bodyPr/>
          <a:lstStyle/>
          <a:p>
            <a:pPr algn="ctr"/>
            <a:r>
              <a:rPr lang="ru-RU" dirty="0"/>
              <a:t>Поиск билетов по дате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FD174D-37BD-5E05-9109-5EC1BA2B9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1532698"/>
            <a:ext cx="5734050" cy="438232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EF434D1-2E6D-D74B-ECD9-33087528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15</a:t>
            </a:fld>
            <a:r>
              <a:rPr lang="en-US" dirty="0"/>
              <a:t>/17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421822-F216-7932-DC80-0940DCFFE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532698"/>
            <a:ext cx="5905500" cy="43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0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4455C615-F054-AE7A-4D75-5AD1B32F7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375" y="404602"/>
            <a:ext cx="4659411" cy="57723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Поиск посетителей(сколько раз  человек пришел и сколько потратил всего)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83434D-CE00-BBB0-215B-69F5FEAD5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50" y="404602"/>
            <a:ext cx="5886450" cy="57723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Архив билетов(место для хранения билетов после их удаления)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300697-DBDC-65DE-9966-3960D2C5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032718"/>
            <a:ext cx="5133975" cy="36640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A6AA1B-EB9A-488D-1570-70F08A0D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1195644"/>
            <a:ext cx="6457950" cy="355733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F00ED7-0709-5E26-5188-D7BD1603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16</a:t>
            </a:fld>
            <a:r>
              <a:rPr lang="en-US" dirty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67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FB7C205-907D-1436-5225-57384CA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401"/>
            <a:ext cx="10515600" cy="1025525"/>
          </a:xfrm>
        </p:spPr>
        <p:txBody>
          <a:bodyPr/>
          <a:lstStyle/>
          <a:p>
            <a:r>
              <a:rPr lang="ru-RU" dirty="0"/>
              <a:t>Заключение: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F95B854-F63F-E4EB-1D8D-6708C698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173"/>
            <a:ext cx="10515600" cy="4434436"/>
          </a:xfrm>
        </p:spPr>
        <p:txBody>
          <a:bodyPr/>
          <a:lstStyle/>
          <a:p>
            <a:r>
              <a:rPr lang="ru-RU" dirty="0"/>
              <a:t>Разработанная информационная система для зоопарка представляет собой удобный инструмент, который автоматизирует ключевые процессы управления зоопарком. В ходе работы были реализованы: база данных для учета животных и связанных данных, многопользовательское приложение для взаимодействия сотрудников и посетителей, а также протестирована производительность системы. Внедрение данной ИС позволяет повысить эффективность работы персонала, улучшить качество обслуживания посетителей и оптимизировать управление зоопарком в целом.</a:t>
            </a:r>
          </a:p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32111CD-75D9-DE47-B8FC-82A48B41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9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BA2DF5-A708-B2BB-A9F0-05F5DE60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93" y="405197"/>
            <a:ext cx="10515600" cy="6031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создания: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удобного и эффективного инструмента для управления внутренними процессами зоопарка. </a:t>
            </a:r>
          </a:p>
          <a:p>
            <a:pPr marL="0" indent="0">
              <a:buNone/>
            </a:pPr>
            <a:r>
              <a:rPr lang="ru-RU" dirty="0"/>
              <a:t>Задачи для информационной системы зоопарка:</a:t>
            </a:r>
          </a:p>
          <a:p>
            <a:pPr>
              <a:buFont typeface="+mj-lt"/>
              <a:buAutoNum type="arabicPeriod"/>
            </a:pPr>
            <a:r>
              <a:rPr lang="ru-RU" dirty="0"/>
              <a:t>Провести анализ и сравнение производительности используемых СУБД и средств программирования для выбора оптимального решения.</a:t>
            </a:r>
          </a:p>
          <a:p>
            <a:pPr>
              <a:buFont typeface="+mj-lt"/>
              <a:buAutoNum type="arabicPeriod"/>
            </a:pPr>
            <a:r>
              <a:rPr lang="ru-RU" dirty="0"/>
              <a:t>Разработать модели данных для учета животных, посетителей, персонала, услуг и билетов.</a:t>
            </a:r>
          </a:p>
          <a:p>
            <a:pPr>
              <a:buFont typeface="+mj-lt"/>
              <a:buAutoNum type="arabicPeriod"/>
            </a:pPr>
            <a:r>
              <a:rPr lang="ru-RU" dirty="0"/>
              <a:t>Создать базу данных для хранения и управления информацией о зоопарке.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Реализовать многопользовательское приложение, обеспечивающее удобное взаимодействие с системой для сотрудников и посетителей.</a:t>
            </a:r>
          </a:p>
          <a:p>
            <a:pPr algn="just">
              <a:lnSpc>
                <a:spcPct val="150000"/>
              </a:lnSpc>
              <a:spcAft>
                <a:spcPts val="700"/>
              </a:spcAft>
              <a:buSzPts val="1400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F6D720A-8301-9FE5-5693-F6386054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2</a:t>
            </a:fld>
            <a:r>
              <a:rPr lang="en-US" dirty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28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B8479-7119-A220-B0DE-37BEEE56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39945"/>
          </a:xfrm>
        </p:spPr>
        <p:txBody>
          <a:bodyPr/>
          <a:lstStyle/>
          <a:p>
            <a:r>
              <a:rPr lang="ru-RU" dirty="0"/>
              <a:t>Обоснование выбора </a:t>
            </a:r>
            <a:r>
              <a:rPr lang="en-US" dirty="0" err="1"/>
              <a:t>SQlite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02198-D743-548C-1C7E-99C89CE1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39" y="1979373"/>
            <a:ext cx="10515600" cy="2681639"/>
          </a:xfrm>
        </p:spPr>
        <p:txBody>
          <a:bodyPr>
            <a:normAutofit fontScale="85000" lnSpcReduction="10000"/>
          </a:bodyPr>
          <a:lstStyle/>
          <a:p>
            <a:r>
              <a:rPr lang="ru-RU" sz="3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Легкая в использовании, интеграция с приложением напрямую через код</a:t>
            </a:r>
          </a:p>
          <a:p>
            <a:r>
              <a:rPr lang="ru-RU" sz="3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Встроенная в приложение, не требует дополнительной установки</a:t>
            </a:r>
            <a:endParaRPr lang="ru-RU" sz="33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3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Отлично подходит для малых и средних объемов данных</a:t>
            </a:r>
          </a:p>
          <a:p>
            <a:r>
              <a:rPr lang="ru-RU" sz="3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Полная поддержка SQL, что позволяет работать с запросами на уровне кода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81BF0-461A-314F-209A-7DADF574F716}"/>
              </a:ext>
            </a:extLst>
          </p:cNvPr>
          <p:cNvSpPr txBox="1"/>
          <p:nvPr/>
        </p:nvSpPr>
        <p:spPr>
          <a:xfrm>
            <a:off x="834639" y="4977244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SQLite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будет лучшим вариантом для курсовой работы, так как легко интегрируется с C# и требует меньше настроек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C1AA09-FCD8-7B32-3DE1-E2F92B69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3</a:t>
            </a:fld>
            <a:r>
              <a:rPr lang="en-US" dirty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5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08EB9-EB71-9A24-7305-6F4619D8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804"/>
          </a:xfrm>
        </p:spPr>
        <p:txBody>
          <a:bodyPr>
            <a:normAutofit fontScale="90000"/>
          </a:bodyPr>
          <a:lstStyle/>
          <a:p>
            <a:r>
              <a:rPr lang="ru-RU" dirty="0"/>
              <a:t>Обоснование выбора </a:t>
            </a:r>
            <a:r>
              <a:rPr lang="en-US" dirty="0"/>
              <a:t>Visual studio </a:t>
            </a:r>
            <a:r>
              <a:rPr lang="ru-RU" dirty="0"/>
              <a:t>для разработки приложения: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447C9-89AB-234B-5D59-D6022E5D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051"/>
            <a:ext cx="10515600" cy="2553078"/>
          </a:xfrm>
        </p:spPr>
        <p:txBody>
          <a:bodyPr>
            <a:normAutofit/>
          </a:bodyPr>
          <a:lstStyle/>
          <a:p>
            <a:r>
              <a:rPr lang="ru-RU" dirty="0"/>
              <a:t>Поддержка интеграции с различными СУБД (MS SQL, </a:t>
            </a:r>
            <a:r>
              <a:rPr lang="ru-RU" dirty="0" err="1"/>
              <a:t>SQLite</a:t>
            </a:r>
            <a:r>
              <a:rPr lang="ru-RU" dirty="0"/>
              <a:t> и др.) через встроенные плагины и инструменты</a:t>
            </a:r>
          </a:p>
          <a:p>
            <a:r>
              <a:rPr lang="ru-RU" dirty="0"/>
              <a:t>Широкий выбор расширений и плагинов для работы с разными фреймворками и библиотеками</a:t>
            </a:r>
          </a:p>
          <a:p>
            <a:r>
              <a:rPr lang="ru-RU" dirty="0"/>
              <a:t>Полный набор инструментов для разработки на C#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09D62-8AAB-A660-224D-6992E9398DD0}"/>
              </a:ext>
            </a:extLst>
          </p:cNvPr>
          <p:cNvSpPr txBox="1"/>
          <p:nvPr/>
        </p:nvSpPr>
        <p:spPr>
          <a:xfrm>
            <a:off x="902936" y="4834774"/>
            <a:ext cx="105963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Я выбрал для своей курсовой </a:t>
            </a:r>
            <a:r>
              <a:rPr lang="en-US" sz="2800" dirty="0"/>
              <a:t>Visual Studio, </a:t>
            </a:r>
            <a:r>
              <a:rPr lang="ru-RU" sz="2800" dirty="0"/>
              <a:t>так как эта среда имеет знакомый и удобный интерфейс, а так же отлично интегрируется с </a:t>
            </a:r>
            <a:r>
              <a:rPr lang="en-US" sz="2800" dirty="0"/>
              <a:t>SQLite</a:t>
            </a:r>
            <a:r>
              <a:rPr lang="ru-RU" sz="2800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D7EAAC-19A1-BAAB-9D26-EA4ABF16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4</a:t>
            </a:fld>
            <a:r>
              <a:rPr lang="en-US" dirty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91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4FFCF-783D-CCF4-3A14-6EF5B384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Аналоги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74532A-4EA6-6C4C-E70E-2D2D80BCC0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717769"/>
            <a:ext cx="4531539" cy="3647250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1057A646-B959-BBE1-A867-46BFDCE037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4251" y="1665571"/>
            <a:ext cx="4651499" cy="371848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EA4810-5815-5BCB-60EA-E0E5CA84EB35}"/>
              </a:ext>
            </a:extLst>
          </p:cNvPr>
          <p:cNvSpPr txBox="1"/>
          <p:nvPr/>
        </p:nvSpPr>
        <p:spPr>
          <a:xfrm>
            <a:off x="1530266" y="5384052"/>
            <a:ext cx="3048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Управление-</a:t>
            </a:r>
            <a:r>
              <a:rPr lang="ru-RU" dirty="0" err="1"/>
              <a:t>зоопарком.рф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9804D-C1FB-2E94-671C-08D8C0FC0DE7}"/>
              </a:ext>
            </a:extLst>
          </p:cNvPr>
          <p:cNvSpPr txBox="1"/>
          <p:nvPr/>
        </p:nvSpPr>
        <p:spPr>
          <a:xfrm>
            <a:off x="5739257" y="5366373"/>
            <a:ext cx="6096000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25"/>
              </a:lnSpc>
              <a:spcAft>
                <a:spcPts val="2100"/>
              </a:spcAft>
            </a:pPr>
            <a:r>
              <a:rPr lang="ru-RU" i="0" dirty="0">
                <a:solidFill>
                  <a:srgbClr val="000000"/>
                </a:solidFill>
                <a:effectLst/>
                <a:latin typeface="One Second"/>
              </a:rPr>
              <a:t>Матрица. Обмен с ГИС Меркурий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A09F85-D780-1994-1E15-89F4C547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5</a:t>
            </a:fld>
            <a:r>
              <a:rPr lang="en-US" dirty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1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ED8D0-611E-6AE6-D9AE-D4A6E243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4911"/>
          </a:xfrm>
        </p:spPr>
        <p:txBody>
          <a:bodyPr/>
          <a:lstStyle/>
          <a:p>
            <a:r>
              <a:rPr lang="ru-RU" dirty="0"/>
              <a:t>Концептуальная модель данных:</a:t>
            </a:r>
          </a:p>
        </p:txBody>
      </p:sp>
      <p:pic>
        <p:nvPicPr>
          <p:cNvPr id="4" name="Объект 3" descr="Изображение выглядит как снимок экрана, круг, График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2E0F09F8-F2FD-CA53-8046-8EA80836A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6" y="1295906"/>
            <a:ext cx="10827143" cy="51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827829C-0D6A-AA39-62CB-A73190BB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6</a:t>
            </a:fld>
            <a:r>
              <a:rPr lang="en-US" dirty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82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0ADCDF3-C949-9B13-3815-21A8FC0A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 данных:</a:t>
            </a:r>
          </a:p>
        </p:txBody>
      </p:sp>
      <p:pic>
        <p:nvPicPr>
          <p:cNvPr id="7" name="Объект 6" descr="Изображение выглядит как текст, снимок экрана, число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CAD6D36-562B-6965-1EB1-DD4A75A5B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7299"/>
            <a:ext cx="9831823" cy="546417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C7B0091-7297-5214-A246-C77D13BD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7</a:t>
            </a:fld>
            <a:r>
              <a:rPr lang="en-US" dirty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7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01570-0DDB-F692-1954-31537BD3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88028" cy="1031735"/>
          </a:xfrm>
        </p:spPr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SQL-</a:t>
            </a:r>
            <a:r>
              <a:rPr lang="ru-RU" dirty="0"/>
              <a:t>запросов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D0784F-C182-5338-E15E-9E6D8D150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12" y="979139"/>
            <a:ext cx="5982276" cy="48956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7E54D5A-6E3A-A917-36CF-CB90EB6AF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618407"/>
            <a:ext cx="3932237" cy="489568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[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вольера]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'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вольера',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[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Вид_вольера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'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вольера',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[Корм нужный в вольере]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'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Корм',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ФИО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[ID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Работника] = Вольеры.[Сотрудник ответственный за вольер])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'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ФИО Сотрудника',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[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Животное_в_вольере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'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Животное'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Вольеры";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dataGridViewEnclosures.Columns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вольера"].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= false;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65CF91-E50C-1014-96AE-0B1D5BBB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859" y="2031915"/>
            <a:ext cx="6797308" cy="406866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52D193-BCDC-0A78-F7DB-BD5229C1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8</a:t>
            </a:fld>
            <a:r>
              <a:rPr lang="en-US" dirty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14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DBA4D-00BB-EEC6-F6BC-D18E9F74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048"/>
          </a:xfrm>
        </p:spPr>
        <p:txBody>
          <a:bodyPr/>
          <a:lstStyle/>
          <a:p>
            <a:r>
              <a:rPr lang="ru-RU" dirty="0"/>
              <a:t>Запрос к таблице билеты: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174DD-32BF-9DCD-15F0-6297BA41A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258" y="1246174"/>
            <a:ext cx="5148099" cy="5110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 SELECT  </a:t>
            </a:r>
          </a:p>
          <a:p>
            <a:pPr marL="0" indent="0">
              <a:buNone/>
            </a:pPr>
            <a:r>
              <a:rPr lang="ru-RU" dirty="0"/>
              <a:t>     [ID Билета],</a:t>
            </a:r>
          </a:p>
          <a:p>
            <a:pPr marL="0" indent="0">
              <a:buNone/>
            </a:pPr>
            <a:r>
              <a:rPr lang="ru-RU" dirty="0"/>
              <a:t>     Услуги, </a:t>
            </a:r>
          </a:p>
          <a:p>
            <a:pPr marL="0" indent="0">
              <a:buNone/>
            </a:pPr>
            <a:r>
              <a:rPr lang="ru-RU" dirty="0"/>
              <a:t>    [Суммарная стоимость], </a:t>
            </a:r>
          </a:p>
          <a:p>
            <a:pPr marL="0" indent="0">
              <a:buNone/>
            </a:pPr>
            <a:r>
              <a:rPr lang="ru-RU" dirty="0"/>
              <a:t>     [Дата покупки], </a:t>
            </a:r>
          </a:p>
          <a:p>
            <a:pPr marL="0" indent="0">
              <a:buNone/>
            </a:pPr>
            <a:r>
              <a:rPr lang="ru-RU" dirty="0"/>
              <a:t>     [Сотрудник, выдавший билет],</a:t>
            </a:r>
          </a:p>
          <a:p>
            <a:pPr marL="0" indent="0">
              <a:buNone/>
            </a:pPr>
            <a:r>
              <a:rPr lang="ru-RU" dirty="0"/>
              <a:t>     Имя AS 'Имя покупателя',</a:t>
            </a:r>
          </a:p>
          <a:p>
            <a:pPr marL="0" indent="0">
              <a:buNone/>
            </a:pPr>
            <a:r>
              <a:rPr lang="ru-RU" dirty="0"/>
              <a:t>     Фамилия AS 'Фамилия покупателя'</a:t>
            </a:r>
          </a:p>
          <a:p>
            <a:pPr marL="0" indent="0">
              <a:buNone/>
            </a:pPr>
            <a:r>
              <a:rPr lang="ru-RU" dirty="0"/>
              <a:t> FROM Билеты";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9FEB01-CF81-288D-E292-9927BD16D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4456" y="1666959"/>
            <a:ext cx="6229344" cy="4510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Результат: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8A63B-AA8D-B04D-C976-2856C18C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9</a:t>
            </a:fld>
            <a:r>
              <a:rPr lang="en-US" dirty="0"/>
              <a:t>/17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BA2A63-D742-9236-0175-C22EF3014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6" y="2127222"/>
            <a:ext cx="6940769" cy="30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7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700</Words>
  <Application>Microsoft Office PowerPoint</Application>
  <PresentationFormat>Широкоэкранный</PresentationFormat>
  <Paragraphs>93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One Second</vt:lpstr>
      <vt:lpstr>Times New Roman</vt:lpstr>
      <vt:lpstr>Тема Office</vt:lpstr>
      <vt:lpstr>Муромский институт (филиал) федерального государственного бюджетного образовательного учреждения высшего образования «Владимирский государственный университет имени Александра Григорьевича и Николая Григорьевича Столетовых».</vt:lpstr>
      <vt:lpstr>Презентация PowerPoint</vt:lpstr>
      <vt:lpstr>Обоснование выбора SQlite:</vt:lpstr>
      <vt:lpstr>Обоснование выбора Visual studio для разработки приложения:</vt:lpstr>
      <vt:lpstr>Аналоги</vt:lpstr>
      <vt:lpstr>Концептуальная модель данных:</vt:lpstr>
      <vt:lpstr>Физическая модель данных:</vt:lpstr>
      <vt:lpstr>Создание SQL-запросов </vt:lpstr>
      <vt:lpstr>Запрос к таблице билеты:</vt:lpstr>
      <vt:lpstr>SQL-запрос для вставки данных:</vt:lpstr>
      <vt:lpstr>Многопользовательское приложение:</vt:lpstr>
      <vt:lpstr>Тестирование АИС</vt:lpstr>
      <vt:lpstr>Презентация PowerPoint</vt:lpstr>
      <vt:lpstr>Редактирование и добавление услуг</vt:lpstr>
      <vt:lpstr>Поиск билетов по дате </vt:lpstr>
      <vt:lpstr>Презентация PowerPoint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Мошков Тимофей</dc:creator>
  <cp:lastModifiedBy>Мошков Тимофей</cp:lastModifiedBy>
  <cp:revision>2</cp:revision>
  <dcterms:created xsi:type="dcterms:W3CDTF">2024-12-14T18:31:01Z</dcterms:created>
  <dcterms:modified xsi:type="dcterms:W3CDTF">2024-12-16T11:53:42Z</dcterms:modified>
</cp:coreProperties>
</file>