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>
        <p:scale>
          <a:sx n="103" d="100"/>
          <a:sy n="103" d="100"/>
        </p:scale>
        <p:origin x="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847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52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19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591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92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42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55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19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244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62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mainname.com/folder/subfolder/webpage.html#elem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Jujutsu Kaisen Episode 7">
            <a:extLst>
              <a:ext uri="{FF2B5EF4-FFF2-40B4-BE49-F238E27FC236}">
                <a16:creationId xmlns:a16="http://schemas.microsoft.com/office/drawing/2014/main" id="{51375692-D8F3-9AFD-FAEB-476C03E3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B3606-7ADD-8652-8520-4F2FE703B373}"/>
              </a:ext>
            </a:extLst>
          </p:cNvPr>
          <p:cNvSpPr txBox="1"/>
          <p:nvPr/>
        </p:nvSpPr>
        <p:spPr>
          <a:xfrm>
            <a:off x="3677201" y="2371646"/>
            <a:ext cx="544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C00000"/>
                </a:solidFill>
              </a:rPr>
              <a:t>Domains and URLs</a:t>
            </a:r>
          </a:p>
        </p:txBody>
      </p:sp>
    </p:spTree>
    <p:extLst>
      <p:ext uri="{BB962C8B-B14F-4D97-AF65-F5344CB8AC3E}">
        <p14:creationId xmlns:p14="http://schemas.microsoft.com/office/powerpoint/2010/main" val="358797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EBD4-EB63-8E7C-842D-437A11E5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C97C-B428-51B7-322F-1D969874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19951" cy="4351338"/>
          </a:xfrm>
        </p:spPr>
        <p:txBody>
          <a:bodyPr>
            <a:normAutofit/>
          </a:bodyPr>
          <a:lstStyle/>
          <a:p>
            <a:r>
              <a:rPr lang="en-GB" dirty="0"/>
              <a:t>Organisations (global) managed by Internet Corporation for Assigned Names and Numbers (ICANN)</a:t>
            </a:r>
          </a:p>
          <a:p>
            <a:r>
              <a:rPr lang="en-GB" dirty="0"/>
              <a:t>Allocate IP addresses</a:t>
            </a:r>
          </a:p>
          <a:p>
            <a:r>
              <a:rPr lang="en-GB" dirty="0"/>
              <a:t>Maintain track of which address(es) a domain name is related to</a:t>
            </a:r>
          </a:p>
          <a:p>
            <a:r>
              <a:rPr lang="en-GB" dirty="0"/>
              <a:t>Have worldwide databases for domain names issued to people</a:t>
            </a:r>
          </a:p>
          <a:p>
            <a:pPr lvl="1"/>
            <a:r>
              <a:rPr lang="en-GB" dirty="0"/>
              <a:t>Includes the people’s details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50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FCAA-DF37-85BE-5097-49C58455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EECF-48F9-6CFE-1E4B-0A221FC49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African Network Information Centre (AFRINIC)</a:t>
            </a:r>
          </a:p>
          <a:p>
            <a:pPr lvl="1"/>
            <a:r>
              <a:rPr lang="en-GB" dirty="0"/>
              <a:t>Ebene, Mauritius</a:t>
            </a:r>
          </a:p>
          <a:p>
            <a:r>
              <a:rPr lang="en-GB" dirty="0"/>
              <a:t>American Registry for Internet Numbers (ARIN)</a:t>
            </a:r>
          </a:p>
          <a:p>
            <a:pPr lvl="1"/>
            <a:r>
              <a:rPr lang="en-GB" dirty="0"/>
              <a:t>Chantilly, VA, United States of America</a:t>
            </a:r>
          </a:p>
          <a:p>
            <a:r>
              <a:rPr lang="en-GB" dirty="0"/>
              <a:t>Asia Pacific Network Information Centre (APNIC)</a:t>
            </a:r>
          </a:p>
          <a:p>
            <a:pPr lvl="1"/>
            <a:r>
              <a:rPr lang="en-GB" dirty="0"/>
              <a:t>Brisbane, Australia</a:t>
            </a:r>
          </a:p>
          <a:p>
            <a:r>
              <a:rPr lang="en-GB" dirty="0"/>
              <a:t>Latin America and Caribbean Network Information Centre (LACNIC)</a:t>
            </a:r>
          </a:p>
          <a:p>
            <a:pPr lvl="1"/>
            <a:r>
              <a:rPr lang="en-GB" dirty="0"/>
              <a:t>Montevideo, Uruguay</a:t>
            </a:r>
          </a:p>
          <a:p>
            <a:r>
              <a:rPr lang="en-GB" dirty="0"/>
              <a:t>Reseaux </a:t>
            </a:r>
            <a:r>
              <a:rPr lang="en-GB" dirty="0" err="1"/>
              <a:t>Europeens</a:t>
            </a:r>
            <a:r>
              <a:rPr lang="en-GB" dirty="0"/>
              <a:t> Network Coordination Centre (RIPE NCC)</a:t>
            </a:r>
          </a:p>
          <a:p>
            <a:pPr lvl="1"/>
            <a:r>
              <a:rPr lang="en-GB" dirty="0"/>
              <a:t>Amsterdam, Netherlands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99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EC48-40A1-5BCD-F2AE-B700349D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CD94-6D98-4C62-A129-9FE80C68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15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Service locations</a:t>
            </a:r>
          </a:p>
          <a:p>
            <a:r>
              <a:rPr lang="en-GB" dirty="0"/>
              <a:t>AFRINIC - Africa</a:t>
            </a:r>
          </a:p>
          <a:p>
            <a:r>
              <a:rPr lang="en-GB" dirty="0"/>
              <a:t>APNIC - East, South, Southeast Asia, Oceania</a:t>
            </a:r>
          </a:p>
          <a:p>
            <a:r>
              <a:rPr lang="en-GB" dirty="0"/>
              <a:t>ARIN – Antarctica, US, Canada, Caribbean countries and territories</a:t>
            </a:r>
          </a:p>
          <a:p>
            <a:r>
              <a:rPr lang="en-GB" dirty="0"/>
              <a:t>LACNIC – Latin America, Caribbean countries and territories</a:t>
            </a:r>
          </a:p>
          <a:p>
            <a:r>
              <a:rPr lang="en-GB" dirty="0"/>
              <a:t>RIPE NCC – Central, west Asia, Europe, Russia</a:t>
            </a:r>
          </a:p>
        </p:txBody>
      </p:sp>
      <p:pic>
        <p:nvPicPr>
          <p:cNvPr id="6146" name="Picture 2" descr="Regional Internet registry - Wikipedia">
            <a:extLst>
              <a:ext uri="{FF2B5EF4-FFF2-40B4-BE49-F238E27FC236}">
                <a16:creationId xmlns:a16="http://schemas.microsoft.com/office/drawing/2014/main" id="{FFC488BF-6E59-C054-E16A-418D28AFE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516" y="2263733"/>
            <a:ext cx="6201704" cy="274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1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D329-EA74-23F0-78DE-2C00BFAA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Registrars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E300-7047-2FEE-E5E9-F794497D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Holds existing website names + details of domain names for these website names currently purchasable</a:t>
            </a:r>
          </a:p>
          <a:p>
            <a:pPr lvl="1"/>
            <a:r>
              <a:rPr lang="en-GB" dirty="0"/>
              <a:t>Puts them up for purchase </a:t>
            </a:r>
          </a:p>
          <a:p>
            <a:pPr lvl="1"/>
            <a:r>
              <a:rPr lang="en-GB" dirty="0"/>
              <a:t>Must be accredited by their governing registry</a:t>
            </a:r>
          </a:p>
        </p:txBody>
      </p:sp>
    </p:spTree>
    <p:extLst>
      <p:ext uri="{BB962C8B-B14F-4D97-AF65-F5344CB8AC3E}">
        <p14:creationId xmlns:p14="http://schemas.microsoft.com/office/powerpoint/2010/main" val="171106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274B-A4C2-7834-28FA-06EC66CD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0FB2-9FCF-024E-5554-F26B4173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Internet Protocol address</a:t>
            </a:r>
          </a:p>
          <a:p>
            <a:r>
              <a:rPr lang="en-GB" dirty="0"/>
              <a:t>Unique – for network devices</a:t>
            </a:r>
          </a:p>
          <a:p>
            <a:r>
              <a:rPr lang="en-GB" dirty="0"/>
              <a:t>Binary numbers in readable form</a:t>
            </a:r>
          </a:p>
          <a:p>
            <a:r>
              <a:rPr lang="en-GB" dirty="0"/>
              <a:t>Function similarly to home mailing addresses</a:t>
            </a:r>
          </a:p>
          <a:p>
            <a:r>
              <a:rPr lang="en-GB" dirty="0"/>
              <a:t>For a domain name, if it is related or linked to an IP, the IP is the address of the website’s resident server</a:t>
            </a:r>
          </a:p>
          <a:p>
            <a:r>
              <a:rPr lang="en-GB" dirty="0"/>
              <a:t>Indicate where data is going</a:t>
            </a:r>
          </a:p>
          <a:p>
            <a:pPr lvl="1"/>
            <a:r>
              <a:rPr lang="en-GB" dirty="0"/>
              <a:t>Routers use this address to control where data goes</a:t>
            </a:r>
          </a:p>
          <a:p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87.186.113.134</a:t>
            </a:r>
          </a:p>
          <a:p>
            <a:pPr marL="0" indent="0"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33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CAD1-7D90-70D8-7C77-E67087F3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7CE3-5D06-D789-CF70-DD4F6A3E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versions of IP addresses</a:t>
            </a:r>
          </a:p>
          <a:p>
            <a:r>
              <a:rPr lang="en-GB" dirty="0"/>
              <a:t>IPv4 – 32-bit numbers</a:t>
            </a:r>
          </a:p>
          <a:p>
            <a:r>
              <a:rPr lang="en-GB" dirty="0"/>
              <a:t>IPv6 – 128-bit numbers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35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34D4-43DB-4F47-3651-0B5DE40E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Domain Name System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7BD2-8018-00D6-59C0-389CD2FD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for naming resources on a network</a:t>
            </a:r>
          </a:p>
          <a:p>
            <a:pPr lvl="1"/>
            <a:r>
              <a:rPr lang="en-GB" dirty="0"/>
              <a:t>Human friendly due to readability</a:t>
            </a:r>
          </a:p>
          <a:p>
            <a:pPr lvl="1"/>
            <a:r>
              <a:rPr lang="en-GB" dirty="0"/>
              <a:t>Used on TCP/IP networks – it is part of the TCP/IP protocol</a:t>
            </a:r>
          </a:p>
          <a:p>
            <a:pPr lvl="1"/>
            <a:r>
              <a:rPr lang="en-GB" dirty="0"/>
              <a:t>Names created of this system are unique and consists of different levels</a:t>
            </a:r>
          </a:p>
          <a:p>
            <a:pPr lvl="1"/>
            <a:r>
              <a:rPr lang="en-GB" dirty="0"/>
              <a:t>This system follows a hierarchy</a:t>
            </a:r>
          </a:p>
          <a:p>
            <a:pPr lvl="2"/>
            <a:r>
              <a:rPr lang="en-GB" dirty="0"/>
              <a:t>Some are small, some larger and have more IP addresses</a:t>
            </a:r>
          </a:p>
        </p:txBody>
      </p:sp>
    </p:spTree>
    <p:extLst>
      <p:ext uri="{BB962C8B-B14F-4D97-AF65-F5344CB8AC3E}">
        <p14:creationId xmlns:p14="http://schemas.microsoft.com/office/powerpoint/2010/main" val="78804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9291-36FD-8920-714A-155F1CB2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C22A-B188-8925-BA94-BB586EFF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0357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Top level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level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level</a:t>
            </a:r>
          </a:p>
          <a:p>
            <a:r>
              <a:rPr lang="en-GB" dirty="0"/>
              <a:t>Domains of resource name go from top to bottom, from the right side of the name</a:t>
            </a:r>
          </a:p>
          <a:p>
            <a:r>
              <a:rPr lang="en-GB" dirty="0"/>
              <a:t>Each level is separated by a dot/period (.)</a:t>
            </a:r>
          </a:p>
          <a:p>
            <a:r>
              <a:rPr lang="en-GB" dirty="0"/>
              <a:t>Name further on left is host name</a:t>
            </a: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C380C957-E49C-3B2A-EC6D-60A37C95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773" y="1128347"/>
            <a:ext cx="6038406" cy="41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82C-7DB7-7D26-7053-988631C8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in domain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68D9-0D6A-A246-015E-80EF9E93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or more equivalent IP addresses</a:t>
            </a:r>
          </a:p>
          <a:p>
            <a:r>
              <a:rPr lang="en-GB" dirty="0"/>
              <a:t>An example of a domain name:</a:t>
            </a:r>
          </a:p>
          <a:p>
            <a:pPr lvl="1"/>
            <a:r>
              <a:rPr lang="en-GB" dirty="0"/>
              <a:t>ocr.org.uk</a:t>
            </a:r>
          </a:p>
          <a:p>
            <a:pPr lvl="1"/>
            <a:r>
              <a:rPr lang="en-GB" dirty="0"/>
              <a:t>Or another one would be bbc.co.uk</a:t>
            </a:r>
            <a:endParaRPr lang="en-GB" baseline="30000" dirty="0"/>
          </a:p>
          <a:p>
            <a:pPr lvl="1"/>
            <a:endParaRPr lang="en-GB" baseline="30000" dirty="0"/>
          </a:p>
          <a:p>
            <a:pPr lvl="1"/>
            <a:endParaRPr lang="en-GB" baseline="30000" dirty="0"/>
          </a:p>
          <a:p>
            <a:pPr marL="457200" lvl="1" indent="0">
              <a:buNone/>
            </a:pPr>
            <a:r>
              <a:rPr lang="en-GB" dirty="0"/>
              <a:t>3LD &gt; 2LD &gt; TLD</a:t>
            </a:r>
          </a:p>
        </p:txBody>
      </p:sp>
    </p:spTree>
    <p:extLst>
      <p:ext uri="{BB962C8B-B14F-4D97-AF65-F5344CB8AC3E}">
        <p14:creationId xmlns:p14="http://schemas.microsoft.com/office/powerpoint/2010/main" val="59997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C598-2942-3CE1-7826-9BF9742D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TLDs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0E48-1870-39AB-BE79-1F43698D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Country TLDs:</a:t>
            </a:r>
          </a:p>
          <a:p>
            <a:pPr lvl="1"/>
            <a:r>
              <a:rPr lang="en-GB" dirty="0"/>
              <a:t>de</a:t>
            </a:r>
          </a:p>
          <a:p>
            <a:pPr lvl="1"/>
            <a:r>
              <a:rPr lang="en-GB" dirty="0" err="1"/>
              <a:t>fr</a:t>
            </a:r>
            <a:endParaRPr lang="en-GB" dirty="0"/>
          </a:p>
          <a:p>
            <a:pPr lvl="1"/>
            <a:r>
              <a:rPr lang="en-GB" dirty="0" err="1"/>
              <a:t>uk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Generic TLDs:</a:t>
            </a:r>
          </a:p>
          <a:p>
            <a:pPr lvl="1"/>
            <a:r>
              <a:rPr lang="en-GB" dirty="0" err="1"/>
              <a:t>edu</a:t>
            </a:r>
            <a:endParaRPr lang="en-GB" dirty="0"/>
          </a:p>
          <a:p>
            <a:pPr lvl="1"/>
            <a:r>
              <a:rPr lang="en-GB" dirty="0"/>
              <a:t>com</a:t>
            </a:r>
          </a:p>
          <a:p>
            <a:pPr lvl="1"/>
            <a:r>
              <a:rPr lang="en-GB" dirty="0"/>
              <a:t>org</a:t>
            </a:r>
          </a:p>
        </p:txBody>
      </p:sp>
      <p:pic>
        <p:nvPicPr>
          <p:cNvPr id="3074" name="Picture 2" descr="Europe. | Library of Congress">
            <a:extLst>
              <a:ext uri="{FF2B5EF4-FFF2-40B4-BE49-F238E27FC236}">
                <a16:creationId xmlns:a16="http://schemas.microsoft.com/office/drawing/2014/main" id="{725B43A1-7A87-70E5-EE59-C14D7CF5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697" y="413950"/>
            <a:ext cx="5808663" cy="58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0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89EA-93C0-4F74-E123-5BD614C6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DNS catalogues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5599-4D22-4465-BEB4-98E22479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classifying domain names and IP addresses / categories</a:t>
            </a:r>
          </a:p>
          <a:p>
            <a:pPr lvl="1"/>
            <a:r>
              <a:rPr lang="en-GB" dirty="0"/>
              <a:t>Via global directories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8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9BD5-E0B5-86C5-0592-52AF82FA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 (URL)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E4896-411D-A549-4F10-565E528E3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Full</a:t>
            </a:r>
            <a:r>
              <a:rPr lang="en-GB" dirty="0"/>
              <a:t> address of an internet resource, including location, name</a:t>
            </a:r>
          </a:p>
          <a:p>
            <a:pPr lvl="1"/>
            <a:r>
              <a:rPr lang="en-GB" dirty="0"/>
              <a:t>May include file type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https://www.domainname.com/folder/subfolder/webpage.html#element</a:t>
            </a:r>
            <a:endParaRPr lang="en-GB" dirty="0"/>
          </a:p>
          <a:p>
            <a:pPr lvl="1"/>
            <a:r>
              <a:rPr lang="en-GB" dirty="0"/>
              <a:t>Consists of:</a:t>
            </a:r>
          </a:p>
          <a:p>
            <a:pPr lvl="2"/>
            <a:r>
              <a:rPr lang="en-GB" dirty="0"/>
              <a:t>Method</a:t>
            </a:r>
          </a:p>
          <a:p>
            <a:pPr lvl="2"/>
            <a:r>
              <a:rPr lang="en-GB" dirty="0"/>
              <a:t>Host</a:t>
            </a:r>
          </a:p>
          <a:p>
            <a:pPr lvl="2"/>
            <a:r>
              <a:rPr lang="en-GB" dirty="0"/>
              <a:t>Website</a:t>
            </a:r>
          </a:p>
          <a:p>
            <a:pPr lvl="2"/>
            <a:r>
              <a:rPr lang="en-GB" dirty="0"/>
              <a:t>TLD</a:t>
            </a:r>
          </a:p>
          <a:p>
            <a:pPr lvl="2"/>
            <a:r>
              <a:rPr lang="en-GB" dirty="0"/>
              <a:t>Location</a:t>
            </a:r>
          </a:p>
          <a:p>
            <a:pPr lvl="2"/>
            <a:r>
              <a:rPr lang="en-GB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412834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1BAB-26E8-1D02-0004-976D8C7C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of accessing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5237-760B-EF6B-792E-B4A62F99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URL entered into browser</a:t>
            </a:r>
          </a:p>
          <a:p>
            <a:pPr marL="514350" indent="-514350">
              <a:buAutoNum type="arabicPeriod"/>
            </a:pPr>
            <a:r>
              <a:rPr lang="en-GB" dirty="0"/>
              <a:t>Request made to DNS</a:t>
            </a:r>
          </a:p>
          <a:p>
            <a:pPr marL="514350" indent="-514350">
              <a:buAutoNum type="arabicPeriod"/>
            </a:pPr>
            <a:r>
              <a:rPr lang="en-GB" dirty="0"/>
              <a:t>Search for IP related to the domain name in its database</a:t>
            </a:r>
          </a:p>
          <a:p>
            <a:pPr marL="514350" indent="-514350">
              <a:buAutoNum type="arabicPeriod"/>
            </a:pPr>
            <a:r>
              <a:rPr lang="en-GB" dirty="0"/>
              <a:t>If present, IP is substituted into browser, bringing user to website</a:t>
            </a:r>
          </a:p>
          <a:p>
            <a:pPr marL="457200" lvl="1" indent="0">
              <a:buNone/>
            </a:pPr>
            <a:r>
              <a:rPr lang="en-GB" dirty="0"/>
              <a:t>Otherwise, forward request to other DNS servers</a:t>
            </a:r>
          </a:p>
        </p:txBody>
      </p:sp>
    </p:spTree>
    <p:extLst>
      <p:ext uri="{BB962C8B-B14F-4D97-AF65-F5344CB8AC3E}">
        <p14:creationId xmlns:p14="http://schemas.microsoft.com/office/powerpoint/2010/main" val="113588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3DA7-89DD-E83B-8C7C-048BAE99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Fully Qualified Domain Name (FQDN)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853EA-5A7A-5EF4-36C6-AB63EDA4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Domain name that includes host server name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mail, www, ftp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www. Websitename.co.uk</a:t>
            </a:r>
          </a:p>
        </p:txBody>
      </p:sp>
    </p:spTree>
    <p:extLst>
      <p:ext uri="{BB962C8B-B14F-4D97-AF65-F5344CB8AC3E}">
        <p14:creationId xmlns:p14="http://schemas.microsoft.com/office/powerpoint/2010/main" val="349946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566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2013 - 2022 Theme</vt:lpstr>
      <vt:lpstr>PowerPoint Presentation</vt:lpstr>
      <vt:lpstr>Domain Name System (DNS)</vt:lpstr>
      <vt:lpstr>Levels</vt:lpstr>
      <vt:lpstr>Levels in domain names</vt:lpstr>
      <vt:lpstr>Types of TLDs</vt:lpstr>
      <vt:lpstr>DNS catalogues</vt:lpstr>
      <vt:lpstr>Uniform Resource Locator (URL)</vt:lpstr>
      <vt:lpstr>Process of accessing a website</vt:lpstr>
      <vt:lpstr>Fully Qualified Domain Name (FQDN)</vt:lpstr>
      <vt:lpstr>Internet Registries</vt:lpstr>
      <vt:lpstr>Internet Registries</vt:lpstr>
      <vt:lpstr>Internet Registries</vt:lpstr>
      <vt:lpstr>Internet Registrars</vt:lpstr>
      <vt:lpstr>IP addresses</vt:lpstr>
      <vt:lpstr>IPv4 and IPv6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Cui, Daichen (12JAR)</dc:creator>
  <cp:lastModifiedBy>Cui, Daichen (12JAR)</cp:lastModifiedBy>
  <cp:revision>2</cp:revision>
  <dcterms:created xsi:type="dcterms:W3CDTF">2025-02-26T10:37:46Z</dcterms:created>
  <dcterms:modified xsi:type="dcterms:W3CDTF">2025-03-02T17:47:01Z</dcterms:modified>
</cp:coreProperties>
</file>