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27B5-AACA-4E02-979D-946EBC449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C0FDD-176C-4830-8464-D28F6B948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FC71D-2CF7-40A7-AC17-97C34475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DB0D-8DAC-4752-A575-E05DFD503CB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EBDB-15B9-4448-BF83-0CCDAD19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356DD-0079-44C6-8D9B-55D32EE8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74A3-B0E9-4855-A780-46A4FA32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1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0BC9-82A7-4EAC-80A6-94BCD254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CD57D-7B87-4E73-A5A5-AB2544D21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C511-2BAB-47DE-A4DB-293A547A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DB0D-8DAC-4752-A575-E05DFD503CB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D440-613B-4966-BD2E-D31A5C83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58A68-D1A9-4FBC-911A-A481C996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74A3-B0E9-4855-A780-46A4FA32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3ECDD-A0E8-4159-880A-39996AB9C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8B6C7-1CE7-4297-98C2-FC69E5090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2136-2673-4477-8B90-AE7A4F82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DB0D-8DAC-4752-A575-E05DFD503CB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609C-E493-4DC0-8B77-B3509BCC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E4FB-8CC2-4FF3-9660-241798B5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74A3-B0E9-4855-A780-46A4FA32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1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C99C-E3EA-4767-8826-DED3FBFC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C459-A504-4652-9486-29C1682C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CEB58-55AF-4DEC-B0E7-60A0B30C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DB0D-8DAC-4752-A575-E05DFD503CB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5650-82D1-4F25-812C-678892FB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24B79-A8BD-487B-894C-C885767F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74A3-B0E9-4855-A780-46A4FA32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C1C0-B029-4178-A1CA-270D3727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7355-8B2C-4741-B142-25AD25E6D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843C-2B34-4278-8FF3-28719A2B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DB0D-8DAC-4752-A575-E05DFD503CB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5AC2-26C1-4CE4-BF51-6C2FC11A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3C62-0C2E-47B3-82C0-3A8EC3F3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74A3-B0E9-4855-A780-46A4FA32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7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3BCF-93F0-4D77-8C95-D96A99D5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AB81-1588-47FD-ACC7-86895E1EA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049BC-5AA7-4EF3-B311-8434CF639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32A9B-781E-4B47-8DD7-E8A5A50E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DB0D-8DAC-4752-A575-E05DFD503CB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1C9FD-33EA-4AB0-BE3B-4F370FD1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7BC39-0EC0-4E69-8C54-F3990068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74A3-B0E9-4855-A780-46A4FA32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91D2-D6F9-4EED-88A9-96C335E5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E6BF6-57E2-4FA3-BB69-65ECE256D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0A310-7720-4120-A608-58722F42C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8FD1B-00F7-4CCA-A8F1-DE833C506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C4E57-E276-47E0-BB62-B1292B054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CFA47-9EAF-46C3-8A2B-9E315BC5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DB0D-8DAC-4752-A575-E05DFD503CB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01619-7E6E-4EB0-B587-2C68EFDA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D8A67-A75F-46F6-A7B1-0147E999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74A3-B0E9-4855-A780-46A4FA32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F69B-0DBF-406E-B19F-D5AC8E3D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5DF09-0F59-45A0-9CC7-3628B8FB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DB0D-8DAC-4752-A575-E05DFD503CB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2806B-A1B6-42D9-BD48-CF0BDF04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4B832-B4AF-4B46-970F-35D3685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74A3-B0E9-4855-A780-46A4FA32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6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D25C3-F089-4D5A-8A7C-37B7929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DB0D-8DAC-4752-A575-E05DFD503CB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C03A-4DCA-4D5B-A8B6-DB52E355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CB22F-2F6D-4E2A-A03C-5DCC93E2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74A3-B0E9-4855-A780-46A4FA32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284C-9EE1-4AF5-AC66-5B0CE003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94A4-580A-40AA-9BC1-9E9E66FB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67819-1AEB-423C-ABE8-92B9437FB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3BBA8-BC95-4057-8DAD-9E41FFAA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DB0D-8DAC-4752-A575-E05DFD503CB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65412-EAA7-4766-B5BE-8BCEE601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D01E-9723-4FFA-9571-19BC9E7C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74A3-B0E9-4855-A780-46A4FA32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681E-9880-457D-A73E-B1002BE6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B56CF-531F-4DD8-BBCA-CAA2C9123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A2E38-8B73-498A-9489-1129E9CC7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02E54-ACF1-4822-B96D-537FE830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DB0D-8DAC-4752-A575-E05DFD503CB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F05F2-8A1D-4A9A-8A9D-3F8FDE7C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2D443-B6F6-406F-9E0C-DAD0137A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74A3-B0E9-4855-A780-46A4FA32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1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4A987-06F5-4F11-BABE-8103D56C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04A1-1C6B-4EA2-B888-C6629631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A1F1-6D82-4C5B-AEC3-57AA9142C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7DB0D-8DAC-4752-A575-E05DFD503CB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168B-21EC-4106-8D3E-5D37777FC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7E62D-EC7D-41BF-9D7D-5BEB86338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B74A3-B0E9-4855-A780-46A4FA32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2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A453-90B1-41CD-A582-14EC38745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Theory of Altruism vs. Selfishness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E2865-608D-4E9C-9C72-C3C564582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527" y="3602037"/>
            <a:ext cx="9284473" cy="2289879"/>
          </a:xfrm>
        </p:spPr>
        <p:txBody>
          <a:bodyPr/>
          <a:lstStyle/>
          <a:p>
            <a:r>
              <a:rPr lang="en-US" dirty="0"/>
              <a:t>Problem : In what context can choosing group advantage win over individual advantage i.e. How can altruism be a viable strategy over selfishness?</a:t>
            </a:r>
          </a:p>
          <a:p>
            <a:r>
              <a:rPr lang="en-US" dirty="0"/>
              <a:t>(Prisoner’s Dilemma) </a:t>
            </a:r>
          </a:p>
        </p:txBody>
      </p:sp>
    </p:spTree>
    <p:extLst>
      <p:ext uri="{BB962C8B-B14F-4D97-AF65-F5344CB8AC3E}">
        <p14:creationId xmlns:p14="http://schemas.microsoft.com/office/powerpoint/2010/main" val="297314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FCCC1-97B2-456C-8A9F-8457322E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Where can I go from here?</a:t>
            </a: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coral&#10;&#10;Description generated with high confidence">
            <a:extLst>
              <a:ext uri="{FF2B5EF4-FFF2-40B4-BE49-F238E27FC236}">
                <a16:creationId xmlns:a16="http://schemas.microsoft.com/office/drawing/2014/main" id="{AF389AB2-21C8-478F-B4B7-40A173FC1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3" r="2" b="2889"/>
          <a:stretch/>
        </p:blipFill>
        <p:spPr>
          <a:xfrm>
            <a:off x="6632714" y="1"/>
            <a:ext cx="3674754" cy="2106932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C305-285E-4D5A-9099-89D78049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Implement a system of feeding the program different environments and organism types automatically rather than randomly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Automatic analysis of which organisms are successful- store results</a:t>
            </a:r>
          </a:p>
          <a:p>
            <a:r>
              <a:rPr lang="en-US" sz="2000">
                <a:solidFill>
                  <a:srgbClr val="000000"/>
                </a:solidFill>
              </a:rPr>
              <a:t>Create “mutations” where children organisms can vary from parents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8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04EA2-6F51-46EA-91AC-EF85F7E648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"/>
          <a:stretch/>
        </p:blipFill>
        <p:spPr>
          <a:xfrm>
            <a:off x="7399326" y="3086207"/>
            <a:ext cx="4792674" cy="3781268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6110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A9F1-5D25-4A97-A45B-34B18464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0FA4-DA94-4AD4-BDAD-0971643E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Created an evolving graph with “organisms”</a:t>
            </a:r>
          </a:p>
          <a:p>
            <a:r>
              <a:rPr lang="en-US" sz="2000" dirty="0"/>
              <a:t>Each Have:</a:t>
            </a:r>
          </a:p>
          <a:p>
            <a:pPr lvl="1"/>
            <a:r>
              <a:rPr lang="en-US" sz="2000" dirty="0"/>
              <a:t>Resources</a:t>
            </a:r>
          </a:p>
          <a:p>
            <a:pPr lvl="1"/>
            <a:r>
              <a:rPr lang="en-US" sz="2000" dirty="0"/>
              <a:t>Memory of past interactions</a:t>
            </a:r>
          </a:p>
          <a:p>
            <a:pPr lvl="1"/>
            <a:r>
              <a:rPr lang="en-US" sz="2000" dirty="0"/>
              <a:t>Vector of “family” organisms</a:t>
            </a:r>
          </a:p>
          <a:p>
            <a:pPr lvl="1"/>
            <a:r>
              <a:rPr lang="en-US" sz="2000" dirty="0"/>
              <a:t>Vector of “friend” organisms</a:t>
            </a:r>
          </a:p>
          <a:p>
            <a:pPr lvl="1"/>
            <a:r>
              <a:rPr lang="en-US" sz="2000" dirty="0"/>
              <a:t>Vector of “bad” organisms</a:t>
            </a:r>
          </a:p>
          <a:p>
            <a:r>
              <a:rPr lang="en-US" sz="2000" dirty="0"/>
              <a:t>Bad and friend list are based on past experience, family created with organism</a:t>
            </a:r>
          </a:p>
        </p:txBody>
      </p:sp>
      <p:pic>
        <p:nvPicPr>
          <p:cNvPr id="5" name="Picture 4" descr="A person holding a sign&#10;&#10;Description generated with high confidence">
            <a:extLst>
              <a:ext uri="{FF2B5EF4-FFF2-40B4-BE49-F238E27FC236}">
                <a16:creationId xmlns:a16="http://schemas.microsoft.com/office/drawing/2014/main" id="{5537B97D-ACA0-4E27-B425-F7FAA703D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3" b="-2"/>
          <a:stretch/>
        </p:blipFill>
        <p:spPr>
          <a:xfrm>
            <a:off x="6425305" y="981889"/>
            <a:ext cx="5127032" cy="52360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9198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8725-3C74-4246-B15B-A63FD51A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 one 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820B-2C51-4082-9913-20DD0FAD6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1900"/>
              <a:t>Each organism in a pair is given a choice(cooperate/ don’t cooperate)</a:t>
            </a:r>
          </a:p>
          <a:p>
            <a:pPr lvl="1"/>
            <a:r>
              <a:rPr lang="en-US" sz="1900"/>
              <a:t>If both cooperate</a:t>
            </a:r>
          </a:p>
          <a:p>
            <a:pPr lvl="2"/>
            <a:r>
              <a:rPr lang="en-US" sz="1900"/>
              <a:t>Each get 3 resources</a:t>
            </a:r>
          </a:p>
          <a:p>
            <a:pPr lvl="1"/>
            <a:r>
              <a:rPr lang="en-US" sz="1900"/>
              <a:t>If only one cooperates</a:t>
            </a:r>
          </a:p>
          <a:p>
            <a:pPr lvl="2"/>
            <a:r>
              <a:rPr lang="en-US" sz="1900"/>
              <a:t>Only the uncooperative one gets 5 resources</a:t>
            </a:r>
          </a:p>
          <a:p>
            <a:pPr lvl="1"/>
            <a:r>
              <a:rPr lang="en-US" sz="1900"/>
              <a:t>If neither cooperate</a:t>
            </a:r>
          </a:p>
          <a:p>
            <a:pPr lvl="2"/>
            <a:r>
              <a:rPr lang="en-US" sz="1900"/>
              <a:t>Each gets 1 resource</a:t>
            </a:r>
          </a:p>
          <a:p>
            <a:r>
              <a:rPr lang="en-US" sz="1900"/>
              <a:t>Organisms can employ different strategies for family, friends, bad organisms, and strangers based on organism type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4FE275-285A-4823-8CDA-C31EA93F9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7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903EE-E185-4134-A98E-BCA9547E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During One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455D-7F93-48E1-BCED-95E35FC12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rgbClr val="000000"/>
                </a:solidFill>
              </a:rPr>
              <a:t>For each round of the Turn:</a:t>
            </a:r>
          </a:p>
          <a:p>
            <a:pPr marL="0" indent="0">
              <a:buNone/>
            </a:pPr>
            <a:r>
              <a:rPr lang="en-US" sz="1900">
                <a:solidFill>
                  <a:srgbClr val="000000"/>
                </a:solidFill>
              </a:rPr>
              <a:t>	- Each organism is paired off against another and chooses a</a:t>
            </a:r>
          </a:p>
          <a:p>
            <a:pPr marL="0" indent="0">
              <a:buNone/>
            </a:pPr>
            <a:r>
              <a:rPr lang="en-US" sz="1900">
                <a:solidFill>
                  <a:srgbClr val="000000"/>
                </a:solidFill>
              </a:rPr>
              <a:t>	   strategy</a:t>
            </a:r>
          </a:p>
          <a:p>
            <a:pPr marL="0" indent="0">
              <a:buNone/>
            </a:pPr>
            <a:r>
              <a:rPr lang="en-US" sz="1900">
                <a:solidFill>
                  <a:srgbClr val="000000"/>
                </a:solidFill>
              </a:rPr>
              <a:t>	- resources are dealt based on the results</a:t>
            </a:r>
          </a:p>
          <a:p>
            <a:pPr marL="0" indent="0">
              <a:buNone/>
            </a:pPr>
            <a:r>
              <a:rPr lang="en-US" sz="1900">
                <a:solidFill>
                  <a:srgbClr val="000000"/>
                </a:solidFill>
              </a:rPr>
              <a:t>	- The memory of the organisms is updated</a:t>
            </a:r>
          </a:p>
          <a:p>
            <a:pPr marL="0" indent="0">
              <a:buNone/>
            </a:pPr>
            <a:r>
              <a:rPr lang="en-US" sz="1900">
                <a:solidFill>
                  <a:srgbClr val="000000"/>
                </a:solidFill>
              </a:rPr>
              <a:t>	- organisms can choose to put each other on the friend or bad</a:t>
            </a:r>
          </a:p>
          <a:p>
            <a:pPr marL="0" indent="0">
              <a:buNone/>
            </a:pPr>
            <a:r>
              <a:rPr lang="en-US" sz="1900">
                <a:solidFill>
                  <a:srgbClr val="000000"/>
                </a:solidFill>
              </a:rPr>
              <a:t>	   list</a:t>
            </a:r>
          </a:p>
        </p:txBody>
      </p:sp>
    </p:spTree>
    <p:extLst>
      <p:ext uri="{BB962C8B-B14F-4D97-AF65-F5344CB8AC3E}">
        <p14:creationId xmlns:p14="http://schemas.microsoft.com/office/powerpoint/2010/main" val="418474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732C5-EFD4-471D-BF8B-E47C912D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At the end of the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F35-F822-49AF-8748-F9C3144F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Organisms with ten resources use these resources and create a duplicate “child” which employs the same strategy as the parent</a:t>
            </a:r>
          </a:p>
          <a:p>
            <a:r>
              <a:rPr lang="en-US" sz="2000">
                <a:solidFill>
                  <a:srgbClr val="000000"/>
                </a:solidFill>
              </a:rPr>
              <a:t>When there get to be too many organisms, every other one is deleted</a:t>
            </a:r>
          </a:p>
          <a:p>
            <a:r>
              <a:rPr lang="en-US" sz="2000">
                <a:solidFill>
                  <a:srgbClr val="000000"/>
                </a:solidFill>
              </a:rPr>
              <a:t>We can then track the frequency of different strategies over time</a:t>
            </a:r>
          </a:p>
        </p:txBody>
      </p:sp>
    </p:spTree>
    <p:extLst>
      <p:ext uri="{BB962C8B-B14F-4D97-AF65-F5344CB8AC3E}">
        <p14:creationId xmlns:p14="http://schemas.microsoft.com/office/powerpoint/2010/main" val="113483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72F9-5FCD-4B40-A194-97869B12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Rumors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991F9090-C731-4239-AF56-D24697CC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23704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9C46-7227-4B6B-A67A-69D03E81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Help Punish Selfish Organisms</a:t>
            </a:r>
          </a:p>
          <a:p>
            <a:r>
              <a:rPr lang="en-US" sz="2400"/>
              <a:t>Allows organisms to treat organisms as friends or bad organisms based on the experience of friends and family, rather than just personal experience</a:t>
            </a:r>
          </a:p>
          <a:p>
            <a:r>
              <a:rPr lang="en-US" sz="2400"/>
              <a:t>Employed by a breadth 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180456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EE50E0-BFD6-4512-B556-BC1440F8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Reading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5824-D8F7-4A68-9D73-9BFE94E6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Organism files: contain info about different organism strategies: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Info about behavior towards:</a:t>
            </a:r>
          </a:p>
          <a:p>
            <a:pPr lvl="2"/>
            <a:r>
              <a:rPr lang="en-US">
                <a:solidFill>
                  <a:srgbClr val="000000"/>
                </a:solidFill>
              </a:rPr>
              <a:t>Friends</a:t>
            </a:r>
          </a:p>
          <a:p>
            <a:pPr lvl="2"/>
            <a:r>
              <a:rPr lang="en-US">
                <a:solidFill>
                  <a:srgbClr val="000000"/>
                </a:solidFill>
              </a:rPr>
              <a:t>Family</a:t>
            </a:r>
          </a:p>
          <a:p>
            <a:pPr lvl="2"/>
            <a:r>
              <a:rPr lang="en-US">
                <a:solidFill>
                  <a:srgbClr val="000000"/>
                </a:solidFill>
              </a:rPr>
              <a:t>Bad organisms</a:t>
            </a:r>
          </a:p>
          <a:p>
            <a:pPr lvl="2"/>
            <a:r>
              <a:rPr lang="en-US">
                <a:solidFill>
                  <a:srgbClr val="000000"/>
                </a:solidFill>
              </a:rPr>
              <a:t>strangers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4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13E67B-0521-48CB-B9E0-7271D361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Reading in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5002-B618-43C8-B031-35195E44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Environment files contain info about: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How many organisms an organism can store as “friends”, “family”, and “bad” organisms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How far rumors can spread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The likelihood of an organism being paired with friends, family, or a random organism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How many organisms of each type there are initially</a:t>
            </a:r>
          </a:p>
        </p:txBody>
      </p:sp>
    </p:spTree>
    <p:extLst>
      <p:ext uri="{BB962C8B-B14F-4D97-AF65-F5344CB8AC3E}">
        <p14:creationId xmlns:p14="http://schemas.microsoft.com/office/powerpoint/2010/main" val="346861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5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64E41-CCE0-446B-810B-29343F19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Different environments should produce different results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D1AB2-1371-461B-8195-85C726B3A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0" r="2304"/>
          <a:stretch/>
        </p:blipFill>
        <p:spPr>
          <a:xfrm>
            <a:off x="976251" y="942538"/>
            <a:ext cx="7163222" cy="44707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175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Game Theory of Altruism vs. Selfishness</vt:lpstr>
      <vt:lpstr>Solution</vt:lpstr>
      <vt:lpstr>In one interaction</vt:lpstr>
      <vt:lpstr>During One Turn</vt:lpstr>
      <vt:lpstr>At the end of the Turn</vt:lpstr>
      <vt:lpstr>Rumors</vt:lpstr>
      <vt:lpstr>Reading in Data</vt:lpstr>
      <vt:lpstr>Reading in Data (cont.)</vt:lpstr>
      <vt:lpstr>Different environments should produce different results</vt:lpstr>
      <vt:lpstr>Where can I go from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 of Altruism vs. Selfishness</dc:title>
  <dc:creator>Rebecca</dc:creator>
  <cp:lastModifiedBy>Rebecca</cp:lastModifiedBy>
  <cp:revision>1</cp:revision>
  <dcterms:created xsi:type="dcterms:W3CDTF">2019-04-25T03:58:28Z</dcterms:created>
  <dcterms:modified xsi:type="dcterms:W3CDTF">2019-04-25T03:58:36Z</dcterms:modified>
</cp:coreProperties>
</file>