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8"/>
  </p:notesMasterIdLst>
  <p:sldIdLst>
    <p:sldId id="256" r:id="rId3"/>
    <p:sldId id="257" r:id="rId4"/>
    <p:sldId id="258" r:id="rId5"/>
    <p:sldId id="259" r:id="rId6"/>
    <p:sldId id="267" r:id="rId7"/>
    <p:sldId id="260" r:id="rId8"/>
    <p:sldId id="261" r:id="rId9"/>
    <p:sldId id="272" r:id="rId10"/>
    <p:sldId id="262" r:id="rId11"/>
    <p:sldId id="270" r:id="rId12"/>
    <p:sldId id="263" r:id="rId13"/>
    <p:sldId id="268" r:id="rId14"/>
    <p:sldId id="264" r:id="rId15"/>
    <p:sldId id="265" r:id="rId16"/>
    <p:sldId id="266" r:id="rId17"/>
  </p:sldIdLst>
  <p:sldSz cx="12192000" cy="6858000"/>
  <p:notesSz cx="6858000" cy="9144000"/>
  <p:embeddedFontLs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bold r:id="rId24"/>
      <p:italic r:id="rId25"/>
      <p:boldItalic r:id="rId26"/>
    </p:embeddedFont>
    <p:embeddedFont>
      <p:font typeface="Roboto Medium"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61CE0-5E86-42E0-B684-118F8989966B}" v="59" dt="2024-10-22T16:08:06.231"/>
  </p1510:revLst>
</p1510:revInfo>
</file>

<file path=ppt/tableStyles.xml><?xml version="1.0" encoding="utf-8"?>
<a:tblStyleLst xmlns:a="http://schemas.openxmlformats.org/drawingml/2006/main" def="{788715F4-C7C1-491C-85EE-06862457EB91}">
  <a:tblStyle styleId="{788715F4-C7C1-491C-85EE-06862457EB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ya Bejado" userId="4159f38b8e341bce" providerId="LiveId" clId="{58961CE0-5E86-42E0-B684-118F8989966B}"/>
    <pc:docChg chg="undo custSel addSld delSld modSld">
      <pc:chgData name="Tanya Bejado" userId="4159f38b8e341bce" providerId="LiveId" clId="{58961CE0-5E86-42E0-B684-118F8989966B}" dt="2024-10-22T16:09:44.545" v="1582" actId="20577"/>
      <pc:docMkLst>
        <pc:docMk/>
      </pc:docMkLst>
      <pc:sldChg chg="modSp mod">
        <pc:chgData name="Tanya Bejado" userId="4159f38b8e341bce" providerId="LiveId" clId="{58961CE0-5E86-42E0-B684-118F8989966B}" dt="2024-10-22T02:54:45.998" v="1112" actId="6549"/>
        <pc:sldMkLst>
          <pc:docMk/>
          <pc:sldMk cId="0" sldId="258"/>
        </pc:sldMkLst>
        <pc:spChg chg="mod">
          <ac:chgData name="Tanya Bejado" userId="4159f38b8e341bce" providerId="LiveId" clId="{58961CE0-5E86-42E0-B684-118F8989966B}" dt="2024-10-22T02:54:45.998" v="1112" actId="6549"/>
          <ac:spMkLst>
            <pc:docMk/>
            <pc:sldMk cId="0" sldId="258"/>
            <ac:spMk id="930" creationId="{00000000-0000-0000-0000-000000000000}"/>
          </ac:spMkLst>
        </pc:spChg>
      </pc:sldChg>
      <pc:sldChg chg="modSp mod">
        <pc:chgData name="Tanya Bejado" userId="4159f38b8e341bce" providerId="LiveId" clId="{58961CE0-5E86-42E0-B684-118F8989966B}" dt="2024-10-22T01:42:01.434" v="826" actId="20577"/>
        <pc:sldMkLst>
          <pc:docMk/>
          <pc:sldMk cId="0" sldId="259"/>
        </pc:sldMkLst>
        <pc:spChg chg="mod">
          <ac:chgData name="Tanya Bejado" userId="4159f38b8e341bce" providerId="LiveId" clId="{58961CE0-5E86-42E0-B684-118F8989966B}" dt="2024-10-22T01:42:01.434" v="826" actId="20577"/>
          <ac:spMkLst>
            <pc:docMk/>
            <pc:sldMk cId="0" sldId="259"/>
            <ac:spMk id="940" creationId="{00000000-0000-0000-0000-000000000000}"/>
          </ac:spMkLst>
        </pc:spChg>
      </pc:sldChg>
      <pc:sldChg chg="addSp delSp modSp mod">
        <pc:chgData name="Tanya Bejado" userId="4159f38b8e341bce" providerId="LiveId" clId="{58961CE0-5E86-42E0-B684-118F8989966B}" dt="2024-10-22T16:00:07.069" v="1452" actId="255"/>
        <pc:sldMkLst>
          <pc:docMk/>
          <pc:sldMk cId="0" sldId="260"/>
        </pc:sldMkLst>
        <pc:spChg chg="add del mod">
          <ac:chgData name="Tanya Bejado" userId="4159f38b8e341bce" providerId="LiveId" clId="{58961CE0-5E86-42E0-B684-118F8989966B}" dt="2024-10-22T15:57:18.694" v="1357" actId="478"/>
          <ac:spMkLst>
            <pc:docMk/>
            <pc:sldMk cId="0" sldId="260"/>
            <ac:spMk id="2" creationId="{FC13E34A-37BC-4320-EC4E-7A4F74AB5409}"/>
          </ac:spMkLst>
        </pc:spChg>
        <pc:spChg chg="add del">
          <ac:chgData name="Tanya Bejado" userId="4159f38b8e341bce" providerId="LiveId" clId="{58961CE0-5E86-42E0-B684-118F8989966B}" dt="2024-10-22T15:56:49.957" v="1356" actId="478"/>
          <ac:spMkLst>
            <pc:docMk/>
            <pc:sldMk cId="0" sldId="260"/>
            <ac:spMk id="4" creationId="{C01BDDFD-4691-2EEE-A178-6C804C32412D}"/>
          </ac:spMkLst>
        </pc:spChg>
        <pc:spChg chg="add del mod">
          <ac:chgData name="Tanya Bejado" userId="4159f38b8e341bce" providerId="LiveId" clId="{58961CE0-5E86-42E0-B684-118F8989966B}" dt="2024-10-22T15:58:49.709" v="1449"/>
          <ac:spMkLst>
            <pc:docMk/>
            <pc:sldMk cId="0" sldId="260"/>
            <ac:spMk id="5" creationId="{1A61BC5B-EBBC-014E-6E49-E347D725CE58}"/>
          </ac:spMkLst>
        </pc:spChg>
        <pc:spChg chg="mod">
          <ac:chgData name="Tanya Bejado" userId="4159f38b8e341bce" providerId="LiveId" clId="{58961CE0-5E86-42E0-B684-118F8989966B}" dt="2024-10-22T16:00:07.069" v="1452" actId="255"/>
          <ac:spMkLst>
            <pc:docMk/>
            <pc:sldMk cId="0" sldId="260"/>
            <ac:spMk id="947" creationId="{00000000-0000-0000-0000-000000000000}"/>
          </ac:spMkLst>
        </pc:spChg>
        <pc:spChg chg="mod">
          <ac:chgData name="Tanya Bejado" userId="4159f38b8e341bce" providerId="LiveId" clId="{58961CE0-5E86-42E0-B684-118F8989966B}" dt="2024-10-21T23:29:30.048" v="614" actId="1076"/>
          <ac:spMkLst>
            <pc:docMk/>
            <pc:sldMk cId="0" sldId="260"/>
            <ac:spMk id="949" creationId="{00000000-0000-0000-0000-000000000000}"/>
          </ac:spMkLst>
        </pc:spChg>
        <pc:spChg chg="del mod">
          <ac:chgData name="Tanya Bejado" userId="4159f38b8e341bce" providerId="LiveId" clId="{58961CE0-5E86-42E0-B684-118F8989966B}" dt="2024-10-22T01:00:57.907" v="747"/>
          <ac:spMkLst>
            <pc:docMk/>
            <pc:sldMk cId="0" sldId="260"/>
            <ac:spMk id="950" creationId="{00000000-0000-0000-0000-000000000000}"/>
          </ac:spMkLst>
        </pc:spChg>
      </pc:sldChg>
      <pc:sldChg chg="addSp delSp modSp mod">
        <pc:chgData name="Tanya Bejado" userId="4159f38b8e341bce" providerId="LiveId" clId="{58961CE0-5E86-42E0-B684-118F8989966B}" dt="2024-10-22T16:03:45.009" v="1482" actId="1076"/>
        <pc:sldMkLst>
          <pc:docMk/>
          <pc:sldMk cId="0" sldId="261"/>
        </pc:sldMkLst>
        <pc:spChg chg="mod">
          <ac:chgData name="Tanya Bejado" userId="4159f38b8e341bce" providerId="LiveId" clId="{58961CE0-5E86-42E0-B684-118F8989966B}" dt="2024-10-22T16:03:25.420" v="1477" actId="14100"/>
          <ac:spMkLst>
            <pc:docMk/>
            <pc:sldMk cId="0" sldId="261"/>
            <ac:spMk id="957" creationId="{00000000-0000-0000-0000-000000000000}"/>
          </ac:spMkLst>
        </pc:spChg>
        <pc:spChg chg="del">
          <ac:chgData name="Tanya Bejado" userId="4159f38b8e341bce" providerId="LiveId" clId="{58961CE0-5E86-42E0-B684-118F8989966B}" dt="2024-10-22T01:25:48.164" v="782" actId="478"/>
          <ac:spMkLst>
            <pc:docMk/>
            <pc:sldMk cId="0" sldId="261"/>
            <ac:spMk id="960" creationId="{00000000-0000-0000-0000-000000000000}"/>
          </ac:spMkLst>
        </pc:spChg>
        <pc:spChg chg="mod">
          <ac:chgData name="Tanya Bejado" userId="4159f38b8e341bce" providerId="LiveId" clId="{58961CE0-5E86-42E0-B684-118F8989966B}" dt="2024-10-22T01:25:58.103" v="784" actId="1076"/>
          <ac:spMkLst>
            <pc:docMk/>
            <pc:sldMk cId="0" sldId="261"/>
            <ac:spMk id="961" creationId="{00000000-0000-0000-0000-000000000000}"/>
          </ac:spMkLst>
        </pc:spChg>
        <pc:picChg chg="add del mod">
          <ac:chgData name="Tanya Bejado" userId="4159f38b8e341bce" providerId="LiveId" clId="{58961CE0-5E86-42E0-B684-118F8989966B}" dt="2024-10-22T16:02:18.391" v="1453" actId="478"/>
          <ac:picMkLst>
            <pc:docMk/>
            <pc:sldMk cId="0" sldId="261"/>
            <ac:picMk id="3" creationId="{A81F62D9-3D22-26ED-6B16-ED72B61665CA}"/>
          </ac:picMkLst>
        </pc:picChg>
        <pc:picChg chg="add mod">
          <ac:chgData name="Tanya Bejado" userId="4159f38b8e341bce" providerId="LiveId" clId="{58961CE0-5E86-42E0-B684-118F8989966B}" dt="2024-10-22T16:02:54.216" v="1470" actId="1076"/>
          <ac:picMkLst>
            <pc:docMk/>
            <pc:sldMk cId="0" sldId="261"/>
            <ac:picMk id="1026" creationId="{FD53662F-8EC4-0440-9E78-D5C93517AD21}"/>
          </ac:picMkLst>
        </pc:picChg>
        <pc:picChg chg="add mod">
          <ac:chgData name="Tanya Bejado" userId="4159f38b8e341bce" providerId="LiveId" clId="{58961CE0-5E86-42E0-B684-118F8989966B}" dt="2024-10-22T16:03:45.009" v="1482" actId="1076"/>
          <ac:picMkLst>
            <pc:docMk/>
            <pc:sldMk cId="0" sldId="261"/>
            <ac:picMk id="1028" creationId="{BEBA6A66-D67D-1CC0-B05E-EAB6A889F769}"/>
          </ac:picMkLst>
        </pc:picChg>
        <pc:picChg chg="del">
          <ac:chgData name="Tanya Bejado" userId="4159f38b8e341bce" providerId="LiveId" clId="{58961CE0-5E86-42E0-B684-118F8989966B}" dt="2024-10-22T01:25:37.683" v="777" actId="478"/>
          <ac:picMkLst>
            <pc:docMk/>
            <pc:sldMk cId="0" sldId="261"/>
            <ac:picMk id="2050" creationId="{8D7E76CA-22B5-913A-47B3-748F1E46DCA5}"/>
          </ac:picMkLst>
        </pc:picChg>
      </pc:sldChg>
      <pc:sldChg chg="addSp delSp modSp mod">
        <pc:chgData name="Tanya Bejado" userId="4159f38b8e341bce" providerId="LiveId" clId="{58961CE0-5E86-42E0-B684-118F8989966B}" dt="2024-10-22T16:07:29.301" v="1497" actId="1076"/>
        <pc:sldMkLst>
          <pc:docMk/>
          <pc:sldMk cId="0" sldId="262"/>
        </pc:sldMkLst>
        <pc:spChg chg="mod">
          <ac:chgData name="Tanya Bejado" userId="4159f38b8e341bce" providerId="LiveId" clId="{58961CE0-5E86-42E0-B684-118F8989966B}" dt="2024-10-22T01:22:59.415" v="774" actId="14100"/>
          <ac:spMkLst>
            <pc:docMk/>
            <pc:sldMk cId="0" sldId="262"/>
            <ac:spMk id="2" creationId="{225242FC-2680-EB99-EF94-644E194702AD}"/>
          </ac:spMkLst>
        </pc:spChg>
        <pc:spChg chg="mod">
          <ac:chgData name="Tanya Bejado" userId="4159f38b8e341bce" providerId="LiveId" clId="{58961CE0-5E86-42E0-B684-118F8989966B}" dt="2024-10-22T16:07:29.301" v="1497" actId="1076"/>
          <ac:spMkLst>
            <pc:docMk/>
            <pc:sldMk cId="0" sldId="262"/>
            <ac:spMk id="967" creationId="{00000000-0000-0000-0000-000000000000}"/>
          </ac:spMkLst>
        </pc:spChg>
        <pc:spChg chg="del mod">
          <ac:chgData name="Tanya Bejado" userId="4159f38b8e341bce" providerId="LiveId" clId="{58961CE0-5E86-42E0-B684-118F8989966B}" dt="2024-10-22T01:16:13.804" v="751" actId="478"/>
          <ac:spMkLst>
            <pc:docMk/>
            <pc:sldMk cId="0" sldId="262"/>
            <ac:spMk id="970" creationId="{00000000-0000-0000-0000-000000000000}"/>
          </ac:spMkLst>
        </pc:spChg>
        <pc:picChg chg="add del mod">
          <ac:chgData name="Tanya Bejado" userId="4159f38b8e341bce" providerId="LiveId" clId="{58961CE0-5E86-42E0-B684-118F8989966B}" dt="2024-10-22T16:05:39.034" v="1483" actId="478"/>
          <ac:picMkLst>
            <pc:docMk/>
            <pc:sldMk cId="0" sldId="262"/>
            <ac:picMk id="4" creationId="{D66D5CDD-E15F-5938-3C10-345D9C7C9275}"/>
          </ac:picMkLst>
        </pc:picChg>
        <pc:picChg chg="add mod">
          <ac:chgData name="Tanya Bejado" userId="4159f38b8e341bce" providerId="LiveId" clId="{58961CE0-5E86-42E0-B684-118F8989966B}" dt="2024-10-22T16:06:27.099" v="1492" actId="1076"/>
          <ac:picMkLst>
            <pc:docMk/>
            <pc:sldMk cId="0" sldId="262"/>
            <ac:picMk id="2050" creationId="{C0FD148E-CBD9-E7F2-A4EE-92CFEB402884}"/>
          </ac:picMkLst>
        </pc:picChg>
        <pc:picChg chg="del">
          <ac:chgData name="Tanya Bejado" userId="4159f38b8e341bce" providerId="LiveId" clId="{58961CE0-5E86-42E0-B684-118F8989966B}" dt="2024-10-22T01:22:35.444" v="769" actId="478"/>
          <ac:picMkLst>
            <pc:docMk/>
            <pc:sldMk cId="0" sldId="262"/>
            <ac:picMk id="3074" creationId="{FFE65E17-7CDD-A9AF-C60A-56C69E8F07A7}"/>
          </ac:picMkLst>
        </pc:picChg>
      </pc:sldChg>
      <pc:sldChg chg="modSp mod">
        <pc:chgData name="Tanya Bejado" userId="4159f38b8e341bce" providerId="LiveId" clId="{58961CE0-5E86-42E0-B684-118F8989966B}" dt="2024-10-22T02:59:02.329" v="1179" actId="5793"/>
        <pc:sldMkLst>
          <pc:docMk/>
          <pc:sldMk cId="0" sldId="264"/>
        </pc:sldMkLst>
        <pc:spChg chg="mod">
          <ac:chgData name="Tanya Bejado" userId="4159f38b8e341bce" providerId="LiveId" clId="{58961CE0-5E86-42E0-B684-118F8989966B}" dt="2024-10-22T02:59:02.329" v="1179" actId="5793"/>
          <ac:spMkLst>
            <pc:docMk/>
            <pc:sldMk cId="0" sldId="264"/>
            <ac:spMk id="991" creationId="{00000000-0000-0000-0000-000000000000}"/>
          </ac:spMkLst>
        </pc:spChg>
      </pc:sldChg>
      <pc:sldChg chg="modSp mod">
        <pc:chgData name="Tanya Bejado" userId="4159f38b8e341bce" providerId="LiveId" clId="{58961CE0-5E86-42E0-B684-118F8989966B}" dt="2024-10-22T03:04:37.692" v="1230" actId="1076"/>
        <pc:sldMkLst>
          <pc:docMk/>
          <pc:sldMk cId="0" sldId="265"/>
        </pc:sldMkLst>
        <pc:spChg chg="mod">
          <ac:chgData name="Tanya Bejado" userId="4159f38b8e341bce" providerId="LiveId" clId="{58961CE0-5E86-42E0-B684-118F8989966B}" dt="2024-10-22T03:04:37.692" v="1230" actId="1076"/>
          <ac:spMkLst>
            <pc:docMk/>
            <pc:sldMk cId="0" sldId="265"/>
            <ac:spMk id="1002" creationId="{00000000-0000-0000-0000-000000000000}"/>
          </ac:spMkLst>
        </pc:spChg>
      </pc:sldChg>
      <pc:sldChg chg="delSp modSp mod">
        <pc:chgData name="Tanya Bejado" userId="4159f38b8e341bce" providerId="LiveId" clId="{58961CE0-5E86-42E0-B684-118F8989966B}" dt="2024-10-22T16:09:44.545" v="1582" actId="20577"/>
        <pc:sldMkLst>
          <pc:docMk/>
          <pc:sldMk cId="0" sldId="266"/>
        </pc:sldMkLst>
        <pc:spChg chg="mod">
          <ac:chgData name="Tanya Bejado" userId="4159f38b8e341bce" providerId="LiveId" clId="{58961CE0-5E86-42E0-B684-118F8989966B}" dt="2024-10-22T03:05:32.694" v="1233" actId="1076"/>
          <ac:spMkLst>
            <pc:docMk/>
            <pc:sldMk cId="0" sldId="266"/>
            <ac:spMk id="1008" creationId="{00000000-0000-0000-0000-000000000000}"/>
          </ac:spMkLst>
        </pc:spChg>
        <pc:spChg chg="mod">
          <ac:chgData name="Tanya Bejado" userId="4159f38b8e341bce" providerId="LiveId" clId="{58961CE0-5E86-42E0-B684-118F8989966B}" dt="2024-10-22T16:09:44.545" v="1582" actId="20577"/>
          <ac:spMkLst>
            <pc:docMk/>
            <pc:sldMk cId="0" sldId="266"/>
            <ac:spMk id="1012" creationId="{00000000-0000-0000-0000-000000000000}"/>
          </ac:spMkLst>
        </pc:spChg>
        <pc:spChg chg="del">
          <ac:chgData name="Tanya Bejado" userId="4159f38b8e341bce" providerId="LiveId" clId="{58961CE0-5E86-42E0-B684-118F8989966B}" dt="2024-10-22T03:05:27.785" v="1232" actId="478"/>
          <ac:spMkLst>
            <pc:docMk/>
            <pc:sldMk cId="0" sldId="266"/>
            <ac:spMk id="1013" creationId="{00000000-0000-0000-0000-000000000000}"/>
          </ac:spMkLst>
        </pc:spChg>
      </pc:sldChg>
      <pc:sldChg chg="add del">
        <pc:chgData name="Tanya Bejado" userId="4159f38b8e341bce" providerId="LiveId" clId="{58961CE0-5E86-42E0-B684-118F8989966B}" dt="2024-10-22T01:35:00.137" v="796" actId="2696"/>
        <pc:sldMkLst>
          <pc:docMk/>
          <pc:sldMk cId="567682619" sldId="267"/>
        </pc:sldMkLst>
      </pc:sldChg>
      <pc:sldChg chg="modSp add mod">
        <pc:chgData name="Tanya Bejado" userId="4159f38b8e341bce" providerId="LiveId" clId="{58961CE0-5E86-42E0-B684-118F8989966B}" dt="2024-10-22T03:20:48.512" v="1354" actId="20577"/>
        <pc:sldMkLst>
          <pc:docMk/>
          <pc:sldMk cId="1651198790" sldId="267"/>
        </pc:sldMkLst>
        <pc:spChg chg="mod">
          <ac:chgData name="Tanya Bejado" userId="4159f38b8e341bce" providerId="LiveId" clId="{58961CE0-5E86-42E0-B684-118F8989966B}" dt="2024-10-22T03:20:48.512" v="1354" actId="20577"/>
          <ac:spMkLst>
            <pc:docMk/>
            <pc:sldMk cId="1651198790" sldId="267"/>
            <ac:spMk id="959" creationId="{00000000-0000-0000-0000-000000000000}"/>
          </ac:spMkLst>
        </pc:spChg>
      </pc:sldChg>
      <pc:sldChg chg="del">
        <pc:chgData name="Tanya Bejado" userId="4159f38b8e341bce" providerId="LiveId" clId="{58961CE0-5E86-42E0-B684-118F8989966B}" dt="2024-10-22T01:34:41.619" v="794" actId="2696"/>
        <pc:sldMkLst>
          <pc:docMk/>
          <pc:sldMk cId="1773759397" sldId="267"/>
        </pc:sldMkLst>
      </pc:sldChg>
      <pc:sldChg chg="modSp add del mod">
        <pc:chgData name="Tanya Bejado" userId="4159f38b8e341bce" providerId="LiveId" clId="{58961CE0-5E86-42E0-B684-118F8989966B}" dt="2024-10-22T03:19:32.168" v="1296" actId="2696"/>
        <pc:sldMkLst>
          <pc:docMk/>
          <pc:sldMk cId="2273469656" sldId="267"/>
        </pc:sldMkLst>
        <pc:spChg chg="mod">
          <ac:chgData name="Tanya Bejado" userId="4159f38b8e341bce" providerId="LiveId" clId="{58961CE0-5E86-42E0-B684-118F8989966B}" dt="2024-10-22T03:17:28.874" v="1291" actId="6549"/>
          <ac:spMkLst>
            <pc:docMk/>
            <pc:sldMk cId="2273469656" sldId="267"/>
            <ac:spMk id="3" creationId="{5966DF3A-7C9F-B395-D547-6BCBFA3D15F3}"/>
          </ac:spMkLst>
        </pc:spChg>
        <pc:spChg chg="mod">
          <ac:chgData name="Tanya Bejado" userId="4159f38b8e341bce" providerId="LiveId" clId="{58961CE0-5E86-42E0-B684-118F8989966B}" dt="2024-10-22T03:19:08.722" v="1295" actId="6549"/>
          <ac:spMkLst>
            <pc:docMk/>
            <pc:sldMk cId="2273469656" sldId="267"/>
            <ac:spMk id="959" creationId="{00000000-0000-0000-0000-000000000000}"/>
          </ac:spMkLst>
        </pc:spChg>
      </pc:sldChg>
      <pc:sldChg chg="modSp mod">
        <pc:chgData name="Tanya Bejado" userId="4159f38b8e341bce" providerId="LiveId" clId="{58961CE0-5E86-42E0-B684-118F8989966B}" dt="2024-10-22T01:15:54.309" v="749" actId="1076"/>
        <pc:sldMkLst>
          <pc:docMk/>
          <pc:sldMk cId="3132441706" sldId="268"/>
        </pc:sldMkLst>
        <pc:spChg chg="mod">
          <ac:chgData name="Tanya Bejado" userId="4159f38b8e341bce" providerId="LiveId" clId="{58961CE0-5E86-42E0-B684-118F8989966B}" dt="2024-10-22T01:15:54.309" v="749" actId="1076"/>
          <ac:spMkLst>
            <pc:docMk/>
            <pc:sldMk cId="3132441706" sldId="268"/>
            <ac:spMk id="981" creationId="{00000000-0000-0000-0000-000000000000}"/>
          </ac:spMkLst>
        </pc:spChg>
      </pc:sldChg>
      <pc:sldChg chg="addSp delSp modSp add del mod">
        <pc:chgData name="Tanya Bejado" userId="4159f38b8e341bce" providerId="LiveId" clId="{58961CE0-5E86-42E0-B684-118F8989966B}" dt="2024-10-22T01:47:33.276" v="844" actId="2696"/>
        <pc:sldMkLst>
          <pc:docMk/>
          <pc:sldMk cId="2746679106" sldId="269"/>
        </pc:sldMkLst>
        <pc:spChg chg="del mod">
          <ac:chgData name="Tanya Bejado" userId="4159f38b8e341bce" providerId="LiveId" clId="{58961CE0-5E86-42E0-B684-118F8989966B}" dt="2024-10-22T01:20:18.417" v="754" actId="478"/>
          <ac:spMkLst>
            <pc:docMk/>
            <pc:sldMk cId="2746679106" sldId="269"/>
            <ac:spMk id="2" creationId="{225242FC-2680-EB99-EF94-644E194702AD}"/>
          </ac:spMkLst>
        </pc:spChg>
        <pc:spChg chg="mod">
          <ac:chgData name="Tanya Bejado" userId="4159f38b8e341bce" providerId="LiveId" clId="{58961CE0-5E86-42E0-B684-118F8989966B}" dt="2024-10-22T01:21:29.239" v="768" actId="1076"/>
          <ac:spMkLst>
            <pc:docMk/>
            <pc:sldMk cId="2746679106" sldId="269"/>
            <ac:spMk id="967" creationId="{00000000-0000-0000-0000-000000000000}"/>
          </ac:spMkLst>
        </pc:spChg>
        <pc:picChg chg="add del mod">
          <ac:chgData name="Tanya Bejado" userId="4159f38b8e341bce" providerId="LiveId" clId="{58961CE0-5E86-42E0-B684-118F8989966B}" dt="2024-10-22T01:22:39.958" v="770" actId="21"/>
          <ac:picMkLst>
            <pc:docMk/>
            <pc:sldMk cId="2746679106" sldId="269"/>
            <ac:picMk id="4" creationId="{D66D5CDD-E15F-5938-3C10-345D9C7C9275}"/>
          </ac:picMkLst>
        </pc:picChg>
        <pc:picChg chg="del">
          <ac:chgData name="Tanya Bejado" userId="4159f38b8e341bce" providerId="LiveId" clId="{58961CE0-5E86-42E0-B684-118F8989966B}" dt="2024-10-22T01:20:21.202" v="755" actId="478"/>
          <ac:picMkLst>
            <pc:docMk/>
            <pc:sldMk cId="2746679106" sldId="269"/>
            <ac:picMk id="3074" creationId="{FFE65E17-7CDD-A9AF-C60A-56C69E8F07A7}"/>
          </ac:picMkLst>
        </pc:picChg>
      </pc:sldChg>
      <pc:sldChg chg="addSp delSp modSp new add del mod">
        <pc:chgData name="Tanya Bejado" userId="4159f38b8e341bce" providerId="LiveId" clId="{58961CE0-5E86-42E0-B684-118F8989966B}" dt="2024-10-22T16:08:17.865" v="1508" actId="14100"/>
        <pc:sldMkLst>
          <pc:docMk/>
          <pc:sldMk cId="3563326731" sldId="270"/>
        </pc:sldMkLst>
        <pc:spChg chg="del">
          <ac:chgData name="Tanya Bejado" userId="4159f38b8e341bce" providerId="LiveId" clId="{58961CE0-5E86-42E0-B684-118F8989966B}" dt="2024-10-22T01:45:20.002" v="839" actId="478"/>
          <ac:spMkLst>
            <pc:docMk/>
            <pc:sldMk cId="3563326731" sldId="270"/>
            <ac:spMk id="2" creationId="{36F4E963-2C84-24B8-6E56-36EFDD57D538}"/>
          </ac:spMkLst>
        </pc:spChg>
        <pc:spChg chg="add mod">
          <ac:chgData name="Tanya Bejado" userId="4159f38b8e341bce" providerId="LiveId" clId="{58961CE0-5E86-42E0-B684-118F8989966B}" dt="2024-10-22T16:08:17.865" v="1508" actId="14100"/>
          <ac:spMkLst>
            <pc:docMk/>
            <pc:sldMk cId="3563326731" sldId="270"/>
            <ac:spMk id="2" creationId="{7F1AF758-9D0F-94AF-09D1-F4E49DFA2E40}"/>
          </ac:spMkLst>
        </pc:spChg>
        <pc:spChg chg="del mod">
          <ac:chgData name="Tanya Bejado" userId="4159f38b8e341bce" providerId="LiveId" clId="{58961CE0-5E86-42E0-B684-118F8989966B}" dt="2024-10-22T01:48:04.682" v="846" actId="478"/>
          <ac:spMkLst>
            <pc:docMk/>
            <pc:sldMk cId="3563326731" sldId="270"/>
            <ac:spMk id="3" creationId="{21D7F815-C641-B34F-36A6-B88E2EF9FB53}"/>
          </ac:spMkLst>
        </pc:spChg>
        <pc:spChg chg="add mod">
          <ac:chgData name="Tanya Bejado" userId="4159f38b8e341bce" providerId="LiveId" clId="{58961CE0-5E86-42E0-B684-118F8989966B}" dt="2024-10-22T01:45:24.649" v="841" actId="1076"/>
          <ac:spMkLst>
            <pc:docMk/>
            <pc:sldMk cId="3563326731" sldId="270"/>
            <ac:spMk id="6" creationId="{7D7EB54D-D349-8739-19A4-C40EE698812A}"/>
          </ac:spMkLst>
        </pc:spChg>
        <pc:spChg chg="add mod">
          <ac:chgData name="Tanya Bejado" userId="4159f38b8e341bce" providerId="LiveId" clId="{58961CE0-5E86-42E0-B684-118F8989966B}" dt="2024-10-22T01:45:48.665" v="843" actId="1076"/>
          <ac:spMkLst>
            <pc:docMk/>
            <pc:sldMk cId="3563326731" sldId="270"/>
            <ac:spMk id="7" creationId="{F3A673ED-AF01-903A-F3CE-D3D32A4F7E5C}"/>
          </ac:spMkLst>
        </pc:spChg>
        <pc:picChg chg="add del mod">
          <ac:chgData name="Tanya Bejado" userId="4159f38b8e341bce" providerId="LiveId" clId="{58961CE0-5E86-42E0-B684-118F8989966B}" dt="2024-10-22T16:07:03.958" v="1494" actId="478"/>
          <ac:picMkLst>
            <pc:docMk/>
            <pc:sldMk cId="3563326731" sldId="270"/>
            <ac:picMk id="5" creationId="{9ABCB0E1-6FA3-F6FE-FFEF-9BC0CE81459A}"/>
          </ac:picMkLst>
        </pc:picChg>
        <pc:picChg chg="add del mod">
          <ac:chgData name="Tanya Bejado" userId="4159f38b8e341bce" providerId="LiveId" clId="{58961CE0-5E86-42E0-B684-118F8989966B}" dt="2024-10-22T16:07:44.081" v="1501" actId="478"/>
          <ac:picMkLst>
            <pc:docMk/>
            <pc:sldMk cId="3563326731" sldId="270"/>
            <ac:picMk id="3074" creationId="{4A2D6FE5-8AF6-2404-895E-7A2444FD705A}"/>
          </ac:picMkLst>
        </pc:picChg>
        <pc:picChg chg="add mod">
          <ac:chgData name="Tanya Bejado" userId="4159f38b8e341bce" providerId="LiveId" clId="{58961CE0-5E86-42E0-B684-118F8989966B}" dt="2024-10-22T16:08:06.231" v="1506" actId="1076"/>
          <ac:picMkLst>
            <pc:docMk/>
            <pc:sldMk cId="3563326731" sldId="270"/>
            <ac:picMk id="3076" creationId="{E5513324-8CC7-CA1C-8100-941D57FDD570}"/>
          </ac:picMkLst>
        </pc:picChg>
      </pc:sldChg>
      <pc:sldChg chg="new del">
        <pc:chgData name="Tanya Bejado" userId="4159f38b8e341bce" providerId="LiveId" clId="{58961CE0-5E86-42E0-B684-118F8989966B}" dt="2024-10-22T01:39:22.559" v="818" actId="47"/>
        <pc:sldMkLst>
          <pc:docMk/>
          <pc:sldMk cId="3560805719" sldId="271"/>
        </pc:sldMkLst>
      </pc:sldChg>
      <pc:sldChg chg="addSp delSp modSp add mod">
        <pc:chgData name="Tanya Bejado" userId="4159f38b8e341bce" providerId="LiveId" clId="{58961CE0-5E86-42E0-B684-118F8989966B}" dt="2024-10-22T01:38:51.375" v="817" actId="1076"/>
        <pc:sldMkLst>
          <pc:docMk/>
          <pc:sldMk cId="1916584423" sldId="272"/>
        </pc:sldMkLst>
        <pc:spChg chg="mod">
          <ac:chgData name="Tanya Bejado" userId="4159f38b8e341bce" providerId="LiveId" clId="{58961CE0-5E86-42E0-B684-118F8989966B}" dt="2024-10-22T01:38:38.667" v="814" actId="1076"/>
          <ac:spMkLst>
            <pc:docMk/>
            <pc:sldMk cId="1916584423" sldId="272"/>
            <ac:spMk id="957" creationId="{00000000-0000-0000-0000-000000000000}"/>
          </ac:spMkLst>
        </pc:spChg>
        <pc:spChg chg="del mod">
          <ac:chgData name="Tanya Bejado" userId="4159f38b8e341bce" providerId="LiveId" clId="{58961CE0-5E86-42E0-B684-118F8989966B}" dt="2024-10-22T01:37:38.291" v="805" actId="478"/>
          <ac:spMkLst>
            <pc:docMk/>
            <pc:sldMk cId="1916584423" sldId="272"/>
            <ac:spMk id="961" creationId="{00000000-0000-0000-0000-000000000000}"/>
          </ac:spMkLst>
        </pc:spChg>
        <pc:picChg chg="del">
          <ac:chgData name="Tanya Bejado" userId="4159f38b8e341bce" providerId="LiveId" clId="{58961CE0-5E86-42E0-B684-118F8989966B}" dt="2024-10-22T01:37:31.626" v="803" actId="478"/>
          <ac:picMkLst>
            <pc:docMk/>
            <pc:sldMk cId="1916584423" sldId="272"/>
            <ac:picMk id="3" creationId="{A81F62D9-3D22-26ED-6B16-ED72B61665CA}"/>
          </ac:picMkLst>
        </pc:picChg>
        <pc:picChg chg="add mod">
          <ac:chgData name="Tanya Bejado" userId="4159f38b8e341bce" providerId="LiveId" clId="{58961CE0-5E86-42E0-B684-118F8989966B}" dt="2024-10-22T01:38:51.375" v="817" actId="1076"/>
          <ac:picMkLst>
            <pc:docMk/>
            <pc:sldMk cId="1916584423" sldId="272"/>
            <ac:picMk id="4" creationId="{619C924D-E57E-AB86-69B8-31BCD2D6629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57766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462382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651433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{788715F4-C7C1-491C-85EE-06862457EB91}</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46277" y="1895634"/>
            <a:ext cx="3158100" cy="492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dirty="0">
                <a:solidFill>
                  <a:schemeClr val="lt1"/>
                </a:solidFill>
                <a:latin typeface="Roboto"/>
                <a:ea typeface="Roboto"/>
                <a:cs typeface="Roboto"/>
                <a:sym typeface="Roboto"/>
              </a:rPr>
              <a:t>AI Boot Camp </a:t>
            </a:r>
            <a:r>
              <a:rPr lang="en-US" sz="1600" b="1" dirty="0">
                <a:solidFill>
                  <a:srgbClr val="FCB912"/>
                </a:solidFill>
                <a:latin typeface="Roboto"/>
                <a:ea typeface="Roboto"/>
                <a:cs typeface="Roboto"/>
                <a:sym typeface="Roboto"/>
              </a:rPr>
              <a:t>Project 1</a:t>
            </a:r>
            <a:endParaRPr sz="1600" b="1" dirty="0">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646277" y="2634600"/>
            <a:ext cx="6283800" cy="3371220"/>
          </a:xfrm>
          <a:prstGeom prst="rect">
            <a:avLst/>
          </a:prstGeom>
        </p:spPr>
        <p:txBody>
          <a:bodyPr spcFirstLastPara="1" wrap="square" lIns="487675" tIns="121900" rIns="121900" bIns="121900" anchor="t" anchorCtr="0">
            <a:noAutofit/>
          </a:bodyPr>
          <a:lstStyle/>
          <a:p>
            <a:pPr lvl="0">
              <a:buSzPts val="1300"/>
            </a:pPr>
            <a:r>
              <a:rPr lang="en-US" sz="4400" dirty="0"/>
              <a:t>Death Rates, Pharmaceutical Sales, and Pfizer Stock: A Correlational Analysis</a:t>
            </a:r>
            <a:endParaRPr sz="44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261923" y="3766075"/>
            <a:ext cx="5216700" cy="37733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Team Members: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Rebecca Carr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Ronak Dsouza</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Jesse Gunter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Tanya Soriano</a:t>
            </a:r>
          </a:p>
          <a:p>
            <a:pPr marL="0" lvl="0" indent="0" algn="l" rtl="0">
              <a:lnSpc>
                <a:spcPct val="115000"/>
              </a:lnSpc>
              <a:spcBef>
                <a:spcPts val="0"/>
              </a:spcBef>
              <a:spcAft>
                <a:spcPts val="2100"/>
              </a:spcAft>
              <a:buNone/>
            </a:pPr>
            <a:endParaRPr sz="1800" dirty="0">
              <a:solidFill>
                <a:schemeClr val="lt1"/>
              </a:solidFill>
              <a:latin typeface="Roboto Medium"/>
              <a:ea typeface="Roboto Medium"/>
              <a:cs typeface="Roboto Medium"/>
              <a:sym typeface="Roboto Medium"/>
            </a:endParaRPr>
          </a:p>
        </p:txBody>
      </p:sp>
      <p:cxnSp>
        <p:nvCxnSpPr>
          <p:cNvPr id="911" name="Google Shape;911;p79"/>
          <p:cNvCxnSpPr/>
          <p:nvPr/>
        </p:nvCxnSpPr>
        <p:spPr>
          <a:xfrm>
            <a:off x="4944940" y="2388234"/>
            <a:ext cx="72621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68;p85">
            <a:extLst>
              <a:ext uri="{FF2B5EF4-FFF2-40B4-BE49-F238E27FC236}">
                <a16:creationId xmlns:a16="http://schemas.microsoft.com/office/drawing/2014/main" id="{7D7EB54D-D349-8739-19A4-C40EE698812A}"/>
              </a:ext>
            </a:extLst>
          </p:cNvPr>
          <p:cNvSpPr/>
          <p:nvPr/>
        </p:nvSpPr>
        <p:spPr>
          <a:xfrm>
            <a:off x="415600" y="314817"/>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969;p85">
            <a:extLst>
              <a:ext uri="{FF2B5EF4-FFF2-40B4-BE49-F238E27FC236}">
                <a16:creationId xmlns:a16="http://schemas.microsoft.com/office/drawing/2014/main" id="{F3A673ED-AF01-903A-F3CE-D3D32A4F7E5C}"/>
              </a:ext>
            </a:extLst>
          </p:cNvPr>
          <p:cNvSpPr txBox="1"/>
          <p:nvPr/>
        </p:nvSpPr>
        <p:spPr>
          <a:xfrm>
            <a:off x="795954" y="664767"/>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2</a:t>
            </a:r>
            <a:endParaRPr sz="3000" dirty="0">
              <a:solidFill>
                <a:srgbClr val="FFFFFF"/>
              </a:solidFill>
              <a:latin typeface="Roboto Light"/>
              <a:ea typeface="Roboto Light"/>
              <a:cs typeface="Roboto Light"/>
              <a:sym typeface="Roboto Light"/>
            </a:endParaRPr>
          </a:p>
        </p:txBody>
      </p:sp>
      <p:sp>
        <p:nvSpPr>
          <p:cNvPr id="2" name="Google Shape;967;p85">
            <a:extLst>
              <a:ext uri="{FF2B5EF4-FFF2-40B4-BE49-F238E27FC236}">
                <a16:creationId xmlns:a16="http://schemas.microsoft.com/office/drawing/2014/main" id="{7F1AF758-9D0F-94AF-09D1-F4E49DFA2E40}"/>
              </a:ext>
            </a:extLst>
          </p:cNvPr>
          <p:cNvSpPr/>
          <p:nvPr/>
        </p:nvSpPr>
        <p:spPr>
          <a:xfrm>
            <a:off x="202692" y="1567467"/>
            <a:ext cx="11766804" cy="4975716"/>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pic>
        <p:nvPicPr>
          <p:cNvPr id="3076" name="Picture 4">
            <a:extLst>
              <a:ext uri="{FF2B5EF4-FFF2-40B4-BE49-F238E27FC236}">
                <a16:creationId xmlns:a16="http://schemas.microsoft.com/office/drawing/2014/main" id="{E5513324-8CC7-CA1C-8100-941D57FDD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990" y="1819443"/>
            <a:ext cx="86487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32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256032" y="1454949"/>
            <a:ext cx="11349252" cy="5047581"/>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3</a:t>
            </a:r>
            <a:endParaRPr sz="3000">
              <a:solidFill>
                <a:srgbClr val="FFFFFF"/>
              </a:solidFill>
              <a:latin typeface="Roboto Light"/>
              <a:ea typeface="Roboto Light"/>
              <a:cs typeface="Roboto Light"/>
              <a:sym typeface="Roboto Light"/>
            </a:endParaRPr>
          </a:p>
        </p:txBody>
      </p:sp>
      <p:sp>
        <p:nvSpPr>
          <p:cNvPr id="981" name="Google Shape;981;p86"/>
          <p:cNvSpPr txBox="1"/>
          <p:nvPr/>
        </p:nvSpPr>
        <p:spPr>
          <a:xfrm>
            <a:off x="5336326" y="570767"/>
            <a:ext cx="6268958" cy="76633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Pfizer closing price and total death rates. Correlation coefficient of .384</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4098" name="Picture 2">
            <a:extLst>
              <a:ext uri="{FF2B5EF4-FFF2-40B4-BE49-F238E27FC236}">
                <a16:creationId xmlns:a16="http://schemas.microsoft.com/office/drawing/2014/main" id="{9D5653D0-5F5E-A0CE-C584-9C3CECFA6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545" y="1454949"/>
            <a:ext cx="9420225" cy="5047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8" name="Google Shape;978;p86"/>
          <p:cNvSpPr/>
          <p:nvPr/>
        </p:nvSpPr>
        <p:spPr>
          <a:xfrm>
            <a:off x="389670" y="290334"/>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640284"/>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3</a:t>
            </a:r>
            <a:endParaRPr sz="3000" dirty="0">
              <a:solidFill>
                <a:srgbClr val="FFFFFF"/>
              </a:solidFill>
              <a:latin typeface="Roboto Light"/>
              <a:ea typeface="Roboto Light"/>
              <a:cs typeface="Roboto Light"/>
              <a:sym typeface="Roboto Light"/>
            </a:endParaRPr>
          </a:p>
        </p:txBody>
      </p:sp>
      <p:sp>
        <p:nvSpPr>
          <p:cNvPr id="981" name="Google Shape;981;p86"/>
          <p:cNvSpPr txBox="1"/>
          <p:nvPr/>
        </p:nvSpPr>
        <p:spPr>
          <a:xfrm>
            <a:off x="5533372" y="426701"/>
            <a:ext cx="6268958" cy="766333"/>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Pfizer closing price and respiratory death rates. Correlation coefficient of .464</a:t>
            </a: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5124" name="Picture 4">
            <a:extLst>
              <a:ext uri="{FF2B5EF4-FFF2-40B4-BE49-F238E27FC236}">
                <a16:creationId xmlns:a16="http://schemas.microsoft.com/office/drawing/2014/main" id="{5C0D7043-664D-8EC0-5181-439697635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152" y="1285824"/>
            <a:ext cx="9420225" cy="547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44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Summary</a:t>
            </a:r>
            <a:endParaRPr sz="300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5170616"/>
          </a:xfrm>
          <a:prstGeom prst="rect">
            <a:avLst/>
          </a:prstGeom>
          <a:noFill/>
          <a:ln>
            <a:noFill/>
          </a:ln>
        </p:spPr>
        <p:txBody>
          <a:bodyPr spcFirstLastPara="1" wrap="square" lIns="91425" tIns="91425" rIns="91425" bIns="91425" anchor="t" anchorCtr="0">
            <a:spAutoFit/>
          </a:bodyPr>
          <a:lstStyle/>
          <a:p>
            <a:pPr marL="114300" lvl="0" algn="l" rtl="0">
              <a:lnSpc>
                <a:spcPct val="90000"/>
              </a:lnSpc>
              <a:spcBef>
                <a:spcPts val="0"/>
              </a:spcBef>
              <a:spcAft>
                <a:spcPts val="0"/>
              </a:spcAft>
              <a:buClr>
                <a:srgbClr val="082D49"/>
              </a:buClr>
              <a:buSzPts val="1800"/>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Key Insights:</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400050" lvl="2" indent="-285750">
              <a:lnSpc>
                <a:spcPct val="90000"/>
              </a:lnSpc>
              <a:buClr>
                <a:srgbClr val="082D49"/>
              </a:buClr>
              <a:buSzPts val="1800"/>
              <a:buFont typeface="Arial" panose="020B0604020202020204" pitchFamily="34" charset="0"/>
              <a:buChar char="•"/>
            </a:pPr>
            <a:r>
              <a:rPr lang="en-US" sz="1800" dirty="0">
                <a:solidFill>
                  <a:srgbClr val="082D49"/>
                </a:solidFill>
                <a:latin typeface="Roboto"/>
                <a:ea typeface="Roboto"/>
                <a:cs typeface="Roboto"/>
                <a:sym typeface="Roboto"/>
              </a:rPr>
              <a:t>There is a positive correlation between death rates and drug sales: when death rates increase, pharmaceutical sales increase. </a:t>
            </a:r>
          </a:p>
          <a:p>
            <a:pPr marL="400050" lvl="2" indent="-285750">
              <a:lnSpc>
                <a:spcPct val="90000"/>
              </a:lnSpc>
              <a:buClr>
                <a:srgbClr val="082D49"/>
              </a:buClr>
              <a:buSzPts val="1800"/>
              <a:buFont typeface="Arial" panose="020B0604020202020204" pitchFamily="34" charset="0"/>
              <a:buChar char="•"/>
            </a:pPr>
            <a:endParaRPr lang="en-US" sz="1800" dirty="0">
              <a:solidFill>
                <a:srgbClr val="082D49"/>
              </a:solidFill>
              <a:latin typeface="Roboto"/>
              <a:ea typeface="Roboto"/>
              <a:cs typeface="Roboto"/>
              <a:sym typeface="Roboto"/>
            </a:endParaRPr>
          </a:p>
          <a:p>
            <a:pPr marL="400050" lvl="2" indent="-285750">
              <a:lnSpc>
                <a:spcPct val="90000"/>
              </a:lnSpc>
              <a:buClr>
                <a:srgbClr val="082D49"/>
              </a:buClr>
              <a:buSzPts val="1800"/>
              <a:buFont typeface="Arial" panose="020B0604020202020204" pitchFamily="34" charset="0"/>
              <a:buChar char="•"/>
            </a:pPr>
            <a:r>
              <a:rPr lang="en-US" sz="1800" dirty="0">
                <a:solidFill>
                  <a:srgbClr val="082D49"/>
                </a:solidFill>
                <a:latin typeface="Roboto"/>
                <a:ea typeface="Roboto"/>
                <a:cs typeface="Roboto"/>
                <a:sym typeface="Roboto"/>
              </a:rPr>
              <a:t>Death rates are higher in winter, and therefore, so are pharmaceutical sale. However, the data suggests antihistamines are an exception. This could be due to summer allergies. </a:t>
            </a:r>
          </a:p>
          <a:p>
            <a:pPr marL="114300" lvl="2">
              <a:lnSpc>
                <a:spcPct val="90000"/>
              </a:lnSpc>
              <a:buClr>
                <a:srgbClr val="082D49"/>
              </a:buClr>
              <a:buSzPts val="1800"/>
            </a:pPr>
            <a:endParaRPr lang="en-US" sz="1800" dirty="0">
              <a:solidFill>
                <a:srgbClr val="082D49"/>
              </a:solidFill>
              <a:latin typeface="Roboto"/>
              <a:ea typeface="Roboto"/>
              <a:cs typeface="Roboto"/>
              <a:sym typeface="Roboto"/>
            </a:endParaRPr>
          </a:p>
          <a:p>
            <a:pPr marL="400050" lvl="2" indent="-285750">
              <a:lnSpc>
                <a:spcPct val="90000"/>
              </a:lnSpc>
              <a:buClr>
                <a:srgbClr val="082D49"/>
              </a:buClr>
              <a:buSzPts val="1800"/>
              <a:buFont typeface="Arial" panose="020B0604020202020204" pitchFamily="34" charset="0"/>
              <a:buChar char="•"/>
            </a:pPr>
            <a:r>
              <a:rPr lang="en-US" sz="1800" dirty="0">
                <a:solidFill>
                  <a:srgbClr val="082D49"/>
                </a:solidFill>
                <a:latin typeface="Roboto"/>
                <a:ea typeface="Roboto"/>
                <a:cs typeface="Roboto"/>
                <a:sym typeface="Roboto"/>
              </a:rPr>
              <a:t>There is a positive correlation between death rates and Pfizer stock prices. The correlation coefficient increases when filtered to respiratory diseases. </a:t>
            </a:r>
          </a:p>
          <a:p>
            <a:pPr marL="320040" lvl="0" indent="-205740" algn="l" rtl="0">
              <a:lnSpc>
                <a:spcPct val="90000"/>
              </a:lnSpc>
              <a:spcBef>
                <a:spcPts val="0"/>
              </a:spcBef>
              <a:spcAft>
                <a:spcPts val="0"/>
              </a:spcAft>
              <a:buClr>
                <a:srgbClr val="082D49"/>
              </a:buClr>
              <a:buSzPts val="1800"/>
              <a:buFont typeface="Roboto"/>
              <a:buChar char="➔"/>
            </a:pPr>
            <a:endParaRPr lang="en-US" sz="1800" dirty="0">
              <a:solidFill>
                <a:srgbClr val="082D49"/>
              </a:solidFill>
              <a:latin typeface="Roboto"/>
              <a:ea typeface="Roboto"/>
              <a:cs typeface="Roboto"/>
              <a:sym typeface="Roboto"/>
            </a:endParaRPr>
          </a:p>
          <a:p>
            <a:pPr marL="320040" lvl="0" indent="-205740" algn="l" rtl="0">
              <a:lnSpc>
                <a:spcPct val="90000"/>
              </a:lnSpc>
              <a:spcBef>
                <a:spcPts val="0"/>
              </a:spcBef>
              <a:spcAft>
                <a:spcPts val="0"/>
              </a:spcAft>
              <a:buClr>
                <a:srgbClr val="082D49"/>
              </a:buClr>
              <a:buSzPts val="1800"/>
              <a:buFont typeface="Roboto"/>
              <a:buChar char="➔"/>
            </a:pPr>
            <a:r>
              <a:rPr lang="en-US" sz="1800" dirty="0">
                <a:solidFill>
                  <a:srgbClr val="082D49"/>
                </a:solidFill>
                <a:latin typeface="Roboto"/>
                <a:ea typeface="Roboto"/>
                <a:cs typeface="Roboto"/>
                <a:sym typeface="Roboto"/>
              </a:rPr>
              <a:t>Implications:</a:t>
            </a:r>
          </a:p>
          <a:p>
            <a:pPr marL="320040" lvl="1" indent="-205740">
              <a:lnSpc>
                <a:spcPct val="90000"/>
              </a:lnSpc>
              <a:buClr>
                <a:srgbClr val="082D49"/>
              </a:buClr>
              <a:buSzPts val="1800"/>
              <a:buFont typeface="Roboto"/>
              <a:buChar char="➔"/>
            </a:pPr>
            <a:endParaRPr lang="en-US" sz="1800" dirty="0">
              <a:solidFill>
                <a:srgbClr val="082D49"/>
              </a:solidFill>
              <a:latin typeface="Roboto"/>
              <a:ea typeface="Roboto"/>
              <a:cs typeface="Roboto"/>
              <a:sym typeface="Roboto"/>
            </a:endParaRPr>
          </a:p>
          <a:p>
            <a:pPr marL="400050" lvl="1" indent="-285750">
              <a:lnSpc>
                <a:spcPct val="90000"/>
              </a:lnSpc>
              <a:buClr>
                <a:srgbClr val="082D49"/>
              </a:buClr>
              <a:buSzPts val="1800"/>
              <a:buFont typeface="Arial" panose="020B0604020202020204" pitchFamily="34" charset="0"/>
              <a:buChar char="•"/>
            </a:pPr>
            <a:r>
              <a:rPr lang="en-US" sz="1800" dirty="0">
                <a:solidFill>
                  <a:srgbClr val="082D49"/>
                </a:solidFill>
                <a:latin typeface="Roboto"/>
                <a:ea typeface="Roboto"/>
                <a:cs typeface="Roboto"/>
                <a:sym typeface="Roboto"/>
              </a:rPr>
              <a:t>Better to buy Pfizer in the summer and sell in the winter.</a:t>
            </a:r>
          </a:p>
          <a:p>
            <a:pPr marL="400050" lvl="1" indent="-285750">
              <a:lnSpc>
                <a:spcPct val="90000"/>
              </a:lnSpc>
              <a:buClr>
                <a:srgbClr val="082D49"/>
              </a:buClr>
              <a:buSzPts val="1800"/>
              <a:buFont typeface="Arial" panose="020B0604020202020204" pitchFamily="34" charset="0"/>
              <a:buChar char="•"/>
            </a:pPr>
            <a:endParaRPr lang="en-US" sz="1800" dirty="0">
              <a:solidFill>
                <a:srgbClr val="082D49"/>
              </a:solidFill>
              <a:latin typeface="Roboto"/>
              <a:ea typeface="Roboto"/>
              <a:cs typeface="Roboto"/>
              <a:sym typeface="Roboto"/>
            </a:endParaRPr>
          </a:p>
          <a:p>
            <a:pPr marL="400050" lvl="1" indent="-285750">
              <a:lnSpc>
                <a:spcPct val="90000"/>
              </a:lnSpc>
              <a:buClr>
                <a:srgbClr val="082D49"/>
              </a:buClr>
              <a:buSzPts val="1800"/>
              <a:buFont typeface="Arial" panose="020B0604020202020204" pitchFamily="34" charset="0"/>
              <a:buChar char="•"/>
            </a:pPr>
            <a:r>
              <a:rPr lang="en-US" sz="1800" dirty="0">
                <a:solidFill>
                  <a:srgbClr val="082D49"/>
                </a:solidFill>
                <a:latin typeface="Roboto"/>
                <a:ea typeface="Roboto"/>
                <a:cs typeface="Roboto"/>
                <a:sym typeface="Roboto"/>
              </a:rPr>
              <a:t>Pharmaceutical companies should optimize manufacturing and logistics timelines for maximum profitability. </a:t>
            </a:r>
          </a:p>
          <a:p>
            <a:pPr marL="320040" lvl="0" indent="-205740" algn="l" rtl="0">
              <a:lnSpc>
                <a:spcPct val="90000"/>
              </a:lnSpc>
              <a:spcBef>
                <a:spcPts val="0"/>
              </a:spcBef>
              <a:spcAft>
                <a:spcPts val="0"/>
              </a:spcAft>
              <a:buClr>
                <a:srgbClr val="082D49"/>
              </a:buClr>
              <a:buSzPts val="1800"/>
              <a:buFont typeface="Roboto"/>
              <a:buChar char="➔"/>
            </a:pPr>
            <a:endParaRPr sz="1800" dirty="0">
              <a:solidFill>
                <a:srgbClr val="082D49"/>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Problems Encountered</a:t>
            </a:r>
            <a:endParaRPr sz="3000">
              <a:solidFill>
                <a:srgbClr val="082D49"/>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02" name="Google Shape;1002;p88"/>
          <p:cNvSpPr txBox="1"/>
          <p:nvPr/>
        </p:nvSpPr>
        <p:spPr>
          <a:xfrm>
            <a:off x="3495148" y="2256968"/>
            <a:ext cx="8518800" cy="4672018"/>
          </a:xfrm>
          <a:prstGeom prst="rect">
            <a:avLst/>
          </a:prstGeom>
          <a:noFill/>
          <a:ln>
            <a:noFill/>
          </a:ln>
        </p:spPr>
        <p:txBody>
          <a:bodyPr spcFirstLastPara="1" wrap="square" lIns="91425" tIns="91425" rIns="91425" bIns="91425" anchor="t" anchorCtr="0">
            <a:spAutoFit/>
          </a:bodyPr>
          <a:lstStyle/>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Sourcing data with the necessary details was difficult, as many sources used excessive medical terminology.</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Some data did not have enough documentation.</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Trouble finding data that matched timeframe?</a:t>
            </a:r>
          </a:p>
          <a:p>
            <a:pPr lvl="0" algn="l" rtl="0">
              <a:lnSpc>
                <a:spcPct val="90000"/>
              </a:lnSpc>
              <a:spcBef>
                <a:spcPts val="0"/>
              </a:spcBef>
              <a:spcAft>
                <a:spcPts val="0"/>
              </a:spcAft>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What code to use to produce the best result.</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Working with GitHub and multiple branches.</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sz="1800" dirty="0">
              <a:solidFill>
                <a:srgbClr val="082D49"/>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6298" y="9630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a:solidFill>
                  <a:srgbClr val="082D49"/>
                </a:solidFill>
                <a:latin typeface="Roboto Light"/>
                <a:ea typeface="Roboto Light"/>
                <a:cs typeface="Roboto Light"/>
                <a:sym typeface="Roboto Light"/>
              </a:rPr>
              <a:t>Future Considerations</a:t>
            </a:r>
            <a:endParaRPr sz="2800">
              <a:solidFill>
                <a:srgbClr val="082D49"/>
              </a:solidFill>
              <a:latin typeface="Roboto Light"/>
              <a:ea typeface="Roboto Light"/>
              <a:cs typeface="Roboto Light"/>
              <a:sym typeface="Roboto Light"/>
            </a:endParaRPr>
          </a:p>
        </p:txBody>
      </p:sp>
      <p:sp>
        <p:nvSpPr>
          <p:cNvPr id="1011" name="Google Shape;1011;p8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12" name="Google Shape;1012;p89"/>
          <p:cNvSpPr txBox="1"/>
          <p:nvPr/>
        </p:nvSpPr>
        <p:spPr>
          <a:xfrm>
            <a:off x="3580848" y="2141000"/>
            <a:ext cx="8029502" cy="4081087"/>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Perform same analysis, but with longer timeframes of data to detect patterns and trends.</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Line up all 3 datasets.</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Explore post-COVID-19 pandemic deaths that are not directly attributed to COVID-19.</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Additional tools when working with GitHub and </a:t>
            </a:r>
            <a:r>
              <a:rPr lang="en-US" sz="1800" dirty="0" err="1">
                <a:solidFill>
                  <a:srgbClr val="082D49"/>
                </a:solidFill>
                <a:latin typeface="Roboto"/>
                <a:ea typeface="Roboto"/>
                <a:cs typeface="Roboto"/>
                <a:sym typeface="Roboto"/>
              </a:rPr>
              <a:t>Jupyter</a:t>
            </a:r>
            <a:r>
              <a:rPr lang="en-US" sz="1800" dirty="0">
                <a:solidFill>
                  <a:srgbClr val="082D49"/>
                </a:solidFill>
                <a:latin typeface="Roboto"/>
                <a:ea typeface="Roboto"/>
                <a:cs typeface="Roboto"/>
                <a:sym typeface="Roboto"/>
              </a:rPr>
              <a:t> such as </a:t>
            </a:r>
            <a:r>
              <a:rPr lang="en-US" sz="1800" dirty="0" err="1">
                <a:solidFill>
                  <a:srgbClr val="082D49"/>
                </a:solidFill>
                <a:latin typeface="Roboto"/>
                <a:ea typeface="Roboto"/>
                <a:cs typeface="Roboto"/>
                <a:sym typeface="Roboto"/>
              </a:rPr>
              <a:t>Nbdime</a:t>
            </a:r>
            <a:r>
              <a:rPr lang="en-US" sz="1800" dirty="0">
                <a:solidFill>
                  <a:srgbClr val="082D49"/>
                </a:solidFill>
                <a:latin typeface="Roboto"/>
                <a:ea typeface="Roboto"/>
                <a:cs typeface="Roboto"/>
                <a:sym typeface="Roboto"/>
              </a:rPr>
              <a:t>.</a:t>
            </a: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1000"/>
              </a:spcBef>
              <a:spcAft>
                <a:spcPts val="0"/>
              </a:spcAft>
              <a:buNone/>
            </a:pPr>
            <a:endParaRPr lang="en-US" sz="1800" dirty="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8" name="Google Shape;918;p80"/>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920" name="Google Shape;920;p80"/>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82D49"/>
                </a:solidFill>
                <a:latin typeface="Roboto"/>
                <a:ea typeface="Roboto"/>
                <a:cs typeface="Roboto"/>
                <a:sym typeface="Roboto"/>
              </a:rPr>
              <a:t>Project Purpose / Description</a:t>
            </a:r>
            <a:endParaRPr sz="2400" b="1">
              <a:solidFill>
                <a:srgbClr val="082D49"/>
              </a:solidFill>
              <a:latin typeface="Roboto"/>
              <a:ea typeface="Roboto"/>
              <a:cs typeface="Roboto"/>
              <a:sym typeface="Roboto"/>
            </a:endParaRPr>
          </a:p>
        </p:txBody>
      </p:sp>
      <p:sp>
        <p:nvSpPr>
          <p:cNvPr id="3" name="TextBox 2">
            <a:extLst>
              <a:ext uri="{FF2B5EF4-FFF2-40B4-BE49-F238E27FC236}">
                <a16:creationId xmlns:a16="http://schemas.microsoft.com/office/drawing/2014/main" id="{549B57FB-B902-832E-01DF-5E875AB597F8}"/>
              </a:ext>
            </a:extLst>
          </p:cNvPr>
          <p:cNvSpPr txBox="1"/>
          <p:nvPr/>
        </p:nvSpPr>
        <p:spPr>
          <a:xfrm>
            <a:off x="3564337" y="3852653"/>
            <a:ext cx="7980426" cy="2085443"/>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research aims to explore the potential interconnections between death rates in the United States and two key variables: </a:t>
            </a:r>
            <a:r>
              <a:rPr lang="en-US" sz="1800" kern="100" dirty="0">
                <a:latin typeface="Aptos" panose="020B0004020202020204" pitchFamily="34" charset="0"/>
                <a:ea typeface="Aptos" panose="020B0004020202020204" pitchFamily="34" charset="0"/>
                <a:cs typeface="Times New Roman" panose="02020603050405020304" pitchFamily="18" charset="0"/>
              </a:rPr>
              <a:t>pharmaceutical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sales and Pfizer stock prices. By analyzing these variables over time, we seek to identify any correlations or patterns that may suggest relationships between public health outcomes, medical technology trends, and pharmaceutical industry performance.</a:t>
            </a:r>
            <a:r>
              <a:rPr lang="en-US" sz="2400" dirty="0"/>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8" name="Google Shape;928;p81"/>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05E77"/>
                </a:solidFill>
                <a:latin typeface="Roboto"/>
                <a:ea typeface="Roboto"/>
                <a:cs typeface="Roboto"/>
                <a:sym typeface="Roboto"/>
              </a:rPr>
              <a:t>Goals/Questions to be addressed</a:t>
            </a:r>
            <a:endParaRPr sz="2400" b="1">
              <a:solidFill>
                <a:srgbClr val="005E77"/>
              </a:solidFill>
              <a:latin typeface="Roboto"/>
              <a:ea typeface="Roboto"/>
              <a:cs typeface="Roboto"/>
              <a:sym typeface="Roboto"/>
            </a:endParaRPr>
          </a:p>
        </p:txBody>
      </p:sp>
      <p:sp>
        <p:nvSpPr>
          <p:cNvPr id="930" name="Google Shape;930;p81"/>
          <p:cNvSpPr txBox="1"/>
          <p:nvPr/>
        </p:nvSpPr>
        <p:spPr>
          <a:xfrm>
            <a:off x="4647292" y="3651123"/>
            <a:ext cx="8518800" cy="4892078"/>
          </a:xfrm>
          <a:prstGeom prst="rect">
            <a:avLst/>
          </a:prstGeom>
          <a:noFill/>
          <a:ln>
            <a:noFill/>
          </a:ln>
        </p:spPr>
        <p:txBody>
          <a:bodyPr spcFirstLastPara="1" wrap="square" lIns="91425" tIns="91425" rIns="91425" bIns="91425" anchor="t" anchorCtr="0">
            <a:spAutoFit/>
          </a:bodyPr>
          <a:lstStyle/>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if U.S. death rates correlate with drug sales.</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if U.S. death rates correlate with Pfizer stock closing price.</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Are there seasonal patterns in drug sales, death rates and Pfizer stock?</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Determine best time of year to buy Pfizer stock.</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endParaRPr dirty="0">
              <a:solidFill>
                <a:srgbClr val="082D49"/>
              </a:solidFill>
              <a:latin typeface="Roboto"/>
              <a:ea typeface="Roboto"/>
              <a:cs typeface="Roboto"/>
              <a:sym typeface="Roboto"/>
            </a:endParaRPr>
          </a:p>
        </p:txBody>
      </p:sp>
      <p:sp>
        <p:nvSpPr>
          <p:cNvPr id="931" name="Google Shape;931;p81"/>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520240" y="3601102"/>
            <a:ext cx="8429700" cy="299074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a:solidFill>
                  <a:srgbClr val="00C7CC"/>
                </a:solidFill>
                <a:latin typeface="Roboto"/>
                <a:ea typeface="Roboto"/>
                <a:cs typeface="Roboto"/>
                <a:sym typeface="Roboto"/>
              </a:rPr>
              <a:t>Overview of data collection, cleanup and exploration process</a:t>
            </a:r>
            <a:endParaRPr sz="2400" b="1">
              <a:solidFill>
                <a:srgbClr val="00C7CC"/>
              </a:solidFill>
              <a:latin typeface="Roboto"/>
              <a:ea typeface="Roboto"/>
              <a:cs typeface="Roboto"/>
              <a:sym typeface="Roboto"/>
            </a:endParaRPr>
          </a:p>
        </p:txBody>
      </p:sp>
      <p:sp>
        <p:nvSpPr>
          <p:cNvPr id="940" name="Google Shape;940;p82"/>
          <p:cNvSpPr txBox="1"/>
          <p:nvPr/>
        </p:nvSpPr>
        <p:spPr>
          <a:xfrm>
            <a:off x="3475690" y="3611469"/>
            <a:ext cx="8518800" cy="2679678"/>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800"/>
              </a:spcAft>
              <a:buNone/>
            </a:pPr>
            <a:r>
              <a:rPr lang="en-US" dirty="0">
                <a:solidFill>
                  <a:srgbClr val="082D49"/>
                </a:solidFill>
                <a:latin typeface="Roboto"/>
                <a:ea typeface="Roboto"/>
                <a:cs typeface="Roboto"/>
                <a:sym typeface="Roboto"/>
              </a:rPr>
              <a:t>Data was obtained from reliable sources. Death rate statistics were sourced from the Centers for Disease Control and Prevention (CDC), a leading public health agency. Pharmaceutical sales data was acquired from Kaggle, a trusted platform for data scientists. Historical Pfizer stock prices were retrieved from </a:t>
            </a:r>
            <a:r>
              <a:rPr lang="en-US" dirty="0" err="1">
                <a:solidFill>
                  <a:srgbClr val="082D49"/>
                </a:solidFill>
                <a:latin typeface="Roboto"/>
                <a:ea typeface="Roboto"/>
                <a:cs typeface="Roboto"/>
                <a:sym typeface="Roboto"/>
              </a:rPr>
              <a:t>Marketwatch</a:t>
            </a:r>
            <a:r>
              <a:rPr lang="en-US" dirty="0">
                <a:solidFill>
                  <a:srgbClr val="082D49"/>
                </a:solidFill>
                <a:latin typeface="Roboto"/>
                <a:ea typeface="Roboto"/>
                <a:cs typeface="Roboto"/>
                <a:sym typeface="Roboto"/>
              </a:rPr>
              <a:t>, a prominent financial news and data provider.</a:t>
            </a:r>
          </a:p>
          <a:p>
            <a:pPr lvl="0" algn="just">
              <a:lnSpc>
                <a:spcPct val="115000"/>
              </a:lnSpc>
              <a:spcAft>
                <a:spcPts val="800"/>
              </a:spcAft>
            </a:pPr>
            <a:r>
              <a:rPr lang="en-US" dirty="0">
                <a:solidFill>
                  <a:srgbClr val="082D49"/>
                </a:solidFill>
                <a:latin typeface="Roboto"/>
                <a:ea typeface="Roboto"/>
                <a:cs typeface="Roboto"/>
                <a:sym typeface="Roboto"/>
              </a:rPr>
              <a:t>We initiated the data cleaning process by thoroughly examining the datasets. We focused on 3 datasets: </a:t>
            </a:r>
          </a:p>
          <a:p>
            <a:pPr lvl="0" algn="just">
              <a:lnSpc>
                <a:spcPct val="115000"/>
              </a:lnSpc>
              <a:spcAft>
                <a:spcPts val="800"/>
              </a:spcAft>
            </a:pPr>
            <a:r>
              <a:rPr lang="en-US" dirty="0">
                <a:solidFill>
                  <a:srgbClr val="082D49"/>
                </a:solidFill>
                <a:latin typeface="Roboto"/>
                <a:ea typeface="Roboto"/>
                <a:cs typeface="Roboto"/>
                <a:sym typeface="Roboto"/>
              </a:rPr>
              <a:t>1. Death rates in the United States</a:t>
            </a:r>
          </a:p>
          <a:p>
            <a:pPr lvl="0" algn="just">
              <a:lnSpc>
                <a:spcPct val="115000"/>
              </a:lnSpc>
              <a:spcAft>
                <a:spcPts val="800"/>
              </a:spcAft>
            </a:pPr>
            <a:r>
              <a:rPr lang="en-US" dirty="0">
                <a:solidFill>
                  <a:srgbClr val="082D49"/>
                </a:solidFill>
                <a:latin typeface="Roboto"/>
                <a:ea typeface="Roboto"/>
                <a:cs typeface="Roboto"/>
                <a:sym typeface="Roboto"/>
              </a:rPr>
              <a:t>2. Pharmaceutical sales data</a:t>
            </a:r>
          </a:p>
          <a:p>
            <a:pPr lvl="0" algn="just">
              <a:lnSpc>
                <a:spcPct val="115000"/>
              </a:lnSpc>
              <a:spcAft>
                <a:spcPts val="800"/>
              </a:spcAft>
            </a:pPr>
            <a:r>
              <a:rPr lang="en-US" dirty="0">
                <a:solidFill>
                  <a:srgbClr val="082D49"/>
                </a:solidFill>
                <a:latin typeface="Roboto"/>
                <a:ea typeface="Roboto"/>
                <a:cs typeface="Roboto"/>
                <a:sym typeface="Roboto"/>
              </a:rPr>
              <a:t>3. Pfizer stock prices</a:t>
            </a: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Project Overview</a:t>
            </a:r>
            <a:endParaRPr sz="3000">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5998" y="1545336"/>
            <a:ext cx="11352300" cy="4866864"/>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rgbClr val="FFFFFF"/>
                </a:solidFill>
                <a:latin typeface="Roboto Light"/>
                <a:ea typeface="Roboto Light"/>
                <a:cs typeface="Roboto Light"/>
                <a:sym typeface="Roboto Light"/>
              </a:rPr>
              <a:t>EXAMPLE PRELIMINARY DATA VISUALIZATION</a:t>
            </a:r>
            <a:endParaRPr sz="1600" dirty="0">
              <a:solidFill>
                <a:srgbClr val="FFFFFF"/>
              </a:solidFill>
              <a:latin typeface="Roboto Light"/>
              <a:ea typeface="Roboto Light"/>
              <a:cs typeface="Roboto Light"/>
              <a:sym typeface="Roboto Light"/>
            </a:endParaRPr>
          </a:p>
        </p:txBody>
      </p:sp>
      <p:pic>
        <p:nvPicPr>
          <p:cNvPr id="2" name="Picture 2">
            <a:extLst>
              <a:ext uri="{FF2B5EF4-FFF2-40B4-BE49-F238E27FC236}">
                <a16:creationId xmlns:a16="http://schemas.microsoft.com/office/drawing/2014/main" id="{95FAAAF0-CD25-2909-3464-386E53CFE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635" y="2251680"/>
            <a:ext cx="9610725"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66DF3A-7C9F-B395-D547-6BCBFA3D15F3}"/>
              </a:ext>
            </a:extLst>
          </p:cNvPr>
          <p:cNvSpPr txBox="1"/>
          <p:nvPr/>
        </p:nvSpPr>
        <p:spPr>
          <a:xfrm>
            <a:off x="889635" y="1691597"/>
            <a:ext cx="8001000" cy="307777"/>
          </a:xfrm>
          <a:prstGeom prst="rect">
            <a:avLst/>
          </a:prstGeom>
          <a:noFill/>
        </p:spPr>
        <p:txBody>
          <a:bodyPr wrap="square" rtlCol="0">
            <a:spAutoFit/>
          </a:bodyPr>
          <a:lstStyle/>
          <a:p>
            <a:r>
              <a:rPr lang="en-US" dirty="0"/>
              <a:t>All Drug Sales and All Death Count Categories</a:t>
            </a:r>
          </a:p>
        </p:txBody>
      </p:sp>
    </p:spTree>
    <p:extLst>
      <p:ext uri="{BB962C8B-B14F-4D97-AF65-F5344CB8AC3E}">
        <p14:creationId xmlns:p14="http://schemas.microsoft.com/office/powerpoint/2010/main" val="165119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384250" y="1520011"/>
            <a:ext cx="8537048" cy="4646866"/>
          </a:xfrm>
          <a:prstGeom prst="rect">
            <a:avLst/>
          </a:prstGeom>
          <a:solidFill>
            <a:srgbClr val="F2F2F2"/>
          </a:solidFill>
          <a:ln>
            <a:noFill/>
          </a:ln>
        </p:spPr>
        <p:txBody>
          <a:bodyPr spcFirstLastPara="1" wrap="square" lIns="121900" tIns="121900" rIns="121900" bIns="121900" anchor="ctr" anchorCtr="0">
            <a:noAutofit/>
          </a:bodyPr>
          <a:lstStyle/>
          <a:p>
            <a:pPr marL="342900" marR="0" lvl="0" indent="-342900">
              <a:lnSpc>
                <a:spcPct val="115000"/>
              </a:lnSpc>
              <a:spcAft>
                <a:spcPts val="800"/>
              </a:spcAft>
              <a:buFont typeface="+mj-lt"/>
              <a:buAutoNum type="arabicPeriod"/>
              <a:tabLst>
                <a:tab pos="457200" algn="l"/>
              </a:tabLst>
            </a:pPr>
            <a:r>
              <a:rPr lang="en-US" b="1" kern="100" dirty="0">
                <a:effectLst/>
                <a:latin typeface="Roboto" panose="02000000000000000000" pitchFamily="2" charset="0"/>
                <a:ea typeface="Roboto" panose="02000000000000000000" pitchFamily="2" charset="0"/>
                <a:cs typeface="Roboto" panose="02000000000000000000" pitchFamily="2" charset="0"/>
              </a:rPr>
              <a:t>Data Consistency and Standardization</a:t>
            </a:r>
            <a:endParaRPr lang="en-US" kern="100" dirty="0">
              <a:effectLst/>
              <a:latin typeface="Roboto" panose="02000000000000000000" pitchFamily="2" charset="0"/>
              <a:ea typeface="Roboto" panose="02000000000000000000" pitchFamily="2" charset="0"/>
              <a:cs typeface="Roboto" panose="02000000000000000000" pitchFamily="2" charset="0"/>
            </a:endParaRPr>
          </a:p>
          <a:p>
            <a:pPr marL="742950" marR="0" lvl="1" indent="-285750">
              <a:lnSpc>
                <a:spcPct val="115000"/>
              </a:lnSpc>
              <a:spcAft>
                <a:spcPts val="800"/>
              </a:spcAft>
              <a:buFont typeface="Times New Roman" panose="02020603050405020304" pitchFamily="18" charset="0"/>
              <a:buChar char="•"/>
              <a:tabLst>
                <a:tab pos="914400" algn="l"/>
              </a:tabLst>
            </a:pPr>
            <a:r>
              <a:rPr lang="en-US" kern="100" dirty="0">
                <a:effectLst/>
                <a:latin typeface="Roboto" panose="02000000000000000000" pitchFamily="2" charset="0"/>
                <a:ea typeface="Roboto" panose="02000000000000000000" pitchFamily="2" charset="0"/>
                <a:cs typeface="Roboto" panose="02000000000000000000" pitchFamily="2" charset="0"/>
              </a:rPr>
              <a:t>Standardized date/time formats to ensure data consistency and facilitate merging.</a:t>
            </a:r>
          </a:p>
          <a:p>
            <a:pPr marL="342900" marR="0" lvl="0" indent="-342900">
              <a:lnSpc>
                <a:spcPct val="115000"/>
              </a:lnSpc>
              <a:spcAft>
                <a:spcPts val="800"/>
              </a:spcAft>
              <a:buFont typeface="+mj-lt"/>
              <a:buAutoNum type="arabicPeriod" startAt="2"/>
              <a:tabLst>
                <a:tab pos="457200" algn="l"/>
              </a:tabLst>
            </a:pPr>
            <a:r>
              <a:rPr lang="en-US" b="1" kern="100" dirty="0">
                <a:effectLst/>
                <a:latin typeface="Roboto" panose="02000000000000000000" pitchFamily="2" charset="0"/>
                <a:ea typeface="Roboto" panose="02000000000000000000" pitchFamily="2" charset="0"/>
                <a:cs typeface="Roboto" panose="02000000000000000000" pitchFamily="2" charset="0"/>
              </a:rPr>
              <a:t>Data Cleaning</a:t>
            </a:r>
            <a:endParaRPr lang="en-US" kern="100" dirty="0">
              <a:effectLst/>
              <a:latin typeface="Roboto" panose="02000000000000000000" pitchFamily="2" charset="0"/>
              <a:ea typeface="Roboto" panose="02000000000000000000" pitchFamily="2" charset="0"/>
              <a:cs typeface="Roboto" panose="02000000000000000000" pitchFamily="2" charset="0"/>
            </a:endParaRPr>
          </a:p>
          <a:p>
            <a:pPr marL="742950" marR="0" lvl="1" indent="-285750">
              <a:lnSpc>
                <a:spcPct val="115000"/>
              </a:lnSpc>
              <a:spcAft>
                <a:spcPts val="800"/>
              </a:spcAft>
              <a:buFont typeface="Times New Roman" panose="02020603050405020304" pitchFamily="18" charset="0"/>
              <a:buChar char="•"/>
              <a:tabLst>
                <a:tab pos="914400" algn="l"/>
              </a:tabLst>
            </a:pPr>
            <a:r>
              <a:rPr lang="en-US" kern="100" dirty="0">
                <a:effectLst/>
                <a:latin typeface="Roboto" panose="02000000000000000000" pitchFamily="2" charset="0"/>
                <a:ea typeface="Roboto" panose="02000000000000000000" pitchFamily="2" charset="0"/>
                <a:cs typeface="Roboto" panose="02000000000000000000" pitchFamily="2" charset="0"/>
              </a:rPr>
              <a:t>Removed missing values, addressed duplicates, and resolved data type inconsistencies.</a:t>
            </a:r>
          </a:p>
          <a:p>
            <a:pPr marL="742950" marR="0" lvl="1" indent="-285750">
              <a:lnSpc>
                <a:spcPct val="115000"/>
              </a:lnSpc>
              <a:spcAft>
                <a:spcPts val="800"/>
              </a:spcAft>
              <a:buFont typeface="Times New Roman" panose="02020603050405020304" pitchFamily="18" charset="0"/>
              <a:buChar char="•"/>
              <a:tabLst>
                <a:tab pos="914400" algn="l"/>
              </a:tabLst>
            </a:pPr>
            <a:r>
              <a:rPr lang="en-US" kern="100" dirty="0">
                <a:effectLst/>
                <a:latin typeface="Roboto" panose="02000000000000000000" pitchFamily="2" charset="0"/>
                <a:ea typeface="Roboto" panose="02000000000000000000" pitchFamily="2" charset="0"/>
                <a:cs typeface="Roboto" panose="02000000000000000000" pitchFamily="2" charset="0"/>
              </a:rPr>
              <a:t>Renamed columns for clarity.</a:t>
            </a:r>
          </a:p>
          <a:p>
            <a:pPr marL="342900" marR="0" lvl="0" indent="-342900">
              <a:lnSpc>
                <a:spcPct val="115000"/>
              </a:lnSpc>
              <a:spcAft>
                <a:spcPts val="800"/>
              </a:spcAft>
              <a:buFont typeface="+mj-lt"/>
              <a:buAutoNum type="arabicPeriod" startAt="3"/>
              <a:tabLst>
                <a:tab pos="457200" algn="l"/>
              </a:tabLst>
            </a:pPr>
            <a:r>
              <a:rPr lang="en-US" b="1" kern="100" dirty="0">
                <a:effectLst/>
                <a:latin typeface="Roboto" panose="02000000000000000000" pitchFamily="2" charset="0"/>
                <a:ea typeface="Roboto" panose="02000000000000000000" pitchFamily="2" charset="0"/>
                <a:cs typeface="Roboto" panose="02000000000000000000" pitchFamily="2" charset="0"/>
              </a:rPr>
              <a:t>Data Grouping and Preparation</a:t>
            </a:r>
            <a:endParaRPr lang="en-US" kern="100" dirty="0">
              <a:effectLst/>
              <a:latin typeface="Roboto" panose="02000000000000000000" pitchFamily="2" charset="0"/>
              <a:ea typeface="Roboto" panose="02000000000000000000" pitchFamily="2" charset="0"/>
              <a:cs typeface="Roboto" panose="02000000000000000000" pitchFamily="2" charset="0"/>
            </a:endParaRPr>
          </a:p>
          <a:p>
            <a:pPr marL="742950" marR="0" lvl="1" indent="-285750">
              <a:lnSpc>
                <a:spcPct val="115000"/>
              </a:lnSpc>
              <a:spcAft>
                <a:spcPts val="800"/>
              </a:spcAft>
              <a:buFont typeface="Times New Roman" panose="02020603050405020304" pitchFamily="18" charset="0"/>
              <a:buChar char="•"/>
              <a:tabLst>
                <a:tab pos="914400" algn="l"/>
              </a:tabLst>
            </a:pPr>
            <a:r>
              <a:rPr lang="en-US" kern="100" dirty="0">
                <a:effectLst/>
                <a:latin typeface="Roboto" panose="02000000000000000000" pitchFamily="2" charset="0"/>
                <a:ea typeface="Roboto" panose="02000000000000000000" pitchFamily="2" charset="0"/>
                <a:cs typeface="Roboto" panose="02000000000000000000" pitchFamily="2" charset="0"/>
              </a:rPr>
              <a:t>Grouped data using </a:t>
            </a:r>
            <a:r>
              <a:rPr lang="en-US" kern="100" dirty="0" err="1">
                <a:effectLst/>
                <a:latin typeface="Roboto" panose="02000000000000000000" pitchFamily="2" charset="0"/>
                <a:ea typeface="Roboto" panose="02000000000000000000" pitchFamily="2" charset="0"/>
                <a:cs typeface="Roboto" panose="02000000000000000000" pitchFamily="2" charset="0"/>
              </a:rPr>
              <a:t>groupby</a:t>
            </a:r>
            <a:r>
              <a:rPr lang="en-US" kern="100" dirty="0">
                <a:effectLst/>
                <a:latin typeface="Roboto" panose="02000000000000000000" pitchFamily="2" charset="0"/>
                <a:ea typeface="Roboto" panose="02000000000000000000" pitchFamily="2" charset="0"/>
                <a:cs typeface="Roboto" panose="02000000000000000000" pitchFamily="2" charset="0"/>
              </a:rPr>
              <a:t> (e.g., by disease types) for more insightful analysis.</a:t>
            </a:r>
          </a:p>
          <a:p>
            <a:pPr marL="342900" marR="0" lvl="0" indent="-342900">
              <a:lnSpc>
                <a:spcPct val="115000"/>
              </a:lnSpc>
              <a:spcAft>
                <a:spcPts val="800"/>
              </a:spcAft>
              <a:buFont typeface="+mj-lt"/>
              <a:buAutoNum type="arabicPeriod" startAt="4"/>
              <a:tabLst>
                <a:tab pos="457200" algn="l"/>
              </a:tabLst>
            </a:pPr>
            <a:r>
              <a:rPr lang="en-US" b="1" kern="100" dirty="0">
                <a:effectLst/>
                <a:latin typeface="Roboto" panose="02000000000000000000" pitchFamily="2" charset="0"/>
                <a:ea typeface="Roboto" panose="02000000000000000000" pitchFamily="2" charset="0"/>
                <a:cs typeface="Roboto" panose="02000000000000000000" pitchFamily="2" charset="0"/>
              </a:rPr>
              <a:t>Merging and Correlation Analysis</a:t>
            </a:r>
            <a:endParaRPr lang="en-US" kern="100" dirty="0">
              <a:effectLst/>
              <a:latin typeface="Roboto" panose="02000000000000000000" pitchFamily="2" charset="0"/>
              <a:ea typeface="Roboto" panose="02000000000000000000" pitchFamily="2" charset="0"/>
              <a:cs typeface="Roboto" panose="02000000000000000000" pitchFamily="2" charset="0"/>
            </a:endParaRPr>
          </a:p>
          <a:p>
            <a:pPr marL="742950" marR="0" lvl="1" indent="-285750">
              <a:lnSpc>
                <a:spcPct val="115000"/>
              </a:lnSpc>
              <a:spcAft>
                <a:spcPts val="800"/>
              </a:spcAft>
              <a:buFont typeface="Times New Roman" panose="02020603050405020304" pitchFamily="18" charset="0"/>
              <a:buChar char="•"/>
              <a:tabLst>
                <a:tab pos="914400" algn="l"/>
              </a:tabLst>
            </a:pPr>
            <a:r>
              <a:rPr lang="en-US" kern="100" dirty="0">
                <a:effectLst/>
                <a:latin typeface="Roboto" panose="02000000000000000000" pitchFamily="2" charset="0"/>
                <a:ea typeface="Roboto" panose="02000000000000000000" pitchFamily="2" charset="0"/>
                <a:cs typeface="Roboto" panose="02000000000000000000" pitchFamily="2" charset="0"/>
              </a:rPr>
              <a:t>Merged data frames to explore correlations.</a:t>
            </a:r>
          </a:p>
          <a:p>
            <a:pPr marL="742950" marR="0" lvl="1" indent="-285750">
              <a:lnSpc>
                <a:spcPct val="115000"/>
              </a:lnSpc>
              <a:spcAft>
                <a:spcPts val="800"/>
              </a:spcAft>
              <a:buFont typeface="Times New Roman" panose="02020603050405020304" pitchFamily="18" charset="0"/>
              <a:buChar char="•"/>
              <a:tabLst>
                <a:tab pos="914400" algn="l"/>
              </a:tabLst>
            </a:pPr>
            <a:r>
              <a:rPr lang="en-US" kern="100" dirty="0">
                <a:effectLst/>
                <a:latin typeface="Roboto" panose="02000000000000000000" pitchFamily="2" charset="0"/>
                <a:ea typeface="Roboto" panose="02000000000000000000" pitchFamily="2" charset="0"/>
                <a:cs typeface="Roboto" panose="02000000000000000000" pitchFamily="2" charset="0"/>
              </a:rPr>
              <a:t>Used </a:t>
            </a:r>
            <a:r>
              <a:rPr lang="en-US" kern="100" dirty="0" err="1">
                <a:effectLst/>
                <a:latin typeface="Roboto" panose="02000000000000000000" pitchFamily="2" charset="0"/>
                <a:ea typeface="Roboto" panose="02000000000000000000" pitchFamily="2" charset="0"/>
                <a:cs typeface="Roboto" panose="02000000000000000000" pitchFamily="2" charset="0"/>
              </a:rPr>
              <a:t>corr</a:t>
            </a:r>
            <a:r>
              <a:rPr lang="en-US" kern="100" dirty="0">
                <a:effectLst/>
                <a:latin typeface="Roboto" panose="02000000000000000000" pitchFamily="2" charset="0"/>
                <a:ea typeface="Roboto" panose="02000000000000000000" pitchFamily="2" charset="0"/>
                <a:cs typeface="Roboto" panose="02000000000000000000" pitchFamily="2" charset="0"/>
              </a:rPr>
              <a:t> function to compute Pearson correlation coefficients.</a:t>
            </a:r>
          </a:p>
          <a:p>
            <a:pPr marL="342900" marR="0" lvl="0" indent="-342900">
              <a:lnSpc>
                <a:spcPct val="115000"/>
              </a:lnSpc>
              <a:spcAft>
                <a:spcPts val="800"/>
              </a:spcAft>
              <a:buFont typeface="+mj-lt"/>
              <a:buAutoNum type="arabicPeriod" startAt="5"/>
              <a:tabLst>
                <a:tab pos="457200" algn="l"/>
              </a:tabLst>
            </a:pPr>
            <a:r>
              <a:rPr lang="en-US" b="1" kern="100" dirty="0">
                <a:effectLst/>
                <a:latin typeface="Roboto" panose="02000000000000000000" pitchFamily="2" charset="0"/>
                <a:ea typeface="Roboto" panose="02000000000000000000" pitchFamily="2" charset="0"/>
                <a:cs typeface="Roboto" panose="02000000000000000000" pitchFamily="2" charset="0"/>
              </a:rPr>
              <a:t>Data Visualization and Trends</a:t>
            </a:r>
            <a:endParaRPr lang="en-US" kern="100" dirty="0">
              <a:effectLst/>
              <a:latin typeface="Roboto" panose="02000000000000000000" pitchFamily="2" charset="0"/>
              <a:ea typeface="Roboto" panose="02000000000000000000" pitchFamily="2" charset="0"/>
              <a:cs typeface="Roboto" panose="02000000000000000000" pitchFamily="2" charset="0"/>
            </a:endParaRPr>
          </a:p>
          <a:p>
            <a:pPr marL="742950" marR="0" lvl="1" indent="-285750">
              <a:lnSpc>
                <a:spcPct val="115000"/>
              </a:lnSpc>
              <a:spcAft>
                <a:spcPts val="800"/>
              </a:spcAft>
              <a:buFont typeface="Times New Roman" panose="02020603050405020304" pitchFamily="18" charset="0"/>
              <a:buChar char="•"/>
              <a:tabLst>
                <a:tab pos="914400" algn="l"/>
              </a:tabLst>
            </a:pPr>
            <a:r>
              <a:rPr lang="en-US" kern="100" dirty="0">
                <a:effectLst/>
                <a:latin typeface="Roboto" panose="02000000000000000000" pitchFamily="2" charset="0"/>
                <a:ea typeface="Roboto" panose="02000000000000000000" pitchFamily="2" charset="0"/>
                <a:cs typeface="Roboto" panose="02000000000000000000" pitchFamily="2" charset="0"/>
              </a:rPr>
              <a:t>Generated visualizations using plot to identify seasonal trends.</a:t>
            </a:r>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a:off x="3339700" y="691123"/>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077DB"/>
                </a:solidFill>
                <a:latin typeface="Roboto"/>
                <a:ea typeface="Roboto"/>
                <a:cs typeface="Roboto"/>
                <a:sym typeface="Roboto"/>
              </a:rPr>
              <a:t>Approach taken to achieve goals</a:t>
            </a:r>
            <a:endParaRPr sz="2400" b="1" dirty="0">
              <a:solidFill>
                <a:srgbClr val="0077DB"/>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274320" y="1699560"/>
            <a:ext cx="11832336" cy="5048712"/>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sp>
        <p:nvSpPr>
          <p:cNvPr id="961" name="Google Shape;961;p84"/>
          <p:cNvSpPr txBox="1"/>
          <p:nvPr/>
        </p:nvSpPr>
        <p:spPr>
          <a:xfrm>
            <a:off x="6328074" y="607879"/>
            <a:ext cx="4664807" cy="1348031"/>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dirty="0">
                <a:solidFill>
                  <a:srgbClr val="082D49"/>
                </a:solidFill>
                <a:latin typeface="Roboto"/>
                <a:ea typeface="Roboto"/>
                <a:cs typeface="Roboto"/>
                <a:sym typeface="Roboto"/>
              </a:rPr>
              <a:t>Correlation between total drug sales and total death counts. Correlation coefficient of 0.423</a:t>
            </a: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1028" name="Picture 4">
            <a:extLst>
              <a:ext uri="{FF2B5EF4-FFF2-40B4-BE49-F238E27FC236}">
                <a16:creationId xmlns:a16="http://schemas.microsoft.com/office/drawing/2014/main" id="{BEBA6A66-D67D-1CC0-B05E-EAB6A889F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503" y="1955910"/>
            <a:ext cx="9296994" cy="46327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5998" y="1682335"/>
            <a:ext cx="11352300" cy="4729865"/>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pic>
        <p:nvPicPr>
          <p:cNvPr id="4" name="Picture 3" descr="A screenshot of a computer screen&#10;&#10;Description automatically generated">
            <a:extLst>
              <a:ext uri="{FF2B5EF4-FFF2-40B4-BE49-F238E27FC236}">
                <a16:creationId xmlns:a16="http://schemas.microsoft.com/office/drawing/2014/main" id="{619C924D-E57E-AB86-69B8-31BCD2D66298}"/>
              </a:ext>
            </a:extLst>
          </p:cNvPr>
          <p:cNvPicPr>
            <a:picLocks noChangeAspect="1"/>
          </p:cNvPicPr>
          <p:nvPr/>
        </p:nvPicPr>
        <p:blipFill>
          <a:blip r:embed="rId3"/>
          <a:stretch>
            <a:fillRect/>
          </a:stretch>
        </p:blipFill>
        <p:spPr>
          <a:xfrm>
            <a:off x="3340522" y="1783716"/>
            <a:ext cx="5850380" cy="4527101"/>
          </a:xfrm>
          <a:prstGeom prst="rect">
            <a:avLst/>
          </a:prstGeom>
        </p:spPr>
      </p:pic>
    </p:spTree>
    <p:extLst>
      <p:ext uri="{BB962C8B-B14F-4D97-AF65-F5344CB8AC3E}">
        <p14:creationId xmlns:p14="http://schemas.microsoft.com/office/powerpoint/2010/main" val="191658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202692" y="1699560"/>
            <a:ext cx="11786616" cy="471264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68" name="Google Shape;968;p85"/>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2</a:t>
            </a:r>
            <a:endParaRPr sz="3000" dirty="0">
              <a:solidFill>
                <a:srgbClr val="FFFFFF"/>
              </a:solidFill>
              <a:latin typeface="Roboto Light"/>
              <a:ea typeface="Roboto Light"/>
              <a:cs typeface="Roboto Light"/>
              <a:sym typeface="Roboto Light"/>
            </a:endParaRPr>
          </a:p>
        </p:txBody>
      </p:sp>
      <p:sp>
        <p:nvSpPr>
          <p:cNvPr id="2" name="TextBox 1">
            <a:extLst>
              <a:ext uri="{FF2B5EF4-FFF2-40B4-BE49-F238E27FC236}">
                <a16:creationId xmlns:a16="http://schemas.microsoft.com/office/drawing/2014/main" id="{225242FC-2680-EB99-EF94-644E194702AD}"/>
              </a:ext>
            </a:extLst>
          </p:cNvPr>
          <p:cNvSpPr txBox="1"/>
          <p:nvPr/>
        </p:nvSpPr>
        <p:spPr>
          <a:xfrm>
            <a:off x="5340522" y="609836"/>
            <a:ext cx="6485181" cy="738664"/>
          </a:xfrm>
          <a:prstGeom prst="rect">
            <a:avLst/>
          </a:prstGeom>
          <a:noFill/>
        </p:spPr>
        <p:txBody>
          <a:bodyPr wrap="square" rtlCol="0">
            <a:spAutoFit/>
          </a:bodyPr>
          <a:lstStyle/>
          <a:p>
            <a:r>
              <a:rPr lang="en-US" dirty="0">
                <a:solidFill>
                  <a:srgbClr val="082D49"/>
                </a:solidFill>
                <a:latin typeface="Roboto"/>
                <a:ea typeface="Roboto"/>
                <a:cs typeface="Roboto"/>
                <a:sym typeface="Roboto"/>
              </a:rPr>
              <a:t>Overall drug sales and death counts seem to seasonally be higher in the winter. Antihistamines are an exception and are higher in the spring/summer.</a:t>
            </a:r>
            <a:endParaRPr lang="en-US" dirty="0"/>
          </a:p>
          <a:p>
            <a:endParaRPr lang="en-US" dirty="0"/>
          </a:p>
        </p:txBody>
      </p:sp>
      <p:pic>
        <p:nvPicPr>
          <p:cNvPr id="2050" name="Picture 2">
            <a:extLst>
              <a:ext uri="{FF2B5EF4-FFF2-40B4-BE49-F238E27FC236}">
                <a16:creationId xmlns:a16="http://schemas.microsoft.com/office/drawing/2014/main" id="{C0FD148E-CBD9-E7F2-A4EE-92CFEB402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781" y="1794470"/>
            <a:ext cx="7589139" cy="45228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6263</TotalTime>
  <Words>692</Words>
  <Application>Microsoft Office PowerPoint</Application>
  <PresentationFormat>Widescreen</PresentationFormat>
  <Paragraphs>118</Paragraphs>
  <Slides>15</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Roboto</vt:lpstr>
      <vt:lpstr>Times New Roman</vt:lpstr>
      <vt:lpstr>Roboto Light</vt:lpstr>
      <vt:lpstr>Roboto Medium</vt:lpstr>
      <vt:lpstr>Calibri</vt:lpstr>
      <vt:lpstr>Arial</vt:lpstr>
      <vt:lpstr>Aptos</vt:lpstr>
      <vt:lpstr>Office Theme</vt:lpstr>
      <vt:lpstr>Trilogy Bootcamps Theme</vt:lpstr>
      <vt:lpstr>Death Rates, Pharmaceutical Sales, and Pfizer Stock: A Correlational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Tanya Bejado</dc:creator>
  <cp:lastModifiedBy>Tanya Bejado</cp:lastModifiedBy>
  <cp:revision>4</cp:revision>
  <dcterms:modified xsi:type="dcterms:W3CDTF">2024-10-22T16:09:51Z</dcterms:modified>
</cp:coreProperties>
</file>