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16"/>
  </p:notesMasterIdLst>
  <p:sldIdLst>
    <p:sldId id="256" r:id="rId3"/>
    <p:sldId id="257" r:id="rId4"/>
    <p:sldId id="258" r:id="rId5"/>
    <p:sldId id="259" r:id="rId6"/>
    <p:sldId id="260" r:id="rId7"/>
    <p:sldId id="261" r:id="rId8"/>
    <p:sldId id="267" r:id="rId9"/>
    <p:sldId id="262" r:id="rId10"/>
    <p:sldId id="263" r:id="rId11"/>
    <p:sldId id="268" r:id="rId12"/>
    <p:sldId id="264" r:id="rId13"/>
    <p:sldId id="265" r:id="rId14"/>
    <p:sldId id="266" r:id="rId15"/>
  </p:sldIdLst>
  <p:sldSz cx="12192000" cy="6858000"/>
  <p:notesSz cx="6858000" cy="9144000"/>
  <p:embeddedFontLst>
    <p:embeddedFont>
      <p:font typeface="Roboto" panose="02000000000000000000" pitchFamily="2" charset="0"/>
      <p:regular r:id="rId17"/>
      <p:bold r:id="rId18"/>
      <p:italic r:id="rId19"/>
      <p:boldItalic r:id="rId20"/>
    </p:embeddedFont>
    <p:embeddedFont>
      <p:font typeface="Roboto Light" panose="02000000000000000000" pitchFamily="2" charset="0"/>
      <p:regular r:id="rId21"/>
      <p:bold r:id="rId22"/>
      <p:italic r:id="rId23"/>
      <p:boldItalic r:id="rId24"/>
    </p:embeddedFont>
    <p:embeddedFont>
      <p:font typeface="Roboto Medium"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FB853-878F-4B32-BD7D-46C05695337D}" v="44" dt="2024-10-21T23:05:12.482"/>
  </p1510:revLst>
</p1510:revInfo>
</file>

<file path=ppt/tableStyles.xml><?xml version="1.0" encoding="utf-8"?>
<a:tblStyleLst xmlns:a="http://schemas.openxmlformats.org/drawingml/2006/main" def="{788715F4-C7C1-491C-85EE-06862457EB91}">
  <a:tblStyle styleId="{788715F4-C7C1-491C-85EE-06862457EB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ya Bejado" userId="4159f38b8e341bce" providerId="LiveId" clId="{092FB853-878F-4B32-BD7D-46C05695337D}"/>
    <pc:docChg chg="custSel addSld modSld">
      <pc:chgData name="Tanya Bejado" userId="4159f38b8e341bce" providerId="LiveId" clId="{092FB853-878F-4B32-BD7D-46C05695337D}" dt="2024-10-21T23:14:35.138" v="3600" actId="20577"/>
      <pc:docMkLst>
        <pc:docMk/>
      </pc:docMkLst>
      <pc:sldChg chg="modSp mod">
        <pc:chgData name="Tanya Bejado" userId="4159f38b8e341bce" providerId="LiveId" clId="{092FB853-878F-4B32-BD7D-46C05695337D}" dt="2024-10-19T20:52:09.562" v="11" actId="20577"/>
        <pc:sldMkLst>
          <pc:docMk/>
          <pc:sldMk cId="0" sldId="258"/>
        </pc:sldMkLst>
        <pc:spChg chg="mod">
          <ac:chgData name="Tanya Bejado" userId="4159f38b8e341bce" providerId="LiveId" clId="{092FB853-878F-4B32-BD7D-46C05695337D}" dt="2024-10-19T20:52:09.562" v="11" actId="20577"/>
          <ac:spMkLst>
            <pc:docMk/>
            <pc:sldMk cId="0" sldId="258"/>
            <ac:spMk id="930" creationId="{00000000-0000-0000-0000-000000000000}"/>
          </ac:spMkLst>
        </pc:spChg>
      </pc:sldChg>
      <pc:sldChg chg="modSp mod">
        <pc:chgData name="Tanya Bejado" userId="4159f38b8e341bce" providerId="LiveId" clId="{092FB853-878F-4B32-BD7D-46C05695337D}" dt="2024-10-21T21:32:46.466" v="1411" actId="20577"/>
        <pc:sldMkLst>
          <pc:docMk/>
          <pc:sldMk cId="0" sldId="259"/>
        </pc:sldMkLst>
        <pc:spChg chg="mod">
          <ac:chgData name="Tanya Bejado" userId="4159f38b8e341bce" providerId="LiveId" clId="{092FB853-878F-4B32-BD7D-46C05695337D}" dt="2024-10-21T21:32:46.466" v="1411" actId="20577"/>
          <ac:spMkLst>
            <pc:docMk/>
            <pc:sldMk cId="0" sldId="259"/>
            <ac:spMk id="940" creationId="{00000000-0000-0000-0000-000000000000}"/>
          </ac:spMkLst>
        </pc:spChg>
      </pc:sldChg>
      <pc:sldChg chg="modSp mod">
        <pc:chgData name="Tanya Bejado" userId="4159f38b8e341bce" providerId="LiveId" clId="{092FB853-878F-4B32-BD7D-46C05695337D}" dt="2024-10-21T22:44:18.903" v="2830" actId="6549"/>
        <pc:sldMkLst>
          <pc:docMk/>
          <pc:sldMk cId="0" sldId="260"/>
        </pc:sldMkLst>
        <pc:spChg chg="mod">
          <ac:chgData name="Tanya Bejado" userId="4159f38b8e341bce" providerId="LiveId" clId="{092FB853-878F-4B32-BD7D-46C05695337D}" dt="2024-10-21T21:58:13.359" v="1607" actId="14100"/>
          <ac:spMkLst>
            <pc:docMk/>
            <pc:sldMk cId="0" sldId="260"/>
            <ac:spMk id="947" creationId="{00000000-0000-0000-0000-000000000000}"/>
          </ac:spMkLst>
        </pc:spChg>
        <pc:spChg chg="mod">
          <ac:chgData name="Tanya Bejado" userId="4159f38b8e341bce" providerId="LiveId" clId="{092FB853-878F-4B32-BD7D-46C05695337D}" dt="2024-10-21T21:29:10.357" v="1149" actId="1076"/>
          <ac:spMkLst>
            <pc:docMk/>
            <pc:sldMk cId="0" sldId="260"/>
            <ac:spMk id="949" creationId="{00000000-0000-0000-0000-000000000000}"/>
          </ac:spMkLst>
        </pc:spChg>
        <pc:spChg chg="mod">
          <ac:chgData name="Tanya Bejado" userId="4159f38b8e341bce" providerId="LiveId" clId="{092FB853-878F-4B32-BD7D-46C05695337D}" dt="2024-10-21T22:44:18.903" v="2830" actId="6549"/>
          <ac:spMkLst>
            <pc:docMk/>
            <pc:sldMk cId="0" sldId="260"/>
            <ac:spMk id="950" creationId="{00000000-0000-0000-0000-000000000000}"/>
          </ac:spMkLst>
        </pc:spChg>
      </pc:sldChg>
      <pc:sldChg chg="addSp delSp modSp mod">
        <pc:chgData name="Tanya Bejado" userId="4159f38b8e341bce" providerId="LiveId" clId="{092FB853-878F-4B32-BD7D-46C05695337D}" dt="2024-10-21T22:52:22.603" v="2858" actId="6549"/>
        <pc:sldMkLst>
          <pc:docMk/>
          <pc:sldMk cId="0" sldId="261"/>
        </pc:sldMkLst>
        <pc:spChg chg="mod">
          <ac:chgData name="Tanya Bejado" userId="4159f38b8e341bce" providerId="LiveId" clId="{092FB853-878F-4B32-BD7D-46C05695337D}" dt="2024-10-21T22:52:22.603" v="2858" actId="6549"/>
          <ac:spMkLst>
            <pc:docMk/>
            <pc:sldMk cId="0" sldId="261"/>
            <ac:spMk id="961" creationId="{00000000-0000-0000-0000-000000000000}"/>
          </ac:spMkLst>
        </pc:spChg>
        <pc:picChg chg="add del mod">
          <ac:chgData name="Tanya Bejado" userId="4159f38b8e341bce" providerId="LiveId" clId="{092FB853-878F-4B32-BD7D-46C05695337D}" dt="2024-10-21T22:51:38.576" v="2852" actId="21"/>
          <ac:picMkLst>
            <pc:docMk/>
            <pc:sldMk cId="0" sldId="261"/>
            <ac:picMk id="1026" creationId="{95FAAAF0-CD25-2909-3464-386E53CFEF41}"/>
          </ac:picMkLst>
        </pc:picChg>
        <pc:picChg chg="add mod">
          <ac:chgData name="Tanya Bejado" userId="4159f38b8e341bce" providerId="LiveId" clId="{092FB853-878F-4B32-BD7D-46C05695337D}" dt="2024-10-21T22:52:01.373" v="2856" actId="1076"/>
          <ac:picMkLst>
            <pc:docMk/>
            <pc:sldMk cId="0" sldId="261"/>
            <ac:picMk id="2050" creationId="{8D7E76CA-22B5-913A-47B3-748F1E46DCA5}"/>
          </ac:picMkLst>
        </pc:picChg>
      </pc:sldChg>
      <pc:sldChg chg="addSp modSp mod">
        <pc:chgData name="Tanya Bejado" userId="4159f38b8e341bce" providerId="LiveId" clId="{092FB853-878F-4B32-BD7D-46C05695337D}" dt="2024-10-21T22:57:46.213" v="2946" actId="20577"/>
        <pc:sldMkLst>
          <pc:docMk/>
          <pc:sldMk cId="0" sldId="262"/>
        </pc:sldMkLst>
        <pc:spChg chg="add mod">
          <ac:chgData name="Tanya Bejado" userId="4159f38b8e341bce" providerId="LiveId" clId="{092FB853-878F-4B32-BD7D-46C05695337D}" dt="2024-10-21T22:57:46.213" v="2946" actId="20577"/>
          <ac:spMkLst>
            <pc:docMk/>
            <pc:sldMk cId="0" sldId="262"/>
            <ac:spMk id="2" creationId="{225242FC-2680-EB99-EF94-644E194702AD}"/>
          </ac:spMkLst>
        </pc:spChg>
        <pc:spChg chg="mod">
          <ac:chgData name="Tanya Bejado" userId="4159f38b8e341bce" providerId="LiveId" clId="{092FB853-878F-4B32-BD7D-46C05695337D}" dt="2024-10-21T22:57:17.532" v="2942" actId="14100"/>
          <ac:spMkLst>
            <pc:docMk/>
            <pc:sldMk cId="0" sldId="262"/>
            <ac:spMk id="967" creationId="{00000000-0000-0000-0000-000000000000}"/>
          </ac:spMkLst>
        </pc:spChg>
        <pc:spChg chg="mod">
          <ac:chgData name="Tanya Bejado" userId="4159f38b8e341bce" providerId="LiveId" clId="{092FB853-878F-4B32-BD7D-46C05695337D}" dt="2024-10-21T22:57:10.346" v="2941" actId="1076"/>
          <ac:spMkLst>
            <pc:docMk/>
            <pc:sldMk cId="0" sldId="262"/>
            <ac:spMk id="970" creationId="{00000000-0000-0000-0000-000000000000}"/>
          </ac:spMkLst>
        </pc:spChg>
        <pc:picChg chg="add mod">
          <ac:chgData name="Tanya Bejado" userId="4159f38b8e341bce" providerId="LiveId" clId="{092FB853-878F-4B32-BD7D-46C05695337D}" dt="2024-10-21T22:57:36.053" v="2945" actId="14100"/>
          <ac:picMkLst>
            <pc:docMk/>
            <pc:sldMk cId="0" sldId="262"/>
            <ac:picMk id="3074" creationId="{FFE65E17-7CDD-A9AF-C60A-56C69E8F07A7}"/>
          </ac:picMkLst>
        </pc:picChg>
      </pc:sldChg>
      <pc:sldChg chg="addSp delSp modSp mod">
        <pc:chgData name="Tanya Bejado" userId="4159f38b8e341bce" providerId="LiveId" clId="{092FB853-878F-4B32-BD7D-46C05695337D}" dt="2024-10-21T23:09:26.496" v="3121" actId="1076"/>
        <pc:sldMkLst>
          <pc:docMk/>
          <pc:sldMk cId="0" sldId="263"/>
        </pc:sldMkLst>
        <pc:spChg chg="mod">
          <ac:chgData name="Tanya Bejado" userId="4159f38b8e341bce" providerId="LiveId" clId="{092FB853-878F-4B32-BD7D-46C05695337D}" dt="2024-10-21T23:01:49.418" v="2982" actId="14100"/>
          <ac:spMkLst>
            <pc:docMk/>
            <pc:sldMk cId="0" sldId="263"/>
            <ac:spMk id="977" creationId="{00000000-0000-0000-0000-000000000000}"/>
          </ac:spMkLst>
        </pc:spChg>
        <pc:spChg chg="del mod">
          <ac:chgData name="Tanya Bejado" userId="4159f38b8e341bce" providerId="LiveId" clId="{092FB853-878F-4B32-BD7D-46C05695337D}" dt="2024-10-21T23:00:56.941" v="2977" actId="478"/>
          <ac:spMkLst>
            <pc:docMk/>
            <pc:sldMk cId="0" sldId="263"/>
            <ac:spMk id="980" creationId="{00000000-0000-0000-0000-000000000000}"/>
          </ac:spMkLst>
        </pc:spChg>
        <pc:spChg chg="mod">
          <ac:chgData name="Tanya Bejado" userId="4159f38b8e341bce" providerId="LiveId" clId="{092FB853-878F-4B32-BD7D-46C05695337D}" dt="2024-10-21T23:09:26.496" v="3121" actId="1076"/>
          <ac:spMkLst>
            <pc:docMk/>
            <pc:sldMk cId="0" sldId="263"/>
            <ac:spMk id="981" creationId="{00000000-0000-0000-0000-000000000000}"/>
          </ac:spMkLst>
        </pc:spChg>
        <pc:picChg chg="add mod">
          <ac:chgData name="Tanya Bejado" userId="4159f38b8e341bce" providerId="LiveId" clId="{092FB853-878F-4B32-BD7D-46C05695337D}" dt="2024-10-21T23:02:14.084" v="2986" actId="1076"/>
          <ac:picMkLst>
            <pc:docMk/>
            <pc:sldMk cId="0" sldId="263"/>
            <ac:picMk id="4098" creationId="{9D5653D0-5F5E-A0CE-C584-9C3CECFA6322}"/>
          </ac:picMkLst>
        </pc:picChg>
      </pc:sldChg>
      <pc:sldChg chg="modSp mod">
        <pc:chgData name="Tanya Bejado" userId="4159f38b8e341bce" providerId="LiveId" clId="{092FB853-878F-4B32-BD7D-46C05695337D}" dt="2024-10-21T23:14:35.138" v="3600" actId="20577"/>
        <pc:sldMkLst>
          <pc:docMk/>
          <pc:sldMk cId="0" sldId="264"/>
        </pc:sldMkLst>
        <pc:spChg chg="mod">
          <ac:chgData name="Tanya Bejado" userId="4159f38b8e341bce" providerId="LiveId" clId="{092FB853-878F-4B32-BD7D-46C05695337D}" dt="2024-10-21T23:14:35.138" v="3600" actId="20577"/>
          <ac:spMkLst>
            <pc:docMk/>
            <pc:sldMk cId="0" sldId="264"/>
            <ac:spMk id="991" creationId="{00000000-0000-0000-0000-000000000000}"/>
          </ac:spMkLst>
        </pc:spChg>
      </pc:sldChg>
      <pc:sldChg chg="addSp delSp modSp add mod">
        <pc:chgData name="Tanya Bejado" userId="4159f38b8e341bce" providerId="LiveId" clId="{092FB853-878F-4B32-BD7D-46C05695337D}" dt="2024-10-21T22:58:25.743" v="2973" actId="6549"/>
        <pc:sldMkLst>
          <pc:docMk/>
          <pc:sldMk cId="1773759397" sldId="267"/>
        </pc:sldMkLst>
        <pc:spChg chg="add mod">
          <ac:chgData name="Tanya Bejado" userId="4159f38b8e341bce" providerId="LiveId" clId="{092FB853-878F-4B32-BD7D-46C05695337D}" dt="2024-10-21T22:58:25.743" v="2973" actId="6549"/>
          <ac:spMkLst>
            <pc:docMk/>
            <pc:sldMk cId="1773759397" sldId="267"/>
            <ac:spMk id="3" creationId="{5966DF3A-7C9F-B395-D547-6BCBFA3D15F3}"/>
          </ac:spMkLst>
        </pc:spChg>
        <pc:spChg chg="mod">
          <ac:chgData name="Tanya Bejado" userId="4159f38b8e341bce" providerId="LiveId" clId="{092FB853-878F-4B32-BD7D-46C05695337D}" dt="2024-10-21T22:52:44.752" v="2859" actId="14100"/>
          <ac:spMkLst>
            <pc:docMk/>
            <pc:sldMk cId="1773759397" sldId="267"/>
            <ac:spMk id="957" creationId="{00000000-0000-0000-0000-000000000000}"/>
          </ac:spMkLst>
        </pc:spChg>
        <pc:spChg chg="del mod">
          <ac:chgData name="Tanya Bejado" userId="4159f38b8e341bce" providerId="LiveId" clId="{092FB853-878F-4B32-BD7D-46C05695337D}" dt="2024-10-21T22:49:57.075" v="2846"/>
          <ac:spMkLst>
            <pc:docMk/>
            <pc:sldMk cId="1773759397" sldId="267"/>
            <ac:spMk id="960" creationId="{00000000-0000-0000-0000-000000000000}"/>
          </ac:spMkLst>
        </pc:spChg>
        <pc:spChg chg="del mod">
          <ac:chgData name="Tanya Bejado" userId="4159f38b8e341bce" providerId="LiveId" clId="{092FB853-878F-4B32-BD7D-46C05695337D}" dt="2024-10-21T22:49:57.075" v="2844" actId="478"/>
          <ac:spMkLst>
            <pc:docMk/>
            <pc:sldMk cId="1773759397" sldId="267"/>
            <ac:spMk id="961" creationId="{00000000-0000-0000-0000-000000000000}"/>
          </ac:spMkLst>
        </pc:spChg>
        <pc:picChg chg="add mod">
          <ac:chgData name="Tanya Bejado" userId="4159f38b8e341bce" providerId="LiveId" clId="{092FB853-878F-4B32-BD7D-46C05695337D}" dt="2024-10-21T22:51:49.715" v="2855" actId="1076"/>
          <ac:picMkLst>
            <pc:docMk/>
            <pc:sldMk cId="1773759397" sldId="267"/>
            <ac:picMk id="2" creationId="{95FAAAF0-CD25-2909-3464-386E53CFEF41}"/>
          </ac:picMkLst>
        </pc:picChg>
        <pc:picChg chg="del">
          <ac:chgData name="Tanya Bejado" userId="4159f38b8e341bce" providerId="LiveId" clId="{092FB853-878F-4B32-BD7D-46C05695337D}" dt="2024-10-21T22:49:26.472" v="2839" actId="478"/>
          <ac:picMkLst>
            <pc:docMk/>
            <pc:sldMk cId="1773759397" sldId="267"/>
            <ac:picMk id="1026" creationId="{95FAAAF0-CD25-2909-3464-386E53CFEF41}"/>
          </ac:picMkLst>
        </pc:picChg>
        <pc:picChg chg="add del">
          <ac:chgData name="Tanya Bejado" userId="4159f38b8e341bce" providerId="LiveId" clId="{092FB853-878F-4B32-BD7D-46C05695337D}" dt="2024-10-21T22:51:20.435" v="2849" actId="21"/>
          <ac:picMkLst>
            <pc:docMk/>
            <pc:sldMk cId="1773759397" sldId="267"/>
            <ac:picMk id="2050" creationId="{8D7E76CA-22B5-913A-47B3-748F1E46DCA5}"/>
          </ac:picMkLst>
        </pc:picChg>
      </pc:sldChg>
      <pc:sldChg chg="addSp delSp modSp add mod">
        <pc:chgData name="Tanya Bejado" userId="4159f38b8e341bce" providerId="LiveId" clId="{092FB853-878F-4B32-BD7D-46C05695337D}" dt="2024-10-21T23:05:12.482" v="3002" actId="1076"/>
        <pc:sldMkLst>
          <pc:docMk/>
          <pc:sldMk cId="3132441706" sldId="268"/>
        </pc:sldMkLst>
        <pc:spChg chg="del mod">
          <ac:chgData name="Tanya Bejado" userId="4159f38b8e341bce" providerId="LiveId" clId="{092FB853-878F-4B32-BD7D-46C05695337D}" dt="2024-10-21T23:04:31.463" v="2996" actId="478"/>
          <ac:spMkLst>
            <pc:docMk/>
            <pc:sldMk cId="3132441706" sldId="268"/>
            <ac:spMk id="977" creationId="{00000000-0000-0000-0000-000000000000}"/>
          </ac:spMkLst>
        </pc:spChg>
        <pc:spChg chg="mod">
          <ac:chgData name="Tanya Bejado" userId="4159f38b8e341bce" providerId="LiveId" clId="{092FB853-878F-4B32-BD7D-46C05695337D}" dt="2024-10-21T23:05:04.962" v="3000" actId="1076"/>
          <ac:spMkLst>
            <pc:docMk/>
            <pc:sldMk cId="3132441706" sldId="268"/>
            <ac:spMk id="978" creationId="{00000000-0000-0000-0000-000000000000}"/>
          </ac:spMkLst>
        </pc:spChg>
        <pc:spChg chg="mod">
          <ac:chgData name="Tanya Bejado" userId="4159f38b8e341bce" providerId="LiveId" clId="{092FB853-878F-4B32-BD7D-46C05695337D}" dt="2024-10-21T23:05:07.864" v="3001" actId="1076"/>
          <ac:spMkLst>
            <pc:docMk/>
            <pc:sldMk cId="3132441706" sldId="268"/>
            <ac:spMk id="979" creationId="{00000000-0000-0000-0000-000000000000}"/>
          </ac:spMkLst>
        </pc:spChg>
        <pc:spChg chg="mod">
          <ac:chgData name="Tanya Bejado" userId="4159f38b8e341bce" providerId="LiveId" clId="{092FB853-878F-4B32-BD7D-46C05695337D}" dt="2024-10-21T23:03:43.901" v="2989" actId="6549"/>
          <ac:spMkLst>
            <pc:docMk/>
            <pc:sldMk cId="3132441706" sldId="268"/>
            <ac:spMk id="981" creationId="{00000000-0000-0000-0000-000000000000}"/>
          </ac:spMkLst>
        </pc:spChg>
        <pc:picChg chg="del">
          <ac:chgData name="Tanya Bejado" userId="4159f38b8e341bce" providerId="LiveId" clId="{092FB853-878F-4B32-BD7D-46C05695337D}" dt="2024-10-21T23:03:38.867" v="2988" actId="478"/>
          <ac:picMkLst>
            <pc:docMk/>
            <pc:sldMk cId="3132441706" sldId="268"/>
            <ac:picMk id="4098" creationId="{9D5653D0-5F5E-A0CE-C584-9C3CECFA6322}"/>
          </ac:picMkLst>
        </pc:picChg>
        <pc:picChg chg="add del mod">
          <ac:chgData name="Tanya Bejado" userId="4159f38b8e341bce" providerId="LiveId" clId="{092FB853-878F-4B32-BD7D-46C05695337D}" dt="2024-10-21T23:04:31.463" v="2996" actId="478"/>
          <ac:picMkLst>
            <pc:docMk/>
            <pc:sldMk cId="3132441706" sldId="268"/>
            <ac:picMk id="5122" creationId="{8B897A1D-E022-56CE-4FFA-7A587973AD60}"/>
          </ac:picMkLst>
        </pc:picChg>
        <pc:picChg chg="add mod">
          <ac:chgData name="Tanya Bejado" userId="4159f38b8e341bce" providerId="LiveId" clId="{092FB853-878F-4B32-BD7D-46C05695337D}" dt="2024-10-21T23:05:12.482" v="3002" actId="1076"/>
          <ac:picMkLst>
            <pc:docMk/>
            <pc:sldMk cId="3132441706" sldId="268"/>
            <ac:picMk id="5124" creationId="{5C0D7043-664D-8EC0-5181-4396976354A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577668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7bc62a7a95_0_2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7bc62a7a95_0_2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g27bc62a7a95_0_25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9917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7bc62a7a95_0_26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27bc62a7a95_0_26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3000000" cy="3000000"/>
        </p:xfrm>
        <a:graphic>
          <a:graphicData uri="http://schemas.openxmlformats.org/drawingml/2006/table">
            <a:tbl>
              <a:tblPr>
                <a:noFill/>
                <a:tableStyleId>{788715F4-C7C1-491C-85EE-06862457EB91}</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646277" y="1895634"/>
            <a:ext cx="3158100" cy="4926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dirty="0">
                <a:solidFill>
                  <a:schemeClr val="lt1"/>
                </a:solidFill>
                <a:latin typeface="Roboto"/>
                <a:ea typeface="Roboto"/>
                <a:cs typeface="Roboto"/>
                <a:sym typeface="Roboto"/>
              </a:rPr>
              <a:t>AI Boot Camp </a:t>
            </a:r>
            <a:r>
              <a:rPr lang="en-US" sz="1600" b="1" dirty="0">
                <a:solidFill>
                  <a:srgbClr val="FCB912"/>
                </a:solidFill>
                <a:latin typeface="Roboto"/>
                <a:ea typeface="Roboto"/>
                <a:cs typeface="Roboto"/>
                <a:sym typeface="Roboto"/>
              </a:rPr>
              <a:t>Project 1</a:t>
            </a:r>
            <a:endParaRPr sz="1600" b="1" dirty="0">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5646277" y="2634600"/>
            <a:ext cx="6283800" cy="3371220"/>
          </a:xfrm>
          <a:prstGeom prst="rect">
            <a:avLst/>
          </a:prstGeom>
        </p:spPr>
        <p:txBody>
          <a:bodyPr spcFirstLastPara="1" wrap="square" lIns="487675" tIns="121900" rIns="121900" bIns="121900" anchor="t" anchorCtr="0">
            <a:noAutofit/>
          </a:bodyPr>
          <a:lstStyle/>
          <a:p>
            <a:pPr lvl="0">
              <a:buSzPts val="1300"/>
            </a:pPr>
            <a:r>
              <a:rPr lang="en-US" sz="4400" dirty="0"/>
              <a:t>Death Rates, Pharmaceutical Sales, and Pfizer Stock: A Correlational Analysis</a:t>
            </a:r>
            <a:endParaRPr sz="4400" b="0" dirty="0">
              <a:solidFill>
                <a:schemeClr val="lt1"/>
              </a:solidFill>
              <a:latin typeface="Roboto Medium"/>
              <a:ea typeface="Roboto Medium"/>
              <a:cs typeface="Roboto Medium"/>
              <a:sym typeface="Roboto Medium"/>
            </a:endParaRPr>
          </a:p>
        </p:txBody>
      </p:sp>
      <p:sp>
        <p:nvSpPr>
          <p:cNvPr id="909" name="Google Shape;909;p79"/>
          <p:cNvSpPr txBox="1"/>
          <p:nvPr/>
        </p:nvSpPr>
        <p:spPr>
          <a:xfrm>
            <a:off x="261923" y="3766075"/>
            <a:ext cx="5216700" cy="37733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Team Members:</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Rebecca Carr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Ronak Dsouza</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Jesse Gunter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Tanya Soriano</a:t>
            </a:r>
          </a:p>
          <a:p>
            <a:pPr marL="0" lvl="0" indent="0" algn="l" rtl="0">
              <a:lnSpc>
                <a:spcPct val="115000"/>
              </a:lnSpc>
              <a:spcBef>
                <a:spcPts val="0"/>
              </a:spcBef>
              <a:spcAft>
                <a:spcPts val="2100"/>
              </a:spcAft>
              <a:buNone/>
            </a:pPr>
            <a:endParaRPr sz="1800" dirty="0">
              <a:solidFill>
                <a:schemeClr val="lt1"/>
              </a:solidFill>
              <a:latin typeface="Roboto Medium"/>
              <a:ea typeface="Roboto Medium"/>
              <a:cs typeface="Roboto Medium"/>
              <a:sym typeface="Roboto Medium"/>
            </a:endParaRPr>
          </a:p>
        </p:txBody>
      </p:sp>
      <p:cxnSp>
        <p:nvCxnSpPr>
          <p:cNvPr id="911" name="Google Shape;911;p79"/>
          <p:cNvCxnSpPr/>
          <p:nvPr/>
        </p:nvCxnSpPr>
        <p:spPr>
          <a:xfrm>
            <a:off x="4944940" y="2388234"/>
            <a:ext cx="72621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8" name="Google Shape;978;p86"/>
          <p:cNvSpPr/>
          <p:nvPr/>
        </p:nvSpPr>
        <p:spPr>
          <a:xfrm>
            <a:off x="389670" y="290334"/>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640284"/>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3</a:t>
            </a:r>
            <a:endParaRPr sz="3000" dirty="0">
              <a:solidFill>
                <a:srgbClr val="FFFFFF"/>
              </a:solidFill>
              <a:latin typeface="Roboto Light"/>
              <a:ea typeface="Roboto Light"/>
              <a:cs typeface="Roboto Light"/>
              <a:sym typeface="Roboto Light"/>
            </a:endParaRPr>
          </a:p>
        </p:txBody>
      </p:sp>
      <p:sp>
        <p:nvSpPr>
          <p:cNvPr id="981" name="Google Shape;981;p86"/>
          <p:cNvSpPr txBox="1"/>
          <p:nvPr/>
        </p:nvSpPr>
        <p:spPr>
          <a:xfrm>
            <a:off x="5336326" y="445800"/>
            <a:ext cx="6268958" cy="76633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Pfizer closing price and respiratory death rates. Correlation coefficient of .464</a:t>
            </a: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5124" name="Picture 4">
            <a:extLst>
              <a:ext uri="{FF2B5EF4-FFF2-40B4-BE49-F238E27FC236}">
                <a16:creationId xmlns:a16="http://schemas.microsoft.com/office/drawing/2014/main" id="{5C0D7043-664D-8EC0-5181-439697635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152" y="1285824"/>
            <a:ext cx="9420225" cy="547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44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Summary</a:t>
            </a:r>
            <a:endParaRPr sz="300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339700" y="1141400"/>
            <a:ext cx="8518800" cy="4173420"/>
          </a:xfrm>
          <a:prstGeom prst="rect">
            <a:avLst/>
          </a:prstGeom>
          <a:noFill/>
          <a:ln>
            <a:noFill/>
          </a:ln>
        </p:spPr>
        <p:txBody>
          <a:bodyPr spcFirstLastPara="1" wrap="square" lIns="91425" tIns="91425" rIns="91425" bIns="91425" anchor="t" anchorCtr="0">
            <a:spAutoFit/>
          </a:bodyPr>
          <a:lstStyle/>
          <a:p>
            <a:pPr marL="114300" lvl="0" algn="l" rtl="0">
              <a:lnSpc>
                <a:spcPct val="90000"/>
              </a:lnSpc>
              <a:spcBef>
                <a:spcPts val="0"/>
              </a:spcBef>
              <a:spcAft>
                <a:spcPts val="0"/>
              </a:spcAft>
              <a:buClr>
                <a:srgbClr val="082D49"/>
              </a:buClr>
              <a:buSzPts val="1800"/>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There is a positive correlation between death rates and drug sales: when death rates increase, pharmaceutical sales increase. </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As indicated in Conclusion #2, death rates are higher in winter, and so are pharmaceutical sales with the exception of antihistamines which could be the result of summer allergies or other unknown factors.</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Conclusion #3 also positive correlation</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Implications:</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Better to buy Pfizer in the summer and sell in the winter.</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Pharmaceutical companies should consider making more </a:t>
            </a:r>
          </a:p>
          <a:p>
            <a:pPr marL="320040" lvl="0" indent="-205740" algn="l" rtl="0">
              <a:lnSpc>
                <a:spcPct val="90000"/>
              </a:lnSpc>
              <a:spcBef>
                <a:spcPts val="0"/>
              </a:spcBef>
              <a:spcAft>
                <a:spcPts val="0"/>
              </a:spcAft>
              <a:buClr>
                <a:srgbClr val="082D49"/>
              </a:buClr>
              <a:buSzPts val="1800"/>
              <a:buFont typeface="Roboto"/>
              <a:buChar char="➔"/>
            </a:pPr>
            <a:endParaRPr sz="1800" dirty="0">
              <a:solidFill>
                <a:srgbClr val="082D49"/>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9" name="Google Shape;999;p88"/>
          <p:cNvSpPr/>
          <p:nvPr/>
        </p:nvSpPr>
        <p:spPr>
          <a:xfrm>
            <a:off x="426002" y="445800"/>
            <a:ext cx="2761800" cy="27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Problems Encountered</a:t>
            </a:r>
            <a:endParaRPr sz="3000">
              <a:solidFill>
                <a:srgbClr val="082D49"/>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02" name="Google Shape;1002;p88"/>
          <p:cNvSpPr txBox="1"/>
          <p:nvPr/>
        </p:nvSpPr>
        <p:spPr>
          <a:xfrm>
            <a:off x="3339700" y="1141400"/>
            <a:ext cx="8518800" cy="4173420"/>
          </a:xfrm>
          <a:prstGeom prst="rect">
            <a:avLst/>
          </a:prstGeom>
          <a:noFill/>
          <a:ln>
            <a:noFill/>
          </a:ln>
        </p:spPr>
        <p:txBody>
          <a:bodyPr spcFirstLastPara="1" wrap="square" lIns="91425" tIns="91425" rIns="91425" bIns="91425" anchor="t" anchorCtr="0">
            <a:spAutoFit/>
          </a:bodyPr>
          <a:lstStyle/>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Sourcing data with the necessary details was difficult, as many sources used excessive medical terminology.</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Some data did not have enough documentation.</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Trouble finding data that matched timeframe?</a:t>
            </a:r>
          </a:p>
          <a:p>
            <a:pPr lvl="0" algn="l" rtl="0">
              <a:lnSpc>
                <a:spcPct val="90000"/>
              </a:lnSpc>
              <a:spcBef>
                <a:spcPts val="0"/>
              </a:spcBef>
              <a:spcAft>
                <a:spcPts val="0"/>
              </a:spcAft>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What code to use to produce the best result.</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Working with GitHub and multiple branches</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sz="1800" dirty="0">
              <a:solidFill>
                <a:srgbClr val="082D49"/>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a:solidFill>
                  <a:srgbClr val="082D49"/>
                </a:solidFill>
                <a:latin typeface="Roboto Light"/>
                <a:ea typeface="Roboto Light"/>
                <a:cs typeface="Roboto Light"/>
                <a:sym typeface="Roboto Light"/>
              </a:rPr>
              <a:t>Future Considerations</a:t>
            </a:r>
            <a:endParaRPr sz="2800">
              <a:solidFill>
                <a:srgbClr val="082D49"/>
              </a:solidFill>
              <a:latin typeface="Roboto Light"/>
              <a:ea typeface="Roboto Light"/>
              <a:cs typeface="Roboto Light"/>
              <a:sym typeface="Roboto Light"/>
            </a:endParaRPr>
          </a:p>
        </p:txBody>
      </p:sp>
      <p:sp>
        <p:nvSpPr>
          <p:cNvPr id="1011" name="Google Shape;1011;p89"/>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12" name="Google Shape;1012;p89"/>
          <p:cNvSpPr txBox="1"/>
          <p:nvPr/>
        </p:nvSpPr>
        <p:spPr>
          <a:xfrm>
            <a:off x="3428950" y="1079800"/>
            <a:ext cx="8518800" cy="3326008"/>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Performing this same study but with longer timeframes of data to detect patterns and trends.</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Lining up all 3 datasets </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Exploring post-COVID-19 pandemic deaths that are not directly attributed to COVID. </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p:txBody>
      </p:sp>
      <p:sp>
        <p:nvSpPr>
          <p:cNvPr id="1013" name="Google Shape;1013;p89"/>
          <p:cNvSpPr txBox="1"/>
          <p:nvPr/>
        </p:nvSpPr>
        <p:spPr>
          <a:xfrm>
            <a:off x="3339700" y="362700"/>
            <a:ext cx="8518800" cy="683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a:solidFill>
                  <a:srgbClr val="082D49"/>
                </a:solidFill>
                <a:latin typeface="Roboto"/>
                <a:ea typeface="Roboto"/>
                <a:cs typeface="Roboto"/>
                <a:sym typeface="Roboto"/>
              </a:rPr>
              <a:t>Summarize any additional questions that surfaced, what your group might research next if more time was available, or share a plan for future development.</a:t>
            </a:r>
            <a:endParaRPr sz="1800">
              <a:solidFill>
                <a:srgbClr val="082D49"/>
              </a:solidFill>
              <a:latin typeface="Roboto"/>
              <a:ea typeface="Roboto"/>
              <a:cs typeface="Roboto"/>
              <a:sym typeface="Roboto"/>
            </a:endParaRP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0"/>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8" name="Google Shape;918;p80"/>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0"/>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920" name="Google Shape;920;p80"/>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82D49"/>
                </a:solidFill>
                <a:latin typeface="Roboto"/>
                <a:ea typeface="Roboto"/>
                <a:cs typeface="Roboto"/>
                <a:sym typeface="Roboto"/>
              </a:rPr>
              <a:t>Project Purpose / Description</a:t>
            </a:r>
            <a:endParaRPr sz="2400" b="1">
              <a:solidFill>
                <a:srgbClr val="082D49"/>
              </a:solidFill>
              <a:latin typeface="Roboto"/>
              <a:ea typeface="Roboto"/>
              <a:cs typeface="Roboto"/>
              <a:sym typeface="Roboto"/>
            </a:endParaRPr>
          </a:p>
        </p:txBody>
      </p:sp>
      <p:sp>
        <p:nvSpPr>
          <p:cNvPr id="3" name="TextBox 2">
            <a:extLst>
              <a:ext uri="{FF2B5EF4-FFF2-40B4-BE49-F238E27FC236}">
                <a16:creationId xmlns:a16="http://schemas.microsoft.com/office/drawing/2014/main" id="{549B57FB-B902-832E-01DF-5E875AB597F8}"/>
              </a:ext>
            </a:extLst>
          </p:cNvPr>
          <p:cNvSpPr txBox="1"/>
          <p:nvPr/>
        </p:nvSpPr>
        <p:spPr>
          <a:xfrm>
            <a:off x="3564337" y="3852653"/>
            <a:ext cx="7980426" cy="2085443"/>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research aims to explore the potential interconnections between death rates in the United States and two key variables: </a:t>
            </a:r>
            <a:r>
              <a:rPr lang="en-US" sz="1800" kern="100" dirty="0">
                <a:latin typeface="Aptos" panose="020B0004020202020204" pitchFamily="34" charset="0"/>
                <a:ea typeface="Aptos" panose="020B0004020202020204" pitchFamily="34" charset="0"/>
                <a:cs typeface="Times New Roman" panose="02020603050405020304" pitchFamily="18" charset="0"/>
              </a:rPr>
              <a:t>pharmaceutical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sales and Pfizer stock prices. By analyzing these variables over time, we seek to identify any correlations or patterns that may suggest relationships between public health outcomes, medical technology trends, and pharmaceutical industry performance.</a:t>
            </a:r>
            <a:r>
              <a:rPr lang="en-US" sz="2400" dirty="0"/>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8" name="Google Shape;928;p81"/>
          <p:cNvSpPr/>
          <p:nvPr/>
        </p:nvSpPr>
        <p:spPr>
          <a:xfrm>
            <a:off x="426002" y="445800"/>
            <a:ext cx="2761800" cy="27618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05E77"/>
                </a:solidFill>
                <a:latin typeface="Roboto"/>
                <a:ea typeface="Roboto"/>
                <a:cs typeface="Roboto"/>
                <a:sym typeface="Roboto"/>
              </a:rPr>
              <a:t>Goals/Questions to be addressed</a:t>
            </a:r>
            <a:endParaRPr sz="2400" b="1">
              <a:solidFill>
                <a:srgbClr val="005E77"/>
              </a:solidFill>
              <a:latin typeface="Roboto"/>
              <a:ea typeface="Roboto"/>
              <a:cs typeface="Roboto"/>
              <a:sym typeface="Roboto"/>
            </a:endParaRPr>
          </a:p>
        </p:txBody>
      </p:sp>
      <p:sp>
        <p:nvSpPr>
          <p:cNvPr id="930" name="Google Shape;930;p81"/>
          <p:cNvSpPr txBox="1"/>
          <p:nvPr/>
        </p:nvSpPr>
        <p:spPr>
          <a:xfrm>
            <a:off x="3339700" y="3495675"/>
            <a:ext cx="8518800" cy="4148798"/>
          </a:xfrm>
          <a:prstGeom prst="rect">
            <a:avLst/>
          </a:prstGeom>
          <a:noFill/>
          <a:ln>
            <a:noFill/>
          </a:ln>
        </p:spPr>
        <p:txBody>
          <a:bodyPr spcFirstLastPara="1" wrap="square" lIns="91425" tIns="91425" rIns="91425" bIns="91425" anchor="t" anchorCtr="0">
            <a:spAutoFit/>
          </a:bodyPr>
          <a:lstStyle/>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if U.S. death rates correlate with drug sales.</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if U.S. death rates correlate with Pfizer stock closing price.</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Are there seasonal patterns in drug sales, death rates and Pfizer stock?</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best time of year to buy Pfizer stock.</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139700" lvl="0" algn="l" rtl="0">
              <a:lnSpc>
                <a:spcPct val="115000"/>
              </a:lnSpc>
              <a:spcBef>
                <a:spcPts val="0"/>
              </a:spcBef>
              <a:spcAft>
                <a:spcPts val="0"/>
              </a:spcAft>
              <a:buClr>
                <a:srgbClr val="005E77"/>
              </a:buClr>
              <a:buSzPts val="1400"/>
            </a:pPr>
            <a:r>
              <a:rPr lang="en-US" dirty="0">
                <a:solidFill>
                  <a:srgbClr val="082D49"/>
                </a:solidFill>
                <a:latin typeface="Roboto"/>
                <a:ea typeface="Roboto"/>
                <a:cs typeface="Roboto"/>
                <a:sym typeface="Roboto"/>
              </a:rPr>
              <a:t> </a:t>
            </a:r>
          </a:p>
          <a:p>
            <a:pPr marL="139700" lvl="0" algn="l" rtl="0">
              <a:lnSpc>
                <a:spcPct val="115000"/>
              </a:lnSpc>
              <a:spcBef>
                <a:spcPts val="0"/>
              </a:spcBef>
              <a:spcAft>
                <a:spcPts val="0"/>
              </a:spcAft>
              <a:buClr>
                <a:srgbClr val="005E77"/>
              </a:buClr>
              <a:buSzPts val="1400"/>
            </a:pPr>
            <a:r>
              <a:rPr lang="en-US" dirty="0">
                <a:solidFill>
                  <a:srgbClr val="082D49"/>
                </a:solidFill>
                <a:latin typeface="Roboto"/>
                <a:ea typeface="Roboto"/>
                <a:cs typeface="Roboto"/>
                <a:sym typeface="Roboto"/>
              </a:rPr>
              <a:t> </a:t>
            </a:r>
            <a:endParaRPr dirty="0">
              <a:solidFill>
                <a:srgbClr val="082D49"/>
              </a:solidFill>
              <a:latin typeface="Roboto"/>
              <a:ea typeface="Roboto"/>
              <a:cs typeface="Roboto"/>
              <a:sym typeface="Roboto"/>
            </a:endParaRPr>
          </a:p>
        </p:txBody>
      </p:sp>
      <p:sp>
        <p:nvSpPr>
          <p:cNvPr id="931" name="Google Shape;931;p81"/>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520240" y="3601102"/>
            <a:ext cx="8429700" cy="2990749"/>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a:solidFill>
                  <a:srgbClr val="00C7CC"/>
                </a:solidFill>
                <a:latin typeface="Roboto"/>
                <a:ea typeface="Roboto"/>
                <a:cs typeface="Roboto"/>
                <a:sym typeface="Roboto"/>
              </a:rPr>
              <a:t>Overview of data collection, cleanup and exploration process</a:t>
            </a:r>
            <a:endParaRPr sz="2400" b="1">
              <a:solidFill>
                <a:srgbClr val="00C7CC"/>
              </a:solidFill>
              <a:latin typeface="Roboto"/>
              <a:ea typeface="Roboto"/>
              <a:cs typeface="Roboto"/>
              <a:sym typeface="Roboto"/>
            </a:endParaRPr>
          </a:p>
        </p:txBody>
      </p:sp>
      <p:sp>
        <p:nvSpPr>
          <p:cNvPr id="940" name="Google Shape;940;p82"/>
          <p:cNvSpPr txBox="1"/>
          <p:nvPr/>
        </p:nvSpPr>
        <p:spPr>
          <a:xfrm>
            <a:off x="3475690" y="3611469"/>
            <a:ext cx="8518800" cy="303003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800"/>
              </a:spcAft>
              <a:buNone/>
            </a:pPr>
            <a:r>
              <a:rPr lang="en-US" dirty="0">
                <a:solidFill>
                  <a:srgbClr val="082D49"/>
                </a:solidFill>
                <a:latin typeface="Roboto"/>
                <a:ea typeface="Roboto"/>
                <a:cs typeface="Roboto"/>
                <a:sym typeface="Roboto"/>
              </a:rPr>
              <a:t>Data was obtained from reliable sources. Death rate statistics were sourced from the Centers for Disease Control and Prevention (CDC), a leading public health agency. Pharmaceutical sales data was acquired from Kaggle, a trusted platform for data scientists. Historical Pfizer stock prices were retrieved from </a:t>
            </a:r>
            <a:r>
              <a:rPr lang="en-US" dirty="0" err="1">
                <a:solidFill>
                  <a:srgbClr val="082D49"/>
                </a:solidFill>
                <a:latin typeface="Roboto"/>
                <a:ea typeface="Roboto"/>
                <a:cs typeface="Roboto"/>
                <a:sym typeface="Roboto"/>
              </a:rPr>
              <a:t>Marketwatch</a:t>
            </a:r>
            <a:r>
              <a:rPr lang="en-US" dirty="0">
                <a:solidFill>
                  <a:srgbClr val="082D49"/>
                </a:solidFill>
                <a:latin typeface="Roboto"/>
                <a:ea typeface="Roboto"/>
                <a:cs typeface="Roboto"/>
                <a:sym typeface="Roboto"/>
              </a:rPr>
              <a:t>, a prominent financial news and data provider.</a:t>
            </a:r>
          </a:p>
          <a:p>
            <a:pPr lvl="0" algn="just">
              <a:lnSpc>
                <a:spcPct val="115000"/>
              </a:lnSpc>
              <a:spcAft>
                <a:spcPts val="800"/>
              </a:spcAft>
            </a:pPr>
            <a:r>
              <a:rPr lang="en-US" dirty="0">
                <a:solidFill>
                  <a:srgbClr val="082D49"/>
                </a:solidFill>
                <a:latin typeface="Roboto"/>
                <a:ea typeface="Roboto"/>
                <a:cs typeface="Roboto"/>
                <a:sym typeface="Roboto"/>
              </a:rPr>
              <a:t>We initiated the data cleaning process by thoroughly examining the datasets. We focused on 4 datasets: </a:t>
            </a:r>
          </a:p>
          <a:p>
            <a:pPr lvl="0" algn="just">
              <a:lnSpc>
                <a:spcPct val="115000"/>
              </a:lnSpc>
              <a:spcAft>
                <a:spcPts val="800"/>
              </a:spcAft>
            </a:pPr>
            <a:r>
              <a:rPr lang="en-US" dirty="0">
                <a:solidFill>
                  <a:srgbClr val="082D49"/>
                </a:solidFill>
                <a:latin typeface="Roboto"/>
                <a:ea typeface="Roboto"/>
                <a:cs typeface="Roboto"/>
                <a:sym typeface="Roboto"/>
              </a:rPr>
              <a:t>1. Death rates in the United States</a:t>
            </a:r>
          </a:p>
          <a:p>
            <a:pPr lvl="0" algn="just">
              <a:lnSpc>
                <a:spcPct val="115000"/>
              </a:lnSpc>
              <a:spcAft>
                <a:spcPts val="800"/>
              </a:spcAft>
            </a:pPr>
            <a:r>
              <a:rPr lang="en-US" dirty="0">
                <a:solidFill>
                  <a:srgbClr val="082D49"/>
                </a:solidFill>
                <a:latin typeface="Roboto"/>
                <a:ea typeface="Roboto"/>
                <a:cs typeface="Roboto"/>
                <a:sym typeface="Roboto"/>
              </a:rPr>
              <a:t>2. Pharmaceutical sales data</a:t>
            </a:r>
          </a:p>
          <a:p>
            <a:pPr lvl="0" algn="just">
              <a:lnSpc>
                <a:spcPct val="115000"/>
              </a:lnSpc>
              <a:spcAft>
                <a:spcPts val="800"/>
              </a:spcAft>
            </a:pPr>
            <a:r>
              <a:rPr lang="en-US" dirty="0">
                <a:solidFill>
                  <a:srgbClr val="082D49"/>
                </a:solidFill>
                <a:latin typeface="Roboto"/>
                <a:ea typeface="Roboto"/>
                <a:cs typeface="Roboto"/>
                <a:sym typeface="Roboto"/>
              </a:rPr>
              <a:t>3. Pfizer stock prices 2021</a:t>
            </a:r>
          </a:p>
          <a:p>
            <a:pPr lvl="0" algn="just">
              <a:lnSpc>
                <a:spcPct val="115000"/>
              </a:lnSpc>
              <a:spcAft>
                <a:spcPts val="800"/>
              </a:spcAft>
            </a:pPr>
            <a:r>
              <a:rPr lang="en-US" dirty="0">
                <a:solidFill>
                  <a:srgbClr val="082D49"/>
                </a:solidFill>
                <a:latin typeface="Roboto"/>
                <a:ea typeface="Roboto"/>
                <a:cs typeface="Roboto"/>
                <a:sym typeface="Roboto"/>
              </a:rPr>
              <a:t>4. Pfizer stock price 2022</a:t>
            </a:r>
            <a:endParaRPr dirty="0">
              <a:solidFill>
                <a:srgbClr val="082D49"/>
              </a:solidFill>
              <a:latin typeface="Roboto"/>
              <a:ea typeface="Roboto"/>
              <a:cs typeface="Roboto"/>
              <a:sym typeface="Roboto"/>
            </a:endParaRPr>
          </a:p>
        </p:txBody>
      </p:sp>
      <p:sp>
        <p:nvSpPr>
          <p:cNvPr id="941" name="Google Shape;941;p8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Project Overview</a:t>
            </a:r>
            <a:endParaRPr sz="3000">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339700" y="2269422"/>
            <a:ext cx="8429700" cy="4267128"/>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a:off x="3339700" y="1623811"/>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077DB"/>
                </a:solidFill>
                <a:latin typeface="Roboto"/>
                <a:ea typeface="Roboto"/>
                <a:cs typeface="Roboto"/>
                <a:sym typeface="Roboto"/>
              </a:rPr>
              <a:t>Approach taken to achieve goals</a:t>
            </a:r>
            <a:endParaRPr sz="2400" b="1" dirty="0">
              <a:solidFill>
                <a:srgbClr val="0077DB"/>
              </a:solidFill>
              <a:latin typeface="Roboto"/>
              <a:ea typeface="Roboto"/>
              <a:cs typeface="Roboto"/>
              <a:sym typeface="Roboto"/>
            </a:endParaRPr>
          </a:p>
        </p:txBody>
      </p:sp>
      <p:sp>
        <p:nvSpPr>
          <p:cNvPr id="950" name="Google Shape;950;p83"/>
          <p:cNvSpPr txBox="1"/>
          <p:nvPr/>
        </p:nvSpPr>
        <p:spPr>
          <a:xfrm>
            <a:off x="3339700" y="2269422"/>
            <a:ext cx="8426298" cy="4619183"/>
          </a:xfrm>
          <a:prstGeom prst="rect">
            <a:avLst/>
          </a:prstGeom>
          <a:noFill/>
          <a:ln>
            <a:noFill/>
          </a:ln>
        </p:spPr>
        <p:txBody>
          <a:bodyPr spcFirstLastPara="1" wrap="square" lIns="91425" tIns="91425" rIns="91425" bIns="91425" anchor="t" anchorCtr="0">
            <a:spAutoFit/>
          </a:bodyPr>
          <a:lstStyle/>
          <a:p>
            <a:pPr lvl="0" algn="just">
              <a:lnSpc>
                <a:spcPct val="115000"/>
              </a:lnSpc>
              <a:spcAft>
                <a:spcPts val="800"/>
              </a:spcAft>
            </a:pPr>
            <a:r>
              <a:rPr lang="en-US" dirty="0">
                <a:solidFill>
                  <a:srgbClr val="082D49"/>
                </a:solidFill>
                <a:latin typeface="Roboto"/>
                <a:ea typeface="Roboto"/>
                <a:cs typeface="Roboto"/>
                <a:sym typeface="Roboto"/>
              </a:rPr>
              <a:t>Our initial focus was on ensuring data consistency and alignment. We standardized the date/time formats across all datasets to facilitate merging. </a:t>
            </a:r>
          </a:p>
          <a:p>
            <a:pPr lvl="0" algn="just">
              <a:lnSpc>
                <a:spcPct val="115000"/>
              </a:lnSpc>
              <a:spcAft>
                <a:spcPts val="800"/>
              </a:spcAft>
            </a:pPr>
            <a:r>
              <a:rPr lang="en-US" dirty="0">
                <a:solidFill>
                  <a:srgbClr val="082D49"/>
                </a:solidFill>
                <a:latin typeface="Roboto"/>
                <a:ea typeface="Roboto"/>
                <a:cs typeface="Roboto"/>
                <a:sym typeface="Roboto"/>
              </a:rPr>
              <a:t>Data cleaning was a crucial step. We identified and removed missing values, addressed duplicate entries and tackled any issues  with inconsistent data types. We also renamed columns for clarity.</a:t>
            </a:r>
          </a:p>
          <a:p>
            <a:pPr lvl="0" algn="just">
              <a:lnSpc>
                <a:spcPct val="115000"/>
              </a:lnSpc>
              <a:spcAft>
                <a:spcPts val="800"/>
              </a:spcAft>
            </a:pPr>
            <a:r>
              <a:rPr lang="en-US" dirty="0">
                <a:solidFill>
                  <a:srgbClr val="082D49"/>
                </a:solidFill>
                <a:latin typeface="Roboto"/>
                <a:ea typeface="Roboto"/>
                <a:cs typeface="Roboto"/>
                <a:sym typeface="Roboto"/>
              </a:rPr>
              <a:t>Next, we continued our analysis by grouping data utilizing the </a:t>
            </a:r>
            <a:r>
              <a:rPr lang="en-US" dirty="0" err="1">
                <a:solidFill>
                  <a:srgbClr val="082D49"/>
                </a:solidFill>
                <a:latin typeface="Roboto"/>
                <a:ea typeface="Roboto"/>
                <a:cs typeface="Roboto"/>
                <a:sym typeface="Roboto"/>
              </a:rPr>
              <a:t>groupby</a:t>
            </a:r>
            <a:r>
              <a:rPr lang="en-US" dirty="0">
                <a:solidFill>
                  <a:srgbClr val="082D49"/>
                </a:solidFill>
                <a:latin typeface="Roboto"/>
                <a:ea typeface="Roboto"/>
                <a:cs typeface="Roboto"/>
                <a:sym typeface="Roboto"/>
              </a:rPr>
              <a:t> method where we deemed appropriate, for example in the such as by disease types. </a:t>
            </a:r>
          </a:p>
          <a:p>
            <a:pPr lvl="0" algn="just">
              <a:lnSpc>
                <a:spcPct val="115000"/>
              </a:lnSpc>
              <a:spcAft>
                <a:spcPts val="800"/>
              </a:spcAft>
            </a:pPr>
            <a:r>
              <a:rPr lang="en-US" dirty="0">
                <a:solidFill>
                  <a:srgbClr val="082D49"/>
                </a:solidFill>
                <a:latin typeface="Roboto"/>
                <a:ea typeface="Roboto"/>
                <a:cs typeface="Roboto"/>
                <a:sym typeface="Roboto"/>
              </a:rPr>
              <a:t>Additionally, we renamed columns for clarity and grouped data where appropriate, for example by disease types. We worked to ensure each data frame was ready for further analysis through merging. </a:t>
            </a:r>
          </a:p>
          <a:p>
            <a:pPr lvl="0" algn="just">
              <a:lnSpc>
                <a:spcPct val="115000"/>
              </a:lnSpc>
              <a:spcAft>
                <a:spcPts val="800"/>
              </a:spcAft>
            </a:pPr>
            <a:r>
              <a:rPr lang="en-US" dirty="0">
                <a:solidFill>
                  <a:srgbClr val="082D49"/>
                </a:solidFill>
                <a:latin typeface="Roboto"/>
                <a:ea typeface="Roboto"/>
                <a:cs typeface="Roboto"/>
                <a:sym typeface="Roboto"/>
              </a:rPr>
              <a:t>Next, we merged data frames to continue our exploratory data analysis and see if there are any relevant correlations. We used functions like </a:t>
            </a:r>
            <a:r>
              <a:rPr lang="en-US" dirty="0" err="1">
                <a:solidFill>
                  <a:srgbClr val="082D49"/>
                </a:solidFill>
                <a:latin typeface="Roboto"/>
                <a:ea typeface="Roboto"/>
                <a:cs typeface="Roboto"/>
                <a:sym typeface="Roboto"/>
              </a:rPr>
              <a:t>concat</a:t>
            </a:r>
            <a:r>
              <a:rPr lang="en-US" dirty="0">
                <a:solidFill>
                  <a:srgbClr val="082D49"/>
                </a:solidFill>
                <a:latin typeface="Roboto"/>
                <a:ea typeface="Roboto"/>
                <a:cs typeface="Roboto"/>
                <a:sym typeface="Roboto"/>
              </a:rPr>
              <a:t> and corr. Finally, we used the plot function to generate data visualizations and identify seasonal trends. </a:t>
            </a:r>
          </a:p>
          <a:p>
            <a:pPr lvl="0" algn="just">
              <a:lnSpc>
                <a:spcPct val="115000"/>
              </a:lnSpc>
              <a:spcAft>
                <a:spcPts val="800"/>
              </a:spcAft>
            </a:pPr>
            <a:r>
              <a:rPr lang="en-US" dirty="0">
                <a:solidFill>
                  <a:srgbClr val="082D49"/>
                </a:solidFill>
                <a:latin typeface="Roboto"/>
                <a:ea typeface="Roboto"/>
                <a:cs typeface="Roboto"/>
                <a:sym typeface="Roboto"/>
              </a:rPr>
              <a:t>We investigated if the data revealed specific diseases and a correlation with specific drugs, but realized this was not appropriate as Pfizer stock is not specific to the individual type of drugs manufactured, but to the company as a whole.</a:t>
            </a:r>
          </a:p>
          <a:p>
            <a:pPr marL="0" lvl="0" indent="0" algn="l" rtl="0">
              <a:lnSpc>
                <a:spcPct val="115000"/>
              </a:lnSpc>
              <a:spcBef>
                <a:spcPts val="0"/>
              </a:spcBef>
              <a:spcAft>
                <a:spcPts val="800"/>
              </a:spcAft>
              <a:buNone/>
            </a:pPr>
            <a:r>
              <a:rPr lang="en-US" dirty="0">
                <a:solidFill>
                  <a:srgbClr val="082D49"/>
                </a:solidFill>
                <a:latin typeface="Roboto"/>
                <a:ea typeface="Roboto"/>
                <a:cs typeface="Roboto"/>
                <a:sym typeface="Roboto"/>
              </a:rPr>
              <a:t>Ultimately, the strongest correlation was drug sales total and death counts total.</a:t>
            </a:r>
            <a:endParaRPr dirty="0">
              <a:solidFill>
                <a:srgbClr val="082D49"/>
              </a:solidFill>
              <a:latin typeface="Roboto"/>
              <a:ea typeface="Roboto"/>
              <a:cs typeface="Roboto"/>
              <a:sym typeface="Roboto"/>
            </a:endParaRPr>
          </a:p>
        </p:txBody>
      </p:sp>
      <p:sp>
        <p:nvSpPr>
          <p:cNvPr id="951" name="Google Shape;951;p8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sp>
        <p:nvSpPr>
          <p:cNvPr id="960" name="Google Shape;960;p84"/>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dirty="0">
                <a:latin typeface="Roboto"/>
                <a:ea typeface="Roboto"/>
                <a:cs typeface="Roboto"/>
                <a:sym typeface="Roboto"/>
              </a:rPr>
              <a:t>Provide a summary of the results with the supporting visualizations (at least 2 per question)</a:t>
            </a:r>
            <a:endParaRPr sz="1800" b="1" dirty="0">
              <a:solidFill>
                <a:srgbClr val="082D49"/>
              </a:solidFill>
              <a:latin typeface="Roboto"/>
              <a:ea typeface="Roboto"/>
              <a:cs typeface="Roboto"/>
              <a:sym typeface="Roboto"/>
            </a:endParaRPr>
          </a:p>
        </p:txBody>
      </p:sp>
      <p:sp>
        <p:nvSpPr>
          <p:cNvPr id="961" name="Google Shape;961;p84"/>
          <p:cNvSpPr txBox="1"/>
          <p:nvPr/>
        </p:nvSpPr>
        <p:spPr>
          <a:xfrm>
            <a:off x="695370" y="2314625"/>
            <a:ext cx="4664807" cy="1348031"/>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total drug sales and total death counts. Correlation coefficient of 0.423</a:t>
            </a: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2050" name="Picture 2">
            <a:extLst>
              <a:ext uri="{FF2B5EF4-FFF2-40B4-BE49-F238E27FC236}">
                <a16:creationId xmlns:a16="http://schemas.microsoft.com/office/drawing/2014/main" id="{8D7E76CA-22B5-913A-47B3-748F1E46D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476" y="2253875"/>
            <a:ext cx="5343525"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5998" y="1545336"/>
            <a:ext cx="11352300" cy="4866864"/>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pic>
        <p:nvPicPr>
          <p:cNvPr id="2" name="Picture 2">
            <a:extLst>
              <a:ext uri="{FF2B5EF4-FFF2-40B4-BE49-F238E27FC236}">
                <a16:creationId xmlns:a16="http://schemas.microsoft.com/office/drawing/2014/main" id="{95FAAAF0-CD25-2909-3464-386E53CFE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635" y="2251680"/>
            <a:ext cx="9610725"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66DF3A-7C9F-B395-D547-6BCBFA3D15F3}"/>
              </a:ext>
            </a:extLst>
          </p:cNvPr>
          <p:cNvSpPr txBox="1"/>
          <p:nvPr/>
        </p:nvSpPr>
        <p:spPr>
          <a:xfrm>
            <a:off x="889635" y="1691597"/>
            <a:ext cx="8001000" cy="307777"/>
          </a:xfrm>
          <a:prstGeom prst="rect">
            <a:avLst/>
          </a:prstGeom>
          <a:noFill/>
        </p:spPr>
        <p:txBody>
          <a:bodyPr wrap="square" rtlCol="0">
            <a:spAutoFit/>
          </a:bodyPr>
          <a:lstStyle/>
          <a:p>
            <a:r>
              <a:rPr lang="en-US" dirty="0"/>
              <a:t>Initial data visualization</a:t>
            </a:r>
          </a:p>
        </p:txBody>
      </p:sp>
    </p:spTree>
    <p:extLst>
      <p:ext uri="{BB962C8B-B14F-4D97-AF65-F5344CB8AC3E}">
        <p14:creationId xmlns:p14="http://schemas.microsoft.com/office/powerpoint/2010/main" val="177375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85"/>
          <p:cNvSpPr/>
          <p:nvPr/>
        </p:nvSpPr>
        <p:spPr>
          <a:xfrm>
            <a:off x="473403" y="1903699"/>
            <a:ext cx="11352300" cy="4626606"/>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68" name="Google Shape;968;p85"/>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2</a:t>
            </a:r>
            <a:endParaRPr sz="3000">
              <a:solidFill>
                <a:srgbClr val="FFFFFF"/>
              </a:solidFill>
              <a:latin typeface="Roboto Light"/>
              <a:ea typeface="Roboto Light"/>
              <a:cs typeface="Roboto Light"/>
              <a:sym typeface="Roboto Light"/>
            </a:endParaRPr>
          </a:p>
        </p:txBody>
      </p:sp>
      <p:sp>
        <p:nvSpPr>
          <p:cNvPr id="970" name="Google Shape;970;p85"/>
          <p:cNvSpPr txBox="1"/>
          <p:nvPr/>
        </p:nvSpPr>
        <p:spPr>
          <a:xfrm>
            <a:off x="425998" y="1469598"/>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dirty="0">
                <a:latin typeface="Roboto"/>
                <a:ea typeface="Roboto"/>
                <a:cs typeface="Roboto"/>
                <a:sym typeface="Roboto"/>
              </a:rPr>
              <a:t>Provide a summary of the results with the supporting visualizations (at least 2 per question)</a:t>
            </a:r>
            <a:endParaRPr sz="1800" b="1" dirty="0">
              <a:solidFill>
                <a:srgbClr val="082D49"/>
              </a:solidFill>
              <a:latin typeface="Roboto"/>
              <a:ea typeface="Roboto"/>
              <a:cs typeface="Roboto"/>
              <a:sym typeface="Roboto"/>
            </a:endParaRPr>
          </a:p>
        </p:txBody>
      </p:sp>
      <p:pic>
        <p:nvPicPr>
          <p:cNvPr id="3074" name="Picture 2">
            <a:extLst>
              <a:ext uri="{FF2B5EF4-FFF2-40B4-BE49-F238E27FC236}">
                <a16:creationId xmlns:a16="http://schemas.microsoft.com/office/drawing/2014/main" id="{FFE65E17-7CDD-A9AF-C60A-56C69E8F0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620" y="2496312"/>
            <a:ext cx="5343525" cy="40339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25242FC-2680-EB99-EF94-644E194702AD}"/>
              </a:ext>
            </a:extLst>
          </p:cNvPr>
          <p:cNvSpPr txBox="1"/>
          <p:nvPr/>
        </p:nvSpPr>
        <p:spPr>
          <a:xfrm>
            <a:off x="695370" y="1998547"/>
            <a:ext cx="10908366" cy="738664"/>
          </a:xfrm>
          <a:prstGeom prst="rect">
            <a:avLst/>
          </a:prstGeom>
          <a:noFill/>
        </p:spPr>
        <p:txBody>
          <a:bodyPr wrap="square" rtlCol="0">
            <a:spAutoFit/>
          </a:bodyPr>
          <a:lstStyle/>
          <a:p>
            <a:r>
              <a:rPr lang="en-US" dirty="0">
                <a:solidFill>
                  <a:srgbClr val="082D49"/>
                </a:solidFill>
                <a:latin typeface="Roboto"/>
                <a:ea typeface="Roboto"/>
                <a:cs typeface="Roboto"/>
                <a:sym typeface="Roboto"/>
              </a:rPr>
              <a:t>Overall drug sales and death counts seem to seasonally be higher in the winter. Antihistamines are an exception and are higher in the spring/summer.</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256032" y="1454949"/>
            <a:ext cx="11349252" cy="5047581"/>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3</a:t>
            </a:r>
            <a:endParaRPr sz="3000">
              <a:solidFill>
                <a:srgbClr val="FFFFFF"/>
              </a:solidFill>
              <a:latin typeface="Roboto Light"/>
              <a:ea typeface="Roboto Light"/>
              <a:cs typeface="Roboto Light"/>
              <a:sym typeface="Roboto Light"/>
            </a:endParaRPr>
          </a:p>
        </p:txBody>
      </p:sp>
      <p:sp>
        <p:nvSpPr>
          <p:cNvPr id="981" name="Google Shape;981;p86"/>
          <p:cNvSpPr txBox="1"/>
          <p:nvPr/>
        </p:nvSpPr>
        <p:spPr>
          <a:xfrm>
            <a:off x="5336326" y="570767"/>
            <a:ext cx="6268958" cy="76633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Pfizer closing price and total death rates. Correlation coefficient of .384</a:t>
            </a: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4098" name="Picture 2">
            <a:extLst>
              <a:ext uri="{FF2B5EF4-FFF2-40B4-BE49-F238E27FC236}">
                <a16:creationId xmlns:a16="http://schemas.microsoft.com/office/drawing/2014/main" id="{9D5653D0-5F5E-A0CE-C584-9C3CECFA6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545" y="1454949"/>
            <a:ext cx="9420225" cy="5047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5320</TotalTime>
  <Words>840</Words>
  <Application>Microsoft Office PowerPoint</Application>
  <PresentationFormat>Widescreen</PresentationFormat>
  <Paragraphs>105</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Roboto</vt:lpstr>
      <vt:lpstr>Roboto Light</vt:lpstr>
      <vt:lpstr>Calibri</vt:lpstr>
      <vt:lpstr>Arial</vt:lpstr>
      <vt:lpstr>Roboto Medium</vt:lpstr>
      <vt:lpstr>Aptos</vt:lpstr>
      <vt:lpstr>Office Theme</vt:lpstr>
      <vt:lpstr>Trilogy Bootcamps Theme</vt:lpstr>
      <vt:lpstr>Death Rates, Pharmaceutical Sales, and Pfizer Stock: A Correlational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Tanya Bejado</dc:creator>
  <cp:lastModifiedBy>Tanya Bejado</cp:lastModifiedBy>
  <cp:revision>3</cp:revision>
  <dcterms:modified xsi:type="dcterms:W3CDTF">2024-10-21T23:14:39Z</dcterms:modified>
</cp:coreProperties>
</file>