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6"/>
  </p:notesMasterIdLst>
  <p:sldIdLst>
    <p:sldId id="256" r:id="rId3"/>
    <p:sldId id="257" r:id="rId4"/>
    <p:sldId id="258" r:id="rId5"/>
    <p:sldId id="259" r:id="rId6"/>
    <p:sldId id="260" r:id="rId7"/>
    <p:sldId id="261" r:id="rId8"/>
    <p:sldId id="267" r:id="rId9"/>
    <p:sldId id="262" r:id="rId10"/>
    <p:sldId id="263" r:id="rId11"/>
    <p:sldId id="268" r:id="rId12"/>
    <p:sldId id="264" r:id="rId13"/>
    <p:sldId id="265" r:id="rId14"/>
    <p:sldId id="266"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bold r:id="rId22"/>
      <p:italic r:id="rId23"/>
      <p:boldItalic r:id="rId24"/>
    </p:embeddedFont>
    <p:embeddedFont>
      <p:font typeface="Roboto Medium"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8715F4-C7C1-491C-85EE-06862457EB91}">
  <a:tblStyle styleId="{788715F4-C7C1-491C-85EE-06862457E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Bejado" userId="4159f38b8e341bce" providerId="LiveId" clId="{58961CE0-5E86-42E0-B684-118F8989966B}"/>
    <pc:docChg chg="custSel modSld">
      <pc:chgData name="Tanya Bejado" userId="4159f38b8e341bce" providerId="LiveId" clId="{58961CE0-5E86-42E0-B684-118F8989966B}" dt="2024-10-21T23:29:52.409" v="618" actId="14100"/>
      <pc:docMkLst>
        <pc:docMk/>
      </pc:docMkLst>
      <pc:sldChg chg="modSp mod">
        <pc:chgData name="Tanya Bejado" userId="4159f38b8e341bce" providerId="LiveId" clId="{58961CE0-5E86-42E0-B684-118F8989966B}" dt="2024-10-21T23:29:52.409" v="618" actId="14100"/>
        <pc:sldMkLst>
          <pc:docMk/>
          <pc:sldMk cId="0" sldId="260"/>
        </pc:sldMkLst>
        <pc:spChg chg="mod">
          <ac:chgData name="Tanya Bejado" userId="4159f38b8e341bce" providerId="LiveId" clId="{58961CE0-5E86-42E0-B684-118F8989966B}" dt="2024-10-21T23:29:52.409" v="618" actId="14100"/>
          <ac:spMkLst>
            <pc:docMk/>
            <pc:sldMk cId="0" sldId="260"/>
            <ac:spMk id="947" creationId="{00000000-0000-0000-0000-000000000000}"/>
          </ac:spMkLst>
        </pc:spChg>
        <pc:spChg chg="mod">
          <ac:chgData name="Tanya Bejado" userId="4159f38b8e341bce" providerId="LiveId" clId="{58961CE0-5E86-42E0-B684-118F8989966B}" dt="2024-10-21T23:29:30.048" v="614" actId="1076"/>
          <ac:spMkLst>
            <pc:docMk/>
            <pc:sldMk cId="0" sldId="260"/>
            <ac:spMk id="949" creationId="{00000000-0000-0000-0000-000000000000}"/>
          </ac:spMkLst>
        </pc:spChg>
        <pc:spChg chg="mod">
          <ac:chgData name="Tanya Bejado" userId="4159f38b8e341bce" providerId="LiveId" clId="{58961CE0-5E86-42E0-B684-118F8989966B}" dt="2024-10-21T23:29:35.778" v="615" actId="1076"/>
          <ac:spMkLst>
            <pc:docMk/>
            <pc:sldMk cId="0" sldId="260"/>
            <ac:spMk id="950" creationId="{00000000-0000-0000-0000-000000000000}"/>
          </ac:spMkLst>
        </pc:spChg>
      </pc:sldChg>
      <pc:sldChg chg="modSp mod">
        <pc:chgData name="Tanya Bejado" userId="4159f38b8e341bce" providerId="LiveId" clId="{58961CE0-5E86-42E0-B684-118F8989966B}" dt="2024-10-21T23:27:22.669" v="608" actId="6549"/>
        <pc:sldMkLst>
          <pc:docMk/>
          <pc:sldMk cId="0" sldId="264"/>
        </pc:sldMkLst>
        <pc:spChg chg="mod">
          <ac:chgData name="Tanya Bejado" userId="4159f38b8e341bce" providerId="LiveId" clId="{58961CE0-5E86-42E0-B684-118F8989966B}" dt="2024-10-21T23:27:22.669" v="608" actId="6549"/>
          <ac:spMkLst>
            <pc:docMk/>
            <pc:sldMk cId="0" sldId="264"/>
            <ac:spMk id="9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7766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9917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{788715F4-C7C1-491C-85EE-06862457EB91}</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46277" y="1895634"/>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600"/>
            <a:ext cx="6283800" cy="3371220"/>
          </a:xfrm>
          <a:prstGeom prst="rect">
            <a:avLst/>
          </a:prstGeom>
        </p:spPr>
        <p:txBody>
          <a:bodyPr spcFirstLastPara="1" wrap="square" lIns="487675" tIns="121900" rIns="121900" bIns="121900" anchor="t" anchorCtr="0">
            <a:noAutofit/>
          </a:bodyPr>
          <a:lstStyle/>
          <a:p>
            <a:pPr lvl="0">
              <a:buSzPts val="1300"/>
            </a:pPr>
            <a:r>
              <a:rPr lang="en-US" sz="4400" dirty="0"/>
              <a:t>Death Rates, Pharmaceutical Sales, and Pfizer Stock: A Correlational Analysis</a:t>
            </a:r>
            <a:endParaRPr sz="44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61923" y="3766075"/>
            <a:ext cx="5216700" cy="37733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Rebecca Carr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Ronak Dsouza</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Jesse Gunter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Tanya Soriano</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1" name="Google Shape;911;p79"/>
          <p:cNvCxnSpPr/>
          <p:nvPr/>
        </p:nvCxnSpPr>
        <p:spPr>
          <a:xfrm>
            <a:off x="4944940" y="2388234"/>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8" name="Google Shape;978;p86"/>
          <p:cNvSpPr/>
          <p:nvPr/>
        </p:nvSpPr>
        <p:spPr>
          <a:xfrm>
            <a:off x="389670" y="290334"/>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640284"/>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5336326" y="445800"/>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respiratory death rates. Correlation coefficient of .464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5124" name="Picture 4">
            <a:extLst>
              <a:ext uri="{FF2B5EF4-FFF2-40B4-BE49-F238E27FC236}">
                <a16:creationId xmlns:a16="http://schemas.microsoft.com/office/drawing/2014/main" id="{5C0D7043-664D-8EC0-5181-439697635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52" y="1285824"/>
            <a:ext cx="9420225" cy="547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4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4672018"/>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There is a positive correlation between death rates and drug sales: when death rates increase, pharmaceutical sales increase. </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Death rates are higher in winter, and therefore, so are pharmaceutical sale. However, the data suggests antihistamines are an exception. This could be due to summer allergies or other unknown factors.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There is a positive correlation between death rates and Pfizer stock prices. The correlation coefficient increases when filtered to respiratory diseases. </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Implications: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Better to buy Pfizer in the summer and sell in the winter.</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Pharmaceutical companies should consider manufacturing and logistics timelines to for profitability. </a:t>
            </a:r>
          </a:p>
          <a:p>
            <a:pPr marL="320040" lvl="0" indent="-205740" algn="l" rtl="0">
              <a:lnSpc>
                <a:spcPct val="90000"/>
              </a:lnSpc>
              <a:spcBef>
                <a:spcPts val="0"/>
              </a:spcBef>
              <a:spcAft>
                <a:spcPts val="0"/>
              </a:spcAft>
              <a:buClr>
                <a:srgbClr val="082D49"/>
              </a:buClr>
              <a:buSzPts val="1800"/>
              <a:buFont typeface="Roboto"/>
              <a:buChar char="➔"/>
            </a:pPr>
            <a:endParaRPr sz="1800" dirty="0">
              <a:solidFill>
                <a:srgbClr val="082D4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4173420"/>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Sourcing data with the necessary details was difficult, as many sources used excessive medical terminology.</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Some data did not have enough documentation.</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Trouble finding data that matched timeframe?</a:t>
            </a:r>
          </a:p>
          <a:p>
            <a:pPr lvl="0" algn="l" rtl="0">
              <a:lnSpc>
                <a:spcPct val="90000"/>
              </a:lnSpc>
              <a:spcBef>
                <a:spcPts val="0"/>
              </a:spcBef>
              <a:spcAft>
                <a:spcPts val="0"/>
              </a:spcAft>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What code to use to produce the best result.</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Working with GitHub and multiple branches</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sz="1800" dirty="0">
              <a:solidFill>
                <a:srgbClr val="082D4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428950" y="1079800"/>
            <a:ext cx="8518800" cy="332600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Performing this same study but with longer timeframes of data to detect patterns and trends.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Lining up all 3 datasets </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Exploring post-COVID-19 pandemic deaths that are not directly attributed to COVID. </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549B57FB-B902-832E-01DF-5E875AB597F8}"/>
              </a:ext>
            </a:extLst>
          </p:cNvPr>
          <p:cNvSpPr txBox="1"/>
          <p:nvPr/>
        </p:nvSpPr>
        <p:spPr>
          <a:xfrm>
            <a:off x="3564337" y="3852653"/>
            <a:ext cx="7980426" cy="208544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research aims to explore the potential interconnections between death rates in the United States and two key variables: </a:t>
            </a:r>
            <a:r>
              <a:rPr lang="en-US" sz="1800" kern="100" dirty="0">
                <a:latin typeface="Aptos" panose="020B0004020202020204" pitchFamily="34" charset="0"/>
                <a:ea typeface="Aptos" panose="020B0004020202020204" pitchFamily="34" charset="0"/>
                <a:cs typeface="Times New Roman" panose="02020603050405020304" pitchFamily="18" charset="0"/>
              </a:rPr>
              <a:t>pharmaceutical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sales and Pfizer stock prices. By analyzing these variables over time, we seek to identify any correlations or patterns that may suggest relationships between public health outcomes, medical technology trends, and pharmaceutical industry performance.</a:t>
            </a:r>
            <a:r>
              <a:rPr lang="en-US" sz="2400" dirty="0"/>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3339700" y="3495675"/>
            <a:ext cx="8518800" cy="4148798"/>
          </a:xfrm>
          <a:prstGeom prst="rect">
            <a:avLst/>
          </a:prstGeom>
          <a:noFill/>
          <a:ln>
            <a:noFill/>
          </a:ln>
        </p:spPr>
        <p:txBody>
          <a:bodyPr spcFirstLastPara="1" wrap="square" lIns="91425" tIns="91425" rIns="91425" bIns="91425" anchor="t" anchorCtr="0">
            <a:spAutoFit/>
          </a:bodyPr>
          <a:lstStyle/>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drug sales.</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Pfizer stock closing price.</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Are there seasonal patterns in drug sales, death rates and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best time of year to buy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520240" y="3601102"/>
            <a:ext cx="8429700" cy="299074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475690" y="3611469"/>
            <a:ext cx="8518800" cy="303003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dirty="0">
                <a:solidFill>
                  <a:srgbClr val="082D49"/>
                </a:solidFill>
                <a:latin typeface="Roboto"/>
                <a:ea typeface="Roboto"/>
                <a:cs typeface="Roboto"/>
                <a:sym typeface="Roboto"/>
              </a:rPr>
              <a:t>Data was obtained from reliable sources. Death rate statistics were sourced from the Centers for Disease Control and Prevention (CDC), a leading public health agency. Pharmaceutical sales data was acquired from Kaggle, a trusted platform for data scientists. Historical Pfizer stock prices were retrieved from </a:t>
            </a:r>
            <a:r>
              <a:rPr lang="en-US" dirty="0" err="1">
                <a:solidFill>
                  <a:srgbClr val="082D49"/>
                </a:solidFill>
                <a:latin typeface="Roboto"/>
                <a:ea typeface="Roboto"/>
                <a:cs typeface="Roboto"/>
                <a:sym typeface="Roboto"/>
              </a:rPr>
              <a:t>Marketwatch</a:t>
            </a:r>
            <a:r>
              <a:rPr lang="en-US" dirty="0">
                <a:solidFill>
                  <a:srgbClr val="082D49"/>
                </a:solidFill>
                <a:latin typeface="Roboto"/>
                <a:ea typeface="Roboto"/>
                <a:cs typeface="Roboto"/>
                <a:sym typeface="Roboto"/>
              </a:rPr>
              <a:t>, a prominent financial news and data provider.</a:t>
            </a:r>
          </a:p>
          <a:p>
            <a:pPr lvl="0" algn="just">
              <a:lnSpc>
                <a:spcPct val="115000"/>
              </a:lnSpc>
              <a:spcAft>
                <a:spcPts val="800"/>
              </a:spcAft>
            </a:pPr>
            <a:r>
              <a:rPr lang="en-US" dirty="0">
                <a:solidFill>
                  <a:srgbClr val="082D49"/>
                </a:solidFill>
                <a:latin typeface="Roboto"/>
                <a:ea typeface="Roboto"/>
                <a:cs typeface="Roboto"/>
                <a:sym typeface="Roboto"/>
              </a:rPr>
              <a:t>We initiated the data cleaning process by thoroughly examining the datasets. We focused on 4 datasets: </a:t>
            </a:r>
          </a:p>
          <a:p>
            <a:pPr lvl="0" algn="just">
              <a:lnSpc>
                <a:spcPct val="115000"/>
              </a:lnSpc>
              <a:spcAft>
                <a:spcPts val="800"/>
              </a:spcAft>
            </a:pPr>
            <a:r>
              <a:rPr lang="en-US" dirty="0">
                <a:solidFill>
                  <a:srgbClr val="082D49"/>
                </a:solidFill>
                <a:latin typeface="Roboto"/>
                <a:ea typeface="Roboto"/>
                <a:cs typeface="Roboto"/>
                <a:sym typeface="Roboto"/>
              </a:rPr>
              <a:t>1. Death rates in the United States</a:t>
            </a:r>
          </a:p>
          <a:p>
            <a:pPr lvl="0" algn="just">
              <a:lnSpc>
                <a:spcPct val="115000"/>
              </a:lnSpc>
              <a:spcAft>
                <a:spcPts val="800"/>
              </a:spcAft>
            </a:pPr>
            <a:r>
              <a:rPr lang="en-US" dirty="0">
                <a:solidFill>
                  <a:srgbClr val="082D49"/>
                </a:solidFill>
                <a:latin typeface="Roboto"/>
                <a:ea typeface="Roboto"/>
                <a:cs typeface="Roboto"/>
                <a:sym typeface="Roboto"/>
              </a:rPr>
              <a:t>2. Pharmaceutical sales data</a:t>
            </a:r>
          </a:p>
          <a:p>
            <a:pPr lvl="0" algn="just">
              <a:lnSpc>
                <a:spcPct val="115000"/>
              </a:lnSpc>
              <a:spcAft>
                <a:spcPts val="800"/>
              </a:spcAft>
            </a:pPr>
            <a:r>
              <a:rPr lang="en-US" dirty="0">
                <a:solidFill>
                  <a:srgbClr val="082D49"/>
                </a:solidFill>
                <a:latin typeface="Roboto"/>
                <a:ea typeface="Roboto"/>
                <a:cs typeface="Roboto"/>
                <a:sym typeface="Roboto"/>
              </a:rPr>
              <a:t>3. Pfizer stock prices 2021</a:t>
            </a:r>
          </a:p>
          <a:p>
            <a:pPr lvl="0" algn="just">
              <a:lnSpc>
                <a:spcPct val="115000"/>
              </a:lnSpc>
              <a:spcAft>
                <a:spcPts val="800"/>
              </a:spcAft>
            </a:pPr>
            <a:r>
              <a:rPr lang="en-US" dirty="0">
                <a:solidFill>
                  <a:srgbClr val="082D49"/>
                </a:solidFill>
                <a:latin typeface="Roboto"/>
                <a:ea typeface="Roboto"/>
                <a:cs typeface="Roboto"/>
                <a:sym typeface="Roboto"/>
              </a:rPr>
              <a:t>4. Pfizer stock price 2022</a:t>
            </a: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84250" y="1520011"/>
            <a:ext cx="8537048" cy="464686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691123"/>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Approach taken to achieve goals</a:t>
            </a:r>
            <a:endParaRPr sz="2400" b="1" dirty="0">
              <a:solidFill>
                <a:srgbClr val="0077DB"/>
              </a:solidFill>
              <a:latin typeface="Roboto"/>
              <a:ea typeface="Roboto"/>
              <a:cs typeface="Roboto"/>
              <a:sym typeface="Roboto"/>
            </a:endParaRPr>
          </a:p>
        </p:txBody>
      </p:sp>
      <p:sp>
        <p:nvSpPr>
          <p:cNvPr id="950" name="Google Shape;950;p83"/>
          <p:cNvSpPr txBox="1"/>
          <p:nvPr/>
        </p:nvSpPr>
        <p:spPr>
          <a:xfrm>
            <a:off x="3495000" y="1547694"/>
            <a:ext cx="8426298" cy="4619183"/>
          </a:xfrm>
          <a:prstGeom prst="rect">
            <a:avLst/>
          </a:prstGeom>
          <a:noFill/>
          <a:ln>
            <a:noFill/>
          </a:ln>
        </p:spPr>
        <p:txBody>
          <a:bodyPr spcFirstLastPara="1" wrap="square" lIns="91425" tIns="91425" rIns="91425" bIns="91425" anchor="t" anchorCtr="0">
            <a:spAutoFit/>
          </a:bodyPr>
          <a:lstStyle/>
          <a:p>
            <a:pPr lvl="0" algn="just">
              <a:lnSpc>
                <a:spcPct val="115000"/>
              </a:lnSpc>
              <a:spcAft>
                <a:spcPts val="800"/>
              </a:spcAft>
            </a:pPr>
            <a:r>
              <a:rPr lang="en-US" dirty="0">
                <a:solidFill>
                  <a:srgbClr val="082D49"/>
                </a:solidFill>
                <a:latin typeface="Roboto"/>
                <a:ea typeface="Roboto"/>
                <a:cs typeface="Roboto"/>
                <a:sym typeface="Roboto"/>
              </a:rPr>
              <a:t>Our initial focus was on ensuring data consistency and alignment. We standardized the date/time formats across all datasets to facilitate merging. </a:t>
            </a:r>
          </a:p>
          <a:p>
            <a:pPr lvl="0" algn="just">
              <a:lnSpc>
                <a:spcPct val="115000"/>
              </a:lnSpc>
              <a:spcAft>
                <a:spcPts val="800"/>
              </a:spcAft>
            </a:pPr>
            <a:r>
              <a:rPr lang="en-US" dirty="0">
                <a:solidFill>
                  <a:srgbClr val="082D49"/>
                </a:solidFill>
                <a:latin typeface="Roboto"/>
                <a:ea typeface="Roboto"/>
                <a:cs typeface="Roboto"/>
                <a:sym typeface="Roboto"/>
              </a:rPr>
              <a:t>Data cleaning was a crucial step. We identified and removed missing values, addressed duplicate entries and tackled any issues  with inconsistent data types. We also renamed columns for clarity.</a:t>
            </a:r>
          </a:p>
          <a:p>
            <a:pPr lvl="0" algn="just">
              <a:lnSpc>
                <a:spcPct val="115000"/>
              </a:lnSpc>
              <a:spcAft>
                <a:spcPts val="800"/>
              </a:spcAft>
            </a:pPr>
            <a:r>
              <a:rPr lang="en-US" dirty="0">
                <a:solidFill>
                  <a:srgbClr val="082D49"/>
                </a:solidFill>
                <a:latin typeface="Roboto"/>
                <a:ea typeface="Roboto"/>
                <a:cs typeface="Roboto"/>
                <a:sym typeface="Roboto"/>
              </a:rPr>
              <a:t>Next, we continued our analysis by grouping data utilizing the </a:t>
            </a:r>
            <a:r>
              <a:rPr lang="en-US" dirty="0" err="1">
                <a:solidFill>
                  <a:srgbClr val="082D49"/>
                </a:solidFill>
                <a:latin typeface="Roboto"/>
                <a:ea typeface="Roboto"/>
                <a:cs typeface="Roboto"/>
                <a:sym typeface="Roboto"/>
              </a:rPr>
              <a:t>groupby</a:t>
            </a:r>
            <a:r>
              <a:rPr lang="en-US" dirty="0">
                <a:solidFill>
                  <a:srgbClr val="082D49"/>
                </a:solidFill>
                <a:latin typeface="Roboto"/>
                <a:ea typeface="Roboto"/>
                <a:cs typeface="Roboto"/>
                <a:sym typeface="Roboto"/>
              </a:rPr>
              <a:t> method where we deemed appropriate, for example in the such as by disease types. </a:t>
            </a:r>
          </a:p>
          <a:p>
            <a:pPr lvl="0" algn="just">
              <a:lnSpc>
                <a:spcPct val="115000"/>
              </a:lnSpc>
              <a:spcAft>
                <a:spcPts val="800"/>
              </a:spcAft>
            </a:pPr>
            <a:r>
              <a:rPr lang="en-US" dirty="0">
                <a:solidFill>
                  <a:srgbClr val="082D49"/>
                </a:solidFill>
                <a:latin typeface="Roboto"/>
                <a:ea typeface="Roboto"/>
                <a:cs typeface="Roboto"/>
                <a:sym typeface="Roboto"/>
              </a:rPr>
              <a:t>Additionally, we renamed columns for clarity and grouped data where appropriate, for example by disease types. We worked to ensure each data frame was ready for further analysis through merging. </a:t>
            </a:r>
          </a:p>
          <a:p>
            <a:pPr lvl="0" algn="just">
              <a:lnSpc>
                <a:spcPct val="115000"/>
              </a:lnSpc>
              <a:spcAft>
                <a:spcPts val="800"/>
              </a:spcAft>
            </a:pPr>
            <a:r>
              <a:rPr lang="en-US" dirty="0">
                <a:solidFill>
                  <a:srgbClr val="082D49"/>
                </a:solidFill>
                <a:latin typeface="Roboto"/>
                <a:ea typeface="Roboto"/>
                <a:cs typeface="Roboto"/>
                <a:sym typeface="Roboto"/>
              </a:rPr>
              <a:t>Next, we merged data frames to continue our exploratory data analysis and see if there are any relevant correlations. We used functions like </a:t>
            </a:r>
            <a:r>
              <a:rPr lang="en-US" dirty="0" err="1">
                <a:solidFill>
                  <a:srgbClr val="082D49"/>
                </a:solidFill>
                <a:latin typeface="Roboto"/>
                <a:ea typeface="Roboto"/>
                <a:cs typeface="Roboto"/>
                <a:sym typeface="Roboto"/>
              </a:rPr>
              <a:t>concat</a:t>
            </a:r>
            <a:r>
              <a:rPr lang="en-US" dirty="0">
                <a:solidFill>
                  <a:srgbClr val="082D49"/>
                </a:solidFill>
                <a:latin typeface="Roboto"/>
                <a:ea typeface="Roboto"/>
                <a:cs typeface="Roboto"/>
                <a:sym typeface="Roboto"/>
              </a:rPr>
              <a:t> and corr. Finally, we used the plot function to generate data visualizations and identify seasonal trends. </a:t>
            </a:r>
          </a:p>
          <a:p>
            <a:pPr lvl="0" algn="just">
              <a:lnSpc>
                <a:spcPct val="115000"/>
              </a:lnSpc>
              <a:spcAft>
                <a:spcPts val="800"/>
              </a:spcAft>
            </a:pPr>
            <a:r>
              <a:rPr lang="en-US" dirty="0">
                <a:solidFill>
                  <a:srgbClr val="082D49"/>
                </a:solidFill>
                <a:latin typeface="Roboto"/>
                <a:ea typeface="Roboto"/>
                <a:cs typeface="Roboto"/>
                <a:sym typeface="Roboto"/>
              </a:rPr>
              <a:t>We investigated if the data revealed specific diseases and a correlation with specific drugs, but realized this was not appropriate as Pfizer stock is not specific to the individual type of drugs manufactured, but to the company as a whole.</a:t>
            </a:r>
          </a:p>
          <a:p>
            <a:pPr marL="0" lvl="0" indent="0" algn="l" rtl="0">
              <a:lnSpc>
                <a:spcPct val="115000"/>
              </a:lnSpc>
              <a:spcBef>
                <a:spcPts val="0"/>
              </a:spcBef>
              <a:spcAft>
                <a:spcPts val="800"/>
              </a:spcAft>
              <a:buNone/>
            </a:pPr>
            <a:r>
              <a:rPr lang="en-US" dirty="0">
                <a:solidFill>
                  <a:srgbClr val="082D49"/>
                </a:solidFill>
                <a:latin typeface="Roboto"/>
                <a:ea typeface="Roboto"/>
                <a:cs typeface="Roboto"/>
                <a:sym typeface="Roboto"/>
              </a:rPr>
              <a:t>Ultimately, the strongest correlation was drug sales total and death counts total.</a:t>
            </a: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sp>
        <p:nvSpPr>
          <p:cNvPr id="961" name="Google Shape;961;p84"/>
          <p:cNvSpPr txBox="1"/>
          <p:nvPr/>
        </p:nvSpPr>
        <p:spPr>
          <a:xfrm>
            <a:off x="695370" y="2314625"/>
            <a:ext cx="4664807" cy="134803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total drug sales and total death counts. Correlation coefficient of 0.423</a:t>
            </a: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2050" name="Picture 2">
            <a:extLst>
              <a:ext uri="{FF2B5EF4-FFF2-40B4-BE49-F238E27FC236}">
                <a16:creationId xmlns:a16="http://schemas.microsoft.com/office/drawing/2014/main" id="{8D7E76CA-22B5-913A-47B3-748F1E46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476" y="2253875"/>
            <a:ext cx="5343525"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545336"/>
            <a:ext cx="11352300" cy="486686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pic>
        <p:nvPicPr>
          <p:cNvPr id="2" name="Picture 2">
            <a:extLst>
              <a:ext uri="{FF2B5EF4-FFF2-40B4-BE49-F238E27FC236}">
                <a16:creationId xmlns:a16="http://schemas.microsoft.com/office/drawing/2014/main" id="{95FAAAF0-CD25-2909-3464-386E53CF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35" y="2251680"/>
            <a:ext cx="9610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6DF3A-7C9F-B395-D547-6BCBFA3D15F3}"/>
              </a:ext>
            </a:extLst>
          </p:cNvPr>
          <p:cNvSpPr txBox="1"/>
          <p:nvPr/>
        </p:nvSpPr>
        <p:spPr>
          <a:xfrm>
            <a:off x="889635" y="1691597"/>
            <a:ext cx="8001000" cy="307777"/>
          </a:xfrm>
          <a:prstGeom prst="rect">
            <a:avLst/>
          </a:prstGeom>
          <a:noFill/>
        </p:spPr>
        <p:txBody>
          <a:bodyPr wrap="square" rtlCol="0">
            <a:spAutoFit/>
          </a:bodyPr>
          <a:lstStyle/>
          <a:p>
            <a:r>
              <a:rPr lang="en-US" dirty="0"/>
              <a:t>Initial data visualization</a:t>
            </a:r>
          </a:p>
        </p:txBody>
      </p:sp>
    </p:spTree>
    <p:extLst>
      <p:ext uri="{BB962C8B-B14F-4D97-AF65-F5344CB8AC3E}">
        <p14:creationId xmlns:p14="http://schemas.microsoft.com/office/powerpoint/2010/main" val="17737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73403" y="1903699"/>
            <a:ext cx="11352300" cy="462660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5998" y="1469598"/>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dirty="0">
                <a:latin typeface="Roboto"/>
                <a:ea typeface="Roboto"/>
                <a:cs typeface="Roboto"/>
                <a:sym typeface="Roboto"/>
              </a:rPr>
              <a:t>Provide a summary of the results with the supporting visualizations (at least 2 per question)</a:t>
            </a:r>
            <a:endParaRPr sz="1800" b="1" dirty="0">
              <a:solidFill>
                <a:srgbClr val="082D49"/>
              </a:solidFill>
              <a:latin typeface="Roboto"/>
              <a:ea typeface="Roboto"/>
              <a:cs typeface="Roboto"/>
              <a:sym typeface="Roboto"/>
            </a:endParaRPr>
          </a:p>
        </p:txBody>
      </p:sp>
      <p:pic>
        <p:nvPicPr>
          <p:cNvPr id="3074" name="Picture 2">
            <a:extLst>
              <a:ext uri="{FF2B5EF4-FFF2-40B4-BE49-F238E27FC236}">
                <a16:creationId xmlns:a16="http://schemas.microsoft.com/office/drawing/2014/main" id="{FFE65E17-7CDD-A9AF-C60A-56C69E8F0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620" y="2496312"/>
            <a:ext cx="5343525" cy="40339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5242FC-2680-EB99-EF94-644E194702AD}"/>
              </a:ext>
            </a:extLst>
          </p:cNvPr>
          <p:cNvSpPr txBox="1"/>
          <p:nvPr/>
        </p:nvSpPr>
        <p:spPr>
          <a:xfrm>
            <a:off x="695370" y="1998547"/>
            <a:ext cx="10908366" cy="738664"/>
          </a:xfrm>
          <a:prstGeom prst="rect">
            <a:avLst/>
          </a:prstGeom>
          <a:noFill/>
        </p:spPr>
        <p:txBody>
          <a:bodyPr wrap="square" rtlCol="0">
            <a:spAutoFit/>
          </a:bodyPr>
          <a:lstStyle/>
          <a:p>
            <a:r>
              <a:rPr lang="en-US" dirty="0">
                <a:solidFill>
                  <a:srgbClr val="082D49"/>
                </a:solidFill>
                <a:latin typeface="Roboto"/>
                <a:ea typeface="Roboto"/>
                <a:cs typeface="Roboto"/>
                <a:sym typeface="Roboto"/>
              </a:rPr>
              <a:t>Overall drug sales and death counts seem to seasonally be higher in the winter. Antihistamines are an exception and are higher in the spring/summer.</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256032" y="1454949"/>
            <a:ext cx="11349252" cy="5047581"/>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1" name="Google Shape;981;p86"/>
          <p:cNvSpPr txBox="1"/>
          <p:nvPr/>
        </p:nvSpPr>
        <p:spPr>
          <a:xfrm>
            <a:off x="5336326" y="570767"/>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total death rates. Correlation coefficient of .384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4098" name="Picture 2">
            <a:extLst>
              <a:ext uri="{FF2B5EF4-FFF2-40B4-BE49-F238E27FC236}">
                <a16:creationId xmlns:a16="http://schemas.microsoft.com/office/drawing/2014/main" id="{9D5653D0-5F5E-A0CE-C584-9C3CECFA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545" y="1454949"/>
            <a:ext cx="9420225" cy="504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5336</TotalTime>
  <Words>863</Words>
  <Application>Microsoft Office PowerPoint</Application>
  <PresentationFormat>Widescreen</PresentationFormat>
  <Paragraphs>105</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Roboto</vt:lpstr>
      <vt:lpstr>Roboto Light</vt:lpstr>
      <vt:lpstr>Calibri</vt:lpstr>
      <vt:lpstr>Arial</vt:lpstr>
      <vt:lpstr>Roboto Medium</vt:lpstr>
      <vt:lpstr>Aptos</vt:lpstr>
      <vt:lpstr>Office Theme</vt:lpstr>
      <vt:lpstr>Trilogy Bootcamps Theme</vt:lpstr>
      <vt:lpstr>Death Rates, Pharmaceutical Sales, and Pfizer Stock: A Correlational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Tanya Bejado</dc:creator>
  <cp:lastModifiedBy>Tanya Bejado</cp:lastModifiedBy>
  <cp:revision>4</cp:revision>
  <dcterms:modified xsi:type="dcterms:W3CDTF">2024-10-21T23:29:52Z</dcterms:modified>
</cp:coreProperties>
</file>