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8"/>
  </p:notesMasterIdLst>
  <p:sldIdLst>
    <p:sldId id="256" r:id="rId3"/>
    <p:sldId id="257" r:id="rId4"/>
    <p:sldId id="258" r:id="rId5"/>
    <p:sldId id="259" r:id="rId6"/>
    <p:sldId id="267" r:id="rId7"/>
    <p:sldId id="260" r:id="rId8"/>
    <p:sldId id="261" r:id="rId9"/>
    <p:sldId id="272" r:id="rId10"/>
    <p:sldId id="262" r:id="rId11"/>
    <p:sldId id="270" r:id="rId12"/>
    <p:sldId id="263" r:id="rId13"/>
    <p:sldId id="268" r:id="rId14"/>
    <p:sldId id="264" r:id="rId15"/>
    <p:sldId id="265" r:id="rId16"/>
    <p:sldId id="266" r:id="rId17"/>
  </p:sldIdLst>
  <p:sldSz cx="12192000" cy="6858000"/>
  <p:notesSz cx="6858000" cy="9144000"/>
  <p:embeddedFontLs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bold r:id="rId24"/>
      <p:italic r:id="rId25"/>
      <p:boldItalic r:id="rId26"/>
    </p:embeddedFont>
    <p:embeddedFont>
      <p:font typeface="Roboto Medium"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61CE0-5E86-42E0-B684-118F8989966B}" v="18" dt="2024-10-22T03:19:40.748"/>
  </p1510:revLst>
</p1510:revInfo>
</file>

<file path=ppt/tableStyles.xml><?xml version="1.0" encoding="utf-8"?>
<a:tblStyleLst xmlns:a="http://schemas.openxmlformats.org/drawingml/2006/main" def="{788715F4-C7C1-491C-85EE-06862457EB91}">
  <a:tblStyle styleId="{788715F4-C7C1-491C-85EE-06862457E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Bejado" userId="4159f38b8e341bce" providerId="LiveId" clId="{58961CE0-5E86-42E0-B684-118F8989966B}"/>
    <pc:docChg chg="undo custSel addSld delSld modSld">
      <pc:chgData name="Tanya Bejado" userId="4159f38b8e341bce" providerId="LiveId" clId="{58961CE0-5E86-42E0-B684-118F8989966B}" dt="2024-10-22T03:20:48.512" v="1354" actId="20577"/>
      <pc:docMkLst>
        <pc:docMk/>
      </pc:docMkLst>
      <pc:sldChg chg="modSp mod">
        <pc:chgData name="Tanya Bejado" userId="4159f38b8e341bce" providerId="LiveId" clId="{58961CE0-5E86-42E0-B684-118F8989966B}" dt="2024-10-22T02:54:45.998" v="1112" actId="6549"/>
        <pc:sldMkLst>
          <pc:docMk/>
          <pc:sldMk cId="0" sldId="258"/>
        </pc:sldMkLst>
        <pc:spChg chg="mod">
          <ac:chgData name="Tanya Bejado" userId="4159f38b8e341bce" providerId="LiveId" clId="{58961CE0-5E86-42E0-B684-118F8989966B}" dt="2024-10-22T02:54:45.998" v="1112" actId="6549"/>
          <ac:spMkLst>
            <pc:docMk/>
            <pc:sldMk cId="0" sldId="258"/>
            <ac:spMk id="930" creationId="{00000000-0000-0000-0000-000000000000}"/>
          </ac:spMkLst>
        </pc:spChg>
      </pc:sldChg>
      <pc:sldChg chg="modSp mod">
        <pc:chgData name="Tanya Bejado" userId="4159f38b8e341bce" providerId="LiveId" clId="{58961CE0-5E86-42E0-B684-118F8989966B}" dt="2024-10-22T01:42:01.434" v="826" actId="20577"/>
        <pc:sldMkLst>
          <pc:docMk/>
          <pc:sldMk cId="0" sldId="259"/>
        </pc:sldMkLst>
        <pc:spChg chg="mod">
          <ac:chgData name="Tanya Bejado" userId="4159f38b8e341bce" providerId="LiveId" clId="{58961CE0-5E86-42E0-B684-118F8989966B}" dt="2024-10-22T01:42:01.434" v="826" actId="20577"/>
          <ac:spMkLst>
            <pc:docMk/>
            <pc:sldMk cId="0" sldId="259"/>
            <ac:spMk id="940" creationId="{00000000-0000-0000-0000-000000000000}"/>
          </ac:spMkLst>
        </pc:spChg>
      </pc:sldChg>
      <pc:sldChg chg="addSp delSp modSp mod">
        <pc:chgData name="Tanya Bejado" userId="4159f38b8e341bce" providerId="LiveId" clId="{58961CE0-5E86-42E0-B684-118F8989966B}" dt="2024-10-22T03:12:51.673" v="1235" actId="6549"/>
        <pc:sldMkLst>
          <pc:docMk/>
          <pc:sldMk cId="0" sldId="260"/>
        </pc:sldMkLst>
        <pc:spChg chg="add mod">
          <ac:chgData name="Tanya Bejado" userId="4159f38b8e341bce" providerId="LiveId" clId="{58961CE0-5E86-42E0-B684-118F8989966B}" dt="2024-10-22T03:12:51.673" v="1235" actId="6549"/>
          <ac:spMkLst>
            <pc:docMk/>
            <pc:sldMk cId="0" sldId="260"/>
            <ac:spMk id="2" creationId="{FC13E34A-37BC-4320-EC4E-7A4F74AB5409}"/>
          </ac:spMkLst>
        </pc:spChg>
        <pc:spChg chg="mod">
          <ac:chgData name="Tanya Bejado" userId="4159f38b8e341bce" providerId="LiveId" clId="{58961CE0-5E86-42E0-B684-118F8989966B}" dt="2024-10-21T23:29:52.409" v="618" actId="14100"/>
          <ac:spMkLst>
            <pc:docMk/>
            <pc:sldMk cId="0" sldId="260"/>
            <ac:spMk id="947" creationId="{00000000-0000-0000-0000-000000000000}"/>
          </ac:spMkLst>
        </pc:spChg>
        <pc:spChg chg="mod">
          <ac:chgData name="Tanya Bejado" userId="4159f38b8e341bce" providerId="LiveId" clId="{58961CE0-5E86-42E0-B684-118F8989966B}" dt="2024-10-21T23:29:30.048" v="614" actId="1076"/>
          <ac:spMkLst>
            <pc:docMk/>
            <pc:sldMk cId="0" sldId="260"/>
            <ac:spMk id="949" creationId="{00000000-0000-0000-0000-000000000000}"/>
          </ac:spMkLst>
        </pc:spChg>
        <pc:spChg chg="del mod">
          <ac:chgData name="Tanya Bejado" userId="4159f38b8e341bce" providerId="LiveId" clId="{58961CE0-5E86-42E0-B684-118F8989966B}" dt="2024-10-22T01:00:57.907" v="747"/>
          <ac:spMkLst>
            <pc:docMk/>
            <pc:sldMk cId="0" sldId="260"/>
            <ac:spMk id="950" creationId="{00000000-0000-0000-0000-000000000000}"/>
          </ac:spMkLst>
        </pc:spChg>
      </pc:sldChg>
      <pc:sldChg chg="addSp delSp modSp mod">
        <pc:chgData name="Tanya Bejado" userId="4159f38b8e341bce" providerId="LiveId" clId="{58961CE0-5E86-42E0-B684-118F8989966B}" dt="2024-10-22T02:10:42.851" v="852" actId="1076"/>
        <pc:sldMkLst>
          <pc:docMk/>
          <pc:sldMk cId="0" sldId="261"/>
        </pc:sldMkLst>
        <pc:spChg chg="del">
          <ac:chgData name="Tanya Bejado" userId="4159f38b8e341bce" providerId="LiveId" clId="{58961CE0-5E86-42E0-B684-118F8989966B}" dt="2024-10-22T01:25:48.164" v="782" actId="478"/>
          <ac:spMkLst>
            <pc:docMk/>
            <pc:sldMk cId="0" sldId="261"/>
            <ac:spMk id="960" creationId="{00000000-0000-0000-0000-000000000000}"/>
          </ac:spMkLst>
        </pc:spChg>
        <pc:spChg chg="mod">
          <ac:chgData name="Tanya Bejado" userId="4159f38b8e341bce" providerId="LiveId" clId="{58961CE0-5E86-42E0-B684-118F8989966B}" dt="2024-10-22T01:25:58.103" v="784" actId="1076"/>
          <ac:spMkLst>
            <pc:docMk/>
            <pc:sldMk cId="0" sldId="261"/>
            <ac:spMk id="961" creationId="{00000000-0000-0000-0000-000000000000}"/>
          </ac:spMkLst>
        </pc:spChg>
        <pc:picChg chg="add mod">
          <ac:chgData name="Tanya Bejado" userId="4159f38b8e341bce" providerId="LiveId" clId="{58961CE0-5E86-42E0-B684-118F8989966B}" dt="2024-10-22T02:10:42.851" v="852" actId="1076"/>
          <ac:picMkLst>
            <pc:docMk/>
            <pc:sldMk cId="0" sldId="261"/>
            <ac:picMk id="3" creationId="{A81F62D9-3D22-26ED-6B16-ED72B61665CA}"/>
          </ac:picMkLst>
        </pc:picChg>
        <pc:picChg chg="del">
          <ac:chgData name="Tanya Bejado" userId="4159f38b8e341bce" providerId="LiveId" clId="{58961CE0-5E86-42E0-B684-118F8989966B}" dt="2024-10-22T01:25:37.683" v="777" actId="478"/>
          <ac:picMkLst>
            <pc:docMk/>
            <pc:sldMk cId="0" sldId="261"/>
            <ac:picMk id="2050" creationId="{8D7E76CA-22B5-913A-47B3-748F1E46DCA5}"/>
          </ac:picMkLst>
        </pc:picChg>
      </pc:sldChg>
      <pc:sldChg chg="addSp delSp modSp mod">
        <pc:chgData name="Tanya Bejado" userId="4159f38b8e341bce" providerId="LiveId" clId="{58961CE0-5E86-42E0-B684-118F8989966B}" dt="2024-10-22T01:23:06.206" v="776" actId="1076"/>
        <pc:sldMkLst>
          <pc:docMk/>
          <pc:sldMk cId="0" sldId="262"/>
        </pc:sldMkLst>
        <pc:spChg chg="mod">
          <ac:chgData name="Tanya Bejado" userId="4159f38b8e341bce" providerId="LiveId" clId="{58961CE0-5E86-42E0-B684-118F8989966B}" dt="2024-10-22T01:22:59.415" v="774" actId="14100"/>
          <ac:spMkLst>
            <pc:docMk/>
            <pc:sldMk cId="0" sldId="262"/>
            <ac:spMk id="2" creationId="{225242FC-2680-EB99-EF94-644E194702AD}"/>
          </ac:spMkLst>
        </pc:spChg>
        <pc:spChg chg="mod">
          <ac:chgData name="Tanya Bejado" userId="4159f38b8e341bce" providerId="LiveId" clId="{58961CE0-5E86-42E0-B684-118F8989966B}" dt="2024-10-22T01:23:06.206" v="776" actId="1076"/>
          <ac:spMkLst>
            <pc:docMk/>
            <pc:sldMk cId="0" sldId="262"/>
            <ac:spMk id="967" creationId="{00000000-0000-0000-0000-000000000000}"/>
          </ac:spMkLst>
        </pc:spChg>
        <pc:spChg chg="del mod">
          <ac:chgData name="Tanya Bejado" userId="4159f38b8e341bce" providerId="LiveId" clId="{58961CE0-5E86-42E0-B684-118F8989966B}" dt="2024-10-22T01:16:13.804" v="751" actId="478"/>
          <ac:spMkLst>
            <pc:docMk/>
            <pc:sldMk cId="0" sldId="262"/>
            <ac:spMk id="970" creationId="{00000000-0000-0000-0000-000000000000}"/>
          </ac:spMkLst>
        </pc:spChg>
        <pc:picChg chg="add mod">
          <ac:chgData name="Tanya Bejado" userId="4159f38b8e341bce" providerId="LiveId" clId="{58961CE0-5E86-42E0-B684-118F8989966B}" dt="2024-10-22T01:23:05.482" v="775" actId="1076"/>
          <ac:picMkLst>
            <pc:docMk/>
            <pc:sldMk cId="0" sldId="262"/>
            <ac:picMk id="4" creationId="{D66D5CDD-E15F-5938-3C10-345D9C7C9275}"/>
          </ac:picMkLst>
        </pc:picChg>
        <pc:picChg chg="del">
          <ac:chgData name="Tanya Bejado" userId="4159f38b8e341bce" providerId="LiveId" clId="{58961CE0-5E86-42E0-B684-118F8989966B}" dt="2024-10-22T01:22:35.444" v="769" actId="478"/>
          <ac:picMkLst>
            <pc:docMk/>
            <pc:sldMk cId="0" sldId="262"/>
            <ac:picMk id="3074" creationId="{FFE65E17-7CDD-A9AF-C60A-56C69E8F07A7}"/>
          </ac:picMkLst>
        </pc:picChg>
      </pc:sldChg>
      <pc:sldChg chg="modSp mod">
        <pc:chgData name="Tanya Bejado" userId="4159f38b8e341bce" providerId="LiveId" clId="{58961CE0-5E86-42E0-B684-118F8989966B}" dt="2024-10-22T02:59:02.329" v="1179" actId="5793"/>
        <pc:sldMkLst>
          <pc:docMk/>
          <pc:sldMk cId="0" sldId="264"/>
        </pc:sldMkLst>
        <pc:spChg chg="mod">
          <ac:chgData name="Tanya Bejado" userId="4159f38b8e341bce" providerId="LiveId" clId="{58961CE0-5E86-42E0-B684-118F8989966B}" dt="2024-10-22T02:59:02.329" v="1179" actId="5793"/>
          <ac:spMkLst>
            <pc:docMk/>
            <pc:sldMk cId="0" sldId="264"/>
            <ac:spMk id="991" creationId="{00000000-0000-0000-0000-000000000000}"/>
          </ac:spMkLst>
        </pc:spChg>
      </pc:sldChg>
      <pc:sldChg chg="modSp mod">
        <pc:chgData name="Tanya Bejado" userId="4159f38b8e341bce" providerId="LiveId" clId="{58961CE0-5E86-42E0-B684-118F8989966B}" dt="2024-10-22T03:04:37.692" v="1230" actId="1076"/>
        <pc:sldMkLst>
          <pc:docMk/>
          <pc:sldMk cId="0" sldId="265"/>
        </pc:sldMkLst>
        <pc:spChg chg="mod">
          <ac:chgData name="Tanya Bejado" userId="4159f38b8e341bce" providerId="LiveId" clId="{58961CE0-5E86-42E0-B684-118F8989966B}" dt="2024-10-22T03:04:37.692" v="1230" actId="1076"/>
          <ac:spMkLst>
            <pc:docMk/>
            <pc:sldMk cId="0" sldId="265"/>
            <ac:spMk id="1002" creationId="{00000000-0000-0000-0000-000000000000}"/>
          </ac:spMkLst>
        </pc:spChg>
      </pc:sldChg>
      <pc:sldChg chg="delSp modSp mod">
        <pc:chgData name="Tanya Bejado" userId="4159f38b8e341bce" providerId="LiveId" clId="{58961CE0-5E86-42E0-B684-118F8989966B}" dt="2024-10-22T03:05:45.369" v="1234" actId="20577"/>
        <pc:sldMkLst>
          <pc:docMk/>
          <pc:sldMk cId="0" sldId="266"/>
        </pc:sldMkLst>
        <pc:spChg chg="mod">
          <ac:chgData name="Tanya Bejado" userId="4159f38b8e341bce" providerId="LiveId" clId="{58961CE0-5E86-42E0-B684-118F8989966B}" dt="2024-10-22T03:05:32.694" v="1233" actId="1076"/>
          <ac:spMkLst>
            <pc:docMk/>
            <pc:sldMk cId="0" sldId="266"/>
            <ac:spMk id="1008" creationId="{00000000-0000-0000-0000-000000000000}"/>
          </ac:spMkLst>
        </pc:spChg>
        <pc:spChg chg="mod">
          <ac:chgData name="Tanya Bejado" userId="4159f38b8e341bce" providerId="LiveId" clId="{58961CE0-5E86-42E0-B684-118F8989966B}" dt="2024-10-22T03:05:45.369" v="1234" actId="20577"/>
          <ac:spMkLst>
            <pc:docMk/>
            <pc:sldMk cId="0" sldId="266"/>
            <ac:spMk id="1012" creationId="{00000000-0000-0000-0000-000000000000}"/>
          </ac:spMkLst>
        </pc:spChg>
        <pc:spChg chg="del">
          <ac:chgData name="Tanya Bejado" userId="4159f38b8e341bce" providerId="LiveId" clId="{58961CE0-5E86-42E0-B684-118F8989966B}" dt="2024-10-22T03:05:27.785" v="1232" actId="478"/>
          <ac:spMkLst>
            <pc:docMk/>
            <pc:sldMk cId="0" sldId="266"/>
            <ac:spMk id="1013" creationId="{00000000-0000-0000-0000-000000000000}"/>
          </ac:spMkLst>
        </pc:spChg>
      </pc:sldChg>
      <pc:sldChg chg="add del">
        <pc:chgData name="Tanya Bejado" userId="4159f38b8e341bce" providerId="LiveId" clId="{58961CE0-5E86-42E0-B684-118F8989966B}" dt="2024-10-22T01:35:00.137" v="796" actId="2696"/>
        <pc:sldMkLst>
          <pc:docMk/>
          <pc:sldMk cId="567682619" sldId="267"/>
        </pc:sldMkLst>
      </pc:sldChg>
      <pc:sldChg chg="modSp add mod">
        <pc:chgData name="Tanya Bejado" userId="4159f38b8e341bce" providerId="LiveId" clId="{58961CE0-5E86-42E0-B684-118F8989966B}" dt="2024-10-22T03:20:48.512" v="1354" actId="20577"/>
        <pc:sldMkLst>
          <pc:docMk/>
          <pc:sldMk cId="1651198790" sldId="267"/>
        </pc:sldMkLst>
        <pc:spChg chg="mod">
          <ac:chgData name="Tanya Bejado" userId="4159f38b8e341bce" providerId="LiveId" clId="{58961CE0-5E86-42E0-B684-118F8989966B}" dt="2024-10-22T03:20:48.512" v="1354" actId="20577"/>
          <ac:spMkLst>
            <pc:docMk/>
            <pc:sldMk cId="1651198790" sldId="267"/>
            <ac:spMk id="959" creationId="{00000000-0000-0000-0000-000000000000}"/>
          </ac:spMkLst>
        </pc:spChg>
      </pc:sldChg>
      <pc:sldChg chg="del">
        <pc:chgData name="Tanya Bejado" userId="4159f38b8e341bce" providerId="LiveId" clId="{58961CE0-5E86-42E0-B684-118F8989966B}" dt="2024-10-22T01:34:41.619" v="794" actId="2696"/>
        <pc:sldMkLst>
          <pc:docMk/>
          <pc:sldMk cId="1773759397" sldId="267"/>
        </pc:sldMkLst>
      </pc:sldChg>
      <pc:sldChg chg="modSp add del mod">
        <pc:chgData name="Tanya Bejado" userId="4159f38b8e341bce" providerId="LiveId" clId="{58961CE0-5E86-42E0-B684-118F8989966B}" dt="2024-10-22T03:19:32.168" v="1296" actId="2696"/>
        <pc:sldMkLst>
          <pc:docMk/>
          <pc:sldMk cId="2273469656" sldId="267"/>
        </pc:sldMkLst>
        <pc:spChg chg="mod">
          <ac:chgData name="Tanya Bejado" userId="4159f38b8e341bce" providerId="LiveId" clId="{58961CE0-5E86-42E0-B684-118F8989966B}" dt="2024-10-22T03:17:28.874" v="1291" actId="6549"/>
          <ac:spMkLst>
            <pc:docMk/>
            <pc:sldMk cId="2273469656" sldId="267"/>
            <ac:spMk id="3" creationId="{5966DF3A-7C9F-B395-D547-6BCBFA3D15F3}"/>
          </ac:spMkLst>
        </pc:spChg>
        <pc:spChg chg="mod">
          <ac:chgData name="Tanya Bejado" userId="4159f38b8e341bce" providerId="LiveId" clId="{58961CE0-5E86-42E0-B684-118F8989966B}" dt="2024-10-22T03:19:08.722" v="1295" actId="6549"/>
          <ac:spMkLst>
            <pc:docMk/>
            <pc:sldMk cId="2273469656" sldId="267"/>
            <ac:spMk id="959" creationId="{00000000-0000-0000-0000-000000000000}"/>
          </ac:spMkLst>
        </pc:spChg>
      </pc:sldChg>
      <pc:sldChg chg="modSp mod">
        <pc:chgData name="Tanya Bejado" userId="4159f38b8e341bce" providerId="LiveId" clId="{58961CE0-5E86-42E0-B684-118F8989966B}" dt="2024-10-22T01:15:54.309" v="749" actId="1076"/>
        <pc:sldMkLst>
          <pc:docMk/>
          <pc:sldMk cId="3132441706" sldId="268"/>
        </pc:sldMkLst>
        <pc:spChg chg="mod">
          <ac:chgData name="Tanya Bejado" userId="4159f38b8e341bce" providerId="LiveId" clId="{58961CE0-5E86-42E0-B684-118F8989966B}" dt="2024-10-22T01:15:54.309" v="749" actId="1076"/>
          <ac:spMkLst>
            <pc:docMk/>
            <pc:sldMk cId="3132441706" sldId="268"/>
            <ac:spMk id="981" creationId="{00000000-0000-0000-0000-000000000000}"/>
          </ac:spMkLst>
        </pc:spChg>
      </pc:sldChg>
      <pc:sldChg chg="addSp delSp modSp add del mod">
        <pc:chgData name="Tanya Bejado" userId="4159f38b8e341bce" providerId="LiveId" clId="{58961CE0-5E86-42E0-B684-118F8989966B}" dt="2024-10-22T01:47:33.276" v="844" actId="2696"/>
        <pc:sldMkLst>
          <pc:docMk/>
          <pc:sldMk cId="2746679106" sldId="269"/>
        </pc:sldMkLst>
        <pc:spChg chg="del mod">
          <ac:chgData name="Tanya Bejado" userId="4159f38b8e341bce" providerId="LiveId" clId="{58961CE0-5E86-42E0-B684-118F8989966B}" dt="2024-10-22T01:20:18.417" v="754" actId="478"/>
          <ac:spMkLst>
            <pc:docMk/>
            <pc:sldMk cId="2746679106" sldId="269"/>
            <ac:spMk id="2" creationId="{225242FC-2680-EB99-EF94-644E194702AD}"/>
          </ac:spMkLst>
        </pc:spChg>
        <pc:spChg chg="mod">
          <ac:chgData name="Tanya Bejado" userId="4159f38b8e341bce" providerId="LiveId" clId="{58961CE0-5E86-42E0-B684-118F8989966B}" dt="2024-10-22T01:21:29.239" v="768" actId="1076"/>
          <ac:spMkLst>
            <pc:docMk/>
            <pc:sldMk cId="2746679106" sldId="269"/>
            <ac:spMk id="967" creationId="{00000000-0000-0000-0000-000000000000}"/>
          </ac:spMkLst>
        </pc:spChg>
        <pc:picChg chg="add del mod">
          <ac:chgData name="Tanya Bejado" userId="4159f38b8e341bce" providerId="LiveId" clId="{58961CE0-5E86-42E0-B684-118F8989966B}" dt="2024-10-22T01:22:39.958" v="770" actId="21"/>
          <ac:picMkLst>
            <pc:docMk/>
            <pc:sldMk cId="2746679106" sldId="269"/>
            <ac:picMk id="4" creationId="{D66D5CDD-E15F-5938-3C10-345D9C7C9275}"/>
          </ac:picMkLst>
        </pc:picChg>
        <pc:picChg chg="del">
          <ac:chgData name="Tanya Bejado" userId="4159f38b8e341bce" providerId="LiveId" clId="{58961CE0-5E86-42E0-B684-118F8989966B}" dt="2024-10-22T01:20:21.202" v="755" actId="478"/>
          <ac:picMkLst>
            <pc:docMk/>
            <pc:sldMk cId="2746679106" sldId="269"/>
            <ac:picMk id="3074" creationId="{FFE65E17-7CDD-A9AF-C60A-56C69E8F07A7}"/>
          </ac:picMkLst>
        </pc:picChg>
      </pc:sldChg>
      <pc:sldChg chg="addSp delSp modSp new add del mod">
        <pc:chgData name="Tanya Bejado" userId="4159f38b8e341bce" providerId="LiveId" clId="{58961CE0-5E86-42E0-B684-118F8989966B}" dt="2024-10-22T01:48:31.469" v="850" actId="1076"/>
        <pc:sldMkLst>
          <pc:docMk/>
          <pc:sldMk cId="3563326731" sldId="270"/>
        </pc:sldMkLst>
        <pc:spChg chg="del">
          <ac:chgData name="Tanya Bejado" userId="4159f38b8e341bce" providerId="LiveId" clId="{58961CE0-5E86-42E0-B684-118F8989966B}" dt="2024-10-22T01:45:20.002" v="839" actId="478"/>
          <ac:spMkLst>
            <pc:docMk/>
            <pc:sldMk cId="3563326731" sldId="270"/>
            <ac:spMk id="2" creationId="{36F4E963-2C84-24B8-6E56-36EFDD57D538}"/>
          </ac:spMkLst>
        </pc:spChg>
        <pc:spChg chg="del mod">
          <ac:chgData name="Tanya Bejado" userId="4159f38b8e341bce" providerId="LiveId" clId="{58961CE0-5E86-42E0-B684-118F8989966B}" dt="2024-10-22T01:48:04.682" v="846" actId="478"/>
          <ac:spMkLst>
            <pc:docMk/>
            <pc:sldMk cId="3563326731" sldId="270"/>
            <ac:spMk id="3" creationId="{21D7F815-C641-B34F-36A6-B88E2EF9FB53}"/>
          </ac:spMkLst>
        </pc:spChg>
        <pc:spChg chg="add mod">
          <ac:chgData name="Tanya Bejado" userId="4159f38b8e341bce" providerId="LiveId" clId="{58961CE0-5E86-42E0-B684-118F8989966B}" dt="2024-10-22T01:45:24.649" v="841" actId="1076"/>
          <ac:spMkLst>
            <pc:docMk/>
            <pc:sldMk cId="3563326731" sldId="270"/>
            <ac:spMk id="6" creationId="{7D7EB54D-D349-8739-19A4-C40EE698812A}"/>
          </ac:spMkLst>
        </pc:spChg>
        <pc:spChg chg="add mod">
          <ac:chgData name="Tanya Bejado" userId="4159f38b8e341bce" providerId="LiveId" clId="{58961CE0-5E86-42E0-B684-118F8989966B}" dt="2024-10-22T01:45:48.665" v="843" actId="1076"/>
          <ac:spMkLst>
            <pc:docMk/>
            <pc:sldMk cId="3563326731" sldId="270"/>
            <ac:spMk id="7" creationId="{F3A673ED-AF01-903A-F3CE-D3D32A4F7E5C}"/>
          </ac:spMkLst>
        </pc:spChg>
        <pc:picChg chg="add mod">
          <ac:chgData name="Tanya Bejado" userId="4159f38b8e341bce" providerId="LiveId" clId="{58961CE0-5E86-42E0-B684-118F8989966B}" dt="2024-10-22T01:48:31.469" v="850" actId="1076"/>
          <ac:picMkLst>
            <pc:docMk/>
            <pc:sldMk cId="3563326731" sldId="270"/>
            <ac:picMk id="5" creationId="{9ABCB0E1-6FA3-F6FE-FFEF-9BC0CE81459A}"/>
          </ac:picMkLst>
        </pc:picChg>
      </pc:sldChg>
      <pc:sldChg chg="new del">
        <pc:chgData name="Tanya Bejado" userId="4159f38b8e341bce" providerId="LiveId" clId="{58961CE0-5E86-42E0-B684-118F8989966B}" dt="2024-10-22T01:39:22.559" v="818" actId="47"/>
        <pc:sldMkLst>
          <pc:docMk/>
          <pc:sldMk cId="3560805719" sldId="271"/>
        </pc:sldMkLst>
      </pc:sldChg>
      <pc:sldChg chg="addSp delSp modSp add mod">
        <pc:chgData name="Tanya Bejado" userId="4159f38b8e341bce" providerId="LiveId" clId="{58961CE0-5E86-42E0-B684-118F8989966B}" dt="2024-10-22T01:38:51.375" v="817" actId="1076"/>
        <pc:sldMkLst>
          <pc:docMk/>
          <pc:sldMk cId="1916584423" sldId="272"/>
        </pc:sldMkLst>
        <pc:spChg chg="mod">
          <ac:chgData name="Tanya Bejado" userId="4159f38b8e341bce" providerId="LiveId" clId="{58961CE0-5E86-42E0-B684-118F8989966B}" dt="2024-10-22T01:38:38.667" v="814" actId="1076"/>
          <ac:spMkLst>
            <pc:docMk/>
            <pc:sldMk cId="1916584423" sldId="272"/>
            <ac:spMk id="957" creationId="{00000000-0000-0000-0000-000000000000}"/>
          </ac:spMkLst>
        </pc:spChg>
        <pc:spChg chg="del mod">
          <ac:chgData name="Tanya Bejado" userId="4159f38b8e341bce" providerId="LiveId" clId="{58961CE0-5E86-42E0-B684-118F8989966B}" dt="2024-10-22T01:37:38.291" v="805" actId="478"/>
          <ac:spMkLst>
            <pc:docMk/>
            <pc:sldMk cId="1916584423" sldId="272"/>
            <ac:spMk id="961" creationId="{00000000-0000-0000-0000-000000000000}"/>
          </ac:spMkLst>
        </pc:spChg>
        <pc:picChg chg="del">
          <ac:chgData name="Tanya Bejado" userId="4159f38b8e341bce" providerId="LiveId" clId="{58961CE0-5E86-42E0-B684-118F8989966B}" dt="2024-10-22T01:37:31.626" v="803" actId="478"/>
          <ac:picMkLst>
            <pc:docMk/>
            <pc:sldMk cId="1916584423" sldId="272"/>
            <ac:picMk id="3" creationId="{A81F62D9-3D22-26ED-6B16-ED72B61665CA}"/>
          </ac:picMkLst>
        </pc:picChg>
        <pc:picChg chg="add mod">
          <ac:chgData name="Tanya Bejado" userId="4159f38b8e341bce" providerId="LiveId" clId="{58961CE0-5E86-42E0-B684-118F8989966B}" dt="2024-10-22T01:38:51.375" v="817" actId="1076"/>
          <ac:picMkLst>
            <pc:docMk/>
            <pc:sldMk cId="1916584423" sldId="272"/>
            <ac:picMk id="4" creationId="{619C924D-E57E-AB86-69B8-31BCD2D662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57766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462382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651433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{788715F4-C7C1-491C-85EE-06862457EB91}</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46277" y="1895634"/>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600"/>
            <a:ext cx="6283800" cy="3371220"/>
          </a:xfrm>
          <a:prstGeom prst="rect">
            <a:avLst/>
          </a:prstGeom>
        </p:spPr>
        <p:txBody>
          <a:bodyPr spcFirstLastPara="1" wrap="square" lIns="487675" tIns="121900" rIns="121900" bIns="121900" anchor="t" anchorCtr="0">
            <a:noAutofit/>
          </a:bodyPr>
          <a:lstStyle/>
          <a:p>
            <a:pPr lvl="0">
              <a:buSzPts val="1300"/>
            </a:pPr>
            <a:r>
              <a:rPr lang="en-US" sz="4400" dirty="0"/>
              <a:t>Death Rates, Pharmaceutical Sales, and Pfizer Stock: A Correlational Analysis</a:t>
            </a:r>
            <a:endParaRPr sz="44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61923" y="3766075"/>
            <a:ext cx="5216700" cy="37733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Rebecca Carr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Ronak Dsouza</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Jesse Gunter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Tanya Soriano</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1" name="Google Shape;911;p79"/>
          <p:cNvCxnSpPr/>
          <p:nvPr/>
        </p:nvCxnSpPr>
        <p:spPr>
          <a:xfrm>
            <a:off x="4944940" y="2388234"/>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people">
            <a:extLst>
              <a:ext uri="{FF2B5EF4-FFF2-40B4-BE49-F238E27FC236}">
                <a16:creationId xmlns:a16="http://schemas.microsoft.com/office/drawing/2014/main" id="{9ABCB0E1-6FA3-F6FE-FFEF-9BC0CE81459A}"/>
              </a:ext>
            </a:extLst>
          </p:cNvPr>
          <p:cNvPicPr>
            <a:picLocks noChangeAspect="1"/>
          </p:cNvPicPr>
          <p:nvPr/>
        </p:nvPicPr>
        <p:blipFill>
          <a:blip r:embed="rId2"/>
          <a:stretch>
            <a:fillRect/>
          </a:stretch>
        </p:blipFill>
        <p:spPr>
          <a:xfrm>
            <a:off x="2880204" y="1494315"/>
            <a:ext cx="8705088" cy="4819140"/>
          </a:xfrm>
          <a:prstGeom prst="rect">
            <a:avLst/>
          </a:prstGeom>
        </p:spPr>
      </p:pic>
      <p:sp>
        <p:nvSpPr>
          <p:cNvPr id="6" name="Google Shape;968;p85">
            <a:extLst>
              <a:ext uri="{FF2B5EF4-FFF2-40B4-BE49-F238E27FC236}">
                <a16:creationId xmlns:a16="http://schemas.microsoft.com/office/drawing/2014/main" id="{7D7EB54D-D349-8739-19A4-C40EE698812A}"/>
              </a:ext>
            </a:extLst>
          </p:cNvPr>
          <p:cNvSpPr/>
          <p:nvPr/>
        </p:nvSpPr>
        <p:spPr>
          <a:xfrm>
            <a:off x="415600" y="314817"/>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9;p85">
            <a:extLst>
              <a:ext uri="{FF2B5EF4-FFF2-40B4-BE49-F238E27FC236}">
                <a16:creationId xmlns:a16="http://schemas.microsoft.com/office/drawing/2014/main" id="{F3A673ED-AF01-903A-F3CE-D3D32A4F7E5C}"/>
              </a:ext>
            </a:extLst>
          </p:cNvPr>
          <p:cNvSpPr txBox="1"/>
          <p:nvPr/>
        </p:nvSpPr>
        <p:spPr>
          <a:xfrm>
            <a:off x="795954" y="664767"/>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2</a:t>
            </a:r>
            <a:endParaRPr sz="3000" dirty="0">
              <a:solidFill>
                <a:srgbClr val="FFFFFF"/>
              </a:solidFill>
              <a:latin typeface="Roboto Light"/>
              <a:ea typeface="Roboto Light"/>
              <a:cs typeface="Roboto Light"/>
              <a:sym typeface="Roboto Light"/>
            </a:endParaRPr>
          </a:p>
        </p:txBody>
      </p:sp>
    </p:spTree>
    <p:extLst>
      <p:ext uri="{BB962C8B-B14F-4D97-AF65-F5344CB8AC3E}">
        <p14:creationId xmlns:p14="http://schemas.microsoft.com/office/powerpoint/2010/main" val="356332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256032" y="1454949"/>
            <a:ext cx="11349252" cy="5047581"/>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1" name="Google Shape;981;p86"/>
          <p:cNvSpPr txBox="1"/>
          <p:nvPr/>
        </p:nvSpPr>
        <p:spPr>
          <a:xfrm>
            <a:off x="5336326" y="570767"/>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total death rates. Correlation coefficient of .384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4098" name="Picture 2">
            <a:extLst>
              <a:ext uri="{FF2B5EF4-FFF2-40B4-BE49-F238E27FC236}">
                <a16:creationId xmlns:a16="http://schemas.microsoft.com/office/drawing/2014/main" id="{9D5653D0-5F5E-A0CE-C584-9C3CECFA6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545" y="1454949"/>
            <a:ext cx="9420225" cy="5047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8" name="Google Shape;978;p86"/>
          <p:cNvSpPr/>
          <p:nvPr/>
        </p:nvSpPr>
        <p:spPr>
          <a:xfrm>
            <a:off x="389670" y="290334"/>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640284"/>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3</a:t>
            </a:r>
            <a:endParaRPr sz="3000" dirty="0">
              <a:solidFill>
                <a:srgbClr val="FFFFFF"/>
              </a:solidFill>
              <a:latin typeface="Roboto Light"/>
              <a:ea typeface="Roboto Light"/>
              <a:cs typeface="Roboto Light"/>
              <a:sym typeface="Roboto Light"/>
            </a:endParaRPr>
          </a:p>
        </p:txBody>
      </p:sp>
      <p:sp>
        <p:nvSpPr>
          <p:cNvPr id="981" name="Google Shape;981;p86"/>
          <p:cNvSpPr txBox="1"/>
          <p:nvPr/>
        </p:nvSpPr>
        <p:spPr>
          <a:xfrm>
            <a:off x="5533372" y="426701"/>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respiratory death rates. Correlation coefficient of .464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5124" name="Picture 4">
            <a:extLst>
              <a:ext uri="{FF2B5EF4-FFF2-40B4-BE49-F238E27FC236}">
                <a16:creationId xmlns:a16="http://schemas.microsoft.com/office/drawing/2014/main" id="{5C0D7043-664D-8EC0-5181-439697635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52" y="1285824"/>
            <a:ext cx="9420225" cy="547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4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5170616"/>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Key Insights:</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400050" lvl="2"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There is a positive correlation between death rates and drug sales: when death rates increase, pharmaceutical sales increase. </a:t>
            </a:r>
          </a:p>
          <a:p>
            <a:pPr marL="400050" lvl="2" indent="-285750">
              <a:lnSpc>
                <a:spcPct val="90000"/>
              </a:lnSpc>
              <a:buClr>
                <a:srgbClr val="082D49"/>
              </a:buClr>
              <a:buSzPts val="1800"/>
              <a:buFont typeface="Arial" panose="020B0604020202020204" pitchFamily="34" charset="0"/>
              <a:buChar char="•"/>
            </a:pPr>
            <a:endParaRPr lang="en-US" sz="1800" dirty="0">
              <a:solidFill>
                <a:srgbClr val="082D49"/>
              </a:solidFill>
              <a:latin typeface="Roboto"/>
              <a:ea typeface="Roboto"/>
              <a:cs typeface="Roboto"/>
              <a:sym typeface="Roboto"/>
            </a:endParaRPr>
          </a:p>
          <a:p>
            <a:pPr marL="400050" lvl="2"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Death rates are higher in winter, and therefore, so are pharmaceutical sale. However, the data suggests antihistamines are an exception. This could be due to summer allergies. </a:t>
            </a:r>
          </a:p>
          <a:p>
            <a:pPr marL="114300" lvl="2">
              <a:lnSpc>
                <a:spcPct val="90000"/>
              </a:lnSpc>
              <a:buClr>
                <a:srgbClr val="082D49"/>
              </a:buClr>
              <a:buSzPts val="1800"/>
            </a:pPr>
            <a:endParaRPr lang="en-US" sz="1800" dirty="0">
              <a:solidFill>
                <a:srgbClr val="082D49"/>
              </a:solidFill>
              <a:latin typeface="Roboto"/>
              <a:ea typeface="Roboto"/>
              <a:cs typeface="Roboto"/>
              <a:sym typeface="Roboto"/>
            </a:endParaRPr>
          </a:p>
          <a:p>
            <a:pPr marL="400050" lvl="2"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There is a positive correlation between death rates and Pfizer stock prices. The correlation coefficient increases when filtered to respiratory diseases. </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Implications:</a:t>
            </a:r>
          </a:p>
          <a:p>
            <a:pPr marL="320040" lvl="1" indent="-205740">
              <a:lnSpc>
                <a:spcPct val="90000"/>
              </a:lnSpc>
              <a:buClr>
                <a:srgbClr val="082D49"/>
              </a:buClr>
              <a:buSzPts val="1800"/>
              <a:buFont typeface="Roboto"/>
              <a:buChar char="➔"/>
            </a:pPr>
            <a:endParaRPr lang="en-US" sz="1800" dirty="0">
              <a:solidFill>
                <a:srgbClr val="082D49"/>
              </a:solidFill>
              <a:latin typeface="Roboto"/>
              <a:ea typeface="Roboto"/>
              <a:cs typeface="Roboto"/>
              <a:sym typeface="Roboto"/>
            </a:endParaRPr>
          </a:p>
          <a:p>
            <a:pPr marL="400050" lvl="1"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Better to buy Pfizer in the summer and sell in the winter.</a:t>
            </a:r>
          </a:p>
          <a:p>
            <a:pPr marL="400050" lvl="1" indent="-285750">
              <a:lnSpc>
                <a:spcPct val="90000"/>
              </a:lnSpc>
              <a:buClr>
                <a:srgbClr val="082D49"/>
              </a:buClr>
              <a:buSzPts val="1800"/>
              <a:buFont typeface="Arial" panose="020B0604020202020204" pitchFamily="34" charset="0"/>
              <a:buChar char="•"/>
            </a:pPr>
            <a:endParaRPr lang="en-US" sz="1800" dirty="0">
              <a:solidFill>
                <a:srgbClr val="082D49"/>
              </a:solidFill>
              <a:latin typeface="Roboto"/>
              <a:ea typeface="Roboto"/>
              <a:cs typeface="Roboto"/>
              <a:sym typeface="Roboto"/>
            </a:endParaRPr>
          </a:p>
          <a:p>
            <a:pPr marL="400050" lvl="1"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Pharmaceutical companies should optimize manufacturing and logistics timelines for maximum profitability. </a:t>
            </a:r>
          </a:p>
          <a:p>
            <a:pPr marL="320040" lvl="0" indent="-205740" algn="l" rtl="0">
              <a:lnSpc>
                <a:spcPct val="90000"/>
              </a:lnSpc>
              <a:spcBef>
                <a:spcPts val="0"/>
              </a:spcBef>
              <a:spcAft>
                <a:spcPts val="0"/>
              </a:spcAft>
              <a:buClr>
                <a:srgbClr val="082D49"/>
              </a:buClr>
              <a:buSzPts val="1800"/>
              <a:buFont typeface="Roboto"/>
              <a:buChar char="➔"/>
            </a:pPr>
            <a:endParaRPr sz="1800" dirty="0">
              <a:solidFill>
                <a:srgbClr val="082D4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495148" y="2256968"/>
            <a:ext cx="8518800" cy="4672018"/>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Sourcing data with the necessary details was difficult, as many sources used excessive medical terminology.</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Some data did not have enough documentation.</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Trouble finding data that matched timeframe?</a:t>
            </a:r>
          </a:p>
          <a:p>
            <a:pPr lvl="0" algn="l" rtl="0">
              <a:lnSpc>
                <a:spcPct val="90000"/>
              </a:lnSpc>
              <a:spcBef>
                <a:spcPts val="0"/>
              </a:spcBef>
              <a:spcAft>
                <a:spcPts val="0"/>
              </a:spcAft>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What code to use to produce the best result.</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Working with GitHub and multiple branches.</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sz="1800" dirty="0">
              <a:solidFill>
                <a:srgbClr val="082D4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6298" y="9630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580848" y="2141000"/>
            <a:ext cx="8029502" cy="408108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Performing this same study but with longer timeframes of data to detect patterns and trends.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Lining up all 3 datasets.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Exploring post-COVID-19 pandemic deaths that are not directly attributed to COVID. </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Additional tools when working with GitHub and </a:t>
            </a:r>
            <a:r>
              <a:rPr lang="en-US" sz="1800" dirty="0" err="1">
                <a:solidFill>
                  <a:srgbClr val="082D49"/>
                </a:solidFill>
                <a:latin typeface="Roboto"/>
                <a:ea typeface="Roboto"/>
                <a:cs typeface="Roboto"/>
                <a:sym typeface="Roboto"/>
              </a:rPr>
              <a:t>Jupyter</a:t>
            </a:r>
            <a:r>
              <a:rPr lang="en-US" sz="1800" dirty="0">
                <a:solidFill>
                  <a:srgbClr val="082D49"/>
                </a:solidFill>
                <a:latin typeface="Roboto"/>
                <a:ea typeface="Roboto"/>
                <a:cs typeface="Roboto"/>
                <a:sym typeface="Roboto"/>
              </a:rPr>
              <a:t> such as </a:t>
            </a:r>
            <a:r>
              <a:rPr lang="en-US" sz="1800" dirty="0" err="1">
                <a:solidFill>
                  <a:srgbClr val="082D49"/>
                </a:solidFill>
                <a:latin typeface="Roboto"/>
                <a:ea typeface="Roboto"/>
                <a:cs typeface="Roboto"/>
                <a:sym typeface="Roboto"/>
              </a:rPr>
              <a:t>Nbdime</a:t>
            </a:r>
            <a:r>
              <a:rPr lang="en-US" sz="1800" dirty="0">
                <a:solidFill>
                  <a:srgbClr val="082D49"/>
                </a:solidFill>
                <a:latin typeface="Roboto"/>
                <a:ea typeface="Roboto"/>
                <a:cs typeface="Roboto"/>
                <a:sym typeface="Roboto"/>
              </a:rPr>
              <a:t>.</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549B57FB-B902-832E-01DF-5E875AB597F8}"/>
              </a:ext>
            </a:extLst>
          </p:cNvPr>
          <p:cNvSpPr txBox="1"/>
          <p:nvPr/>
        </p:nvSpPr>
        <p:spPr>
          <a:xfrm>
            <a:off x="3564337" y="3852653"/>
            <a:ext cx="7980426" cy="2085443"/>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research aims to explore the potential interconnections between death rates in the United States and two key variables: </a:t>
            </a:r>
            <a:r>
              <a:rPr lang="en-US" sz="1800" kern="100" dirty="0">
                <a:latin typeface="Aptos" panose="020B0004020202020204" pitchFamily="34" charset="0"/>
                <a:ea typeface="Aptos" panose="020B0004020202020204" pitchFamily="34" charset="0"/>
                <a:cs typeface="Times New Roman" panose="02020603050405020304" pitchFamily="18" charset="0"/>
              </a:rPr>
              <a:t>pharmaceutical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sales and Pfizer stock prices. By analyzing these variables over time, we seek to identify any correlations or patterns that may suggest relationships between public health outcomes, medical technology trends, and pharmaceutical industry performance.</a:t>
            </a:r>
            <a:r>
              <a:rPr lang="en-US" sz="2400" dirty="0"/>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4647292" y="3651123"/>
            <a:ext cx="8518800" cy="4892078"/>
          </a:xfrm>
          <a:prstGeom prst="rect">
            <a:avLst/>
          </a:prstGeom>
          <a:noFill/>
          <a:ln>
            <a:noFill/>
          </a:ln>
        </p:spPr>
        <p:txBody>
          <a:bodyPr spcFirstLastPara="1" wrap="square" lIns="91425" tIns="91425" rIns="91425" bIns="91425" anchor="t" anchorCtr="0">
            <a:spAutoFit/>
          </a:bodyPr>
          <a:lstStyle/>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drug sales.</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Pfizer stock closing price.</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Are there seasonal patterns in drug sales, death rates and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best time of year to buy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520240" y="3601102"/>
            <a:ext cx="8429700" cy="299074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475690" y="3611469"/>
            <a:ext cx="8518800" cy="267967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800"/>
              </a:spcAft>
              <a:buNone/>
            </a:pPr>
            <a:r>
              <a:rPr lang="en-US" dirty="0">
                <a:solidFill>
                  <a:srgbClr val="082D49"/>
                </a:solidFill>
                <a:latin typeface="Roboto"/>
                <a:ea typeface="Roboto"/>
                <a:cs typeface="Roboto"/>
                <a:sym typeface="Roboto"/>
              </a:rPr>
              <a:t>Data was obtained from reliable sources. Death rate statistics were sourced from the Centers for Disease Control and Prevention (CDC), a leading public health agency. Pharmaceutical sales data was acquired from Kaggle, a trusted platform for data scientists. Historical Pfizer stock prices were retrieved from </a:t>
            </a:r>
            <a:r>
              <a:rPr lang="en-US" dirty="0" err="1">
                <a:solidFill>
                  <a:srgbClr val="082D49"/>
                </a:solidFill>
                <a:latin typeface="Roboto"/>
                <a:ea typeface="Roboto"/>
                <a:cs typeface="Roboto"/>
                <a:sym typeface="Roboto"/>
              </a:rPr>
              <a:t>Marketwatch</a:t>
            </a:r>
            <a:r>
              <a:rPr lang="en-US" dirty="0">
                <a:solidFill>
                  <a:srgbClr val="082D49"/>
                </a:solidFill>
                <a:latin typeface="Roboto"/>
                <a:ea typeface="Roboto"/>
                <a:cs typeface="Roboto"/>
                <a:sym typeface="Roboto"/>
              </a:rPr>
              <a:t>, a prominent financial news and data provider.</a:t>
            </a:r>
          </a:p>
          <a:p>
            <a:pPr lvl="0" algn="just">
              <a:lnSpc>
                <a:spcPct val="115000"/>
              </a:lnSpc>
              <a:spcAft>
                <a:spcPts val="800"/>
              </a:spcAft>
            </a:pPr>
            <a:r>
              <a:rPr lang="en-US" dirty="0">
                <a:solidFill>
                  <a:srgbClr val="082D49"/>
                </a:solidFill>
                <a:latin typeface="Roboto"/>
                <a:ea typeface="Roboto"/>
                <a:cs typeface="Roboto"/>
                <a:sym typeface="Roboto"/>
              </a:rPr>
              <a:t>We initiated the data cleaning process by thoroughly examining the datasets. We focused on 3 datasets: </a:t>
            </a:r>
          </a:p>
          <a:p>
            <a:pPr lvl="0" algn="just">
              <a:lnSpc>
                <a:spcPct val="115000"/>
              </a:lnSpc>
              <a:spcAft>
                <a:spcPts val="800"/>
              </a:spcAft>
            </a:pPr>
            <a:r>
              <a:rPr lang="en-US" dirty="0">
                <a:solidFill>
                  <a:srgbClr val="082D49"/>
                </a:solidFill>
                <a:latin typeface="Roboto"/>
                <a:ea typeface="Roboto"/>
                <a:cs typeface="Roboto"/>
                <a:sym typeface="Roboto"/>
              </a:rPr>
              <a:t>1. Death rates in the United States</a:t>
            </a:r>
          </a:p>
          <a:p>
            <a:pPr lvl="0" algn="just">
              <a:lnSpc>
                <a:spcPct val="115000"/>
              </a:lnSpc>
              <a:spcAft>
                <a:spcPts val="800"/>
              </a:spcAft>
            </a:pPr>
            <a:r>
              <a:rPr lang="en-US" dirty="0">
                <a:solidFill>
                  <a:srgbClr val="082D49"/>
                </a:solidFill>
                <a:latin typeface="Roboto"/>
                <a:ea typeface="Roboto"/>
                <a:cs typeface="Roboto"/>
                <a:sym typeface="Roboto"/>
              </a:rPr>
              <a:t>2. Pharmaceutical sales data</a:t>
            </a:r>
          </a:p>
          <a:p>
            <a:pPr lvl="0" algn="just">
              <a:lnSpc>
                <a:spcPct val="115000"/>
              </a:lnSpc>
              <a:spcAft>
                <a:spcPts val="800"/>
              </a:spcAft>
            </a:pPr>
            <a:r>
              <a:rPr lang="en-US" dirty="0">
                <a:solidFill>
                  <a:srgbClr val="082D49"/>
                </a:solidFill>
                <a:latin typeface="Roboto"/>
                <a:ea typeface="Roboto"/>
                <a:cs typeface="Roboto"/>
                <a:sym typeface="Roboto"/>
              </a:rPr>
              <a:t>3. Pfizer stock prices</a:t>
            </a: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Project Overview</a:t>
            </a:r>
            <a:endParaRPr sz="300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5998" y="1545336"/>
            <a:ext cx="11352300" cy="486686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rgbClr val="FFFFFF"/>
                </a:solidFill>
                <a:latin typeface="Roboto Light"/>
                <a:ea typeface="Roboto Light"/>
                <a:cs typeface="Roboto Light"/>
                <a:sym typeface="Roboto Light"/>
              </a:rPr>
              <a:t>EXAMPLE PRELIMINARY DATA VISUALIZATION</a:t>
            </a:r>
            <a:endParaRPr sz="1600" dirty="0">
              <a:solidFill>
                <a:srgbClr val="FFFFFF"/>
              </a:solidFill>
              <a:latin typeface="Roboto Light"/>
              <a:ea typeface="Roboto Light"/>
              <a:cs typeface="Roboto Light"/>
              <a:sym typeface="Roboto Light"/>
            </a:endParaRPr>
          </a:p>
        </p:txBody>
      </p:sp>
      <p:pic>
        <p:nvPicPr>
          <p:cNvPr id="2" name="Picture 2">
            <a:extLst>
              <a:ext uri="{FF2B5EF4-FFF2-40B4-BE49-F238E27FC236}">
                <a16:creationId xmlns:a16="http://schemas.microsoft.com/office/drawing/2014/main" id="{95FAAAF0-CD25-2909-3464-386E53CF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35" y="2251680"/>
            <a:ext cx="9610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6DF3A-7C9F-B395-D547-6BCBFA3D15F3}"/>
              </a:ext>
            </a:extLst>
          </p:cNvPr>
          <p:cNvSpPr txBox="1"/>
          <p:nvPr/>
        </p:nvSpPr>
        <p:spPr>
          <a:xfrm>
            <a:off x="889635" y="1691597"/>
            <a:ext cx="8001000" cy="307777"/>
          </a:xfrm>
          <a:prstGeom prst="rect">
            <a:avLst/>
          </a:prstGeom>
          <a:noFill/>
        </p:spPr>
        <p:txBody>
          <a:bodyPr wrap="square" rtlCol="0">
            <a:spAutoFit/>
          </a:bodyPr>
          <a:lstStyle/>
          <a:p>
            <a:r>
              <a:rPr lang="en-US" dirty="0"/>
              <a:t>All Drug Sales and All Death Count Categories</a:t>
            </a:r>
          </a:p>
        </p:txBody>
      </p:sp>
    </p:spTree>
    <p:extLst>
      <p:ext uri="{BB962C8B-B14F-4D97-AF65-F5344CB8AC3E}">
        <p14:creationId xmlns:p14="http://schemas.microsoft.com/office/powerpoint/2010/main" val="165119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84250" y="1520011"/>
            <a:ext cx="8537048" cy="4646866"/>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691123"/>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7DB"/>
                </a:solidFill>
                <a:latin typeface="Roboto"/>
                <a:ea typeface="Roboto"/>
                <a:cs typeface="Roboto"/>
                <a:sym typeface="Roboto"/>
              </a:rPr>
              <a:t>Approach taken to achieve goals</a:t>
            </a:r>
            <a:endParaRPr sz="2400" b="1" dirty="0">
              <a:solidFill>
                <a:srgbClr val="0077DB"/>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2" name="Rectangle 1">
            <a:extLst>
              <a:ext uri="{FF2B5EF4-FFF2-40B4-BE49-F238E27FC236}">
                <a16:creationId xmlns:a16="http://schemas.microsoft.com/office/drawing/2014/main" id="{FC13E34A-37BC-4320-EC4E-7A4F74AB5409}"/>
              </a:ext>
            </a:extLst>
          </p:cNvPr>
          <p:cNvSpPr>
            <a:spLocks noChangeArrowheads="1"/>
          </p:cNvSpPr>
          <p:nvPr/>
        </p:nvSpPr>
        <p:spPr bwMode="auto">
          <a:xfrm>
            <a:off x="3922776" y="2336597"/>
            <a:ext cx="749807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rgbClr val="1D1C1D"/>
                </a:solidFill>
                <a:effectLst/>
                <a:latin typeface="Slack-Lato"/>
              </a:rPr>
              <a:t>Data Consistency and Standardization</a:t>
            </a:r>
            <a:endParaRPr kumimoji="0" lang="en-US" altLang="en-US" sz="1100" b="0" i="0" u="none" strike="noStrike" cap="none" normalizeH="0" baseline="0" dirty="0">
              <a:ln>
                <a:noFill/>
              </a:ln>
              <a:solidFill>
                <a:srgbClr val="1D1C1D"/>
              </a:solidFill>
              <a:effectLst/>
              <a:latin typeface="Slack-Lato"/>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Standardized date/time formats to ensure data consistency and facilitate merging.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rgbClr val="1D1C1D"/>
                </a:solidFill>
                <a:effectLst/>
                <a:latin typeface="Slack-Lato"/>
              </a:rPr>
              <a:t>Data Cleaning</a:t>
            </a:r>
            <a:endParaRPr kumimoji="0" lang="en-US" altLang="en-US" sz="1100" b="0" i="0" u="none" strike="noStrike" cap="none" normalizeH="0" baseline="0" dirty="0">
              <a:ln>
                <a:noFill/>
              </a:ln>
              <a:solidFill>
                <a:srgbClr val="1D1C1D"/>
              </a:solidFill>
              <a:effectLst/>
              <a:latin typeface="Slack-Lato"/>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Removed missing values, addressed duplicates, and resolved data type inconsistencies.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Renamed columns for clarity.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rgbClr val="1D1C1D"/>
                </a:solidFill>
                <a:effectLst/>
                <a:latin typeface="Slack-Lato"/>
              </a:rPr>
              <a:t>Data Grouping and Preparation</a:t>
            </a:r>
            <a:endParaRPr kumimoji="0" lang="en-US" altLang="en-US" sz="1100" b="0" i="0" u="none" strike="noStrike" cap="none" normalizeH="0" baseline="0" dirty="0">
              <a:ln>
                <a:noFill/>
              </a:ln>
              <a:solidFill>
                <a:srgbClr val="1D1C1D"/>
              </a:solidFill>
              <a:effectLst/>
              <a:latin typeface="Slack-Lato"/>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Grouped data using </a:t>
            </a:r>
            <a:r>
              <a:rPr kumimoji="0" lang="en-US" altLang="en-US" sz="900" b="0" i="0" u="none" strike="noStrike" cap="none" normalizeH="0" baseline="0" dirty="0" err="1">
                <a:ln>
                  <a:noFill/>
                </a:ln>
                <a:solidFill>
                  <a:srgbClr val="1D1C1D"/>
                </a:solidFill>
                <a:effectLst/>
                <a:latin typeface="var(--font-family-monospace)"/>
              </a:rPr>
              <a:t>groupby</a:t>
            </a:r>
            <a:r>
              <a:rPr kumimoji="0" lang="en-US" altLang="en-US" sz="1100" b="0" i="0" u="none" strike="noStrike" cap="none" normalizeH="0" baseline="0" dirty="0">
                <a:ln>
                  <a:noFill/>
                </a:ln>
                <a:solidFill>
                  <a:srgbClr val="1D1C1D"/>
                </a:solidFill>
                <a:effectLst/>
                <a:latin typeface="Slack-Lato"/>
              </a:rPr>
              <a:t> (e.g., by disease types) for more insightful analysis.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rgbClr val="1D1C1D"/>
                </a:solidFill>
                <a:effectLst/>
                <a:latin typeface="Slack-Lato"/>
              </a:rPr>
              <a:t>Merging and Correlation Analysis</a:t>
            </a:r>
            <a:endParaRPr kumimoji="0" lang="en-US" altLang="en-US" sz="1100" b="0" i="0" u="none" strike="noStrike" cap="none" normalizeH="0" baseline="0" dirty="0">
              <a:ln>
                <a:noFill/>
              </a:ln>
              <a:solidFill>
                <a:srgbClr val="1D1C1D"/>
              </a:solidFill>
              <a:effectLst/>
              <a:latin typeface="Slack-Lato"/>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Merged data frames to explore correlations.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Used </a:t>
            </a:r>
            <a:r>
              <a:rPr kumimoji="0" lang="en-US" altLang="en-US" sz="900" b="0" i="0" u="none" strike="noStrike" cap="none" normalizeH="0" baseline="0" dirty="0" err="1">
                <a:ln>
                  <a:noFill/>
                </a:ln>
                <a:solidFill>
                  <a:srgbClr val="1D1C1D"/>
                </a:solidFill>
                <a:effectLst/>
                <a:latin typeface="var(--font-family-monospace)"/>
              </a:rPr>
              <a:t>corr</a:t>
            </a:r>
            <a:r>
              <a:rPr kumimoji="0" lang="en-US" altLang="en-US" sz="1100" b="0" i="0" u="none" strike="noStrike" cap="none" normalizeH="0" baseline="0" dirty="0">
                <a:ln>
                  <a:noFill/>
                </a:ln>
                <a:solidFill>
                  <a:srgbClr val="1D1C1D"/>
                </a:solidFill>
                <a:effectLst/>
                <a:latin typeface="Slack-Lato"/>
              </a:rPr>
              <a:t> function to compute Pearson correlation coefficients.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rgbClr val="1D1C1D"/>
                </a:solidFill>
                <a:effectLst/>
                <a:latin typeface="Slack-Lato"/>
              </a:rPr>
              <a:t>Data Visualization and Trends</a:t>
            </a:r>
            <a:endParaRPr kumimoji="0" lang="en-US" altLang="en-US" sz="1100" b="0" i="0" u="none" strike="noStrike" cap="none" normalizeH="0" baseline="0" dirty="0">
              <a:ln>
                <a:noFill/>
              </a:ln>
              <a:solidFill>
                <a:srgbClr val="1D1C1D"/>
              </a:solidFill>
              <a:effectLst/>
              <a:latin typeface="Slack-Lato"/>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1D1C1D"/>
                </a:solidFill>
                <a:effectLst/>
                <a:latin typeface="Slack-Lato"/>
              </a:rPr>
              <a:t>Generated visualizations using </a:t>
            </a:r>
            <a:r>
              <a:rPr kumimoji="0" lang="en-US" altLang="en-US" sz="900" b="0" i="0" u="none" strike="noStrike" cap="none" normalizeH="0" baseline="0" dirty="0">
                <a:ln>
                  <a:noFill/>
                </a:ln>
                <a:solidFill>
                  <a:srgbClr val="1D1C1D"/>
                </a:solidFill>
                <a:effectLst/>
                <a:latin typeface="var(--font-family-monospace)"/>
              </a:rPr>
              <a:t>plot</a:t>
            </a:r>
            <a:r>
              <a:rPr kumimoji="0" lang="en-US" altLang="en-US" sz="1100" b="0" i="0" u="none" strike="noStrike" cap="none" normalizeH="0" baseline="0" dirty="0">
                <a:ln>
                  <a:noFill/>
                </a:ln>
                <a:solidFill>
                  <a:srgbClr val="1D1C1D"/>
                </a:solidFill>
                <a:effectLst/>
                <a:latin typeface="Slack-Lato"/>
              </a:rPr>
              <a:t> to identify seasonal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1" name="Google Shape;961;p84"/>
          <p:cNvSpPr txBox="1"/>
          <p:nvPr/>
        </p:nvSpPr>
        <p:spPr>
          <a:xfrm>
            <a:off x="6328074" y="607879"/>
            <a:ext cx="4664807" cy="1348031"/>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total drug sales and total death counts. Correlation coefficient of 0.423</a:t>
            </a: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3" name="Picture 2" descr="A graph of a graph showing the number of times&#10;&#10;Description automatically generated with medium confidence">
            <a:extLst>
              <a:ext uri="{FF2B5EF4-FFF2-40B4-BE49-F238E27FC236}">
                <a16:creationId xmlns:a16="http://schemas.microsoft.com/office/drawing/2014/main" id="{A81F62D9-3D22-26ED-6B16-ED72B61665CA}"/>
              </a:ext>
            </a:extLst>
          </p:cNvPr>
          <p:cNvPicPr>
            <a:picLocks noChangeAspect="1"/>
          </p:cNvPicPr>
          <p:nvPr/>
        </p:nvPicPr>
        <p:blipFill>
          <a:blip r:embed="rId3"/>
          <a:stretch>
            <a:fillRect/>
          </a:stretch>
        </p:blipFill>
        <p:spPr>
          <a:xfrm>
            <a:off x="933741" y="1672128"/>
            <a:ext cx="10788666" cy="48783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5998" y="1682335"/>
            <a:ext cx="11352300" cy="4729865"/>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pic>
        <p:nvPicPr>
          <p:cNvPr id="4" name="Picture 3" descr="A screenshot of a computer screen&#10;&#10;Description automatically generated">
            <a:extLst>
              <a:ext uri="{FF2B5EF4-FFF2-40B4-BE49-F238E27FC236}">
                <a16:creationId xmlns:a16="http://schemas.microsoft.com/office/drawing/2014/main" id="{619C924D-E57E-AB86-69B8-31BCD2D66298}"/>
              </a:ext>
            </a:extLst>
          </p:cNvPr>
          <p:cNvPicPr>
            <a:picLocks noChangeAspect="1"/>
          </p:cNvPicPr>
          <p:nvPr/>
        </p:nvPicPr>
        <p:blipFill>
          <a:blip r:embed="rId3"/>
          <a:stretch>
            <a:fillRect/>
          </a:stretch>
        </p:blipFill>
        <p:spPr>
          <a:xfrm>
            <a:off x="3340522" y="1783716"/>
            <a:ext cx="5850380" cy="4527101"/>
          </a:xfrm>
          <a:prstGeom prst="rect">
            <a:avLst/>
          </a:prstGeom>
        </p:spPr>
      </p:pic>
    </p:spTree>
    <p:extLst>
      <p:ext uri="{BB962C8B-B14F-4D97-AF65-F5344CB8AC3E}">
        <p14:creationId xmlns:p14="http://schemas.microsoft.com/office/powerpoint/2010/main" val="191658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73403" y="1903698"/>
            <a:ext cx="11352300" cy="4626606"/>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2</a:t>
            </a:r>
            <a:endParaRPr sz="3000" dirty="0">
              <a:solidFill>
                <a:srgbClr val="FFFFFF"/>
              </a:solidFill>
              <a:latin typeface="Roboto Light"/>
              <a:ea typeface="Roboto Light"/>
              <a:cs typeface="Roboto Light"/>
              <a:sym typeface="Roboto Light"/>
            </a:endParaRPr>
          </a:p>
        </p:txBody>
      </p:sp>
      <p:sp>
        <p:nvSpPr>
          <p:cNvPr id="2" name="TextBox 1">
            <a:extLst>
              <a:ext uri="{FF2B5EF4-FFF2-40B4-BE49-F238E27FC236}">
                <a16:creationId xmlns:a16="http://schemas.microsoft.com/office/drawing/2014/main" id="{225242FC-2680-EB99-EF94-644E194702AD}"/>
              </a:ext>
            </a:extLst>
          </p:cNvPr>
          <p:cNvSpPr txBox="1"/>
          <p:nvPr/>
        </p:nvSpPr>
        <p:spPr>
          <a:xfrm>
            <a:off x="5340522" y="609836"/>
            <a:ext cx="6485181" cy="738664"/>
          </a:xfrm>
          <a:prstGeom prst="rect">
            <a:avLst/>
          </a:prstGeom>
          <a:noFill/>
        </p:spPr>
        <p:txBody>
          <a:bodyPr wrap="square" rtlCol="0">
            <a:spAutoFit/>
          </a:bodyPr>
          <a:lstStyle/>
          <a:p>
            <a:r>
              <a:rPr lang="en-US" dirty="0">
                <a:solidFill>
                  <a:srgbClr val="082D49"/>
                </a:solidFill>
                <a:latin typeface="Roboto"/>
                <a:ea typeface="Roboto"/>
                <a:cs typeface="Roboto"/>
                <a:sym typeface="Roboto"/>
              </a:rPr>
              <a:t>Overall drug sales and death counts seem to seasonally be higher in the winter. Antihistamines are an exception and are higher in the spring/summer.</a:t>
            </a:r>
            <a:endParaRPr lang="en-US" dirty="0"/>
          </a:p>
          <a:p>
            <a:endParaRPr lang="en-US" dirty="0"/>
          </a:p>
        </p:txBody>
      </p:sp>
      <p:pic>
        <p:nvPicPr>
          <p:cNvPr id="4" name="Picture 3" descr="A graph showing the growth of drugs&#10;&#10;Description automatically generated">
            <a:extLst>
              <a:ext uri="{FF2B5EF4-FFF2-40B4-BE49-F238E27FC236}">
                <a16:creationId xmlns:a16="http://schemas.microsoft.com/office/drawing/2014/main" id="{D66D5CDD-E15F-5938-3C10-345D9C7C9275}"/>
              </a:ext>
            </a:extLst>
          </p:cNvPr>
          <p:cNvPicPr>
            <a:picLocks noChangeAspect="1"/>
          </p:cNvPicPr>
          <p:nvPr/>
        </p:nvPicPr>
        <p:blipFill>
          <a:blip r:embed="rId3"/>
          <a:stretch>
            <a:fillRect/>
          </a:stretch>
        </p:blipFill>
        <p:spPr>
          <a:xfrm>
            <a:off x="2039112" y="1962751"/>
            <a:ext cx="7872984" cy="45085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5525</TotalTime>
  <Words>692</Words>
  <Application>Microsoft Office PowerPoint</Application>
  <PresentationFormat>Widescreen</PresentationFormat>
  <Paragraphs>119</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Roboto</vt:lpstr>
      <vt:lpstr>Roboto Medium</vt:lpstr>
      <vt:lpstr>var(--font-family-monospace)</vt:lpstr>
      <vt:lpstr>Roboto Light</vt:lpstr>
      <vt:lpstr>Arial</vt:lpstr>
      <vt:lpstr>Calibri</vt:lpstr>
      <vt:lpstr>Aptos</vt:lpstr>
      <vt:lpstr>Slack-Lato</vt:lpstr>
      <vt:lpstr>Office Theme</vt:lpstr>
      <vt:lpstr>Trilogy Bootcamps Theme</vt:lpstr>
      <vt:lpstr>Death Rates, Pharmaceutical Sales, and Pfizer Stock: A Correlational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Tanya Bejado</dc:creator>
  <cp:lastModifiedBy>Tanya Bejado</cp:lastModifiedBy>
  <cp:revision>4</cp:revision>
  <dcterms:modified xsi:type="dcterms:W3CDTF">2024-10-22T03:20:59Z</dcterms:modified>
</cp:coreProperties>
</file>