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61" r:id="rId3"/>
    <p:sldId id="257"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0661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661154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2038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180568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5183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845545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55708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5960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5563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38932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8048B-57AF-4F53-BC84-8E0A1033FBEC}"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5157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8048B-57AF-4F53-BC84-8E0A1033FBEC}" type="datetimeFigureOut">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84460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8048B-57AF-4F53-BC84-8E0A1033FBEC}" type="datetimeFigureOut">
              <a:rPr lang="en-US" smtClean="0"/>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97339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8048B-57AF-4F53-BC84-8E0A1033FBEC}" type="datetimeFigureOut">
              <a:rPr lang="en-US" smtClean="0"/>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95103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01816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9771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08048B-57AF-4F53-BC84-8E0A1033FBEC}" type="datetimeFigureOut">
              <a:rPr lang="en-US" smtClean="0"/>
              <a:pPr/>
              <a:t>2/13/2023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515235944"/>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2" name="Picture 2" descr="Blue arrows pointing at a red button">
            <a:extLst>
              <a:ext uri="{FF2B5EF4-FFF2-40B4-BE49-F238E27FC236}">
                <a16:creationId xmlns:a16="http://schemas.microsoft.com/office/drawing/2014/main" id="{758AF02E-32C2-BE1D-6081-7BBD3928797F}"/>
              </a:ext>
            </a:extLst>
          </p:cNvPr>
          <p:cNvPicPr>
            <a:picLocks noChangeAspect="1"/>
          </p:cNvPicPr>
          <p:nvPr/>
        </p:nvPicPr>
        <p:blipFill rotWithShape="1">
          <a:blip r:embed="rId3">
            <a:duotone>
              <a:prstClr val="black"/>
              <a:schemeClr val="accent5">
                <a:tint val="45000"/>
                <a:satMod val="400000"/>
              </a:schemeClr>
            </a:duotone>
            <a:alphaModFix amt="25000"/>
          </a:blip>
          <a:srcRect t="23391" r="9091"/>
          <a:stretch/>
        </p:blipFill>
        <p:spPr>
          <a:xfrm>
            <a:off x="0" y="0"/>
            <a:ext cx="12191980" cy="6857990"/>
          </a:xfrm>
          <a:prstGeom prst="rect">
            <a:avLst/>
          </a:prstGeom>
        </p:spPr>
      </p:pic>
      <p:sp>
        <p:nvSpPr>
          <p:cNvPr id="2" name="Title 1">
            <a:extLst>
              <a:ext uri="{FF2B5EF4-FFF2-40B4-BE49-F238E27FC236}">
                <a16:creationId xmlns:a16="http://schemas.microsoft.com/office/drawing/2014/main" id="{31829FC7-119C-63AB-B3F5-BAAAF9CF8D6F}"/>
              </a:ext>
            </a:extLst>
          </p:cNvPr>
          <p:cNvSpPr>
            <a:spLocks noGrp="1"/>
          </p:cNvSpPr>
          <p:nvPr>
            <p:ph type="ctrTitle"/>
          </p:nvPr>
        </p:nvSpPr>
        <p:spPr/>
        <p:txBody>
          <a:bodyPr>
            <a:normAutofit fontScale="90000"/>
          </a:bodyPr>
          <a:lstStyle/>
          <a:p>
            <a:r>
              <a:rPr lang="en-US" dirty="0"/>
              <a:t>The Scrum Agile Approach </a:t>
            </a:r>
          </a:p>
        </p:txBody>
      </p:sp>
    </p:spTree>
    <p:extLst>
      <p:ext uri="{BB962C8B-B14F-4D97-AF65-F5344CB8AC3E}">
        <p14:creationId xmlns:p14="http://schemas.microsoft.com/office/powerpoint/2010/main" val="2517768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FDFA1-4031-D531-E4C7-B9D774747232}"/>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F63E197C-1209-80AF-CD5C-1899C3E31477}"/>
              </a:ext>
            </a:extLst>
          </p:cNvPr>
          <p:cNvSpPr>
            <a:spLocks noGrp="1"/>
          </p:cNvSpPr>
          <p:nvPr>
            <p:ph idx="1"/>
          </p:nvPr>
        </p:nvSpPr>
        <p:spPr/>
        <p:txBody>
          <a:bodyPr/>
          <a:lstStyle/>
          <a:p>
            <a:r>
              <a:rPr lang="en-US" dirty="0"/>
              <a:t>Slide 1- Agile team members</a:t>
            </a:r>
          </a:p>
          <a:p>
            <a:r>
              <a:rPr lang="en-US" dirty="0"/>
              <a:t>Slide 2- Phases of Agile Software Development</a:t>
            </a:r>
          </a:p>
          <a:p>
            <a:r>
              <a:rPr lang="en-US" dirty="0"/>
              <a:t>Slide 3- Difference between Agile and Waterfall</a:t>
            </a:r>
          </a:p>
          <a:p>
            <a:r>
              <a:rPr lang="en-US" dirty="0"/>
              <a:t>Slide 4- Choosing Waterfall or Agile Approach</a:t>
            </a:r>
          </a:p>
          <a:p>
            <a:r>
              <a:rPr lang="en-US" dirty="0"/>
              <a:t>Slide 5- References </a:t>
            </a:r>
          </a:p>
        </p:txBody>
      </p:sp>
    </p:spTree>
    <p:extLst>
      <p:ext uri="{BB962C8B-B14F-4D97-AF65-F5344CB8AC3E}">
        <p14:creationId xmlns:p14="http://schemas.microsoft.com/office/powerpoint/2010/main" val="226823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38004-4C9E-0041-7078-8618A5917CEA}"/>
              </a:ext>
            </a:extLst>
          </p:cNvPr>
          <p:cNvSpPr>
            <a:spLocks noGrp="1"/>
          </p:cNvSpPr>
          <p:nvPr>
            <p:ph type="title"/>
          </p:nvPr>
        </p:nvSpPr>
        <p:spPr/>
        <p:txBody>
          <a:bodyPr/>
          <a:lstStyle/>
          <a:p>
            <a:r>
              <a:rPr lang="en-US" dirty="0"/>
              <a:t>Scrum Agile Team Members </a:t>
            </a:r>
          </a:p>
        </p:txBody>
      </p:sp>
      <p:sp>
        <p:nvSpPr>
          <p:cNvPr id="3" name="Content Placeholder 2">
            <a:extLst>
              <a:ext uri="{FF2B5EF4-FFF2-40B4-BE49-F238E27FC236}">
                <a16:creationId xmlns:a16="http://schemas.microsoft.com/office/drawing/2014/main" id="{41CE2967-EA38-236D-060C-7768C640F0AA}"/>
              </a:ext>
            </a:extLst>
          </p:cNvPr>
          <p:cNvSpPr>
            <a:spLocks noGrp="1"/>
          </p:cNvSpPr>
          <p:nvPr>
            <p:ph idx="1"/>
          </p:nvPr>
        </p:nvSpPr>
        <p:spPr/>
        <p:txBody>
          <a:bodyPr/>
          <a:lstStyle/>
          <a:p>
            <a:r>
              <a:rPr lang="en-US" sz="2000" dirty="0"/>
              <a:t>Product Owner- manages backlog</a:t>
            </a:r>
            <a:r>
              <a:rPr lang="en-US" dirty="0"/>
              <a:t>, monitors team productiveness, communicates with team, and communicates with client</a:t>
            </a:r>
          </a:p>
          <a:p>
            <a:r>
              <a:rPr lang="en-US" sz="2000" dirty="0"/>
              <a:t>Scrum owner- </a:t>
            </a:r>
            <a:r>
              <a:rPr lang="en-US" dirty="0"/>
              <a:t>manages team members and communication with team members (including daily stand-ups and sprint planning), gets requirements from product owner, addresses issues with the project or team, conducts reviews of each sprint</a:t>
            </a:r>
          </a:p>
          <a:p>
            <a:r>
              <a:rPr lang="en-US" sz="2000" dirty="0"/>
              <a:t>The development team-</a:t>
            </a:r>
          </a:p>
          <a:p>
            <a:r>
              <a:rPr lang="en-US" dirty="0"/>
              <a:t>Developers and testers- development and testing, Help with sprint planning and goal setting, use best practices for development, and tests the products and handles quality assurance</a:t>
            </a:r>
          </a:p>
          <a:p>
            <a:endParaRPr lang="en-US" dirty="0"/>
          </a:p>
        </p:txBody>
      </p:sp>
    </p:spTree>
    <p:extLst>
      <p:ext uri="{BB962C8B-B14F-4D97-AF65-F5344CB8AC3E}">
        <p14:creationId xmlns:p14="http://schemas.microsoft.com/office/powerpoint/2010/main" val="123500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C782-6D02-89A2-0833-3968C5FD8538}"/>
              </a:ext>
            </a:extLst>
          </p:cNvPr>
          <p:cNvSpPr>
            <a:spLocks noGrp="1"/>
          </p:cNvSpPr>
          <p:nvPr>
            <p:ph type="title"/>
          </p:nvPr>
        </p:nvSpPr>
        <p:spPr/>
        <p:txBody>
          <a:bodyPr/>
          <a:lstStyle/>
          <a:p>
            <a:r>
              <a:rPr lang="en-US" dirty="0"/>
              <a:t>Phases of Agile Software Development</a:t>
            </a:r>
          </a:p>
        </p:txBody>
      </p:sp>
      <p:sp>
        <p:nvSpPr>
          <p:cNvPr id="3" name="Content Placeholder 2">
            <a:extLst>
              <a:ext uri="{FF2B5EF4-FFF2-40B4-BE49-F238E27FC236}">
                <a16:creationId xmlns:a16="http://schemas.microsoft.com/office/drawing/2014/main" id="{2798F9BA-3DC4-3B01-B014-81A51822B43E}"/>
              </a:ext>
            </a:extLst>
          </p:cNvPr>
          <p:cNvSpPr>
            <a:spLocks noGrp="1"/>
          </p:cNvSpPr>
          <p:nvPr>
            <p:ph idx="1"/>
          </p:nvPr>
        </p:nvSpPr>
        <p:spPr/>
        <p:txBody>
          <a:bodyPr>
            <a:normAutofit/>
          </a:bodyPr>
          <a:lstStyle/>
          <a:p>
            <a:r>
              <a:rPr lang="en-US" sz="2000" dirty="0"/>
              <a:t>Sprint Planning- this is a full team meeting done at the start of each sprint to plan the process of the sprint and what is expected of this increment of the project backlog is addressed. </a:t>
            </a:r>
          </a:p>
          <a:p>
            <a:r>
              <a:rPr lang="en-US" sz="2000" dirty="0"/>
              <a:t>Sprint- </a:t>
            </a:r>
            <a:r>
              <a:rPr kumimoji="0" lang="en-US" sz="2000" b="0" i="0" u="none" strike="noStrike" kern="1200" cap="none" spc="0" normalizeH="0" baseline="0" noProof="0" dirty="0">
                <a:ln>
                  <a:noFill/>
                </a:ln>
                <a:solidFill>
                  <a:prstClr val="white">
                    <a:lumMod val="75000"/>
                    <a:lumOff val="25000"/>
                  </a:prstClr>
                </a:solidFill>
                <a:effectLst/>
                <a:uLnTx/>
                <a:uFillTx/>
                <a:latin typeface="Trebuchet MS" panose="020B0603020202020204"/>
                <a:ea typeface="+mn-ea"/>
                <a:cs typeface="+mn-cs"/>
              </a:rPr>
              <a:t>team members assign work to themselves, </a:t>
            </a:r>
            <a:r>
              <a:rPr lang="en-US" sz="2000" dirty="0"/>
              <a:t>daily stand-ups with scrum master to keep project flow, issues are addressed and managed by team and scrum master</a:t>
            </a:r>
          </a:p>
          <a:p>
            <a:r>
              <a:rPr lang="en-US" sz="2000" dirty="0"/>
              <a:t>Sprint review- done mid-way through sprint to check progress through iteration to address issues and discuss needed improvement.</a:t>
            </a:r>
          </a:p>
          <a:p>
            <a:r>
              <a:rPr lang="en-US" sz="2000" dirty="0"/>
              <a:t>Sprint Retrospective- This meeting is conducted by the scrum master to discuss, review needed improvement, what was learned and achievements.</a:t>
            </a:r>
          </a:p>
        </p:txBody>
      </p:sp>
    </p:spTree>
    <p:extLst>
      <p:ext uri="{BB962C8B-B14F-4D97-AF65-F5344CB8AC3E}">
        <p14:creationId xmlns:p14="http://schemas.microsoft.com/office/powerpoint/2010/main" val="425973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E3738-2CFB-A22A-D85C-F26E482B7D9E}"/>
              </a:ext>
            </a:extLst>
          </p:cNvPr>
          <p:cNvSpPr>
            <a:spLocks noGrp="1"/>
          </p:cNvSpPr>
          <p:nvPr>
            <p:ph type="title"/>
          </p:nvPr>
        </p:nvSpPr>
        <p:spPr/>
        <p:txBody>
          <a:bodyPr/>
          <a:lstStyle/>
          <a:p>
            <a:r>
              <a:rPr lang="en-US" dirty="0"/>
              <a:t>Difference Between Agile and Waterfall</a:t>
            </a:r>
          </a:p>
        </p:txBody>
      </p:sp>
      <p:sp>
        <p:nvSpPr>
          <p:cNvPr id="3" name="Content Placeholder 2">
            <a:extLst>
              <a:ext uri="{FF2B5EF4-FFF2-40B4-BE49-F238E27FC236}">
                <a16:creationId xmlns:a16="http://schemas.microsoft.com/office/drawing/2014/main" id="{EFF49914-377C-3B24-EE68-56640080F21E}"/>
              </a:ext>
            </a:extLst>
          </p:cNvPr>
          <p:cNvSpPr>
            <a:spLocks noGrp="1"/>
          </p:cNvSpPr>
          <p:nvPr>
            <p:ph idx="1"/>
          </p:nvPr>
        </p:nvSpPr>
        <p:spPr/>
        <p:txBody>
          <a:bodyPr/>
          <a:lstStyle/>
          <a:p>
            <a:r>
              <a:rPr lang="en-US" sz="2200" dirty="0"/>
              <a:t>Agile Method- </a:t>
            </a:r>
            <a:r>
              <a:rPr lang="en-US" dirty="0"/>
              <a:t>is managed incrementally and problems are addressed as they arise in short sprints.</a:t>
            </a:r>
          </a:p>
          <a:p>
            <a:endParaRPr lang="en-US" dirty="0"/>
          </a:p>
          <a:p>
            <a:r>
              <a:rPr lang="en-US" sz="2200" dirty="0"/>
              <a:t>Waterfall Method- </a:t>
            </a:r>
            <a:r>
              <a:rPr lang="en-US" dirty="0"/>
              <a:t>Each phase must be completed before the next phase. The method is a sequential design in which progress is seen as flowing like a waterfall potentially causing issues to be found very late in the project potentially interrupting the delivery date.</a:t>
            </a:r>
          </a:p>
          <a:p>
            <a:endParaRPr lang="en-US" dirty="0"/>
          </a:p>
        </p:txBody>
      </p:sp>
    </p:spTree>
    <p:extLst>
      <p:ext uri="{BB962C8B-B14F-4D97-AF65-F5344CB8AC3E}">
        <p14:creationId xmlns:p14="http://schemas.microsoft.com/office/powerpoint/2010/main" val="346020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4ACF-81FB-B4BB-7711-D47523FC6FB6}"/>
              </a:ext>
            </a:extLst>
          </p:cNvPr>
          <p:cNvSpPr>
            <a:spLocks noGrp="1"/>
          </p:cNvSpPr>
          <p:nvPr>
            <p:ph type="title"/>
          </p:nvPr>
        </p:nvSpPr>
        <p:spPr/>
        <p:txBody>
          <a:bodyPr/>
          <a:lstStyle/>
          <a:p>
            <a:r>
              <a:rPr lang="en-US" dirty="0"/>
              <a:t>Choosing Waterfall or Agile Approach </a:t>
            </a:r>
          </a:p>
        </p:txBody>
      </p:sp>
      <p:sp>
        <p:nvSpPr>
          <p:cNvPr id="3" name="Content Placeholder 2">
            <a:extLst>
              <a:ext uri="{FF2B5EF4-FFF2-40B4-BE49-F238E27FC236}">
                <a16:creationId xmlns:a16="http://schemas.microsoft.com/office/drawing/2014/main" id="{DAC78783-D7D2-CE28-BEE1-1C12713E0431}"/>
              </a:ext>
            </a:extLst>
          </p:cNvPr>
          <p:cNvSpPr>
            <a:spLocks noGrp="1"/>
          </p:cNvSpPr>
          <p:nvPr>
            <p:ph idx="1"/>
          </p:nvPr>
        </p:nvSpPr>
        <p:spPr/>
        <p:txBody>
          <a:bodyPr/>
          <a:lstStyle/>
          <a:p>
            <a:r>
              <a:rPr lang="en-US" sz="2200" dirty="0"/>
              <a:t>Waterfall Approach- </a:t>
            </a:r>
            <a:r>
              <a:rPr lang="en-US" dirty="0"/>
              <a:t>would possibly be beneficial for small projects that are easy and streamlined. For example, the project is very similar as a previous one or has been done before.</a:t>
            </a:r>
          </a:p>
          <a:p>
            <a:endParaRPr lang="en-US" dirty="0"/>
          </a:p>
          <a:p>
            <a:r>
              <a:rPr lang="en-US" dirty="0"/>
              <a:t>Agile Approach- Would be beneficial for any size project but is very effective for medium to large projects because of incremental sprints where projects are broken down into manageable sections and issues are addressed as they arise.</a:t>
            </a:r>
          </a:p>
        </p:txBody>
      </p:sp>
    </p:spTree>
    <p:extLst>
      <p:ext uri="{BB962C8B-B14F-4D97-AF65-F5344CB8AC3E}">
        <p14:creationId xmlns:p14="http://schemas.microsoft.com/office/powerpoint/2010/main" val="2641515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234D-F144-57AC-B585-38DD8EE7B19A}"/>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C96BDE88-9D31-1FFE-68FC-CF2EAD80A4B5}"/>
              </a:ext>
            </a:extLst>
          </p:cNvPr>
          <p:cNvSpPr>
            <a:spLocks noGrp="1"/>
          </p:cNvSpPr>
          <p:nvPr>
            <p:ph idx="1"/>
          </p:nvPr>
        </p:nvSpPr>
        <p:spPr/>
        <p:txBody>
          <a:bodyPr/>
          <a:lstStyle/>
          <a:p>
            <a:r>
              <a:rPr lang="en-US" dirty="0"/>
              <a:t>Cobb, C. G. (2015). The project manager’s guide to mastering agile : principles and practices for an adaptive approach. John Wiley.</a:t>
            </a:r>
          </a:p>
          <a:p>
            <a:endParaRPr lang="en-US" dirty="0"/>
          </a:p>
          <a:p>
            <a:r>
              <a:rPr lang="en-US" dirty="0"/>
              <a:t>What is Scrum? Home | Scrum Guides. (n.d.). Retrieved February 13, 2023, from https://scrumguides.org/ </a:t>
            </a:r>
          </a:p>
        </p:txBody>
      </p:sp>
    </p:spTree>
    <p:extLst>
      <p:ext uri="{BB962C8B-B14F-4D97-AF65-F5344CB8AC3E}">
        <p14:creationId xmlns:p14="http://schemas.microsoft.com/office/powerpoint/2010/main" val="4228831377"/>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99</TotalTime>
  <Words>436</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The Scrum Agile Approach </vt:lpstr>
      <vt:lpstr>Table Of Contents:</vt:lpstr>
      <vt:lpstr>Scrum Agile Team Members </vt:lpstr>
      <vt:lpstr>Phases of Agile Software Development</vt:lpstr>
      <vt:lpstr>Difference Between Agile and Waterfall</vt:lpstr>
      <vt:lpstr>Choosing Waterfall or Agile Approach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Scrum agile approach </dc:title>
  <dc:creator>Ashley Povlik</dc:creator>
  <cp:lastModifiedBy>Ashley Povlik</cp:lastModifiedBy>
  <cp:revision>5</cp:revision>
  <dcterms:created xsi:type="dcterms:W3CDTF">2023-02-13T19:56:00Z</dcterms:created>
  <dcterms:modified xsi:type="dcterms:W3CDTF">2023-02-13T21:35:49Z</dcterms:modified>
</cp:coreProperties>
</file>