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60" r:id="rId3"/>
    <p:sldId id="295" r:id="rId4"/>
    <p:sldId id="291" r:id="rId5"/>
    <p:sldId id="259" r:id="rId6"/>
    <p:sldId id="271" r:id="rId7"/>
    <p:sldId id="277" r:id="rId8"/>
    <p:sldId id="294" r:id="rId9"/>
    <p:sldId id="297" r:id="rId10"/>
    <p:sldId id="293" r:id="rId11"/>
    <p:sldId id="292" r:id="rId12"/>
    <p:sldId id="298" r:id="rId13"/>
    <p:sldId id="267" r:id="rId14"/>
    <p:sldId id="269" r:id="rId15"/>
    <p:sldId id="275" r:id="rId16"/>
    <p:sldId id="296" r:id="rId17"/>
    <p:sldId id="299" r:id="rId18"/>
    <p:sldId id="264" r:id="rId19"/>
    <p:sldId id="26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w Dunn" initials="AD" lastIdx="1" clrIdx="0">
    <p:extLst>
      <p:ext uri="{19B8F6BF-5375-455C-9EA6-DF929625EA0E}">
        <p15:presenceInfo xmlns:p15="http://schemas.microsoft.com/office/powerpoint/2012/main" userId="4f38c201fe03e80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044EC3-752A-4F4A-BCB4-A471387CDDFB}" v="5" dt="2023-06-04T20:53:16.1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an Schuller" userId="ad14f962f4651e6e" providerId="LiveId" clId="{71044EC3-752A-4F4A-BCB4-A471387CDDFB}"/>
    <pc:docChg chg="undo custSel modSld">
      <pc:chgData name="Stephan Schuller" userId="ad14f962f4651e6e" providerId="LiveId" clId="{71044EC3-752A-4F4A-BCB4-A471387CDDFB}" dt="2023-06-04T21:02:22.746" v="308" actId="20577"/>
      <pc:docMkLst>
        <pc:docMk/>
      </pc:docMkLst>
      <pc:sldChg chg="modSp mod">
        <pc:chgData name="Stephan Schuller" userId="ad14f962f4651e6e" providerId="LiveId" clId="{71044EC3-752A-4F4A-BCB4-A471387CDDFB}" dt="2023-06-04T21:02:22.746" v="308" actId="20577"/>
        <pc:sldMkLst>
          <pc:docMk/>
          <pc:sldMk cId="3888817524" sldId="256"/>
        </pc:sldMkLst>
        <pc:spChg chg="mod">
          <ac:chgData name="Stephan Schuller" userId="ad14f962f4651e6e" providerId="LiveId" clId="{71044EC3-752A-4F4A-BCB4-A471387CDDFB}" dt="2023-06-04T21:02:22.746" v="308" actId="20577"/>
          <ac:spMkLst>
            <pc:docMk/>
            <pc:sldMk cId="3888817524" sldId="256"/>
            <ac:spMk id="3" creationId="{2438BB16-6C49-4DBB-B33A-6914F84ACA6F}"/>
          </ac:spMkLst>
        </pc:spChg>
      </pc:sldChg>
      <pc:sldChg chg="modSp mod">
        <pc:chgData name="Stephan Schuller" userId="ad14f962f4651e6e" providerId="LiveId" clId="{71044EC3-752A-4F4A-BCB4-A471387CDDFB}" dt="2023-06-04T20:54:22.522" v="239" actId="20577"/>
        <pc:sldMkLst>
          <pc:docMk/>
          <pc:sldMk cId="2576063979" sldId="264"/>
        </pc:sldMkLst>
        <pc:spChg chg="mod">
          <ac:chgData name="Stephan Schuller" userId="ad14f962f4651e6e" providerId="LiveId" clId="{71044EC3-752A-4F4A-BCB4-A471387CDDFB}" dt="2023-06-04T20:54:22.522" v="239" actId="20577"/>
          <ac:spMkLst>
            <pc:docMk/>
            <pc:sldMk cId="2576063979" sldId="264"/>
            <ac:spMk id="3" creationId="{BFA6EA2B-39D7-4274-AD5C-BA7A87E6B59B}"/>
          </ac:spMkLst>
        </pc:spChg>
      </pc:sldChg>
      <pc:sldChg chg="modSp mod">
        <pc:chgData name="Stephan Schuller" userId="ad14f962f4651e6e" providerId="LiveId" clId="{71044EC3-752A-4F4A-BCB4-A471387CDDFB}" dt="2023-06-04T20:58:13.593" v="304" actId="20577"/>
        <pc:sldMkLst>
          <pc:docMk/>
          <pc:sldMk cId="4015909003" sldId="292"/>
        </pc:sldMkLst>
        <pc:spChg chg="mod">
          <ac:chgData name="Stephan Schuller" userId="ad14f962f4651e6e" providerId="LiveId" clId="{71044EC3-752A-4F4A-BCB4-A471387CDDFB}" dt="2023-06-04T20:58:13.593" v="304" actId="20577"/>
          <ac:spMkLst>
            <pc:docMk/>
            <pc:sldMk cId="4015909003" sldId="292"/>
            <ac:spMk id="8" creationId="{BF6D6D3A-3E0E-45DA-4C70-C2FCF0E12989}"/>
          </ac:spMkLst>
        </pc:spChg>
      </pc:sldChg>
      <pc:sldChg chg="modSp mod">
        <pc:chgData name="Stephan Schuller" userId="ad14f962f4651e6e" providerId="LiveId" clId="{71044EC3-752A-4F4A-BCB4-A471387CDDFB}" dt="2023-06-04T20:57:44.804" v="247" actId="1076"/>
        <pc:sldMkLst>
          <pc:docMk/>
          <pc:sldMk cId="3686723112" sldId="293"/>
        </pc:sldMkLst>
        <pc:spChg chg="mod">
          <ac:chgData name="Stephan Schuller" userId="ad14f962f4651e6e" providerId="LiveId" clId="{71044EC3-752A-4F4A-BCB4-A471387CDDFB}" dt="2023-06-04T20:57:41.477" v="246" actId="1076"/>
          <ac:spMkLst>
            <pc:docMk/>
            <pc:sldMk cId="3686723112" sldId="293"/>
            <ac:spMk id="6" creationId="{43992BF7-C38C-BD17-0304-4603712A5BF1}"/>
          </ac:spMkLst>
        </pc:spChg>
        <pc:spChg chg="mod">
          <ac:chgData name="Stephan Schuller" userId="ad14f962f4651e6e" providerId="LiveId" clId="{71044EC3-752A-4F4A-BCB4-A471387CDDFB}" dt="2023-06-04T20:57:44.804" v="247" actId="1076"/>
          <ac:spMkLst>
            <pc:docMk/>
            <pc:sldMk cId="3686723112" sldId="293"/>
            <ac:spMk id="18" creationId="{1FFAB622-561D-582D-9CE0-811BFDF957CC}"/>
          </ac:spMkLst>
        </pc:spChg>
      </pc:sldChg>
      <pc:sldChg chg="addSp delSp modSp mod">
        <pc:chgData name="Stephan Schuller" userId="ad14f962f4651e6e" providerId="LiveId" clId="{71044EC3-752A-4F4A-BCB4-A471387CDDFB}" dt="2023-06-04T20:53:59.531" v="220" actId="1076"/>
        <pc:sldMkLst>
          <pc:docMk/>
          <pc:sldMk cId="3837557608" sldId="299"/>
        </pc:sldMkLst>
        <pc:spChg chg="mod">
          <ac:chgData name="Stephan Schuller" userId="ad14f962f4651e6e" providerId="LiveId" clId="{71044EC3-752A-4F4A-BCB4-A471387CDDFB}" dt="2023-06-04T20:48:40.276" v="85" actId="14100"/>
          <ac:spMkLst>
            <pc:docMk/>
            <pc:sldMk cId="3837557608" sldId="299"/>
            <ac:spMk id="11" creationId="{80759176-DB31-3CCC-8BC5-E64D4B0F7D94}"/>
          </ac:spMkLst>
        </pc:spChg>
        <pc:spChg chg="add mod">
          <ac:chgData name="Stephan Schuller" userId="ad14f962f4651e6e" providerId="LiveId" clId="{71044EC3-752A-4F4A-BCB4-A471387CDDFB}" dt="2023-06-04T20:52:44.428" v="198" actId="1076"/>
          <ac:spMkLst>
            <pc:docMk/>
            <pc:sldMk cId="3837557608" sldId="299"/>
            <ac:spMk id="26" creationId="{6CD9DDA8-B8F9-31D7-869E-F39BDCA4DFB2}"/>
          </ac:spMkLst>
        </pc:spChg>
        <pc:spChg chg="add mod">
          <ac:chgData name="Stephan Schuller" userId="ad14f962f4651e6e" providerId="LiveId" clId="{71044EC3-752A-4F4A-BCB4-A471387CDDFB}" dt="2023-06-04T20:53:59.531" v="220" actId="1076"/>
          <ac:spMkLst>
            <pc:docMk/>
            <pc:sldMk cId="3837557608" sldId="299"/>
            <ac:spMk id="27" creationId="{FA1F7728-69B8-7510-B305-F7AE5900B592}"/>
          </ac:spMkLst>
        </pc:spChg>
        <pc:spChg chg="add mod">
          <ac:chgData name="Stephan Schuller" userId="ad14f962f4651e6e" providerId="LiveId" clId="{71044EC3-752A-4F4A-BCB4-A471387CDDFB}" dt="2023-06-04T20:53:36.305" v="216" actId="1076"/>
          <ac:spMkLst>
            <pc:docMk/>
            <pc:sldMk cId="3837557608" sldId="299"/>
            <ac:spMk id="28" creationId="{762E2BC8-2BD9-3747-3B53-8E527297FDE3}"/>
          </ac:spMkLst>
        </pc:spChg>
        <pc:picChg chg="add mod">
          <ac:chgData name="Stephan Schuller" userId="ad14f962f4651e6e" providerId="LiveId" clId="{71044EC3-752A-4F4A-BCB4-A471387CDDFB}" dt="2023-06-04T20:44:18.683" v="7" actId="14100"/>
          <ac:picMkLst>
            <pc:docMk/>
            <pc:sldMk cId="3837557608" sldId="299"/>
            <ac:picMk id="4" creationId="{02F4882B-0404-0544-3588-47594C55C1C0}"/>
          </ac:picMkLst>
        </pc:picChg>
        <pc:picChg chg="del">
          <ac:chgData name="Stephan Schuller" userId="ad14f962f4651e6e" providerId="LiveId" clId="{71044EC3-752A-4F4A-BCB4-A471387CDDFB}" dt="2023-06-04T20:43:34.425" v="1" actId="478"/>
          <ac:picMkLst>
            <pc:docMk/>
            <pc:sldMk cId="3837557608" sldId="299"/>
            <ac:picMk id="5" creationId="{FBC20CD2-FFE7-8510-6CEC-A45977165390}"/>
          </ac:picMkLst>
        </pc:picChg>
        <pc:picChg chg="del">
          <ac:chgData name="Stephan Schuller" userId="ad14f962f4651e6e" providerId="LiveId" clId="{71044EC3-752A-4F4A-BCB4-A471387CDDFB}" dt="2023-06-04T20:43:32.676" v="0" actId="478"/>
          <ac:picMkLst>
            <pc:docMk/>
            <pc:sldMk cId="3837557608" sldId="299"/>
            <ac:picMk id="6" creationId="{1BB18798-B896-1F12-F905-5F8BD45137BE}"/>
          </ac:picMkLst>
        </pc:picChg>
        <pc:picChg chg="del">
          <ac:chgData name="Stephan Schuller" userId="ad14f962f4651e6e" providerId="LiveId" clId="{71044EC3-752A-4F4A-BCB4-A471387CDDFB}" dt="2023-06-04T20:43:32.676" v="0" actId="478"/>
          <ac:picMkLst>
            <pc:docMk/>
            <pc:sldMk cId="3837557608" sldId="299"/>
            <ac:picMk id="7" creationId="{C72E2039-3E5E-7A1B-61CB-341EB93681EC}"/>
          </ac:picMkLst>
        </pc:picChg>
        <pc:picChg chg="del">
          <ac:chgData name="Stephan Schuller" userId="ad14f962f4651e6e" providerId="LiveId" clId="{71044EC3-752A-4F4A-BCB4-A471387CDDFB}" dt="2023-06-04T20:43:32.676" v="0" actId="478"/>
          <ac:picMkLst>
            <pc:docMk/>
            <pc:sldMk cId="3837557608" sldId="299"/>
            <ac:picMk id="8" creationId="{5515DC8E-9DE9-57D1-B60F-999E5FA052DB}"/>
          </ac:picMkLst>
        </pc:picChg>
        <pc:picChg chg="del">
          <ac:chgData name="Stephan Schuller" userId="ad14f962f4651e6e" providerId="LiveId" clId="{71044EC3-752A-4F4A-BCB4-A471387CDDFB}" dt="2023-06-04T20:43:32.676" v="0" actId="478"/>
          <ac:picMkLst>
            <pc:docMk/>
            <pc:sldMk cId="3837557608" sldId="299"/>
            <ac:picMk id="9" creationId="{10369B44-F7AA-CF53-860B-6B1B56B967D0}"/>
          </ac:picMkLst>
        </pc:picChg>
        <pc:picChg chg="del">
          <ac:chgData name="Stephan Schuller" userId="ad14f962f4651e6e" providerId="LiveId" clId="{71044EC3-752A-4F4A-BCB4-A471387CDDFB}" dt="2023-06-04T20:43:32.676" v="0" actId="478"/>
          <ac:picMkLst>
            <pc:docMk/>
            <pc:sldMk cId="3837557608" sldId="299"/>
            <ac:picMk id="10" creationId="{D29A32AE-55A7-FC3F-A50A-72EABA27B6A9}"/>
          </ac:picMkLst>
        </pc:picChg>
        <pc:picChg chg="add del mod">
          <ac:chgData name="Stephan Schuller" userId="ad14f962f4651e6e" providerId="LiveId" clId="{71044EC3-752A-4F4A-BCB4-A471387CDDFB}" dt="2023-06-04T20:44:56.461" v="13" actId="478"/>
          <ac:picMkLst>
            <pc:docMk/>
            <pc:sldMk cId="3837557608" sldId="299"/>
            <ac:picMk id="13" creationId="{812CEBC9-C966-FB0A-913F-06B435429971}"/>
          </ac:picMkLst>
        </pc:picChg>
        <pc:picChg chg="add mod">
          <ac:chgData name="Stephan Schuller" userId="ad14f962f4651e6e" providerId="LiveId" clId="{71044EC3-752A-4F4A-BCB4-A471387CDDFB}" dt="2023-06-04T20:50:06.046" v="133" actId="1036"/>
          <ac:picMkLst>
            <pc:docMk/>
            <pc:sldMk cId="3837557608" sldId="299"/>
            <ac:picMk id="15" creationId="{67AF0A56-9464-389C-E820-0CDA9B37096A}"/>
          </ac:picMkLst>
        </pc:picChg>
        <pc:picChg chg="add mod">
          <ac:chgData name="Stephan Schuller" userId="ad14f962f4651e6e" providerId="LiveId" clId="{71044EC3-752A-4F4A-BCB4-A471387CDDFB}" dt="2023-06-04T20:50:00.762" v="123" actId="1035"/>
          <ac:picMkLst>
            <pc:docMk/>
            <pc:sldMk cId="3837557608" sldId="299"/>
            <ac:picMk id="17" creationId="{C65D6DBF-B3E3-3C1A-42A6-76FC7D751367}"/>
          </ac:picMkLst>
        </pc:picChg>
        <pc:picChg chg="add mod">
          <ac:chgData name="Stephan Schuller" userId="ad14f962f4651e6e" providerId="LiveId" clId="{71044EC3-752A-4F4A-BCB4-A471387CDDFB}" dt="2023-06-04T20:50:09.330" v="140" actId="1035"/>
          <ac:picMkLst>
            <pc:docMk/>
            <pc:sldMk cId="3837557608" sldId="299"/>
            <ac:picMk id="19" creationId="{43F62B61-DFB3-4118-61D2-E45A7AE839E3}"/>
          </ac:picMkLst>
        </pc:picChg>
        <pc:picChg chg="add del mod">
          <ac:chgData name="Stephan Schuller" userId="ad14f962f4651e6e" providerId="LiveId" clId="{71044EC3-752A-4F4A-BCB4-A471387CDDFB}" dt="2023-06-04T20:47:22.404" v="32" actId="478"/>
          <ac:picMkLst>
            <pc:docMk/>
            <pc:sldMk cId="3837557608" sldId="299"/>
            <ac:picMk id="21" creationId="{C1E85287-FB33-BD8E-7BEA-89B317CEEFDC}"/>
          </ac:picMkLst>
        </pc:picChg>
        <pc:picChg chg="add mod">
          <ac:chgData name="Stephan Schuller" userId="ad14f962f4651e6e" providerId="LiveId" clId="{71044EC3-752A-4F4A-BCB4-A471387CDDFB}" dt="2023-06-04T20:49:34.924" v="113" actId="1035"/>
          <ac:picMkLst>
            <pc:docMk/>
            <pc:sldMk cId="3837557608" sldId="299"/>
            <ac:picMk id="23" creationId="{EBD4FF11-C8EF-D907-8C6D-6504AE6CA092}"/>
          </ac:picMkLst>
        </pc:picChg>
        <pc:picChg chg="add mod">
          <ac:chgData name="Stephan Schuller" userId="ad14f962f4651e6e" providerId="LiveId" clId="{71044EC3-752A-4F4A-BCB4-A471387CDDFB}" dt="2023-06-04T20:50:13.766" v="147" actId="1035"/>
          <ac:picMkLst>
            <pc:docMk/>
            <pc:sldMk cId="3837557608" sldId="299"/>
            <ac:picMk id="25" creationId="{1FA2C57C-33B1-89B6-F5E2-C6FE37525B11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5-07T16:48:39.471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30621 2311 0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A5CF1-C49D-4499-96EB-219F4961C45E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CC5363-971D-448B-9D33-2749814E0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19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86 billion neurons in human brain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CC5363-971D-448B-9D33-2749814E0B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23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A3FD038-CD6B-49F9-9392-21EBB7D3ED13}" type="datetime1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7ED2F9D-EB10-4BD3-A8D0-3E830E07E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21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CED0D-02AF-480C-843F-A0D79619FE72}" type="datetime1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2F9D-EB10-4BD3-A8D0-3E830E07E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42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7B6B-5408-4105-85A2-04E1BDD570E9}" type="datetime1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2F9D-EB10-4BD3-A8D0-3E830E07E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61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DAFC-6AE5-4733-9279-45797F4EDA02}" type="datetime1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2F9D-EB10-4BD3-A8D0-3E830E07EC47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8587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3807D-CC4F-4CF4-9BC6-712C2C38BD62}" type="datetime1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2F9D-EB10-4BD3-A8D0-3E830E07E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77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8D613-D70D-4760-A2AA-F7D594CD1355}" type="datetime1">
              <a:rPr lang="en-US" smtClean="0"/>
              <a:t>6/4/2023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2F9D-EB10-4BD3-A8D0-3E830E07E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53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6634-2AEE-4679-9313-2705D3650FEF}" type="datetime1">
              <a:rPr lang="en-US" smtClean="0"/>
              <a:t>6/4/2023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2F9D-EB10-4BD3-A8D0-3E830E07E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05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9646-EFC1-493F-B715-892C61BDCE50}" type="datetime1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2F9D-EB10-4BD3-A8D0-3E830E07E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776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8918-4D9C-4220-9FBC-83DDF8FC5D4A}" type="datetime1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2F9D-EB10-4BD3-A8D0-3E830E07E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23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B359-00C8-4DDE-9096-71E1360301D7}" type="datetime1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2F9D-EB10-4BD3-A8D0-3E830E07E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99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9316-1ADB-42CC-9FDA-8352E49807BD}" type="datetime1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2F9D-EB10-4BD3-A8D0-3E830E07E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18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9A9D7-9213-494A-A071-68C81543BAC1}" type="datetime1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2F9D-EB10-4BD3-A8D0-3E830E07E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6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640D-65D4-4CF9-8037-1E407FD6B637}" type="datetime1">
              <a:rPr lang="en-US" smtClean="0"/>
              <a:t>6/4/2023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2F9D-EB10-4BD3-A8D0-3E830E07E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100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6D9E-22FF-41B4-9F8C-67FE3CD20739}" type="datetime1">
              <a:rPr lang="en-US" smtClean="0"/>
              <a:t>6/4/2023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2F9D-EB10-4BD3-A8D0-3E830E07E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02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3053-8E2E-479B-9631-A4F9C1309FA1}" type="datetime1">
              <a:rPr lang="en-US" smtClean="0"/>
              <a:t>6/4/2023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2F9D-EB10-4BD3-A8D0-3E830E07E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0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33-BCFD-45DE-B35A-33CE0A0A0B0B}" type="datetime1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2F9D-EB10-4BD3-A8D0-3E830E07E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07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A62F-DD03-4C77-9310-7F572720208E}" type="datetime1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2F9D-EB10-4BD3-A8D0-3E830E07E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25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D9D8A-31B1-44BB-B083-2518775790F2}" type="datetime1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D2F9D-EB10-4BD3-A8D0-3E830E07E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757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lib.cwu.edu/permalink/01ALLIANCE_CWU/1c5n89p/cdi_globaltitleindex_catalog_367322427" TargetMode="External"/><Relationship Id="rId2" Type="http://schemas.openxmlformats.org/officeDocument/2006/relationships/hyperlink" Target="https://psycnet.apa.org/doi/10.1037/1040-3590.4.1.2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8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59FACE42-44B0-4185-8ED4-9043A78C8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838DBA2-246D-4087-AE0A-6EA2B4B65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4406F95-9579-494D-BE1E-A012A7F4C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4C8D671A-5C73-44CA-B6D0-7F3BC195BA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F0DB3AC8-B5AD-4004-B0B9-74B58BECA0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F3B2C8F3-E236-45B2-B2E1-8460F8FD6D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761EE3AC-0BC2-4A29-AD58-5CB0EEFF96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38DC43BE-83DD-43F3-A21F-9B58B1074F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112583CE-53E8-48F6-9F71-25A32BFD61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229A7966-2C4F-4334-8FB7-08521F984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656FCF6A-DF5B-42AA-83C4-22CD7B994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E908B3EE-F31D-4E8D-BF3C-71F5B35F02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DA9F96D7-B42C-4F80-8F26-72388FE0C2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5C9D5861-5A45-408A-A25E-61ED661AD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DEEF5DD7-13B2-4CBB-A1AE-193A618B0F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3D896DDA-5AD2-4360-9E65-A792131051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C088F3B1-D893-4078-8EAE-6A3776F675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23CCB367-42E1-4DEF-BABD-7457EB9F28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BAFD46CE-CD21-4C8E-8ACE-B1A0B74A9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23980A26-1FFF-4434-A77C-C5A1C96A5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AE64C1E5-E917-4222-8080-3EF831FB46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D4D42DE6-99E5-4D28-834E-6601A7DD93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194304B3-4C44-49E0-A677-19E2DA8CC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C726387F-F77D-4FB6-A177-1DC6115E8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2F09766D-0653-4646-BA37-8FC23294B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F50D9867-C9E0-462B-894F-B2F97E26AC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44179987-9B3B-4BC1-9BDA-EC9F30A37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EF0E5480-8C2D-4FFE-9357-938DF0642B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FDAC2F76-95E6-4EE4-8A26-47CDAE5C62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249EB4AA-5D5B-4A3A-9F2D-6E4EDF2046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75D3DC5-0B19-4EA9-A350-6218AC28C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86B5A458-9418-4EDA-9B6F-E4754ABA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6307D20D-BE6F-4BFD-8A35-230A01AD7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37A04039-8217-4B7F-8F43-4039DF087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CA6CE641-5DEB-4A06-B9C3-B726A334C2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D08C7C1C-DF39-4479-94BD-47E71DE422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27C5EAA7-E449-48C0-9B14-E677E6ECF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AA6A8A39-39D4-41FE-9974-CB46106A73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433C6D82-AE91-4A0C-97C6-34399C908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D4C06E36-D233-423A-BC95-5B4D5BE35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E1B0EEC1-CF7A-4761-B477-941DB41A83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54" name="Rectangle 53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86A264A-892F-4102-AD5F-479C34473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6697" y="618518"/>
            <a:ext cx="6050713" cy="147857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marR="0">
              <a:spcAft>
                <a:spcPts val="0"/>
              </a:spcAft>
            </a:pPr>
            <a:r>
              <a:rPr lang="en-US" sz="3200" dirty="0">
                <a:effectLst/>
              </a:rPr>
              <a:t>Classifying Personality Types </a:t>
            </a:r>
            <a:br>
              <a:rPr lang="en-US" sz="3200" dirty="0">
                <a:effectLst/>
              </a:rPr>
            </a:br>
            <a:r>
              <a:rPr lang="en-US" sz="2000" dirty="0">
                <a:effectLst/>
              </a:rPr>
              <a:t>with</a:t>
            </a:r>
            <a:r>
              <a:rPr lang="en-US" sz="3200" dirty="0">
                <a:effectLst/>
              </a:rPr>
              <a:t> </a:t>
            </a:r>
            <a:br>
              <a:rPr lang="en-US" sz="3200" dirty="0">
                <a:effectLst/>
              </a:rPr>
            </a:br>
            <a:r>
              <a:rPr lang="en-US" sz="3200" dirty="0">
                <a:effectLst/>
              </a:rPr>
              <a:t>Neural Networks </a:t>
            </a:r>
            <a:br>
              <a:rPr lang="en-US" sz="3200" dirty="0">
                <a:effectLst/>
              </a:rPr>
            </a:br>
            <a:r>
              <a:rPr lang="en-US" sz="2000" dirty="0">
                <a:effectLst/>
              </a:rPr>
              <a:t>Based on </a:t>
            </a:r>
            <a:br>
              <a:rPr lang="en-US" sz="3200" dirty="0">
                <a:effectLst/>
              </a:rPr>
            </a:br>
            <a:r>
              <a:rPr lang="en-US" sz="3200" dirty="0">
                <a:effectLst/>
              </a:rPr>
              <a:t>Social Media (Twitter) Posts</a:t>
            </a:r>
          </a:p>
        </p:txBody>
      </p:sp>
      <p:pic>
        <p:nvPicPr>
          <p:cNvPr id="7" name="Picture 5" descr="Connected wire-frame lines and dots">
            <a:extLst>
              <a:ext uri="{FF2B5EF4-FFF2-40B4-BE49-F238E27FC236}">
                <a16:creationId xmlns:a16="http://schemas.microsoft.com/office/drawing/2014/main" id="{A139F8CA-44B3-34C3-7C02-C15FC092F0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768" r="26112" b="-1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7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9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2438BB16-6C49-4DBB-B33A-6914F84ACA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8225" y="4881563"/>
            <a:ext cx="6731000" cy="35417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Author: Stephan Schuller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Advised by: Dr. Razvan Andonie </a:t>
            </a:r>
          </a:p>
          <a:p>
            <a:r>
              <a:rPr lang="en-US" dirty="0">
                <a:solidFill>
                  <a:schemeClr val="tx1"/>
                </a:solidFill>
              </a:rPr>
              <a:t>(CWU) CS457 </a:t>
            </a:r>
          </a:p>
          <a:p>
            <a:r>
              <a:rPr lang="en-US" dirty="0">
                <a:solidFill>
                  <a:schemeClr val="tx1"/>
                </a:solidFill>
              </a:rPr>
              <a:t>Computational Intelligence and Machine Learning 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817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65F2F8-3753-7EE8-6760-07DCD2C024D6}"/>
              </a:ext>
            </a:extLst>
          </p:cNvPr>
          <p:cNvSpPr txBox="1"/>
          <p:nvPr/>
        </p:nvSpPr>
        <p:spPr>
          <a:xfrm>
            <a:off x="1856792" y="821094"/>
            <a:ext cx="2523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The Datasets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804186-AACD-BA89-3C77-FD4BE2716BA0}"/>
              </a:ext>
            </a:extLst>
          </p:cNvPr>
          <p:cNvSpPr txBox="1"/>
          <p:nvPr/>
        </p:nvSpPr>
        <p:spPr>
          <a:xfrm>
            <a:off x="1959814" y="1819469"/>
            <a:ext cx="20096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Psychometrics</a:t>
            </a:r>
          </a:p>
          <a:p>
            <a:r>
              <a:rPr lang="en-US" dirty="0"/>
              <a:t>IPIP FFM Dataset</a:t>
            </a:r>
          </a:p>
          <a:p>
            <a:r>
              <a:rPr lang="en-US" dirty="0"/>
              <a:t>1,015,342  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992BF7-C38C-BD17-0304-4603712A5BF1}"/>
              </a:ext>
            </a:extLst>
          </p:cNvPr>
          <p:cNvSpPr txBox="1"/>
          <p:nvPr/>
        </p:nvSpPr>
        <p:spPr>
          <a:xfrm>
            <a:off x="1959814" y="3300983"/>
            <a:ext cx="22212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Personality Project</a:t>
            </a:r>
          </a:p>
          <a:p>
            <a:r>
              <a:rPr lang="en-US" dirty="0"/>
              <a:t>Stanford University </a:t>
            </a:r>
          </a:p>
          <a:p>
            <a:r>
              <a:rPr lang="en-US" dirty="0"/>
              <a:t>50,605</a:t>
            </a:r>
          </a:p>
          <a:p>
            <a:endParaRPr lang="en-US" dirty="0"/>
          </a:p>
        </p:txBody>
      </p:sp>
      <p:pic>
        <p:nvPicPr>
          <p:cNvPr id="7" name="Picture 6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0E8A141E-2B11-7640-B41C-24F3905BC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40" y="2066544"/>
            <a:ext cx="576536" cy="5765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76CC31-CAA7-5B64-7DF2-502A0CADE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590" y="1564902"/>
            <a:ext cx="2131066" cy="12003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AAA8DE-C2E2-ADB8-0FF5-5CB2F1749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535" y="1564902"/>
            <a:ext cx="2131066" cy="12053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9745CD-9FFE-E003-1D51-1C65A35C5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7509" y="3300983"/>
            <a:ext cx="2160985" cy="11356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14A5984-FA77-5D1B-0ABE-02DD335889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3253" y="3300983"/>
            <a:ext cx="2100348" cy="11356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DB7566B-8DC1-3D51-5686-08AAC21C16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8918" y="5071352"/>
            <a:ext cx="2190904" cy="113434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FFAB622-561D-582D-9CE0-811BFDF957CC}"/>
              </a:ext>
            </a:extLst>
          </p:cNvPr>
          <p:cNvSpPr txBox="1"/>
          <p:nvPr/>
        </p:nvSpPr>
        <p:spPr>
          <a:xfrm>
            <a:off x="1959814" y="4650501"/>
            <a:ext cx="29431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Personality in 100,000 Words</a:t>
            </a:r>
          </a:p>
          <a:p>
            <a:r>
              <a:rPr lang="en-US" dirty="0"/>
              <a:t>Tal </a:t>
            </a:r>
            <a:r>
              <a:rPr lang="en-US" dirty="0" err="1"/>
              <a:t>Yarkoni</a:t>
            </a:r>
            <a:endParaRPr lang="en-US" dirty="0"/>
          </a:p>
          <a:p>
            <a:r>
              <a:rPr lang="en-US" dirty="0"/>
              <a:t>694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723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FC23E8-6FF0-7368-95E7-CFC072E96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792" y="1726164"/>
            <a:ext cx="3637937" cy="18794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22F0CA-2A5F-5D9E-BA95-FB1AAF5D1F35}"/>
              </a:ext>
            </a:extLst>
          </p:cNvPr>
          <p:cNvSpPr txBox="1"/>
          <p:nvPr/>
        </p:nvSpPr>
        <p:spPr>
          <a:xfrm>
            <a:off x="7532489" y="1414267"/>
            <a:ext cx="17748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“I” Statements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D46AFD-9D47-6F56-5EA5-460A53BEB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792" y="4312656"/>
            <a:ext cx="3286584" cy="9335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6D6D3A-3E0E-45DA-4C70-C2FCF0E12989}"/>
              </a:ext>
            </a:extLst>
          </p:cNvPr>
          <p:cNvSpPr txBox="1"/>
          <p:nvPr/>
        </p:nvSpPr>
        <p:spPr>
          <a:xfrm>
            <a:off x="1856792" y="821094"/>
            <a:ext cx="5171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The Datasets (more details)</a:t>
            </a:r>
          </a:p>
        </p:txBody>
      </p:sp>
      <p:pic>
        <p:nvPicPr>
          <p:cNvPr id="9" name="Picture 8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EFDD5A8B-29AF-58C0-0C56-C67915D48B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29" y="1726164"/>
            <a:ext cx="576536" cy="5765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3A8D09-8EAB-3AA6-D86E-9424BD60F229}"/>
              </a:ext>
            </a:extLst>
          </p:cNvPr>
          <p:cNvSpPr txBox="1"/>
          <p:nvPr/>
        </p:nvSpPr>
        <p:spPr>
          <a:xfrm>
            <a:off x="6446520" y="2039112"/>
            <a:ext cx="3946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‘I’, ‘am’ , ‘the’ , ‘life’ , ‘of’ , ‘the’, ‘party’]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4C65A8-5BB3-D374-12E8-BE3089BB42D2}"/>
              </a:ext>
            </a:extLst>
          </p:cNvPr>
          <p:cNvSpPr txBox="1"/>
          <p:nvPr/>
        </p:nvSpPr>
        <p:spPr>
          <a:xfrm>
            <a:off x="7636781" y="2586115"/>
            <a:ext cx="156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‘life’ , ‘party’]</a:t>
            </a:r>
          </a:p>
        </p:txBody>
      </p:sp>
      <p:pic>
        <p:nvPicPr>
          <p:cNvPr id="13" name="Picture 12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6F61F108-EDA6-AE3C-2C38-55B9601B52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744" y="3317378"/>
            <a:ext cx="576536" cy="5765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7C35056-CA85-959A-3FD4-F573E13D26D0}"/>
              </a:ext>
            </a:extLst>
          </p:cNvPr>
          <p:cNvSpPr txBox="1"/>
          <p:nvPr/>
        </p:nvSpPr>
        <p:spPr>
          <a:xfrm>
            <a:off x="7318592" y="3420980"/>
            <a:ext cx="339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Words are sufficient to categorize</a:t>
            </a:r>
          </a:p>
        </p:txBody>
      </p:sp>
    </p:spTree>
    <p:extLst>
      <p:ext uri="{BB962C8B-B14F-4D97-AF65-F5344CB8AC3E}">
        <p14:creationId xmlns:p14="http://schemas.microsoft.com/office/powerpoint/2010/main" val="4015909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98E2-2272-85D2-1191-E23F6993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be so sure?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82FB7A-A514-4D57-76AB-5013EFF35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744" y="2097088"/>
            <a:ext cx="7754432" cy="38581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F47F33-2FE0-3992-11AE-F2AC95291491}"/>
              </a:ext>
            </a:extLst>
          </p:cNvPr>
          <p:cNvSpPr txBox="1"/>
          <p:nvPr/>
        </p:nvSpPr>
        <p:spPr>
          <a:xfrm>
            <a:off x="833597" y="6233158"/>
            <a:ext cx="10382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i="0" u="none" strike="noStrike" baseline="0" dirty="0">
                <a:latin typeface="NimbusSanL-Regu"/>
              </a:rPr>
              <a:t>Tal </a:t>
            </a:r>
            <a:r>
              <a:rPr lang="en-US" sz="1800" b="0" i="0" u="none" strike="noStrike" baseline="0" dirty="0" err="1">
                <a:latin typeface="NimbusSanL-Regu"/>
              </a:rPr>
              <a:t>Yarkoni</a:t>
            </a:r>
            <a:r>
              <a:rPr lang="en-US" sz="1800" b="0" i="0" u="none" strike="noStrike" baseline="0" dirty="0">
                <a:latin typeface="NimbusSanL-Regu"/>
              </a:rPr>
              <a:t>, </a:t>
            </a:r>
            <a:r>
              <a:rPr lang="en-US" sz="1800" b="0" i="1" u="none" strike="noStrike" baseline="0" dirty="0">
                <a:latin typeface="NimbusSanL-Regu"/>
              </a:rPr>
              <a:t>Personality in 100,000 Words: A large-scale analysis of personality and word 	use among bloggers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118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8CF47-8A70-4C45-A3D2-2450257F7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B85EC6-82F5-00D1-5636-81C6A3152CBA}"/>
              </a:ext>
            </a:extLst>
          </p:cNvPr>
          <p:cNvSpPr txBox="1"/>
          <p:nvPr/>
        </p:nvSpPr>
        <p:spPr>
          <a:xfrm>
            <a:off x="1517904" y="2002536"/>
            <a:ext cx="391023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Things that lowers accuracy of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Misspelled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Hashtags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URLs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Uppercase / Lowercase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Stopwords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Unknown Characters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Unique “words”</a:t>
            </a:r>
          </a:p>
        </p:txBody>
      </p:sp>
      <p:pic>
        <p:nvPicPr>
          <p:cNvPr id="8" name="Picture 7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E4C7E8A4-903A-F584-4B99-BA9BEE85C0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508" y="1018589"/>
            <a:ext cx="753808" cy="6784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5B3A36-42C4-F56B-688B-D7BD2918D2B9}"/>
              </a:ext>
            </a:extLst>
          </p:cNvPr>
          <p:cNvSpPr txBox="1"/>
          <p:nvPr/>
        </p:nvSpPr>
        <p:spPr>
          <a:xfrm>
            <a:off x="1517904" y="4974336"/>
            <a:ext cx="3931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REDUCE NOISE to INCREASE ACCURACY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A4E67D-159C-AF30-550A-DED87EFFE44C}"/>
              </a:ext>
            </a:extLst>
          </p:cNvPr>
          <p:cNvSpPr txBox="1"/>
          <p:nvPr/>
        </p:nvSpPr>
        <p:spPr>
          <a:xfrm>
            <a:off x="6693408" y="2705725"/>
            <a:ext cx="245458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/>
              <a:t>NLTK</a:t>
            </a:r>
          </a:p>
        </p:txBody>
      </p:sp>
    </p:spTree>
    <p:extLst>
      <p:ext uri="{BB962C8B-B14F-4D97-AF65-F5344CB8AC3E}">
        <p14:creationId xmlns:p14="http://schemas.microsoft.com/office/powerpoint/2010/main" val="1935627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215D9-3E11-46DE-B038-CCFA7D505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“Bag-of-Words” Tactic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836B3-982D-49D8-AB0E-B41ED4A49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Simplistic model that counts the occurrence of known words in a text</a:t>
            </a:r>
          </a:p>
          <a:p>
            <a:r>
              <a:rPr lang="en-US" dirty="0"/>
              <a:t>My model uses a dictionary of 3,500 words</a:t>
            </a:r>
          </a:p>
          <a:p>
            <a:r>
              <a:rPr lang="en-US" dirty="0"/>
              <a:t>A binary vector is constructed for each input text</a:t>
            </a:r>
          </a:p>
          <a:p>
            <a:pPr lvl="1"/>
            <a:r>
              <a:rPr lang="en-US" dirty="0"/>
              <a:t>Same Size as dictionary (each index is a word) </a:t>
            </a:r>
          </a:p>
          <a:p>
            <a:pPr lvl="1"/>
            <a:r>
              <a:rPr lang="en-US" dirty="0"/>
              <a:t>A value of 1 means the word exists</a:t>
            </a:r>
          </a:p>
          <a:p>
            <a:endParaRPr lang="en-US" dirty="0"/>
          </a:p>
        </p:txBody>
      </p:sp>
      <p:pic>
        <p:nvPicPr>
          <p:cNvPr id="5" name="Picture 4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9B2562A2-690A-DB0F-34CC-7C076D219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982" y="1018589"/>
            <a:ext cx="753808" cy="67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791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E4844-C66C-4435-A79B-56B03B851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237" y="613383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 Neural Network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47A3-322B-480C-ADB6-093832312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6975" y="2024797"/>
            <a:ext cx="6057065" cy="3541714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Model is a standard Multi-Layer Perceptron</a:t>
            </a:r>
          </a:p>
          <a:p>
            <a:pPr lvl="1">
              <a:lnSpc>
                <a:spcPct val="110000"/>
              </a:lnSpc>
            </a:pPr>
            <a:r>
              <a:rPr lang="en-US" dirty="0" err="1"/>
              <a:t>Mutli</a:t>
            </a:r>
            <a:r>
              <a:rPr lang="en-US" dirty="0"/>
              <a:t>-Linear Output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3500 input neurons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Two hidden layers, with 250 and 10 neurons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Uses relu function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Output layer is 5 neurons, and quantifies O.C.E.A.N.</a:t>
            </a:r>
          </a:p>
        </p:txBody>
      </p:sp>
      <p:pic>
        <p:nvPicPr>
          <p:cNvPr id="6" name="Picture 5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42FAE5B6-AF3A-34AA-C380-2213CAA64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167" y="2287125"/>
            <a:ext cx="753808" cy="67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297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3E174-9351-DC0C-270A-D42B58BB9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770" y="-203256"/>
            <a:ext cx="9905998" cy="1478570"/>
          </a:xfrm>
        </p:spPr>
        <p:txBody>
          <a:bodyPr/>
          <a:lstStyle/>
          <a:p>
            <a:r>
              <a:rPr lang="en-US" dirty="0"/>
              <a:t>Some 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6FE5D0-62BE-B6B3-3A7E-37BAB7F61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071" y="1197244"/>
            <a:ext cx="4893174" cy="5267808"/>
          </a:xfrm>
          <a:prstGeom prst="rect">
            <a:avLst/>
          </a:prstGeom>
        </p:spPr>
      </p:pic>
      <p:pic>
        <p:nvPicPr>
          <p:cNvPr id="8" name="Picture 7" descr="A picture containing line, diagram, text, plot&#10;&#10;Description automatically generated">
            <a:extLst>
              <a:ext uri="{FF2B5EF4-FFF2-40B4-BE49-F238E27FC236}">
                <a16:creationId xmlns:a16="http://schemas.microsoft.com/office/drawing/2014/main" id="{1D408662-6FCC-B577-3BBA-F9E863E0CE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23" y="5281556"/>
            <a:ext cx="4856555" cy="1183495"/>
          </a:xfrm>
          <a:prstGeom prst="rect">
            <a:avLst/>
          </a:prstGeom>
        </p:spPr>
      </p:pic>
      <p:pic>
        <p:nvPicPr>
          <p:cNvPr id="10" name="Picture 9" descr="A picture containing text, diagram, line, font&#10;&#10;Description automatically generated">
            <a:extLst>
              <a:ext uri="{FF2B5EF4-FFF2-40B4-BE49-F238E27FC236}">
                <a16:creationId xmlns:a16="http://schemas.microsoft.com/office/drawing/2014/main" id="{2F99908A-3C66-774C-2565-A5B10F4FD8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23" y="1197244"/>
            <a:ext cx="4831654" cy="1182573"/>
          </a:xfrm>
          <a:prstGeom prst="rect">
            <a:avLst/>
          </a:prstGeom>
        </p:spPr>
      </p:pic>
      <p:pic>
        <p:nvPicPr>
          <p:cNvPr id="12" name="Picture 11" descr="A picture containing diagram, line, plot, text&#10;&#10;Description automatically generated">
            <a:extLst>
              <a:ext uri="{FF2B5EF4-FFF2-40B4-BE49-F238E27FC236}">
                <a16:creationId xmlns:a16="http://schemas.microsoft.com/office/drawing/2014/main" id="{C857EA76-6577-1C6A-56CD-ABD9231D97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23" y="2558681"/>
            <a:ext cx="4831654" cy="1182573"/>
          </a:xfrm>
          <a:prstGeom prst="rect">
            <a:avLst/>
          </a:prstGeom>
        </p:spPr>
      </p:pic>
      <p:pic>
        <p:nvPicPr>
          <p:cNvPr id="14" name="Picture 13" descr="A picture containing diagram, text, line, parallel&#10;&#10;Description automatically generated">
            <a:extLst>
              <a:ext uri="{FF2B5EF4-FFF2-40B4-BE49-F238E27FC236}">
                <a16:creationId xmlns:a16="http://schemas.microsoft.com/office/drawing/2014/main" id="{D26E6AAA-8DE5-022D-61C9-E44E1C0AFF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23" y="3922692"/>
            <a:ext cx="4831654" cy="117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046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0759176-DB31-3CCC-8BC5-E64D4B0F7D94}"/>
              </a:ext>
            </a:extLst>
          </p:cNvPr>
          <p:cNvSpPr/>
          <p:nvPr/>
        </p:nvSpPr>
        <p:spPr>
          <a:xfrm>
            <a:off x="1530216" y="1728239"/>
            <a:ext cx="8964152" cy="21776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6274A-291C-11D5-0EC7-8E2692AB2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close are we?</a:t>
            </a:r>
          </a:p>
        </p:txBody>
      </p:sp>
      <p:pic>
        <p:nvPicPr>
          <p:cNvPr id="4" name="Picture 3" descr="A picture containing diagram, line, parallel, plot&#10;&#10;Description automatically generated">
            <a:extLst>
              <a:ext uri="{FF2B5EF4-FFF2-40B4-BE49-F238E27FC236}">
                <a16:creationId xmlns:a16="http://schemas.microsoft.com/office/drawing/2014/main" id="{02F4882B-0404-0544-3588-47594C55C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214" y="3905936"/>
            <a:ext cx="8964153" cy="21940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7AF0A56-9464-389C-E820-0CDA9B370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776241"/>
            <a:ext cx="1671292" cy="21726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65D6DBF-B3E3-3C1A-42A6-76FC7D751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2225" y="1850120"/>
            <a:ext cx="1671292" cy="209982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3F62B61-DFB3-4118-61D2-E45A7AE839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1055" y="1744556"/>
            <a:ext cx="1685479" cy="217769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BD4FF11-C8EF-D907-8C6D-6504AE6CA0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6837" y="1737977"/>
            <a:ext cx="1724233" cy="219402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FA2C57C-33B1-89B6-F5E2-C6FE37525B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9445" y="1837276"/>
            <a:ext cx="1644098" cy="209335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CD9DDA8-B8F9-31D7-869E-F39BDCA4DFB2}"/>
              </a:ext>
            </a:extLst>
          </p:cNvPr>
          <p:cNvSpPr txBox="1"/>
          <p:nvPr/>
        </p:nvSpPr>
        <p:spPr>
          <a:xfrm>
            <a:off x="10788365" y="243062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IPIP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1F7728-69B8-7510-B305-F7AE5900B592}"/>
              </a:ext>
            </a:extLst>
          </p:cNvPr>
          <p:cNvSpPr txBox="1"/>
          <p:nvPr/>
        </p:nvSpPr>
        <p:spPr>
          <a:xfrm>
            <a:off x="10661727" y="4058042"/>
            <a:ext cx="11791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My </a:t>
            </a:r>
          </a:p>
          <a:p>
            <a:r>
              <a:rPr lang="en-US" dirty="0">
                <a:solidFill>
                  <a:srgbClr val="00B0F0"/>
                </a:solidFill>
              </a:rPr>
              <a:t>Personality</a:t>
            </a:r>
          </a:p>
          <a:p>
            <a:r>
              <a:rPr lang="en-US" dirty="0">
                <a:solidFill>
                  <a:srgbClr val="00B0F0"/>
                </a:solidFill>
              </a:rPr>
              <a:t>Project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2E2BC8-2BD9-3747-3B53-8E527297FDE3}"/>
              </a:ext>
            </a:extLst>
          </p:cNvPr>
          <p:cNvSpPr txBox="1"/>
          <p:nvPr/>
        </p:nvSpPr>
        <p:spPr>
          <a:xfrm>
            <a:off x="10661727" y="5102352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3837557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3CEA2-7A71-44BC-9785-E2E811B79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6EA2B-39D7-4274-AD5C-BA7A87E6B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336866" cy="354171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Overall testing accuracy: 69%</a:t>
            </a:r>
          </a:p>
          <a:p>
            <a:r>
              <a:rPr lang="en-US" dirty="0"/>
              <a:t>Bag-of-words tactic without NLP is has limiting results</a:t>
            </a:r>
          </a:p>
          <a:p>
            <a:r>
              <a:rPr lang="en-US" dirty="0"/>
              <a:t>Perhaps wrong tools for the job</a:t>
            </a:r>
          </a:p>
          <a:p>
            <a:r>
              <a:rPr lang="en-US" dirty="0"/>
              <a:t>NLP models have much higher accuracy (as high as 90%)</a:t>
            </a:r>
          </a:p>
          <a:p>
            <a:r>
              <a:rPr lang="en-US" dirty="0"/>
              <a:t>Tweepy API is expensive (now)</a:t>
            </a:r>
          </a:p>
          <a:p>
            <a:r>
              <a:rPr lang="en-US" dirty="0"/>
              <a:t>Need a fairly large sample </a:t>
            </a:r>
          </a:p>
          <a:p>
            <a:r>
              <a:rPr lang="en-US" dirty="0"/>
              <a:t>Accurate evaluation needs 300 to 500 words per Author for accuracy above 70%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63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46358-66A4-4397-AD13-5B97791AB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7CC82-BA62-4CA5-86A4-4351D000E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Goldberg, L. R. (1992). The development of markers for the Big-Five factor structure. 	</a:t>
            </a:r>
            <a:r>
              <a:rPr lang="en-US" sz="4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Psychological Assessment, 4</a:t>
            </a:r>
            <a:r>
              <a:rPr lang="en-US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(1), 26–42. </a:t>
            </a:r>
            <a:r>
              <a:rPr lang="en-US" sz="4000" u="sng" kern="1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https://doi.org/10.1037/1040-3590.4.1.26</a:t>
            </a:r>
            <a:endParaRPr lang="en-US" sz="4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spcBef>
                <a:spcPts val="0"/>
              </a:spcBef>
            </a:pPr>
            <a:r>
              <a:rPr lang="en-US" sz="4000" b="0" i="0" u="none" strike="noStrike" baseline="0" dirty="0" err="1">
                <a:latin typeface="NimbusSanL-Regu"/>
              </a:rPr>
              <a:t>Hima</a:t>
            </a:r>
            <a:r>
              <a:rPr lang="en-US" sz="4000" b="0" i="0" u="none" strike="noStrike" baseline="0" dirty="0">
                <a:latin typeface="NimbusSanL-Regu"/>
              </a:rPr>
              <a:t> Vijay &amp; </a:t>
            </a:r>
            <a:r>
              <a:rPr lang="en-US" sz="4000" b="0" i="0" u="none" strike="noStrike" baseline="0" dirty="0" err="1">
                <a:latin typeface="NimbusSanL-Regu"/>
              </a:rPr>
              <a:t>Neenu</a:t>
            </a:r>
            <a:r>
              <a:rPr lang="en-US" sz="4000" b="0" i="0" u="none" strike="noStrike" baseline="0" dirty="0">
                <a:latin typeface="NimbusSanL-Regu"/>
              </a:rPr>
              <a:t> Sebastian (2022) </a:t>
            </a:r>
            <a:r>
              <a:rPr lang="en-US" sz="4000" b="0" i="1" u="none" strike="noStrike" baseline="0" dirty="0">
                <a:latin typeface="NimbusSanL-Regu"/>
              </a:rPr>
              <a:t>Personality Prediction using Machine Learning </a:t>
            </a:r>
            <a:r>
              <a:rPr lang="en-US" sz="4000" b="0" u="none" strike="noStrike" baseline="0" dirty="0">
                <a:latin typeface="NimbusSanL-Regu"/>
              </a:rPr>
              <a:t>- </a:t>
            </a:r>
            <a:r>
              <a:rPr lang="en-US" sz="4000" dirty="0"/>
              <a:t>2022 International Conference on Computing, Communication, Security and Intelligent Systems 	</a:t>
            </a:r>
            <a:r>
              <a:rPr lang="en-US" sz="40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https://searchlib.cwu.edu/permalink/01ALLIANCE_CWU/1c5n89p/cdi_globaltitleindex_catalog_367322427</a:t>
            </a:r>
            <a:r>
              <a:rPr lang="en-US" sz="40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 </a:t>
            </a:r>
          </a:p>
          <a:p>
            <a:pPr marL="0">
              <a:spcBef>
                <a:spcPts val="0"/>
              </a:spcBef>
            </a:pPr>
            <a:endParaRPr lang="en-US" sz="40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>
              <a:spcBef>
                <a:spcPts val="0"/>
              </a:spcBef>
            </a:pPr>
            <a:r>
              <a:rPr lang="en-US" sz="4000" b="0" i="0" u="none" strike="noStrike" baseline="0" dirty="0">
                <a:latin typeface="NimbusSanL-Regu"/>
              </a:rPr>
              <a:t>Andrew Dunn 2020, </a:t>
            </a:r>
            <a:r>
              <a:rPr lang="en-US" sz="4000" b="0" i="1" u="none" strike="noStrike" baseline="0" dirty="0">
                <a:latin typeface="NimbusSanL-Regu"/>
              </a:rPr>
              <a:t>Sentiment Analysis of Tweets </a:t>
            </a:r>
            <a:r>
              <a:rPr lang="en-US" sz="4000" b="0" i="0" u="none" strike="noStrike" baseline="0" dirty="0">
                <a:latin typeface="NimbusSanL-Regu"/>
              </a:rPr>
              <a:t>– Central Washington University</a:t>
            </a:r>
          </a:p>
          <a:p>
            <a:pPr marL="0">
              <a:spcBef>
                <a:spcPts val="0"/>
              </a:spcBef>
            </a:pPr>
            <a:endParaRPr lang="en-US" sz="4000" b="0" i="0" u="none" strike="noStrike" baseline="0" dirty="0">
              <a:latin typeface="NimbusSanL-Regu"/>
            </a:endParaRPr>
          </a:p>
          <a:p>
            <a:pPr marL="0">
              <a:spcBef>
                <a:spcPts val="0"/>
              </a:spcBef>
            </a:pPr>
            <a:r>
              <a:rPr lang="en-US" sz="4000" b="0" i="0" u="none" strike="noStrike" baseline="0" dirty="0">
                <a:latin typeface="NimbusSanL-Regu"/>
              </a:rPr>
              <a:t>Tal </a:t>
            </a:r>
            <a:r>
              <a:rPr lang="en-US" sz="4000" b="0" i="0" u="none" strike="noStrike" baseline="0" dirty="0" err="1">
                <a:latin typeface="NimbusSanL-Regu"/>
              </a:rPr>
              <a:t>Yarkoni</a:t>
            </a:r>
            <a:r>
              <a:rPr lang="en-US" sz="4000" b="0" i="0" u="none" strike="noStrike" baseline="0" dirty="0">
                <a:latin typeface="NimbusSanL-Regu"/>
              </a:rPr>
              <a:t>, 2010, </a:t>
            </a:r>
            <a:r>
              <a:rPr lang="en-US" sz="4000" b="0" i="1" u="none" strike="noStrike" baseline="0" dirty="0">
                <a:latin typeface="NimbusSanL-Regu"/>
              </a:rPr>
              <a:t>Personality in 100,000 Words: A large-scale analysis of personality and word 	use among bloggers,</a:t>
            </a:r>
            <a:r>
              <a:rPr lang="en-US" sz="4000" b="0" i="0" u="none" strike="noStrike" baseline="0" dirty="0">
                <a:latin typeface="NimbusSanL-Regu"/>
              </a:rPr>
              <a:t> https://www.ncbi.nlm.nih.gov/pmc/articles/PMC2885844/</a:t>
            </a:r>
          </a:p>
          <a:p>
            <a:pPr marL="0">
              <a:spcBef>
                <a:spcPts val="0"/>
              </a:spcBef>
            </a:pPr>
            <a:endParaRPr lang="en-US" sz="1800" b="0" i="0" u="none" strike="noStrike" baseline="0" dirty="0">
              <a:latin typeface="NimbusSanL-Regu"/>
            </a:endParaRPr>
          </a:p>
          <a:p>
            <a:pPr marL="0">
              <a:spcBef>
                <a:spcPts val="0"/>
              </a:spcBef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893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98AA8-CBB6-437C-B8C5-06C4506FF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Project Overview and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F83A1-C72A-4A66-B640-9F4346DC2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6012832" cy="3541714"/>
          </a:xfrm>
        </p:spPr>
        <p:txBody>
          <a:bodyPr>
            <a:normAutofit/>
          </a:bodyPr>
          <a:lstStyle/>
          <a:p>
            <a:r>
              <a:rPr lang="en-US" dirty="0"/>
              <a:t>Make a Machine Learning model that uses a Neural Network</a:t>
            </a:r>
          </a:p>
          <a:p>
            <a:r>
              <a:rPr lang="en-US" dirty="0"/>
              <a:t> Train the model using a Dataset of Status (tweets) that are paired with O.C.E.A.N. data</a:t>
            </a:r>
          </a:p>
          <a:p>
            <a:r>
              <a:rPr lang="en-US" dirty="0"/>
              <a:t>Test the model on unpaired tweets to evaluate personality and credibility</a:t>
            </a:r>
          </a:p>
          <a:p>
            <a:endParaRPr lang="en-US" dirty="0"/>
          </a:p>
        </p:txBody>
      </p:sp>
      <p:pic>
        <p:nvPicPr>
          <p:cNvPr id="7" name="Picture 6" descr="A blue square with a white bird logo&#10;&#10;Description automatically generated with low confidence">
            <a:extLst>
              <a:ext uri="{FF2B5EF4-FFF2-40B4-BE49-F238E27FC236}">
                <a16:creationId xmlns:a16="http://schemas.microsoft.com/office/drawing/2014/main" id="{74C4FFD0-BE02-E846-9C9F-08DED8520D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344" y="1755648"/>
            <a:ext cx="3808577" cy="380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2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8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" name="Group 10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7DA0DB1-C133-B9FD-9599-D8D0B85B1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Initial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60123-B71C-071B-C957-46632AB5B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8555" y="1815421"/>
            <a:ext cx="4930776" cy="3541714"/>
          </a:xfrm>
        </p:spPr>
        <p:txBody>
          <a:bodyPr>
            <a:normAutofit/>
          </a:bodyPr>
          <a:lstStyle/>
          <a:p>
            <a:r>
              <a:rPr lang="en-US" dirty="0"/>
              <a:t>A bot, that can take a username</a:t>
            </a:r>
          </a:p>
          <a:p>
            <a:r>
              <a:rPr lang="en-US" dirty="0"/>
              <a:t>Analyze with model</a:t>
            </a:r>
          </a:p>
          <a:p>
            <a:r>
              <a:rPr lang="en-US" dirty="0"/>
              <a:t>Output some generalization </a:t>
            </a:r>
          </a:p>
        </p:txBody>
      </p:sp>
      <p:grpSp>
        <p:nvGrpSpPr>
          <p:cNvPr id="53" name="Group 39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E30DA4E-7C33-27B7-1428-024F9948B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086" y="1611313"/>
            <a:ext cx="4134271" cy="25871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A49865-5F92-8E4B-424B-7E6F45A15617}"/>
              </a:ext>
            </a:extLst>
          </p:cNvPr>
          <p:cNvSpPr txBox="1"/>
          <p:nvPr/>
        </p:nvSpPr>
        <p:spPr>
          <a:xfrm>
            <a:off x="6802016" y="4786604"/>
            <a:ext cx="3988221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personality type display here: INTP</a:t>
            </a:r>
          </a:p>
          <a:p>
            <a:r>
              <a:rPr lang="en-US" dirty="0">
                <a:solidFill>
                  <a:schemeClr val="bg1"/>
                </a:solidFill>
              </a:rPr>
              <a:t> Related to emotional volatility and patterns of dealing with stress poorly.</a:t>
            </a:r>
          </a:p>
          <a:p>
            <a:r>
              <a:rPr lang="en-US" dirty="0">
                <a:solidFill>
                  <a:schemeClr val="bg1"/>
                </a:solidFill>
              </a:rPr>
              <a:t> Highly neurotic people are more likely to experience negative emotions.</a:t>
            </a:r>
          </a:p>
        </p:txBody>
      </p:sp>
    </p:spTree>
    <p:extLst>
      <p:ext uri="{BB962C8B-B14F-4D97-AF65-F5344CB8AC3E}">
        <p14:creationId xmlns:p14="http://schemas.microsoft.com/office/powerpoint/2010/main" val="4056658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7A13-9CA1-79F0-CCB7-34698E50C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6ACB0-8A53-75B6-93ED-7241B56DD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b="0" i="0" u="none" strike="noStrike" baseline="0" dirty="0">
                <a:latin typeface="NimbusSanL-Regu"/>
              </a:rPr>
              <a:t>Andrew Dunn</a:t>
            </a:r>
          </a:p>
          <a:p>
            <a:r>
              <a:rPr lang="en-US" sz="1400" b="0" i="0" u="none" strike="noStrike" baseline="0" dirty="0">
                <a:latin typeface="NimbusSanL-Regu"/>
              </a:rPr>
              <a:t>Sentiment Analysis of Tweets </a:t>
            </a:r>
          </a:p>
          <a:p>
            <a:r>
              <a:rPr lang="en-US" sz="1400" dirty="0">
                <a:latin typeface="NimbusSanL-Regu"/>
              </a:rPr>
              <a:t>Central Washington University -  Ellensburg, Washington, United States</a:t>
            </a:r>
          </a:p>
          <a:p>
            <a:r>
              <a:rPr lang="en-US" sz="1400" b="0" i="0" u="none" strike="noStrike" baseline="0" dirty="0">
                <a:latin typeface="NimbusSanL-Regu"/>
              </a:rPr>
              <a:t>CS 557</a:t>
            </a:r>
          </a:p>
          <a:p>
            <a:pPr marL="0" indent="0">
              <a:buNone/>
            </a:pPr>
            <a:endParaRPr lang="en-US" sz="1800" dirty="0">
              <a:latin typeface="NimbusSanL-Regu"/>
            </a:endParaRPr>
          </a:p>
          <a:p>
            <a:r>
              <a:rPr lang="en-US" sz="1800" b="0" i="0" u="none" strike="noStrike" baseline="0" dirty="0" err="1">
                <a:latin typeface="NimbusSanL-Regu"/>
              </a:rPr>
              <a:t>Hima</a:t>
            </a:r>
            <a:r>
              <a:rPr lang="en-US" sz="1800" b="0" i="0" u="none" strike="noStrike" baseline="0" dirty="0">
                <a:latin typeface="NimbusSanL-Regu"/>
              </a:rPr>
              <a:t> Vijay &amp; </a:t>
            </a:r>
            <a:r>
              <a:rPr lang="en-US" sz="1800" b="0" i="0" u="none" strike="noStrike" baseline="0" dirty="0" err="1">
                <a:latin typeface="NimbusSanL-Regu"/>
              </a:rPr>
              <a:t>Neenu</a:t>
            </a:r>
            <a:r>
              <a:rPr lang="en-US" sz="1800" b="0" i="0" u="none" strike="noStrike" baseline="0" dirty="0">
                <a:latin typeface="NimbusSanL-Regu"/>
              </a:rPr>
              <a:t> Sebastian</a:t>
            </a:r>
          </a:p>
          <a:p>
            <a:r>
              <a:rPr lang="en-US" sz="1400" b="0" i="0" u="none" strike="noStrike" baseline="0" dirty="0">
                <a:latin typeface="NimbusSanL-Regu"/>
              </a:rPr>
              <a:t>Personality Prediction using Machine Learning</a:t>
            </a:r>
          </a:p>
          <a:p>
            <a:r>
              <a:rPr lang="en-US" sz="1400" b="0" i="0" u="none" strike="noStrike" baseline="0" dirty="0">
                <a:latin typeface="NimbusSanL-Regu"/>
              </a:rPr>
              <a:t>SCMS School of Engineering &amp; Technology -  Vidya Nagar, </a:t>
            </a:r>
            <a:r>
              <a:rPr lang="en-US" sz="1400" b="0" i="0" u="none" strike="noStrike" baseline="0" dirty="0" err="1">
                <a:latin typeface="NimbusSanL-Regu"/>
              </a:rPr>
              <a:t>Karukutty</a:t>
            </a:r>
            <a:r>
              <a:rPr lang="en-US" sz="1400" b="0" i="0" u="none" strike="noStrike" baseline="0" dirty="0">
                <a:latin typeface="NimbusSanL-Regu"/>
              </a:rPr>
              <a:t>, Ernakulam</a:t>
            </a:r>
          </a:p>
          <a:p>
            <a:r>
              <a:rPr lang="en-US" sz="1400" dirty="0"/>
              <a:t>2022 International Conference on Computing, Communication, Security and Intelligent Systems (IC3SIS)</a:t>
            </a:r>
            <a:endParaRPr lang="en-US" sz="1800" b="0" i="0" u="none" strike="noStrike" baseline="0" dirty="0">
              <a:latin typeface="NimbusSanL-Regu"/>
            </a:endParaRPr>
          </a:p>
          <a:p>
            <a:endParaRPr lang="en-US" dirty="0"/>
          </a:p>
        </p:txBody>
      </p:sp>
      <p:pic>
        <p:nvPicPr>
          <p:cNvPr id="8" name="Picture 7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5CF1647D-9D26-9EB8-ADC7-CF0913BD2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045" y="4504783"/>
            <a:ext cx="1006491" cy="1006491"/>
          </a:xfrm>
          <a:prstGeom prst="rect">
            <a:avLst/>
          </a:prstGeom>
        </p:spPr>
      </p:pic>
      <p:pic>
        <p:nvPicPr>
          <p:cNvPr id="10" name="Picture 9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4FE7FF84-B52E-DCA8-64DA-C94A694D81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785" y="2097088"/>
            <a:ext cx="1276293" cy="114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372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3" name="Group 1036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38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9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0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1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42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3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4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5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6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7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8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9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0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1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2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3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4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5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6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7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8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9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0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1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2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3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4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5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6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67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8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9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0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1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2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3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4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5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6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7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8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79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0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1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2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3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4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5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6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7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F3719E7-25BE-434B-9518-82ECD1C90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807" y="316943"/>
            <a:ext cx="5484770" cy="13016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Neural Networks</a:t>
            </a:r>
          </a:p>
        </p:txBody>
      </p:sp>
      <p:pic>
        <p:nvPicPr>
          <p:cNvPr id="1026" name="Picture 2" descr="Artificial neural network architecture (ANN i-h 1-h 2-h n-o ...">
            <a:extLst>
              <a:ext uri="{FF2B5EF4-FFF2-40B4-BE49-F238E27FC236}">
                <a16:creationId xmlns:a16="http://schemas.microsoft.com/office/drawing/2014/main" id="{3BDB95FB-9F17-4ACB-8A13-96BE5D90B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66843" y="1744663"/>
            <a:ext cx="4939230" cy="2893808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F404B80-012F-46E2-864B-0F7E4A970066}"/>
                  </a:ext>
                </a:extLst>
              </p14:cNvPr>
              <p14:cNvContentPartPr/>
              <p14:nvPr/>
            </p14:nvContentPartPr>
            <p14:xfrm>
              <a:off x="11023560" y="83196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F404B80-012F-46E2-864B-0F7E4A97006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014200" y="822600"/>
                <a:ext cx="19080" cy="1908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B486DA6D-4FE2-2AD9-2827-2A2E69E032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627" y="839834"/>
            <a:ext cx="875076" cy="7875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75E44A-06C1-E340-35B6-D2307256A528}"/>
              </a:ext>
            </a:extLst>
          </p:cNvPr>
          <p:cNvSpPr txBox="1"/>
          <p:nvPr/>
        </p:nvSpPr>
        <p:spPr>
          <a:xfrm>
            <a:off x="2700325" y="4923676"/>
            <a:ext cx="70151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Not Natural Language Processing</a:t>
            </a:r>
          </a:p>
        </p:txBody>
      </p:sp>
      <p:pic>
        <p:nvPicPr>
          <p:cNvPr id="7" name="Picture 6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4D109064-7DAC-4547-F98E-9462893880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15" y="4867275"/>
            <a:ext cx="925521" cy="92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985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90718-9B1A-43C2-A8A3-F1BCB1976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F98F6-54EE-4743-A8B5-95AAEFFEE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178" y="1866932"/>
            <a:ext cx="4710683" cy="3541714"/>
          </a:xfrm>
        </p:spPr>
        <p:txBody>
          <a:bodyPr>
            <a:normAutofit/>
          </a:bodyPr>
          <a:lstStyle/>
          <a:p>
            <a:r>
              <a:rPr lang="en-US" dirty="0"/>
              <a:t>Python 3.11</a:t>
            </a:r>
          </a:p>
          <a:p>
            <a:r>
              <a:rPr lang="en-US" dirty="0"/>
              <a:t>SciKitLearn</a:t>
            </a:r>
          </a:p>
          <a:p>
            <a:r>
              <a:rPr lang="en-US" dirty="0"/>
              <a:t>Pickle</a:t>
            </a:r>
          </a:p>
          <a:p>
            <a:r>
              <a:rPr lang="en-US" dirty="0"/>
              <a:t>NLTK</a:t>
            </a:r>
          </a:p>
          <a:p>
            <a:r>
              <a:rPr lang="en-US" dirty="0"/>
              <a:t>Tweepy</a:t>
            </a:r>
          </a:p>
        </p:txBody>
      </p:sp>
      <p:pic>
        <p:nvPicPr>
          <p:cNvPr id="6" name="Picture 5" descr="A blue and orange circle with black text&#10;&#10;Description automatically generated with low confidence">
            <a:extLst>
              <a:ext uri="{FF2B5EF4-FFF2-40B4-BE49-F238E27FC236}">
                <a16:creationId xmlns:a16="http://schemas.microsoft.com/office/drawing/2014/main" id="{F91A2EB8-2B11-1E91-870C-FDDB74DCB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540" y="2097088"/>
            <a:ext cx="2925536" cy="1960477"/>
          </a:xfrm>
          <a:prstGeom prst="rect">
            <a:avLst/>
          </a:prstGeom>
        </p:spPr>
      </p:pic>
      <p:pic>
        <p:nvPicPr>
          <p:cNvPr id="11" name="Picture 10" descr="A blue and yellow snake&#10;&#10;Description automatically generated with medium confidence">
            <a:extLst>
              <a:ext uri="{FF2B5EF4-FFF2-40B4-BE49-F238E27FC236}">
                <a16:creationId xmlns:a16="http://schemas.microsoft.com/office/drawing/2014/main" id="{22FEEC9C-8F2E-E233-F98E-8CD8C6D9B6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637" y="2327244"/>
            <a:ext cx="2028324" cy="20372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AC6E870-98B1-A3E0-9F5D-89B81FF9C504}"/>
              </a:ext>
            </a:extLst>
          </p:cNvPr>
          <p:cNvSpPr txBox="1"/>
          <p:nvPr/>
        </p:nvSpPr>
        <p:spPr>
          <a:xfrm>
            <a:off x="6549716" y="2915402"/>
            <a:ext cx="656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+</a:t>
            </a:r>
          </a:p>
        </p:txBody>
      </p:sp>
      <p:pic>
        <p:nvPicPr>
          <p:cNvPr id="13" name="Picture 12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CD82153B-8D27-B424-1D87-E453B1985C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63" y="3548340"/>
            <a:ext cx="485099" cy="436589"/>
          </a:xfrm>
          <a:prstGeom prst="rect">
            <a:avLst/>
          </a:prstGeom>
        </p:spPr>
      </p:pic>
      <p:pic>
        <p:nvPicPr>
          <p:cNvPr id="14" name="Picture 13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445D6720-7355-A9B5-20A5-6E8300591E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63" y="4146150"/>
            <a:ext cx="485099" cy="43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531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DEF113-30B1-40A0-88FD-139BEF407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5051" y="1744663"/>
            <a:ext cx="7559039" cy="30273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Classifying Personality Types</a:t>
            </a:r>
            <a:b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O.C.E.A.N.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70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9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1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41520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09B6FB0-4870-F329-0B43-FC90574CE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History of Personality Traits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6" name="Picture 5" descr="A picture containing text, letter, book cover, paper&#10;&#10;Description automatically generated">
            <a:extLst>
              <a:ext uri="{FF2B5EF4-FFF2-40B4-BE49-F238E27FC236}">
                <a16:creationId xmlns:a16="http://schemas.microsoft.com/office/drawing/2014/main" id="{0FA4F4CC-7C58-2B27-CD51-204451F49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479" y="3346189"/>
            <a:ext cx="1464610" cy="2097055"/>
          </a:xfrm>
          <a:prstGeom prst="rect">
            <a:avLst/>
          </a:prstGeom>
        </p:spPr>
      </p:pic>
      <p:pic>
        <p:nvPicPr>
          <p:cNvPr id="8" name="Picture 7" descr="A picture containing human face, person, wrinkle, clothing&#10;&#10;Description automatically generated">
            <a:extLst>
              <a:ext uri="{FF2B5EF4-FFF2-40B4-BE49-F238E27FC236}">
                <a16:creationId xmlns:a16="http://schemas.microsoft.com/office/drawing/2014/main" id="{FFCA9A60-A6E8-618B-7773-77E2FE6812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085" y="3413626"/>
            <a:ext cx="1648098" cy="22385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B8D263-8D2E-4C04-BC82-4947229FF877}"/>
              </a:ext>
            </a:extLst>
          </p:cNvPr>
          <p:cNvSpPr txBox="1"/>
          <p:nvPr/>
        </p:nvSpPr>
        <p:spPr>
          <a:xfrm>
            <a:off x="1736812" y="2972042"/>
            <a:ext cx="1064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Carl Jung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FF97E5-9219-9D86-CE7B-C9D9C3009E1D}"/>
              </a:ext>
            </a:extLst>
          </p:cNvPr>
          <p:cNvSpPr txBox="1"/>
          <p:nvPr/>
        </p:nvSpPr>
        <p:spPr>
          <a:xfrm>
            <a:off x="8813086" y="2972042"/>
            <a:ext cx="1769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Personality Types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8AB65D-CFD8-72F7-BE5E-CFB22589A04B}"/>
              </a:ext>
            </a:extLst>
          </p:cNvPr>
          <p:cNvSpPr txBox="1"/>
          <p:nvPr/>
        </p:nvSpPr>
        <p:spPr>
          <a:xfrm>
            <a:off x="9352175" y="550969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C6B38C5-A247-18D5-CD71-717ADAD9D836}"/>
              </a:ext>
            </a:extLst>
          </p:cNvPr>
          <p:cNvSpPr txBox="1"/>
          <p:nvPr/>
        </p:nvSpPr>
        <p:spPr>
          <a:xfrm>
            <a:off x="1736812" y="567609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1875-1961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6EE9A7-C8A6-A8A0-1656-469F4D7E0442}"/>
              </a:ext>
            </a:extLst>
          </p:cNvPr>
          <p:cNvSpPr txBox="1"/>
          <p:nvPr/>
        </p:nvSpPr>
        <p:spPr>
          <a:xfrm>
            <a:off x="3920026" y="3195353"/>
            <a:ext cx="43186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1920’s - 4000  measures of personality</a:t>
            </a:r>
          </a:p>
          <a:p>
            <a:r>
              <a:rPr lang="en-US" dirty="0"/>
              <a:t>1950’s – 171 characteristics </a:t>
            </a:r>
          </a:p>
          <a:p>
            <a:r>
              <a:rPr lang="en-US" dirty="0"/>
              <a:t>1960’s – 5 O.C.E.A.N.</a:t>
            </a:r>
          </a:p>
          <a:p>
            <a:r>
              <a:rPr lang="en-US" dirty="0"/>
              <a:t>1987’s – 16 (based on 4) Myer’s Briggs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A42F802-F9C0-79BA-2D37-A4D04035C706}"/>
              </a:ext>
            </a:extLst>
          </p:cNvPr>
          <p:cNvSpPr txBox="1"/>
          <p:nvPr/>
        </p:nvSpPr>
        <p:spPr>
          <a:xfrm>
            <a:off x="5207527" y="2625397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99051C5-5C13-52C4-1177-FAF7645A0083}"/>
              </a:ext>
            </a:extLst>
          </p:cNvPr>
          <p:cNvSpPr txBox="1"/>
          <p:nvPr/>
        </p:nvSpPr>
        <p:spPr>
          <a:xfrm>
            <a:off x="5169054" y="4686856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SUBJECTIVE</a:t>
            </a:r>
          </a:p>
        </p:txBody>
      </p:sp>
    </p:spTree>
    <p:extLst>
      <p:ext uri="{BB962C8B-B14F-4D97-AF65-F5344CB8AC3E}">
        <p14:creationId xmlns:p14="http://schemas.microsoft.com/office/powerpoint/2010/main" val="1789268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5B40FB5-1994-C3AB-9306-842A891CC71F}"/>
              </a:ext>
            </a:extLst>
          </p:cNvPr>
          <p:cNvSpPr/>
          <p:nvPr/>
        </p:nvSpPr>
        <p:spPr>
          <a:xfrm>
            <a:off x="3540358" y="4210708"/>
            <a:ext cx="5256169" cy="17548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EF19B3-2D79-EAC6-A758-FBDE7BF46EEE}"/>
              </a:ext>
            </a:extLst>
          </p:cNvPr>
          <p:cNvSpPr/>
          <p:nvPr/>
        </p:nvSpPr>
        <p:spPr>
          <a:xfrm>
            <a:off x="1382375" y="1820090"/>
            <a:ext cx="4237698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5D46CF-3C30-0C78-A2D9-A30E39C74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versions of the same thing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0E75AD-7922-16DF-6552-3C2F7F780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2F9D-EB10-4BD3-A8D0-3E830E07EC47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277D54-D429-95E2-BBAA-198F21F7EF88}"/>
              </a:ext>
            </a:extLst>
          </p:cNvPr>
          <p:cNvSpPr txBox="1"/>
          <p:nvPr/>
        </p:nvSpPr>
        <p:spPr>
          <a:xfrm>
            <a:off x="3712691" y="2097088"/>
            <a:ext cx="19073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Intellect</a:t>
            </a:r>
          </a:p>
          <a:p>
            <a:pPr algn="r"/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Conscientiousness</a:t>
            </a:r>
          </a:p>
          <a:p>
            <a:pPr algn="r"/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Extroversion</a:t>
            </a:r>
          </a:p>
          <a:p>
            <a:pPr algn="r"/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Agreeableness</a:t>
            </a:r>
          </a:p>
          <a:p>
            <a:pPr algn="r"/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Emotionality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7485CB-35C5-F63C-59B0-0964C05DF3CD}"/>
              </a:ext>
            </a:extLst>
          </p:cNvPr>
          <p:cNvSpPr txBox="1"/>
          <p:nvPr/>
        </p:nvSpPr>
        <p:spPr>
          <a:xfrm>
            <a:off x="3374137" y="2097088"/>
            <a:ext cx="3385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</a:t>
            </a:r>
          </a:p>
          <a:p>
            <a:r>
              <a:rPr lang="en-US" dirty="0">
                <a:solidFill>
                  <a:schemeClr val="bg1"/>
                </a:solidFill>
              </a:rPr>
              <a:t>&gt;</a:t>
            </a:r>
          </a:p>
          <a:p>
            <a:r>
              <a:rPr lang="en-US" dirty="0">
                <a:solidFill>
                  <a:schemeClr val="bg1"/>
                </a:solidFill>
              </a:rPr>
              <a:t>&gt;</a:t>
            </a:r>
          </a:p>
          <a:p>
            <a:r>
              <a:rPr lang="en-US" dirty="0">
                <a:solidFill>
                  <a:schemeClr val="bg1"/>
                </a:solidFill>
              </a:rPr>
              <a:t>&gt;</a:t>
            </a:r>
          </a:p>
          <a:p>
            <a:r>
              <a:rPr lang="en-US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7100B6-78C9-B084-F291-702B9F81185A}"/>
              </a:ext>
            </a:extLst>
          </p:cNvPr>
          <p:cNvSpPr txBox="1"/>
          <p:nvPr/>
        </p:nvSpPr>
        <p:spPr>
          <a:xfrm>
            <a:off x="1382375" y="2097088"/>
            <a:ext cx="17508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Openness</a:t>
            </a:r>
          </a:p>
          <a:p>
            <a:r>
              <a:rPr lang="en-US" dirty="0">
                <a:solidFill>
                  <a:schemeClr val="bg1"/>
                </a:solidFill>
              </a:rPr>
              <a:t>Conscientiousness</a:t>
            </a:r>
          </a:p>
          <a:p>
            <a:r>
              <a:rPr lang="en-US" dirty="0">
                <a:solidFill>
                  <a:schemeClr val="bg1"/>
                </a:solidFill>
              </a:rPr>
              <a:t>Extroversion</a:t>
            </a:r>
          </a:p>
          <a:p>
            <a:r>
              <a:rPr lang="en-US" dirty="0">
                <a:solidFill>
                  <a:schemeClr val="bg1"/>
                </a:solidFill>
              </a:rPr>
              <a:t>Agreeableness</a:t>
            </a:r>
          </a:p>
          <a:p>
            <a:r>
              <a:rPr lang="en-US" dirty="0">
                <a:solidFill>
                  <a:schemeClr val="bg1"/>
                </a:solidFill>
              </a:rPr>
              <a:t>Neuroticism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38021D-64BB-3196-BB85-1C2F1BC8F2E2}"/>
              </a:ext>
            </a:extLst>
          </p:cNvPr>
          <p:cNvSpPr txBox="1"/>
          <p:nvPr/>
        </p:nvSpPr>
        <p:spPr>
          <a:xfrm>
            <a:off x="1656852" y="1773706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Ocean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88446D-4422-39B3-B066-A1225EED7AEF}"/>
              </a:ext>
            </a:extLst>
          </p:cNvPr>
          <p:cNvSpPr txBox="1"/>
          <p:nvPr/>
        </p:nvSpPr>
        <p:spPr>
          <a:xfrm>
            <a:off x="4553712" y="177370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IPIP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B7263-0ABB-5C07-2E33-907F7E2148D0}"/>
              </a:ext>
            </a:extLst>
          </p:cNvPr>
          <p:cNvSpPr txBox="1"/>
          <p:nvPr/>
        </p:nvSpPr>
        <p:spPr>
          <a:xfrm>
            <a:off x="3540359" y="4562856"/>
            <a:ext cx="24922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If Neuroticism is dropped</a:t>
            </a:r>
          </a:p>
          <a:p>
            <a:r>
              <a:rPr lang="en-US" dirty="0">
                <a:solidFill>
                  <a:schemeClr val="bg1"/>
                </a:solidFill>
              </a:rPr>
              <a:t>4 measures 2 polar </a:t>
            </a:r>
          </a:p>
          <a:p>
            <a:r>
              <a:rPr lang="en-US" dirty="0">
                <a:solidFill>
                  <a:schemeClr val="bg1"/>
                </a:solidFill>
              </a:rPr>
              <a:t>2^4 = 16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048385-2EBB-4AB6-35A0-BBEA7432F82D}"/>
              </a:ext>
            </a:extLst>
          </p:cNvPr>
          <p:cNvSpPr txBox="1"/>
          <p:nvPr/>
        </p:nvSpPr>
        <p:spPr>
          <a:xfrm>
            <a:off x="6261289" y="4562856"/>
            <a:ext cx="23065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ESTJ, ENTJ, ESFJ, ENFJ,</a:t>
            </a:r>
          </a:p>
          <a:p>
            <a:r>
              <a:rPr lang="en-US" dirty="0">
                <a:solidFill>
                  <a:schemeClr val="bg1"/>
                </a:solidFill>
              </a:rPr>
              <a:t>ISTJ, ISFJ, INTJ, INFJ, </a:t>
            </a:r>
          </a:p>
          <a:p>
            <a:r>
              <a:rPr lang="en-US" dirty="0">
                <a:solidFill>
                  <a:schemeClr val="bg1"/>
                </a:solidFill>
              </a:rPr>
              <a:t>ESTP, ESFP, ENTP, ENFP, </a:t>
            </a:r>
          </a:p>
          <a:p>
            <a:r>
              <a:rPr lang="en-US" dirty="0">
                <a:solidFill>
                  <a:schemeClr val="bg1"/>
                </a:solidFill>
              </a:rPr>
              <a:t>ISTP, ISFP, INTP &amp; INFP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DE91A4-3CF4-7B27-FCF8-2E6C0AD3288A}"/>
              </a:ext>
            </a:extLst>
          </p:cNvPr>
          <p:cNvSpPr txBox="1"/>
          <p:nvPr/>
        </p:nvSpPr>
        <p:spPr>
          <a:xfrm>
            <a:off x="6513883" y="4210708"/>
            <a:ext cx="152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Myers - Briggs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B3541A1-049F-72AD-07D4-1F8257F005AF}"/>
              </a:ext>
            </a:extLst>
          </p:cNvPr>
          <p:cNvSpPr/>
          <p:nvPr/>
        </p:nvSpPr>
        <p:spPr>
          <a:xfrm>
            <a:off x="7040610" y="1792904"/>
            <a:ext cx="3686490" cy="175432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FBFD3D-1506-09EA-ABB2-6BAD526DD5C3}"/>
              </a:ext>
            </a:extLst>
          </p:cNvPr>
          <p:cNvSpPr txBox="1"/>
          <p:nvPr/>
        </p:nvSpPr>
        <p:spPr>
          <a:xfrm>
            <a:off x="7086328" y="2227647"/>
            <a:ext cx="3639714" cy="1566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Big 5, + H  (H for Honesty / Humility)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Extraversion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Neuroticism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4374EA-B687-4402-AC31-8F7E04116891}"/>
              </a:ext>
            </a:extLst>
          </p:cNvPr>
          <p:cNvSpPr txBox="1"/>
          <p:nvPr/>
        </p:nvSpPr>
        <p:spPr>
          <a:xfrm>
            <a:off x="9112015" y="2709309"/>
            <a:ext cx="1377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</a:p>
          <a:p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emotionality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5A344A-B8B0-3098-3AB2-9BDB16354E0C}"/>
              </a:ext>
            </a:extLst>
          </p:cNvPr>
          <p:cNvSpPr txBox="1"/>
          <p:nvPr/>
        </p:nvSpPr>
        <p:spPr>
          <a:xfrm>
            <a:off x="8354717" y="1889287"/>
            <a:ext cx="966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HEXACO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1748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797</Words>
  <Application>Microsoft Office PowerPoint</Application>
  <PresentationFormat>Widescreen</PresentationFormat>
  <Paragraphs>147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NimbusSanL-Regu</vt:lpstr>
      <vt:lpstr>Tahoma</vt:lpstr>
      <vt:lpstr>Tw Cen MT</vt:lpstr>
      <vt:lpstr>Circuit</vt:lpstr>
      <vt:lpstr>Classifying Personality Types  with  Neural Networks  Based on  Social Media (Twitter) Posts</vt:lpstr>
      <vt:lpstr>Project Overview and Goals</vt:lpstr>
      <vt:lpstr>Initial idea</vt:lpstr>
      <vt:lpstr>Inspiration </vt:lpstr>
      <vt:lpstr>Neural Networks</vt:lpstr>
      <vt:lpstr>TOOLS</vt:lpstr>
      <vt:lpstr>Classifying Personality Types O.C.E.A.N.</vt:lpstr>
      <vt:lpstr>History of Personality Traits</vt:lpstr>
      <vt:lpstr>Different versions of the same thing</vt:lpstr>
      <vt:lpstr>PowerPoint Presentation</vt:lpstr>
      <vt:lpstr>PowerPoint Presentation</vt:lpstr>
      <vt:lpstr>How can we be so sure?</vt:lpstr>
      <vt:lpstr>Data Preprocessing</vt:lpstr>
      <vt:lpstr>“Bag-of-Words” Tactic</vt:lpstr>
      <vt:lpstr>THE Neural Network Model</vt:lpstr>
      <vt:lpstr>Some Results</vt:lpstr>
      <vt:lpstr>How close are we?</vt:lpstr>
      <vt:lpstr>Discussion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and Sarcasm Detection of Donald Trump's Tweets using Machine Learning</dc:title>
  <dc:creator>Andrew Dunn</dc:creator>
  <cp:lastModifiedBy>Stephan Schuller</cp:lastModifiedBy>
  <cp:revision>23</cp:revision>
  <dcterms:created xsi:type="dcterms:W3CDTF">2020-06-04T15:47:59Z</dcterms:created>
  <dcterms:modified xsi:type="dcterms:W3CDTF">2023-06-04T21:02:26Z</dcterms:modified>
</cp:coreProperties>
</file>