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A469C1-881D-4439-9411-6BFEC78E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A1F9825-FD9C-4EA3-AF4A-1736D575A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B5B32C-D564-4696-83B0-C3BF77E2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76DB3D-5350-4A50-83FA-6647E340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1BFC1D-75B1-4629-870E-9C7B46AC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B6B0379-4BD1-4F15-A546-29F7F951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E783D49-6AF5-49E1-98CA-01CB9FA97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B22852E-7424-4C86-9268-F8362ACD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8566AA7-DAF1-465D-88BE-5316567C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B940A58-BE73-4AC9-86B3-77C5F86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3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9A5CEDB-95C5-44E5-B88A-44CB9A72D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71EF7FB-4798-4984-BA5E-982FDF5B6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577CA1-48A0-4616-A886-DA7A9AED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17262E-7E38-4A4D-B5A0-73C55DC6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52D2EF-D447-4F77-B5D5-205416A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2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3FBBDF-DE3E-4C37-BE50-6C3C583B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9708A10-CF78-4353-8ADF-3446F850A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E829FF7-5CC5-45D3-BC23-38CFCD1D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C54DAAD-79C2-4FF8-8AE3-46E94150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8F70E3-8273-474B-BF75-520B6055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C874ED-E97E-4BCC-9E0B-BD2D4F0C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377DAB0-E091-48C5-9477-214589A0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C775D78-0F50-4AF9-9618-8BF4D22A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A1F56CE-B04C-4B1E-89D9-B40C36DC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735EAF4-9430-4DF9-9B62-C2E2194F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B41AD7-DAFD-4003-974C-888AD953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10DC9AB-2A38-4764-835B-CEF44419F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735BFC3-B560-434C-8913-2FB54F36B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B8682CEB-2C28-425F-BC3E-1B8FFB6E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057F66C-522F-4952-9D74-D07855D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0E198F5-07D5-4E9A-A6A6-F70035B0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6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6B4DE7-8F3B-45F1-B87B-783E1660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69B79B1-00F0-4113-AF21-D2F5A8DD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4634130-7A57-463B-BCF7-D1F69462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42FE095-4AD0-4763-91F6-C0124221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1A5A8AE-7A64-4E6D-80A8-77D6B9121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A8B9E6FF-CDC5-4EF0-8424-3F141FE7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5CE2525-053E-430D-934D-9055B7C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1E71A4BA-0CA1-4EB5-9250-D0D0B7C7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7137B6-EDA1-4DC0-B30A-64DE7C8F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4BEA945-C127-42C2-9C8A-21E0748E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B1E1ADC-CD8F-4038-ABBE-16FC0770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6D5AB30-200C-48C3-BFBF-D6E22C11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7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9942C71-199E-4167-A5A2-0A56B057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281E4AF-A5B9-4C62-B18C-64AAB5DE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02CCCE7-31C0-4C96-B2BB-9FB449CC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8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7C9F5E-D1F8-45E9-AD3A-41A00D88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390C52-FDE1-46C8-9E94-3C6DB642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93EFA8D-3E80-4910-B5AC-DEC8A4B8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0E66488-7562-427F-8132-95918264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EA7D69-D624-45BD-B570-555D4966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7806179-0193-482D-A3E5-62C15E44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4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76BCFC-F35F-4D21-9558-97BB1458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94FC0C02-D4E8-4837-B28B-D9AC35676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3153075-DA87-4041-9584-3364B1FF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D761BD1-46BB-4C03-93B3-E070E829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2239397-6D8D-4C4A-9E6E-706FA83C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928D6A9-0D79-41DC-8C57-9F780267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7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4E7867B-55AC-4138-83D8-2B1CDB1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214A761-8C10-4D57-900A-39FD9B66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00FA702-8439-42BD-AD13-00EBACF0B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2E84-213E-43D9-BECD-32A8C763AE09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5191778-535F-4921-9053-93DD046D6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E9EA06A-D7AD-4194-AFF6-64BF8E54D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C734-913D-4181-9125-6DD73B9E1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6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497EE3-C139-435B-AF48-7163191CC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计算机游戏程序设计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01865DE-887F-4605-B4AE-1EF495234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2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游戏开发项目（</a:t>
            </a:r>
            <a:r>
              <a:rPr lang="en-US" altLang="zh-CN"/>
              <a:t>3/4</a:t>
            </a:r>
            <a:r>
              <a:rPr lang="zh-CN" altLang="en-US"/>
              <a:t>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分组安排</a:t>
            </a:r>
          </a:p>
          <a:p>
            <a:pPr lvl="1"/>
            <a:r>
              <a:rPr lang="zh-CN" altLang="en-US" dirty="0"/>
              <a:t>建议每个组</a:t>
            </a:r>
            <a:r>
              <a:rPr lang="en-US" altLang="zh-CN" dirty="0"/>
              <a:t>5-8</a:t>
            </a:r>
            <a:r>
              <a:rPr lang="zh-CN" altLang="en-US" dirty="0"/>
              <a:t>个人左右，至少包含</a:t>
            </a:r>
          </a:p>
          <a:p>
            <a:pPr lvl="2"/>
            <a:r>
              <a:rPr lang="zh-CN" altLang="en-US" dirty="0"/>
              <a:t>编程高手一名以上</a:t>
            </a:r>
          </a:p>
          <a:p>
            <a:pPr lvl="2"/>
            <a:r>
              <a:rPr lang="zh-CN" altLang="en-US" dirty="0"/>
              <a:t>有美术绘画基础的一名以上</a:t>
            </a:r>
          </a:p>
          <a:p>
            <a:pPr lvl="2"/>
            <a:r>
              <a:rPr lang="zh-CN" altLang="en-US" dirty="0"/>
              <a:t>有创意想法的一名以上</a:t>
            </a:r>
            <a:endParaRPr lang="en-US" altLang="zh-CN" dirty="0"/>
          </a:p>
          <a:p>
            <a:pPr lvl="2"/>
            <a:r>
              <a:rPr lang="zh-CN" altLang="en-US" dirty="0"/>
              <a:t>软硬件接口和架构均熟悉的一名</a:t>
            </a:r>
          </a:p>
          <a:p>
            <a:pPr lvl="2"/>
            <a:r>
              <a:rPr lang="zh-CN" altLang="en-US" dirty="0"/>
              <a:t>。。。。</a:t>
            </a:r>
          </a:p>
          <a:p>
            <a:pPr lvl="1"/>
            <a:r>
              <a:rPr lang="zh-CN" altLang="en-US" dirty="0"/>
              <a:t>下周一前上交分组名单，并给出每个人的初步分工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49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游戏开发项目（</a:t>
            </a:r>
            <a:r>
              <a:rPr lang="en-US" altLang="zh-CN"/>
              <a:t>4/4</a:t>
            </a:r>
            <a:r>
              <a:rPr lang="zh-CN" altLang="en-US"/>
              <a:t>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期中课堂演示：</a:t>
            </a:r>
            <a:r>
              <a:rPr lang="en-US" altLang="zh-CN" dirty="0"/>
              <a:t>5</a:t>
            </a:r>
            <a:r>
              <a:rPr lang="zh-CN" altLang="en-US" dirty="0"/>
              <a:t>月中旬）：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每个组</a:t>
            </a:r>
            <a:r>
              <a:rPr lang="en-US" altLang="zh-CN" dirty="0"/>
              <a:t>15</a:t>
            </a:r>
            <a:r>
              <a:rPr lang="zh-CN" altLang="en-US" dirty="0"/>
              <a:t>分钟（实验课时间为主）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主要报告项目的中期进展</a:t>
            </a:r>
            <a:endParaRPr lang="en-US" altLang="zh-CN" dirty="0"/>
          </a:p>
          <a:p>
            <a:pPr lvl="2"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期末演示：</a:t>
            </a:r>
            <a:r>
              <a:rPr lang="en-US" altLang="zh-CN" dirty="0"/>
              <a:t>6</a:t>
            </a:r>
            <a:r>
              <a:rPr lang="zh-CN" altLang="en-US" dirty="0"/>
              <a:t>月中旬（实验课时间为主） 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每组</a:t>
            </a:r>
            <a:r>
              <a:rPr lang="en-US" altLang="zh-CN" dirty="0"/>
              <a:t>20</a:t>
            </a:r>
            <a:r>
              <a:rPr lang="zh-CN" altLang="en-US" dirty="0"/>
              <a:t>分钟，演示自行开发的游戏</a:t>
            </a:r>
            <a:r>
              <a:rPr lang="en-US" altLang="zh-CN" dirty="0"/>
              <a:t>demo</a:t>
            </a:r>
            <a:r>
              <a:rPr lang="zh-CN" altLang="en-US" dirty="0"/>
              <a:t>和进展报告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每人 </a:t>
            </a:r>
            <a:r>
              <a:rPr lang="en-US" altLang="zh-CN" dirty="0"/>
              <a:t>3-5</a:t>
            </a:r>
            <a:r>
              <a:rPr lang="zh-CN" altLang="en-US" dirty="0"/>
              <a:t>分钟，讲述独立完成的工作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5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游戏的开发平台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/>
            <a:r>
              <a:rPr lang="zh-CN" altLang="en-US" sz="3400" dirty="0"/>
              <a:t>软件平台</a:t>
            </a:r>
          </a:p>
          <a:p>
            <a:pPr marL="1168400" lvl="1" indent="-696913"/>
            <a:r>
              <a:rPr lang="zh-CN" altLang="en-US" dirty="0"/>
              <a:t>游戏开发引擎</a:t>
            </a:r>
            <a:endParaRPr lang="en-US" altLang="zh-CN" dirty="0"/>
          </a:p>
          <a:p>
            <a:pPr marL="1565275" lvl="2" indent="-696913"/>
            <a:r>
              <a:rPr lang="zh-CN" altLang="en-US" dirty="0"/>
              <a:t>关注目前开源的无人系统仿真平台，如</a:t>
            </a:r>
            <a:r>
              <a:rPr lang="en-US" altLang="zh-CN" dirty="0"/>
              <a:t>AIRSIM</a:t>
            </a:r>
            <a:endParaRPr lang="zh-CN" altLang="en-US" dirty="0"/>
          </a:p>
          <a:p>
            <a:pPr marL="1168400" lvl="1" indent="-696913"/>
            <a:r>
              <a:rPr lang="zh-CN" altLang="en-US" dirty="0"/>
              <a:t>编程语言</a:t>
            </a:r>
          </a:p>
          <a:p>
            <a:pPr marL="1524000" lvl="2" indent="-614363"/>
            <a:r>
              <a:rPr lang="en-US" altLang="zh-CN" dirty="0"/>
              <a:t>C/C++</a:t>
            </a:r>
          </a:p>
          <a:p>
            <a:pPr marL="1168400" lvl="1" indent="-696913"/>
            <a:r>
              <a:rPr lang="zh-CN" altLang="en-US" dirty="0"/>
              <a:t>工具</a:t>
            </a:r>
            <a:r>
              <a:rPr lang="en-US" altLang="zh-CN" dirty="0"/>
              <a:t>(</a:t>
            </a:r>
            <a:r>
              <a:rPr lang="zh-CN" altLang="en-US" dirty="0"/>
              <a:t>任选</a:t>
            </a:r>
            <a:r>
              <a:rPr lang="en-US" altLang="zh-CN" dirty="0"/>
              <a:t>)</a:t>
            </a:r>
          </a:p>
          <a:p>
            <a:pPr marL="812800" indent="-812800"/>
            <a:r>
              <a:rPr lang="zh-CN" altLang="en-US" dirty="0"/>
              <a:t>硬件平台</a:t>
            </a:r>
          </a:p>
          <a:p>
            <a:pPr marL="1168400" lvl="1" indent="-696913"/>
            <a:r>
              <a:rPr lang="en-US" altLang="zh-CN" dirty="0"/>
              <a:t>PC + </a:t>
            </a:r>
            <a:endParaRPr lang="en-US" altLang="zh-CN" dirty="0">
              <a:solidFill>
                <a:srgbClr val="FF0000"/>
              </a:solidFill>
            </a:endParaRPr>
          </a:p>
          <a:p>
            <a:pPr marL="1168400" lvl="1" indent="-696913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67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课程的考核要求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8181726" cy="4267200"/>
          </a:xfrm>
        </p:spPr>
        <p:txBody>
          <a:bodyPr/>
          <a:lstStyle/>
          <a:p>
            <a:r>
              <a:rPr lang="zh-CN" altLang="en-US" sz="2600" dirty="0"/>
              <a:t>没有书面的考试！</a:t>
            </a:r>
            <a:endParaRPr lang="en-US" altLang="zh-CN" sz="26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以面试为主</a:t>
            </a:r>
            <a:endParaRPr lang="en-US" altLang="zh-CN" sz="2200" dirty="0">
              <a:solidFill>
                <a:srgbClr val="FF0000"/>
              </a:solidFill>
            </a:endParaRPr>
          </a:p>
          <a:p>
            <a:r>
              <a:rPr lang="zh-CN" altLang="en-US" sz="2600" dirty="0"/>
              <a:t>以作业和项目为主</a:t>
            </a:r>
          </a:p>
          <a:p>
            <a:pPr lvl="1"/>
            <a:r>
              <a:rPr lang="zh-CN" altLang="en-US" sz="2200" dirty="0"/>
              <a:t>书面作业</a:t>
            </a:r>
            <a:r>
              <a:rPr lang="en-US" altLang="zh-CN" sz="2200" dirty="0"/>
              <a:t>(2</a:t>
            </a:r>
            <a:r>
              <a:rPr lang="zh-CN" altLang="en-US" sz="2200" dirty="0"/>
              <a:t>个，占</a:t>
            </a:r>
            <a:r>
              <a:rPr lang="en-US" altLang="zh-CN" sz="2200" dirty="0"/>
              <a:t>20%)</a:t>
            </a:r>
          </a:p>
          <a:p>
            <a:pPr lvl="2"/>
            <a:r>
              <a:rPr lang="zh-CN" altLang="en-US" sz="2100" dirty="0"/>
              <a:t>每个人都要做</a:t>
            </a:r>
            <a:endParaRPr lang="en-US" altLang="zh-CN" sz="2100" dirty="0"/>
          </a:p>
          <a:p>
            <a:pPr lvl="1"/>
            <a:r>
              <a:rPr lang="zh-CN" altLang="en-US" sz="2200" dirty="0"/>
              <a:t>基于</a:t>
            </a:r>
            <a:r>
              <a:rPr lang="zh-CN" altLang="en-US" sz="2200" dirty="0">
                <a:solidFill>
                  <a:srgbClr val="FF0000"/>
                </a:solidFill>
              </a:rPr>
              <a:t>无人系统模拟以及战场仿真</a:t>
            </a:r>
            <a:r>
              <a:rPr lang="zh-CN" altLang="en-US" sz="2200" dirty="0"/>
              <a:t>的编程实践与讲解 </a:t>
            </a:r>
            <a:r>
              <a:rPr lang="en-US" altLang="zh-CN" sz="2200" dirty="0"/>
              <a:t>(</a:t>
            </a:r>
            <a:r>
              <a:rPr lang="zh-CN" altLang="en-US" sz="2200" dirty="0"/>
              <a:t>占</a:t>
            </a:r>
            <a:r>
              <a:rPr lang="en-US" altLang="zh-CN" sz="2200" dirty="0"/>
              <a:t>25</a:t>
            </a:r>
            <a:r>
              <a:rPr lang="zh-CN" altLang="en-US" sz="2200" dirty="0"/>
              <a:t>％</a:t>
            </a:r>
            <a:r>
              <a:rPr lang="en-US" altLang="zh-CN" sz="2200" dirty="0"/>
              <a:t>)</a:t>
            </a:r>
          </a:p>
          <a:p>
            <a:pPr lvl="2"/>
            <a:r>
              <a:rPr lang="zh-CN" altLang="en-US" sz="2100" dirty="0"/>
              <a:t>每个人都要做，一个</a:t>
            </a:r>
            <a:r>
              <a:rPr lang="en-US" altLang="zh-CN" sz="2100" dirty="0"/>
              <a:t>presentation</a:t>
            </a:r>
            <a:endParaRPr lang="zh-CN" altLang="en-US" sz="2100" dirty="0"/>
          </a:p>
          <a:p>
            <a:pPr lvl="1"/>
            <a:r>
              <a:rPr lang="zh-CN" altLang="en-US" sz="2200" dirty="0"/>
              <a:t>结合</a:t>
            </a:r>
            <a:r>
              <a:rPr lang="zh-CN" altLang="en-US" sz="2200" dirty="0">
                <a:solidFill>
                  <a:srgbClr val="FF0000"/>
                </a:solidFill>
              </a:rPr>
              <a:t>军事仿真题材</a:t>
            </a:r>
            <a:r>
              <a:rPr lang="zh-CN" altLang="en-US" sz="2200" dirty="0"/>
              <a:t>，开发一个小型游戏</a:t>
            </a:r>
            <a:r>
              <a:rPr lang="en-US" altLang="zh-CN" sz="2200" dirty="0"/>
              <a:t>(</a:t>
            </a:r>
            <a:r>
              <a:rPr lang="zh-CN" altLang="en-US" sz="2200" dirty="0" smtClean="0"/>
              <a:t>占</a:t>
            </a:r>
            <a:r>
              <a:rPr lang="en-US" altLang="zh-CN" sz="2200" dirty="0"/>
              <a:t>7</a:t>
            </a:r>
            <a:r>
              <a:rPr lang="en-US" altLang="zh-CN" sz="2200" dirty="0" smtClean="0"/>
              <a:t>5</a:t>
            </a:r>
            <a:r>
              <a:rPr lang="zh-CN" altLang="en-US" sz="2200" dirty="0"/>
              <a:t>％</a:t>
            </a:r>
            <a:r>
              <a:rPr lang="en-US" altLang="zh-CN" sz="2200" dirty="0"/>
              <a:t>)</a:t>
            </a:r>
          </a:p>
          <a:p>
            <a:pPr lvl="2"/>
            <a:r>
              <a:rPr lang="zh-CN" altLang="en-US" sz="2100" dirty="0"/>
              <a:t>组项目，小组形式</a:t>
            </a:r>
          </a:p>
        </p:txBody>
      </p:sp>
    </p:spTree>
    <p:extLst>
      <p:ext uri="{BB962C8B-B14F-4D97-AF65-F5344CB8AC3E}">
        <p14:creationId xmlns:p14="http://schemas.microsoft.com/office/powerpoint/2010/main" val="193223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课程的考试资格要求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0738" y="1752600"/>
            <a:ext cx="8037710" cy="4628728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日之前，完成</a:t>
            </a:r>
            <a:r>
              <a:rPr lang="en-US" altLang="zh-CN" dirty="0"/>
              <a:t>5000</a:t>
            </a:r>
            <a:r>
              <a:rPr lang="zh-CN" altLang="en-US" dirty="0"/>
              <a:t>行以上的代码</a:t>
            </a:r>
            <a:endParaRPr lang="en-US" altLang="zh-CN" dirty="0"/>
          </a:p>
          <a:p>
            <a:pPr lvl="1"/>
            <a:r>
              <a:rPr lang="zh-CN" altLang="en-US" sz="2800" dirty="0"/>
              <a:t>游戏的片断技术的编程练习</a:t>
            </a:r>
            <a:endParaRPr lang="en-US" altLang="zh-CN" sz="2800" dirty="0"/>
          </a:p>
          <a:p>
            <a:pPr lvl="2"/>
            <a:r>
              <a:rPr lang="zh-CN" altLang="en-US" sz="2500" dirty="0"/>
              <a:t>不少于两个</a:t>
            </a:r>
            <a:endParaRPr lang="en-US" altLang="zh-CN" sz="2500" dirty="0"/>
          </a:p>
          <a:p>
            <a:r>
              <a:rPr lang="zh-CN" altLang="en-US" dirty="0"/>
              <a:t>在</a:t>
            </a:r>
            <a:r>
              <a:rPr lang="en-US" altLang="zh-CN" dirty="0"/>
              <a:t>6</a:t>
            </a:r>
            <a:r>
              <a:rPr lang="zh-CN" altLang="en-US" dirty="0"/>
              <a:t>月中旬，通过面试和上机考试的形式确认每位同学是否具有考试资格</a:t>
            </a:r>
            <a:endParaRPr lang="en-US" altLang="zh-CN" dirty="0"/>
          </a:p>
          <a:p>
            <a:pPr lvl="1"/>
            <a:r>
              <a:rPr lang="zh-CN" altLang="en-US" dirty="0"/>
              <a:t>技术片段的编程报告，不少于</a:t>
            </a:r>
            <a:r>
              <a:rPr lang="en-US" altLang="zh-CN" dirty="0"/>
              <a:t>1000</a:t>
            </a:r>
            <a:r>
              <a:rPr lang="zh-CN" altLang="en-US" dirty="0"/>
              <a:t>字。</a:t>
            </a:r>
            <a:endParaRPr lang="en-US" altLang="zh-CN" dirty="0"/>
          </a:p>
          <a:p>
            <a:pPr lvl="2"/>
            <a:r>
              <a:rPr lang="zh-CN" altLang="en-US" dirty="0"/>
              <a:t>面试</a:t>
            </a:r>
            <a:endParaRPr lang="en-US" altLang="zh-CN" dirty="0"/>
          </a:p>
          <a:p>
            <a:pPr lvl="1"/>
            <a:r>
              <a:rPr lang="zh-CN" altLang="en-US" dirty="0"/>
              <a:t>现场修改代码，增加实现一些功能。</a:t>
            </a:r>
            <a:endParaRPr lang="en-US" altLang="zh-CN" dirty="0"/>
          </a:p>
          <a:p>
            <a:pPr lvl="2"/>
            <a:r>
              <a:rPr lang="zh-CN" altLang="en-US" dirty="0"/>
              <a:t>上机考试</a:t>
            </a:r>
          </a:p>
        </p:txBody>
      </p:sp>
    </p:spTree>
    <p:extLst>
      <p:ext uri="{BB962C8B-B14F-4D97-AF65-F5344CB8AC3E}">
        <p14:creationId xmlns:p14="http://schemas.microsoft.com/office/powerpoint/2010/main" val="45498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书面作业（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把玩，剖析和评价一个</a:t>
            </a:r>
            <a:r>
              <a:rPr lang="zh-CN" altLang="en-US" dirty="0">
                <a:solidFill>
                  <a:srgbClr val="FF0000"/>
                </a:solidFill>
              </a:rPr>
              <a:t>军事仿真或无人系统模拟</a:t>
            </a:r>
            <a:r>
              <a:rPr lang="zh-CN" altLang="en-US" dirty="0"/>
              <a:t>游戏</a:t>
            </a:r>
          </a:p>
          <a:p>
            <a:pPr lvl="1"/>
            <a:r>
              <a:rPr lang="zh-CN" altLang="en-US" dirty="0"/>
              <a:t>每个人都要完成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>
                <a:solidFill>
                  <a:srgbClr val="FF0000"/>
                </a:solidFill>
              </a:rPr>
              <a:t>14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前上交</a:t>
            </a:r>
            <a:endParaRPr lang="en-US" altLang="zh-CN" dirty="0"/>
          </a:p>
          <a:p>
            <a:pPr lvl="2"/>
            <a:r>
              <a:rPr lang="zh-CN" altLang="en-US" dirty="0"/>
              <a:t>文字稿，不少于</a:t>
            </a:r>
            <a:r>
              <a:rPr lang="en-US" altLang="zh-CN" dirty="0"/>
              <a:t>500</a:t>
            </a:r>
            <a:r>
              <a:rPr lang="zh-CN" altLang="en-US" dirty="0"/>
              <a:t>字</a:t>
            </a:r>
            <a:endParaRPr lang="en-US" altLang="zh-CN" dirty="0"/>
          </a:p>
          <a:p>
            <a:pPr lvl="2"/>
            <a:r>
              <a:rPr lang="en-US" altLang="zh-CN" dirty="0"/>
              <a:t>PPT</a:t>
            </a:r>
            <a:r>
              <a:rPr lang="zh-CN" altLang="en-US" dirty="0"/>
              <a:t>，不少于</a:t>
            </a:r>
            <a:r>
              <a:rPr lang="en-US" altLang="zh-CN" dirty="0"/>
              <a:t>5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>
                <a:solidFill>
                  <a:srgbClr val="FF0000"/>
                </a:solidFill>
              </a:rPr>
              <a:t>15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r>
              <a:rPr lang="zh-CN" altLang="en-US" dirty="0"/>
              <a:t>开始讲解（在每周</a:t>
            </a:r>
            <a:r>
              <a:rPr lang="zh-CN" altLang="en-US" dirty="0">
                <a:solidFill>
                  <a:srgbClr val="FF0000"/>
                </a:solidFill>
              </a:rPr>
              <a:t>四</a:t>
            </a:r>
            <a:r>
              <a:rPr lang="zh-CN" altLang="en-US" dirty="0"/>
              <a:t>的实验课上）</a:t>
            </a:r>
            <a:endParaRPr lang="en-US" altLang="zh-CN" dirty="0"/>
          </a:p>
          <a:p>
            <a:pPr lvl="2"/>
            <a:r>
              <a:rPr lang="zh-CN" altLang="en-US" dirty="0"/>
              <a:t>每人</a:t>
            </a:r>
            <a:r>
              <a:rPr lang="en-US" altLang="zh-CN" dirty="0"/>
              <a:t>7</a:t>
            </a:r>
            <a:r>
              <a:rPr lang="zh-CN" altLang="en-US" dirty="0"/>
              <a:t>分钟左右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报名首次讲解，加分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讨论交流</a:t>
            </a:r>
            <a:r>
              <a:rPr lang="en-US" altLang="zh-CN" dirty="0"/>
              <a:t>3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4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书面作业（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zh-CN" altLang="en-US" dirty="0"/>
              <a:t>评价另一个小组的</a:t>
            </a:r>
            <a:r>
              <a:rPr lang="en-US" altLang="zh-CN" dirty="0"/>
              <a:t>proposal</a:t>
            </a:r>
            <a:r>
              <a:rPr lang="zh-CN" altLang="en-US" dirty="0"/>
              <a:t>（小组形式完成）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日前上交</a:t>
            </a:r>
            <a:endParaRPr lang="en-US" altLang="zh-CN" dirty="0"/>
          </a:p>
          <a:p>
            <a:pPr lvl="2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日，每个小组讲解自己的</a:t>
            </a:r>
            <a:r>
              <a:rPr lang="en-US" altLang="zh-CN" dirty="0"/>
              <a:t>proposal</a:t>
            </a:r>
            <a:r>
              <a:rPr lang="zh-CN" altLang="en-US" dirty="0"/>
              <a:t>（以实验课的时间为主）</a:t>
            </a:r>
            <a:endParaRPr lang="en-US" altLang="zh-CN" dirty="0"/>
          </a:p>
          <a:p>
            <a:pPr lvl="3"/>
            <a:r>
              <a:rPr lang="zh-CN" altLang="en-US" dirty="0"/>
              <a:t>文稿</a:t>
            </a:r>
            <a:endParaRPr lang="en-US" altLang="zh-CN" dirty="0"/>
          </a:p>
          <a:p>
            <a:pPr lvl="3"/>
            <a:r>
              <a:rPr lang="en-US" altLang="zh-CN" dirty="0"/>
              <a:t>PPT</a:t>
            </a:r>
          </a:p>
          <a:p>
            <a:pPr lvl="4"/>
            <a:r>
              <a:rPr lang="zh-CN" altLang="en-US" dirty="0"/>
              <a:t>每个小组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5"/>
            <a:r>
              <a:rPr lang="zh-CN" altLang="en-US" dirty="0"/>
              <a:t>游戏逻辑</a:t>
            </a:r>
            <a:endParaRPr lang="en-US" altLang="zh-CN" dirty="0"/>
          </a:p>
          <a:p>
            <a:pPr lvl="5"/>
            <a:r>
              <a:rPr lang="zh-CN" altLang="en-US" dirty="0"/>
              <a:t>任务分工</a:t>
            </a:r>
            <a:endParaRPr lang="en-US" altLang="zh-CN" dirty="0"/>
          </a:p>
          <a:p>
            <a:pPr lvl="5"/>
            <a:r>
              <a:rPr lang="zh-CN" altLang="en-US" dirty="0"/>
              <a:t>技术解析</a:t>
            </a:r>
            <a:endParaRPr lang="en-US" altLang="zh-CN" dirty="0"/>
          </a:p>
          <a:p>
            <a:pPr lvl="6"/>
            <a:r>
              <a:rPr lang="zh-CN" altLang="en-US" dirty="0">
                <a:solidFill>
                  <a:srgbClr val="FF0000"/>
                </a:solidFill>
              </a:rPr>
              <a:t>无人系统或战斗平台模拟</a:t>
            </a:r>
            <a:endParaRPr lang="en-US" altLang="zh-CN" dirty="0">
              <a:solidFill>
                <a:srgbClr val="FF0000"/>
              </a:solidFill>
            </a:endParaRPr>
          </a:p>
          <a:p>
            <a:pPr lvl="5"/>
            <a:r>
              <a:rPr lang="zh-CN" altLang="en-US" dirty="0"/>
              <a:t>工作量估计等</a:t>
            </a:r>
            <a:endParaRPr lang="en-US" altLang="zh-CN" dirty="0"/>
          </a:p>
          <a:p>
            <a:pPr lvl="3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基于</a:t>
            </a:r>
            <a:r>
              <a:rPr lang="zh-CN" altLang="en-US" sz="3600" dirty="0">
                <a:solidFill>
                  <a:srgbClr val="FF0000"/>
                </a:solidFill>
              </a:rPr>
              <a:t>无人系统模拟以及战场仿真</a:t>
            </a:r>
            <a:r>
              <a:rPr lang="zh-CN" altLang="en-US" sz="3600" dirty="0"/>
              <a:t>的编程实践与讲解（</a:t>
            </a:r>
            <a:r>
              <a:rPr lang="en-US" altLang="zh-CN" sz="3600" dirty="0"/>
              <a:t>1/2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无人系统模拟以及战场仿真</a:t>
            </a:r>
            <a:r>
              <a:rPr lang="zh-CN" altLang="en-US" dirty="0"/>
              <a:t>编程入门资料</a:t>
            </a:r>
            <a:endParaRPr lang="en-US" altLang="zh-CN" dirty="0"/>
          </a:p>
          <a:p>
            <a:r>
              <a:rPr lang="zh-CN" altLang="en-US" dirty="0"/>
              <a:t>助教和老师全程参与同学们的</a:t>
            </a:r>
            <a:r>
              <a:rPr lang="zh-CN" altLang="en-US" sz="3200" dirty="0"/>
              <a:t>编程实践与讲解，强化互动学习，</a:t>
            </a:r>
            <a:r>
              <a:rPr lang="en-US" altLang="zh-CN" sz="3200" dirty="0"/>
              <a:t>4</a:t>
            </a:r>
            <a:r>
              <a:rPr lang="zh-CN" altLang="en-US" sz="3200" dirty="0"/>
              <a:t>月中旬</a:t>
            </a:r>
            <a:endParaRPr lang="en-US" altLang="zh-CN" sz="3200" dirty="0"/>
          </a:p>
          <a:p>
            <a:pPr lvl="1"/>
            <a:r>
              <a:rPr lang="zh-CN" altLang="en-US" sz="2800" dirty="0"/>
              <a:t>技术片断的选择，资料的查找</a:t>
            </a:r>
            <a:endParaRPr lang="en-US" altLang="zh-CN" sz="2800" dirty="0"/>
          </a:p>
          <a:p>
            <a:pPr lvl="1"/>
            <a:r>
              <a:rPr lang="zh-CN" altLang="en-US" sz="2800" dirty="0"/>
              <a:t>提交的实现结果及形式</a:t>
            </a:r>
            <a:endParaRPr lang="en-US" altLang="zh-CN" sz="2800" dirty="0"/>
          </a:p>
          <a:p>
            <a:pPr lvl="1"/>
            <a:r>
              <a:rPr lang="zh-CN" altLang="en-US" sz="2800" dirty="0"/>
              <a:t>讲解方式</a:t>
            </a:r>
            <a:endParaRPr lang="en-US" altLang="zh-CN" sz="2800" dirty="0"/>
          </a:p>
          <a:p>
            <a:pPr lvl="2"/>
            <a:r>
              <a:rPr lang="zh-CN" altLang="en-US" sz="2500" dirty="0"/>
              <a:t>课堂讲解，每人</a:t>
            </a:r>
            <a:r>
              <a:rPr lang="en-US" altLang="zh-CN" sz="2500" dirty="0"/>
              <a:t>10</a:t>
            </a:r>
            <a:r>
              <a:rPr lang="zh-CN" altLang="en-US" sz="2500" dirty="0"/>
              <a:t>分钟，</a:t>
            </a:r>
            <a:r>
              <a:rPr lang="en-US" altLang="zh-CN" sz="2500" dirty="0"/>
              <a:t>2</a:t>
            </a:r>
            <a:r>
              <a:rPr lang="zh-CN" altLang="en-US" sz="2500" dirty="0"/>
              <a:t>分钟提问</a:t>
            </a:r>
            <a:endParaRPr lang="en-US" altLang="zh-CN" sz="25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1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304801"/>
            <a:ext cx="8784976" cy="1216025"/>
          </a:xfrm>
        </p:spPr>
        <p:txBody>
          <a:bodyPr/>
          <a:lstStyle/>
          <a:p>
            <a:r>
              <a:rPr lang="zh-CN" altLang="en-US" sz="4000" dirty="0"/>
              <a:t>基于</a:t>
            </a:r>
            <a:r>
              <a:rPr lang="zh-CN" altLang="en-US" sz="4000" dirty="0">
                <a:solidFill>
                  <a:srgbClr val="FF0000"/>
                </a:solidFill>
              </a:rPr>
              <a:t>无人系统模拟以及战场仿真</a:t>
            </a:r>
            <a:r>
              <a:rPr lang="zh-CN" altLang="en-US" sz="4000" dirty="0"/>
              <a:t>的编程实践与讲解（</a:t>
            </a:r>
            <a:r>
              <a:rPr lang="en-US" altLang="zh-CN" sz="4000" dirty="0"/>
              <a:t>2/2</a:t>
            </a:r>
            <a:r>
              <a:rPr lang="zh-CN" altLang="en-US" sz="40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根据老师的建议，提供录制视频</a:t>
            </a:r>
            <a:endParaRPr lang="en-US" altLang="zh-CN" dirty="0"/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参考老师给出的建议后，自己录制视频等（提供摄像头）具体的格式等，助教提供具体的视频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主要依据录制的视频评分！</a:t>
            </a:r>
            <a:endParaRPr lang="en-US" altLang="zh-CN" dirty="0"/>
          </a:p>
          <a:p>
            <a:pPr lvl="2"/>
            <a:r>
              <a:rPr lang="en-US" altLang="zh-CN" dirty="0"/>
              <a:t>5</a:t>
            </a:r>
            <a:r>
              <a:rPr lang="zh-CN" altLang="en-US" dirty="0"/>
              <a:t>月中旬之前提交给助教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赶紧去查找无人车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</a:rPr>
              <a:t>机模拟以及军事仿真的开发资料！！！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69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游戏开发项目（</a:t>
            </a:r>
            <a:r>
              <a:rPr lang="en-US" altLang="zh-CN"/>
              <a:t>1/4</a:t>
            </a:r>
            <a:r>
              <a:rPr lang="zh-CN" altLang="en-US"/>
              <a:t>）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zh-CN" altLang="en-US" sz="2600"/>
              <a:t>分组进行，强烈建议为</a:t>
            </a:r>
            <a:r>
              <a:rPr lang="en-US" altLang="zh-CN" sz="2600"/>
              <a:t>3D</a:t>
            </a:r>
            <a:r>
              <a:rPr lang="zh-CN" altLang="en-US" sz="2600"/>
              <a:t>游戏，益智类游戏为主</a:t>
            </a:r>
          </a:p>
          <a:p>
            <a:pPr marL="571500" indent="-571500">
              <a:lnSpc>
                <a:spcPct val="80000"/>
              </a:lnSpc>
            </a:pPr>
            <a:r>
              <a:rPr lang="zh-CN" altLang="en-US" sz="2600"/>
              <a:t>主要的项目内容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游戏开发的建议书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项目的中期进展报告</a:t>
            </a:r>
            <a:endParaRPr lang="zh-TW" altLang="en-US" sz="2200"/>
          </a:p>
          <a:p>
            <a:pPr marL="966788" lvl="1" indent="-495300">
              <a:lnSpc>
                <a:spcPct val="80000"/>
              </a:lnSpc>
            </a:pPr>
            <a:r>
              <a:rPr lang="en-US" altLang="zh-TW" sz="2200"/>
              <a:t>Alpha </a:t>
            </a:r>
            <a:r>
              <a:rPr lang="zh-CN" altLang="en-US" sz="2200"/>
              <a:t>发行报告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游戏设计文档的最后版本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一个</a:t>
            </a:r>
            <a:r>
              <a:rPr lang="zh-CN" altLang="en-US" sz="2200">
                <a:latin typeface="Arial"/>
              </a:rPr>
              <a:t>“</a:t>
            </a:r>
            <a:r>
              <a:rPr lang="zh-CN" altLang="en-US" sz="2200"/>
              <a:t>捧场性</a:t>
            </a:r>
            <a:r>
              <a:rPr lang="zh-CN" altLang="en-US" sz="2200">
                <a:latin typeface="Arial"/>
              </a:rPr>
              <a:t>”</a:t>
            </a:r>
            <a:r>
              <a:rPr lang="zh-CN" altLang="en-US" sz="2200"/>
              <a:t>的游戏短评或者报道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各个项目组成员的对该项目的贡献的报告和评价。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带有详细注释的所有源代码以及相应的游戏场景等数据。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该游戏的可执行文件，以及相应的安装和用户手册</a:t>
            </a:r>
          </a:p>
          <a:p>
            <a:pPr marL="966788" lvl="1" indent="-495300">
              <a:lnSpc>
                <a:spcPct val="80000"/>
              </a:lnSpc>
            </a:pPr>
            <a:r>
              <a:rPr lang="zh-CN" altLang="en-US" sz="2200"/>
              <a:t>该游戏的演示版，包括相应的</a:t>
            </a:r>
            <a:r>
              <a:rPr lang="en-US" altLang="zh-CN" sz="2200"/>
              <a:t>ppt</a:t>
            </a:r>
            <a:r>
              <a:rPr lang="zh-CN" altLang="en-US" sz="2200"/>
              <a:t>等。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4496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游戏开发项目（</a:t>
            </a:r>
            <a:r>
              <a:rPr lang="en-US" altLang="zh-CN"/>
              <a:t>2/4</a:t>
            </a:r>
            <a:r>
              <a:rPr lang="zh-CN" altLang="en-US"/>
              <a:t>）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具体的时间安排</a:t>
            </a:r>
          </a:p>
          <a:p>
            <a:pPr lvl="1"/>
            <a:r>
              <a:rPr lang="zh-CN" altLang="en-US" dirty="0"/>
              <a:t>初步的游戏开发建议书：</a:t>
            </a:r>
            <a:r>
              <a:rPr lang="zh-TW" altLang="en-US" dirty="0"/>
              <a:t>（</a:t>
            </a:r>
            <a:r>
              <a:rPr lang="en-US" altLang="zh-CN" dirty="0"/>
              <a:t>3</a:t>
            </a:r>
            <a:r>
              <a:rPr lang="zh-TW" altLang="en-US" dirty="0"/>
              <a:t>月</a:t>
            </a:r>
            <a:r>
              <a:rPr lang="zh-CN" altLang="en-US" dirty="0"/>
              <a:t>底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CN" altLang="en-US" dirty="0"/>
              <a:t>暂定第</a:t>
            </a:r>
            <a:r>
              <a:rPr lang="en-US" altLang="zh-CN" dirty="0"/>
              <a:t>5</a:t>
            </a:r>
            <a:r>
              <a:rPr lang="zh-CN" altLang="en-US" dirty="0"/>
              <a:t>周讲解</a:t>
            </a:r>
            <a:endParaRPr lang="zh-TW" altLang="en-US" dirty="0"/>
          </a:p>
          <a:p>
            <a:pPr lvl="1"/>
            <a:r>
              <a:rPr lang="zh-TW" altLang="en-US" dirty="0"/>
              <a:t>对</a:t>
            </a:r>
            <a:r>
              <a:rPr lang="zh-CN" altLang="en-US" dirty="0"/>
              <a:t>游戏开发建议书</a:t>
            </a:r>
            <a:r>
              <a:rPr lang="zh-TW" altLang="en-US" dirty="0"/>
              <a:t>的互相评价</a:t>
            </a:r>
            <a:r>
              <a:rPr lang="zh-CN" altLang="en-US" dirty="0"/>
              <a:t>：</a:t>
            </a:r>
            <a:r>
              <a:rPr lang="zh-TW" altLang="en-US" dirty="0"/>
              <a:t>（</a:t>
            </a: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zh-CN" altLang="en-US" dirty="0"/>
              <a:t>中旬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中期进展报告（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zh-CN" altLang="en-US" dirty="0"/>
              <a:t>中旬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期末进展报告与</a:t>
            </a:r>
            <a:r>
              <a:rPr lang="en-US" altLang="zh-CN" dirty="0"/>
              <a:t>presentation</a:t>
            </a:r>
            <a:r>
              <a:rPr lang="zh-TW" altLang="en-US" dirty="0"/>
              <a:t>（</a:t>
            </a:r>
            <a:r>
              <a:rPr lang="en-US" altLang="zh-TW" dirty="0"/>
              <a:t>6</a:t>
            </a:r>
            <a:r>
              <a:rPr lang="zh-TW" altLang="en-US" dirty="0"/>
              <a:t>月）</a:t>
            </a:r>
          </a:p>
          <a:p>
            <a:pPr lvl="1"/>
            <a:r>
              <a:rPr lang="zh-CN" altLang="en-US" dirty="0"/>
              <a:t>最后的游</a:t>
            </a:r>
            <a:r>
              <a:rPr lang="zh-TW" altLang="en-US" dirty="0"/>
              <a:t>戏</a:t>
            </a:r>
            <a:r>
              <a:rPr lang="zh-CN" altLang="en-US" dirty="0"/>
              <a:t>代码、演示、</a:t>
            </a:r>
            <a:r>
              <a:rPr lang="zh-TW" altLang="en-US" dirty="0"/>
              <a:t>开发文档及技术报告（</a:t>
            </a:r>
            <a:r>
              <a:rPr lang="en-US" altLang="zh-CN" dirty="0"/>
              <a:t>6</a:t>
            </a:r>
            <a:r>
              <a:rPr lang="zh-TW" altLang="en-US" dirty="0"/>
              <a:t>月</a:t>
            </a:r>
            <a:r>
              <a:rPr lang="en-US" altLang="zh-CN" dirty="0"/>
              <a:t>30</a:t>
            </a:r>
            <a:r>
              <a:rPr lang="zh-TW" altLang="en-US" dirty="0"/>
              <a:t>日前）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2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770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新細明體</vt:lpstr>
      <vt:lpstr>等线</vt:lpstr>
      <vt:lpstr>等线 Light</vt:lpstr>
      <vt:lpstr>宋体</vt:lpstr>
      <vt:lpstr>Arial</vt:lpstr>
      <vt:lpstr>Wingdings</vt:lpstr>
      <vt:lpstr>Office 主题​​</vt:lpstr>
      <vt:lpstr>计算机游戏程序设计</vt:lpstr>
      <vt:lpstr>课程的考核要求</vt:lpstr>
      <vt:lpstr>课程的考试资格要求</vt:lpstr>
      <vt:lpstr>书面作业（1）</vt:lpstr>
      <vt:lpstr>书面作业（2）</vt:lpstr>
      <vt:lpstr>基于无人系统模拟以及战场仿真的编程实践与讲解（1/2）</vt:lpstr>
      <vt:lpstr>基于无人系统模拟以及战场仿真的编程实践与讲解（2/2）</vt:lpstr>
      <vt:lpstr>游戏开发项目（1/4）</vt:lpstr>
      <vt:lpstr>游戏开发项目（2/4）</vt:lpstr>
      <vt:lpstr>游戏开发项目（3/4）</vt:lpstr>
      <vt:lpstr>游戏开发项目（4/4）</vt:lpstr>
      <vt:lpstr>游戏的开发平台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计算机游戏程序设计</dc:title>
  <dc:creator>weidong geng</dc:creator>
  <cp:lastModifiedBy>SGF</cp:lastModifiedBy>
  <cp:revision>3</cp:revision>
  <dcterms:created xsi:type="dcterms:W3CDTF">2018-03-12T07:51:43Z</dcterms:created>
  <dcterms:modified xsi:type="dcterms:W3CDTF">2018-03-12T08:35:50Z</dcterms:modified>
</cp:coreProperties>
</file>