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940" r:id="rId1"/>
  </p:sldMasterIdLst>
  <p:notesMasterIdLst>
    <p:notesMasterId r:id="rId17"/>
  </p:notesMasterIdLst>
  <p:handoutMasterIdLst>
    <p:handoutMasterId r:id="rId18"/>
  </p:handoutMasterIdLst>
  <p:sldIdLst>
    <p:sldId id="3149" r:id="rId2"/>
    <p:sldId id="3162" r:id="rId3"/>
    <p:sldId id="3161" r:id="rId4"/>
    <p:sldId id="3140" r:id="rId5"/>
    <p:sldId id="3107" r:id="rId6"/>
    <p:sldId id="3108" r:id="rId7"/>
    <p:sldId id="3163" r:id="rId8"/>
    <p:sldId id="3141" r:id="rId9"/>
    <p:sldId id="3106" r:id="rId10"/>
    <p:sldId id="3164" r:id="rId11"/>
    <p:sldId id="3167" r:id="rId12"/>
    <p:sldId id="3165" r:id="rId13"/>
    <p:sldId id="3142" r:id="rId14"/>
    <p:sldId id="3105" r:id="rId15"/>
    <p:sldId id="3166" r:id="rId16"/>
  </p:sldIdLst>
  <p:sldSz cx="12858750" cy="7232650"/>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304"/>
    <a:srgbClr val="F0A12C"/>
    <a:srgbClr val="1CB7F1"/>
    <a:srgbClr val="FBBF09"/>
    <a:srgbClr val="0170C1"/>
    <a:srgbClr val="006AB6"/>
    <a:srgbClr val="8ED7F1"/>
    <a:srgbClr val="D52C0A"/>
    <a:srgbClr val="535353"/>
    <a:srgbClr val="30B9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8" autoAdjust="0"/>
    <p:restoredTop sz="92986" autoAdjust="0"/>
  </p:normalViewPr>
  <p:slideViewPr>
    <p:cSldViewPr>
      <p:cViewPr varScale="1">
        <p:scale>
          <a:sx n="95" d="100"/>
          <a:sy n="95" d="100"/>
        </p:scale>
        <p:origin x="864" y="78"/>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2018/3/27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2018/3/27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64504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3</a:t>
            </a:fld>
            <a:endParaRPr lang="zh-CN" altLang="en-US"/>
          </a:p>
        </p:txBody>
      </p:sp>
    </p:spTree>
    <p:extLst>
      <p:ext uri="{BB962C8B-B14F-4D97-AF65-F5344CB8AC3E}">
        <p14:creationId xmlns:p14="http://schemas.microsoft.com/office/powerpoint/2010/main" val="2872537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5</a:t>
            </a:fld>
            <a:endParaRPr lang="zh-CN" altLang="en-US"/>
          </a:p>
        </p:txBody>
      </p:sp>
    </p:spTree>
    <p:extLst>
      <p:ext uri="{BB962C8B-B14F-4D97-AF65-F5344CB8AC3E}">
        <p14:creationId xmlns:p14="http://schemas.microsoft.com/office/powerpoint/2010/main" val="1943534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7</a:t>
            </a:fld>
            <a:endParaRPr lang="zh-CN" altLang="en-US"/>
          </a:p>
        </p:txBody>
      </p:sp>
    </p:spTree>
    <p:extLst>
      <p:ext uri="{BB962C8B-B14F-4D97-AF65-F5344CB8AC3E}">
        <p14:creationId xmlns:p14="http://schemas.microsoft.com/office/powerpoint/2010/main" val="104816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315469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10</a:t>
            </a:fld>
            <a:endParaRPr lang="zh-CN" altLang="en-US"/>
          </a:p>
        </p:txBody>
      </p:sp>
    </p:spTree>
    <p:extLst>
      <p:ext uri="{BB962C8B-B14F-4D97-AF65-F5344CB8AC3E}">
        <p14:creationId xmlns:p14="http://schemas.microsoft.com/office/powerpoint/2010/main" val="248527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extLst>
      <p:ext uri="{BB962C8B-B14F-4D97-AF65-F5344CB8AC3E}">
        <p14:creationId xmlns:p14="http://schemas.microsoft.com/office/powerpoint/2010/main" val="132669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12</a:t>
            </a:fld>
            <a:endParaRPr lang="zh-CN" altLang="en-US"/>
          </a:p>
        </p:txBody>
      </p:sp>
    </p:spTree>
    <p:extLst>
      <p:ext uri="{BB962C8B-B14F-4D97-AF65-F5344CB8AC3E}">
        <p14:creationId xmlns:p14="http://schemas.microsoft.com/office/powerpoint/2010/main" val="176578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22168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750448"/>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27090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B3C381-27B4-495F-B171-7C5DEA9C8DA3}" type="datetimeFigureOut">
              <a:rPr lang="zh-CN" altLang="en-US" smtClean="0"/>
              <a:t>2018/3/27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E72D4F-DDA0-47ED-B7FB-95D71B087A21}" type="slidenum">
              <a:rPr lang="zh-CN" altLang="en-US" smtClean="0"/>
              <a:t>‹#›</a:t>
            </a:fld>
            <a:endParaRPr lang="zh-CN" altLang="en-US"/>
          </a:p>
        </p:txBody>
      </p:sp>
    </p:spTree>
    <p:extLst>
      <p:ext uri="{BB962C8B-B14F-4D97-AF65-F5344CB8AC3E}">
        <p14:creationId xmlns:p14="http://schemas.microsoft.com/office/powerpoint/2010/main" val="91760481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2018/3/27</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4" r:id="rId3"/>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858750" cy="723265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0"/>
          <p:cNvSpPr txBox="1"/>
          <p:nvPr/>
        </p:nvSpPr>
        <p:spPr>
          <a:xfrm>
            <a:off x="1007547" y="3553644"/>
            <a:ext cx="5216814" cy="1084912"/>
          </a:xfrm>
          <a:prstGeom prst="rect">
            <a:avLst/>
          </a:prstGeom>
          <a:noFill/>
        </p:spPr>
        <p:txBody>
          <a:bodyPr wrap="none" lIns="68580" tIns="34290" rIns="68580" bIns="34290">
            <a:spAutoFit/>
          </a:bodyPr>
          <a:lstStyle/>
          <a:p>
            <a:pPr algn="ctr">
              <a:buNone/>
            </a:pPr>
            <a:r>
              <a:rPr lang="zh-CN" altLang="en-US" sz="6600"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游戏开题报告</a:t>
            </a:r>
            <a:endParaRPr lang="zh-CN" altLang="en-US" sz="6600"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12" name="矩形 11"/>
          <p:cNvSpPr/>
          <p:nvPr/>
        </p:nvSpPr>
        <p:spPr>
          <a:xfrm>
            <a:off x="2623961" y="4480421"/>
            <a:ext cx="3600400" cy="561692"/>
          </a:xfrm>
          <a:prstGeom prst="rect">
            <a:avLst/>
          </a:prstGeom>
        </p:spPr>
        <p:txBody>
          <a:bodyPr wrap="square" lIns="68580" tIns="34290" rIns="68580" bIns="34290">
            <a:spAutoFit/>
          </a:bodyPr>
          <a:lstStyle/>
          <a:p>
            <a:pPr algn="ctr"/>
            <a:r>
              <a:rPr lang="en-US" altLang="zh-CN" sz="3200" dirty="0" smtClean="0">
                <a:solidFill>
                  <a:schemeClr val="bg1"/>
                </a:solidFill>
                <a:latin typeface="Arial" panose="020B0604020202020204" pitchFamily="34" charset="0"/>
                <a:ea typeface="+mj-ea"/>
                <a:cs typeface="Arial" panose="020B0604020202020204" pitchFamily="34" charset="0"/>
              </a:rPr>
              <a:t>——</a:t>
            </a:r>
            <a:r>
              <a:rPr lang="zh-CN" altLang="en-US" sz="3200" dirty="0" smtClean="0">
                <a:solidFill>
                  <a:schemeClr val="bg1"/>
                </a:solidFill>
                <a:latin typeface="Arial" panose="020B0604020202020204" pitchFamily="34" charset="0"/>
                <a:ea typeface="+mj-ea"/>
                <a:cs typeface="Arial" panose="020B0604020202020204" pitchFamily="34" charset="0"/>
              </a:rPr>
              <a:t>火星救援小组</a:t>
            </a:r>
            <a:endParaRPr lang="en-US" altLang="zh-CN" sz="3200"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07149286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3"/>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14:presetBounceEnd="21250">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14:bounceEnd="21250">
                                          <p:cBhvr additive="base">
                                            <p:cTn id="15" dur="800" fill="hold"/>
                                            <p:tgtEl>
                                              <p:spTgt spid="9"/>
                                            </p:tgtEl>
                                            <p:attrNameLst>
                                              <p:attrName>ppt_x</p:attrName>
                                            </p:attrNameLst>
                                          </p:cBhvr>
                                          <p:tavLst>
                                            <p:tav tm="0">
                                              <p:val>
                                                <p:strVal val="1+#ppt_w/2"/>
                                              </p:val>
                                            </p:tav>
                                            <p:tav tm="100000">
                                              <p:val>
                                                <p:strVal val="#ppt_x"/>
                                              </p:val>
                                            </p:tav>
                                          </p:tavLst>
                                        </p:anim>
                                        <p:anim calcmode="lin" valueType="num" p14:bounceEnd="21250">
                                          <p:cBhvr additive="base">
                                            <p:cTn id="16" dur="8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14:presetBounceEnd="20000">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14:bounceEnd="20000">
                                          <p:cBhvr additive="base">
                                            <p:cTn id="21" dur="500" fill="hold"/>
                                            <p:tgtEl>
                                              <p:spTgt spid="12"/>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3"/>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800" fill="hold"/>
                                            <p:tgtEl>
                                              <p:spTgt spid="9"/>
                                            </p:tgtEl>
                                            <p:attrNameLst>
                                              <p:attrName>ppt_x</p:attrName>
                                            </p:attrNameLst>
                                          </p:cBhvr>
                                          <p:tavLst>
                                            <p:tav tm="0">
                                              <p:val>
                                                <p:strVal val="1+#ppt_w/2"/>
                                              </p:val>
                                            </p:tav>
                                            <p:tav tm="100000">
                                              <p:val>
                                                <p:strVal val="#ppt_x"/>
                                              </p:val>
                                            </p:tav>
                                          </p:tavLst>
                                        </p:anim>
                                        <p:anim calcmode="lin" valueType="num">
                                          <p:cBhvr additive="base">
                                            <p:cTn id="16" dur="8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p:bldP spid="1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447"/>
            <a:ext cx="12857163" cy="7232468"/>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p:cNvSpPr>
            <a:spLocks/>
          </p:cNvSpPr>
          <p:nvPr/>
        </p:nvSpPr>
        <p:spPr bwMode="auto">
          <a:xfrm>
            <a:off x="6976149" y="449"/>
            <a:ext cx="5881809" cy="7232466"/>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chemeClr val="tx1">
              <a:alpha val="60000"/>
            </a:schemeClr>
          </a:solidFill>
          <a:ln>
            <a:noFill/>
          </a:ln>
          <a:effectLst/>
          <a:extLst/>
        </p:spPr>
        <p:txBody>
          <a:bodyPr vert="horz" wrap="square" lIns="45311" tIns="22656" rIns="45311" bIns="22656" numCol="1" anchor="t" anchorCtr="0" compatLnSpc="1">
            <a:prstTxWarp prst="textNoShape">
              <a:avLst/>
            </a:prstTxWarp>
          </a:bodyPr>
          <a:lstStyle/>
          <a:p>
            <a:endParaRPr lang="zh-CN" altLang="en-US">
              <a:ea typeface="微软雅黑" panose="020B0503020204020204" pitchFamily="34" charset="-122"/>
            </a:endParaRPr>
          </a:p>
        </p:txBody>
      </p:sp>
      <p:sp>
        <p:nvSpPr>
          <p:cNvPr id="45" name="TextBox 44"/>
          <p:cNvSpPr txBox="1"/>
          <p:nvPr/>
        </p:nvSpPr>
        <p:spPr>
          <a:xfrm>
            <a:off x="9179592" y="2180318"/>
            <a:ext cx="2506612" cy="353493"/>
          </a:xfrm>
          <a:prstGeom prst="rect">
            <a:avLst/>
          </a:prstGeom>
          <a:noFill/>
        </p:spPr>
        <p:txBody>
          <a:bodyPr wrap="square" lIns="45311" tIns="22656" rIns="45311" bIns="22656" rtlCol="0">
            <a:spAutoFit/>
          </a:bodyPr>
          <a:lstStyle/>
          <a:p>
            <a:pPr>
              <a:tabLst>
                <a:tab pos="990501" algn="l"/>
              </a:tabLst>
            </a:pPr>
            <a:r>
              <a:rPr lang="zh-CN" altLang="en-US" sz="2000" dirty="0" smtClean="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游戏系统</a:t>
            </a:r>
            <a:endParaRPr lang="en-SG" altLang="zh-CN" sz="2000"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endParaRPr>
          </a:p>
        </p:txBody>
      </p:sp>
      <p:sp>
        <p:nvSpPr>
          <p:cNvPr id="46" name="TextBox 45"/>
          <p:cNvSpPr txBox="1"/>
          <p:nvPr/>
        </p:nvSpPr>
        <p:spPr>
          <a:xfrm>
            <a:off x="9179592" y="1905558"/>
            <a:ext cx="2647861" cy="261172"/>
          </a:xfrm>
          <a:prstGeom prst="rect">
            <a:avLst/>
          </a:prstGeom>
          <a:noFill/>
        </p:spPr>
        <p:txBody>
          <a:bodyPr wrap="square" lIns="45311" tIns="22656" rIns="45311" bIns="22656" rtlCol="0">
            <a:spAutoFit/>
          </a:bodyPr>
          <a:lstStyle/>
          <a:p>
            <a:r>
              <a:rPr lang="en-US" altLang="zh-CN" sz="1400" dirty="0">
                <a:solidFill>
                  <a:schemeClr val="bg1"/>
                </a:solidFill>
                <a:latin typeface="+mj-lt"/>
                <a:ea typeface="微软雅黑" panose="020B0503020204020204" pitchFamily="34" charset="-122"/>
                <a:cs typeface="Microsoft Himalaya" panose="01010100010101010101" pitchFamily="2" charset="0"/>
              </a:rPr>
              <a:t> Game System</a:t>
            </a:r>
            <a:endParaRPr lang="zh-CN" altLang="en-US" sz="1400" dirty="0">
              <a:solidFill>
                <a:schemeClr val="bg1"/>
              </a:solidFill>
              <a:latin typeface="+mj-lt"/>
              <a:ea typeface="微软雅黑" panose="020B0503020204020204" pitchFamily="34" charset="-122"/>
              <a:cs typeface="Microsoft Himalaya" panose="01010100010101010101" pitchFamily="2" charset="0"/>
            </a:endParaRPr>
          </a:p>
        </p:txBody>
      </p:sp>
      <p:sp>
        <p:nvSpPr>
          <p:cNvPr id="70" name="TextBox 69"/>
          <p:cNvSpPr txBox="1"/>
          <p:nvPr/>
        </p:nvSpPr>
        <p:spPr>
          <a:xfrm>
            <a:off x="8193632" y="3600657"/>
            <a:ext cx="1611410" cy="2230840"/>
          </a:xfrm>
          <a:prstGeom prst="rect">
            <a:avLst/>
          </a:prstGeom>
          <a:noFill/>
        </p:spPr>
        <p:txBody>
          <a:bodyPr wrap="none" lIns="45311" tIns="22656" rIns="45311" bIns="22656" rtlCol="0">
            <a:spAutoFit/>
          </a:bodyPr>
          <a:lstStyle/>
          <a:p>
            <a:r>
              <a:rPr lang="en-US" altLang="zh-CN" sz="14199" spc="-149" dirty="0" smtClean="0">
                <a:solidFill>
                  <a:schemeClr val="bg1"/>
                </a:solidFill>
                <a:latin typeface="Agency FB" panose="020B0503020202020204" pitchFamily="34" charset="0"/>
                <a:ea typeface="微软雅黑" panose="020B0503020204020204" pitchFamily="34" charset="-122"/>
                <a:cs typeface="Raavi" pitchFamily="34" charset="0"/>
              </a:rPr>
              <a:t>03</a:t>
            </a:r>
            <a:endParaRPr lang="zh-CN" altLang="en-US" sz="14199" spc="-149" dirty="0">
              <a:solidFill>
                <a:schemeClr val="bg1"/>
              </a:solidFill>
              <a:latin typeface="Agency FB" panose="020B050302020202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val="3705361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 calcmode="lin" valueType="num">
                                      <p:cBhvr>
                                        <p:cTn id="9" dur="75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randombar(horizontal)">
                                      <p:cBhvr>
                                        <p:cTn id="23" dur="500"/>
                                        <p:tgtEl>
                                          <p:spTgt spid="4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5" grpId="0"/>
      <p:bldP spid="46"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同心圆 34"/>
          <p:cNvSpPr/>
          <p:nvPr/>
        </p:nvSpPr>
        <p:spPr>
          <a:xfrm>
            <a:off x="959894" y="3286085"/>
            <a:ext cx="3671678" cy="3671678"/>
          </a:xfrm>
          <a:prstGeom prst="donut">
            <a:avLst>
              <a:gd name="adj" fmla="val 7852"/>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同心圆 35"/>
          <p:cNvSpPr/>
          <p:nvPr/>
        </p:nvSpPr>
        <p:spPr>
          <a:xfrm>
            <a:off x="1428781" y="3437968"/>
            <a:ext cx="2733904" cy="2733904"/>
          </a:xfrm>
          <a:prstGeom prst="donut">
            <a:avLst>
              <a:gd name="adj" fmla="val 7852"/>
            </a:avLst>
          </a:prstGeom>
          <a:solidFill>
            <a:schemeClr val="accent2"/>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同心圆 36"/>
          <p:cNvSpPr/>
          <p:nvPr/>
        </p:nvSpPr>
        <p:spPr>
          <a:xfrm>
            <a:off x="1884432" y="3519627"/>
            <a:ext cx="1822602" cy="1822602"/>
          </a:xfrm>
          <a:prstGeom prst="donut">
            <a:avLst>
              <a:gd name="adj" fmla="val 7852"/>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p:nvSpPr>
        <p:spPr>
          <a:xfrm>
            <a:off x="2250904" y="3817677"/>
            <a:ext cx="1089658" cy="1089658"/>
          </a:xfrm>
          <a:prstGeom prst="donut">
            <a:avLst>
              <a:gd name="adj" fmla="val 12925"/>
            </a:avLst>
          </a:prstGeom>
          <a:solidFill>
            <a:schemeClr val="accent2"/>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flipV="1">
            <a:off x="2567908" y="3920093"/>
            <a:ext cx="455651" cy="455651"/>
          </a:xfrm>
          <a:prstGeom prst="ellipse">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连接符 39"/>
          <p:cNvCxnSpPr/>
          <p:nvPr/>
        </p:nvCxnSpPr>
        <p:spPr>
          <a:xfrm>
            <a:off x="3412571" y="2003527"/>
            <a:ext cx="4000114"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3613923" y="2670336"/>
            <a:ext cx="3798762"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3944163" y="3362153"/>
            <a:ext cx="3468522"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4475757" y="4374581"/>
            <a:ext cx="2936929"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4855465" y="5376923"/>
            <a:ext cx="2557221"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0" name="TextBox 79"/>
          <p:cNvSpPr txBox="1"/>
          <p:nvPr/>
        </p:nvSpPr>
        <p:spPr>
          <a:xfrm>
            <a:off x="7653749" y="5228934"/>
            <a:ext cx="3240123" cy="295978"/>
          </a:xfrm>
          <a:prstGeom prst="rect">
            <a:avLst/>
          </a:prstGeom>
          <a:noFill/>
        </p:spPr>
        <p:txBody>
          <a:bodyPr wrap="square" rtlCol="0">
            <a:spAutoFit/>
          </a:bodyPr>
          <a:lstStyle/>
          <a:p>
            <a:pPr>
              <a:lnSpc>
                <a:spcPct val="150000"/>
              </a:lnSpc>
            </a:pP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敌方个体</a:t>
            </a:r>
            <a:r>
              <a:rPr lang="en-US" altLang="zh-CN"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AI</a:t>
            </a: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、敌方小队</a:t>
            </a:r>
            <a:r>
              <a:rPr lang="en-US" altLang="zh-CN"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AI</a:t>
            </a: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、我方个体</a:t>
            </a:r>
            <a:r>
              <a:rPr lang="en-US" altLang="zh-CN"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AI</a:t>
            </a:r>
            <a:endParaRPr lang="en-US" altLang="zh-CN" sz="10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1" name="TextBox 80"/>
          <p:cNvSpPr txBox="1"/>
          <p:nvPr/>
        </p:nvSpPr>
        <p:spPr>
          <a:xfrm>
            <a:off x="6650830" y="4989422"/>
            <a:ext cx="763351" cy="328551"/>
          </a:xfrm>
          <a:prstGeom prst="rect">
            <a:avLst/>
          </a:prstGeom>
          <a:noFill/>
        </p:spPr>
        <p:txBody>
          <a:bodyPr wrap="none" rtlCol="0">
            <a:spAutoFit/>
          </a:bodyPr>
          <a:lstStyle/>
          <a:p>
            <a:pPr algn="r">
              <a:lnSpc>
                <a:spcPct val="120000"/>
              </a:lnSpc>
            </a:pP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AI </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系统</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TextBox 81"/>
          <p:cNvSpPr txBox="1"/>
          <p:nvPr/>
        </p:nvSpPr>
        <p:spPr>
          <a:xfrm>
            <a:off x="7653749" y="4235066"/>
            <a:ext cx="3240123" cy="300082"/>
          </a:xfrm>
          <a:prstGeom prst="rect">
            <a:avLst/>
          </a:prstGeom>
          <a:noFill/>
        </p:spPr>
        <p:txBody>
          <a:bodyPr wrap="square" rtlCol="0">
            <a:spAutoFit/>
          </a:bodyPr>
          <a:lstStyle/>
          <a:p>
            <a:pPr>
              <a:lnSpc>
                <a:spcPct val="150000"/>
              </a:lnSpc>
            </a:pP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队形系统、群组动画、势能系统</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3" name="TextBox 82"/>
          <p:cNvSpPr txBox="1"/>
          <p:nvPr/>
        </p:nvSpPr>
        <p:spPr>
          <a:xfrm>
            <a:off x="6511370" y="4002179"/>
            <a:ext cx="902811" cy="350865"/>
          </a:xfrm>
          <a:prstGeom prst="rect">
            <a:avLst/>
          </a:prstGeom>
          <a:noFill/>
        </p:spPr>
        <p:txBody>
          <a:bodyPr wrap="none" rtlCol="0">
            <a:spAutoFit/>
          </a:bodyPr>
          <a:lstStyle/>
          <a:p>
            <a:pPr algn="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寻路移动</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TextBox 83"/>
          <p:cNvSpPr txBox="1"/>
          <p:nvPr/>
        </p:nvSpPr>
        <p:spPr>
          <a:xfrm>
            <a:off x="7653749" y="3214164"/>
            <a:ext cx="3240123" cy="295978"/>
          </a:xfrm>
          <a:prstGeom prst="rect">
            <a:avLst/>
          </a:prstGeom>
          <a:noFill/>
        </p:spPr>
        <p:txBody>
          <a:bodyPr wrap="square" rtlCol="0">
            <a:spAutoFit/>
          </a:bodyPr>
          <a:lstStyle/>
          <a:p>
            <a:pPr>
              <a:lnSpc>
                <a:spcPct val="150000"/>
              </a:lnSpc>
            </a:pP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射击仿真模型、伤害计算方式</a:t>
            </a:r>
            <a:endParaRPr lang="en-US" altLang="zh-CN"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5" name="TextBox 84"/>
          <p:cNvSpPr txBox="1"/>
          <p:nvPr/>
        </p:nvSpPr>
        <p:spPr>
          <a:xfrm>
            <a:off x="6511369" y="2999683"/>
            <a:ext cx="902812" cy="328551"/>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武器系统</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Box 85"/>
          <p:cNvSpPr txBox="1"/>
          <p:nvPr/>
        </p:nvSpPr>
        <p:spPr>
          <a:xfrm>
            <a:off x="7653747" y="2555724"/>
            <a:ext cx="3240123" cy="295978"/>
          </a:xfrm>
          <a:prstGeom prst="rect">
            <a:avLst/>
          </a:prstGeom>
          <a:noFill/>
        </p:spPr>
        <p:txBody>
          <a:bodyPr wrap="square" rtlCol="0">
            <a:spAutoFit/>
          </a:bodyPr>
          <a:lstStyle/>
          <a:p>
            <a:pPr>
              <a:lnSpc>
                <a:spcPct val="150000"/>
              </a:lnSpc>
            </a:pP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作战单位模型、人物运动模型、车辆模型</a:t>
            </a:r>
            <a:endParaRPr lang="en-GB" altLang="zh-CN" sz="10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7" name="TextBox 86"/>
          <p:cNvSpPr txBox="1"/>
          <p:nvPr/>
        </p:nvSpPr>
        <p:spPr>
          <a:xfrm>
            <a:off x="6511370" y="2318552"/>
            <a:ext cx="902811" cy="328551"/>
          </a:xfrm>
          <a:prstGeom prst="rect">
            <a:avLst/>
          </a:prstGeom>
          <a:noFill/>
        </p:spPr>
        <p:txBody>
          <a:bodyPr wrap="none" rtlCol="0">
            <a:spAutoFit/>
          </a:bodyPr>
          <a:lstStyle/>
          <a:p>
            <a:pPr algn="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作战单位</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TextBox 87"/>
          <p:cNvSpPr txBox="1"/>
          <p:nvPr/>
        </p:nvSpPr>
        <p:spPr>
          <a:xfrm>
            <a:off x="7653748" y="1813472"/>
            <a:ext cx="3240123" cy="323165"/>
          </a:xfrm>
          <a:prstGeom prst="rect">
            <a:avLst/>
          </a:prstGeom>
          <a:noFill/>
        </p:spPr>
        <p:txBody>
          <a:bodyPr wrap="square" rtlCol="0">
            <a:spAutoFit/>
          </a:bodyPr>
          <a:lstStyle/>
          <a:p>
            <a:pPr>
              <a:lnSpc>
                <a:spcPct val="150000"/>
              </a:lnSpc>
            </a:pP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构建</a:t>
            </a:r>
            <a:r>
              <a:rPr lang="zh-CN" altLang="en-US" sz="1000" dirty="0">
                <a:solidFill>
                  <a:schemeClr val="bg1">
                    <a:lumMod val="65000"/>
                  </a:schemeClr>
                </a:solidFill>
                <a:latin typeface="微软雅黑" panose="020B0503020204020204" pitchFamily="34" charset="-122"/>
                <a:ea typeface="微软雅黑" panose="020B0503020204020204" pitchFamily="34" charset="-122"/>
                <a:cs typeface="+mn-ea"/>
                <a:sym typeface="+mn-lt"/>
              </a:rPr>
              <a:t>构建扇形</a:t>
            </a:r>
            <a:r>
              <a:rPr lang="zh-CN" altLang="en-US" sz="10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区域攻击模型</a:t>
            </a:r>
            <a:endParaRPr lang="en-GB" altLang="zh-CN" sz="10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9" name="TextBox 88"/>
          <p:cNvSpPr txBox="1"/>
          <p:nvPr/>
        </p:nvSpPr>
        <p:spPr>
          <a:xfrm>
            <a:off x="6511370" y="1630421"/>
            <a:ext cx="902811" cy="350865"/>
          </a:xfrm>
          <a:prstGeom prst="rect">
            <a:avLst/>
          </a:prstGeom>
          <a:noFill/>
        </p:spPr>
        <p:txBody>
          <a:bodyPr wrap="none" rtlCol="0">
            <a:spAutoFit/>
          </a:bodyPr>
          <a:lstStyle/>
          <a:p>
            <a:pPr algn="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遇敌判断</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游戏系统</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2223340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50000">
                                          <p:cBhvr additive="base">
                                            <p:cTn id="7"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childTnLst>
                              </p:cTn>
                            </p:par>
                            <p:par>
                              <p:cTn id="17" fill="hold">
                                <p:stCondLst>
                                  <p:cond delay="2000"/>
                                </p:stCondLst>
                                <p:childTnLst>
                                  <p:par>
                                    <p:cTn id="18" presetID="2" presetClass="entr" presetSubtype="2"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500" fill="hold"/>
                                            <p:tgtEl>
                                              <p:spTgt spid="80"/>
                                            </p:tgtEl>
                                            <p:attrNameLst>
                                              <p:attrName>ppt_x</p:attrName>
                                            </p:attrNameLst>
                                          </p:cBhvr>
                                          <p:tavLst>
                                            <p:tav tm="0">
                                              <p:val>
                                                <p:strVal val="1+#ppt_w/2"/>
                                              </p:val>
                                            </p:tav>
                                            <p:tav tm="100000">
                                              <p:val>
                                                <p:strVal val="#ppt_x"/>
                                              </p:val>
                                            </p:tav>
                                          </p:tavLst>
                                        </p:anim>
                                        <p:anim calcmode="lin" valueType="num">
                                          <p:cBhvr additive="base">
                                            <p:cTn id="21" dur="500" fill="hold"/>
                                            <p:tgtEl>
                                              <p:spTgt spid="80"/>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14:bounceEnd="50000">
                                          <p:cBhvr additive="base">
                                            <p:cTn id="25"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26" dur="1000" fill="hold"/>
                                            <p:tgtEl>
                                              <p:spTgt spid="36"/>
                                            </p:tgtEl>
                                            <p:attrNameLst>
                                              <p:attrName>ppt_y</p:attrName>
                                            </p:attrNameLst>
                                          </p:cBhvr>
                                          <p:tavLst>
                                            <p:tav tm="0">
                                              <p:val>
                                                <p:strVal val="0-#ppt_h/2"/>
                                              </p:val>
                                            </p:tav>
                                            <p:tav tm="100000">
                                              <p:val>
                                                <p:strVal val="#ppt_y"/>
                                              </p:val>
                                            </p:tav>
                                          </p:tavLst>
                                        </p:anim>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left)">
                                          <p:cBhvr>
                                            <p:cTn id="34" dur="500"/>
                                            <p:tgtEl>
                                              <p:spTgt spid="83"/>
                                            </p:tgtEl>
                                          </p:cBhvr>
                                        </p:animEffect>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500" fill="hold"/>
                                            <p:tgtEl>
                                              <p:spTgt spid="82"/>
                                            </p:tgtEl>
                                            <p:attrNameLst>
                                              <p:attrName>ppt_x</p:attrName>
                                            </p:attrNameLst>
                                          </p:cBhvr>
                                          <p:tavLst>
                                            <p:tav tm="0">
                                              <p:val>
                                                <p:strVal val="1+#ppt_w/2"/>
                                              </p:val>
                                            </p:tav>
                                            <p:tav tm="100000">
                                              <p:val>
                                                <p:strVal val="#ppt_x"/>
                                              </p:val>
                                            </p:tav>
                                          </p:tavLst>
                                        </p:anim>
                                        <p:anim calcmode="lin" valueType="num">
                                          <p:cBhvr additive="base">
                                            <p:cTn id="39" dur="500" fill="hold"/>
                                            <p:tgtEl>
                                              <p:spTgt spid="82"/>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14:bounceEnd="50000">
                                          <p:cBhvr additive="base">
                                            <p:cTn id="43"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44" dur="1000" fill="hold"/>
                                            <p:tgtEl>
                                              <p:spTgt spid="37"/>
                                            </p:tgtEl>
                                            <p:attrNameLst>
                                              <p:attrName>ppt_y</p:attrName>
                                            </p:attrNameLst>
                                          </p:cBhvr>
                                          <p:tavLst>
                                            <p:tav tm="0">
                                              <p:val>
                                                <p:strVal val="0-#ppt_h/2"/>
                                              </p:val>
                                            </p:tav>
                                            <p:tav tm="100000">
                                              <p:val>
                                                <p:strVal val="#ppt_y"/>
                                              </p:val>
                                            </p:tav>
                                          </p:tavLst>
                                        </p:anim>
                                      </p:childTnLst>
                                    </p:cTn>
                                  </p:par>
                                </p:childTnLst>
                              </p:cTn>
                            </p:par>
                            <p:par>
                              <p:cTn id="45" fill="hold">
                                <p:stCondLst>
                                  <p:cond delay="6000"/>
                                </p:stCondLst>
                                <p:childTnLst>
                                  <p:par>
                                    <p:cTn id="46" presetID="22" presetClass="entr" presetSubtype="8"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left)">
                                          <p:cBhvr>
                                            <p:cTn id="52" dur="500"/>
                                            <p:tgtEl>
                                              <p:spTgt spid="85"/>
                                            </p:tgtEl>
                                          </p:cBhvr>
                                        </p:animEffect>
                                      </p:childTnLst>
                                    </p:cTn>
                                  </p:par>
                                </p:childTnLst>
                              </p:cTn>
                            </p:par>
                            <p:par>
                              <p:cTn id="53" fill="hold">
                                <p:stCondLst>
                                  <p:cond delay="7000"/>
                                </p:stCondLst>
                                <p:childTnLst>
                                  <p:par>
                                    <p:cTn id="54" presetID="2" presetClass="entr" presetSubtype="2"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additive="base">
                                            <p:cTn id="56" dur="500" fill="hold"/>
                                            <p:tgtEl>
                                              <p:spTgt spid="84"/>
                                            </p:tgtEl>
                                            <p:attrNameLst>
                                              <p:attrName>ppt_x</p:attrName>
                                            </p:attrNameLst>
                                          </p:cBhvr>
                                          <p:tavLst>
                                            <p:tav tm="0">
                                              <p:val>
                                                <p:strVal val="1+#ppt_w/2"/>
                                              </p:val>
                                            </p:tav>
                                            <p:tav tm="100000">
                                              <p:val>
                                                <p:strVal val="#ppt_x"/>
                                              </p:val>
                                            </p:tav>
                                          </p:tavLst>
                                        </p:anim>
                                        <p:anim calcmode="lin" valueType="num">
                                          <p:cBhvr additive="base">
                                            <p:cTn id="57" dur="500" fill="hold"/>
                                            <p:tgtEl>
                                              <p:spTgt spid="84"/>
                                            </p:tgtEl>
                                            <p:attrNameLst>
                                              <p:attrName>ppt_y</p:attrName>
                                            </p:attrNameLst>
                                          </p:cBhvr>
                                          <p:tavLst>
                                            <p:tav tm="0">
                                              <p:val>
                                                <p:strVal val="#ppt_y"/>
                                              </p:val>
                                            </p:tav>
                                            <p:tav tm="100000">
                                              <p:val>
                                                <p:strVal val="#ppt_y"/>
                                              </p:val>
                                            </p:tav>
                                          </p:tavLst>
                                        </p:anim>
                                      </p:childTnLst>
                                    </p:cTn>
                                  </p:par>
                                </p:childTnLst>
                              </p:cTn>
                            </p:par>
                            <p:par>
                              <p:cTn id="58" fill="hold">
                                <p:stCondLst>
                                  <p:cond delay="750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14:bounceEnd="50000">
                                          <p:cBhvr additive="base">
                                            <p:cTn id="61" dur="10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62" dur="10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8500"/>
                                </p:stCondLst>
                                <p:childTnLst>
                                  <p:par>
                                    <p:cTn id="64" presetID="22" presetClass="entr" presetSubtype="8"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500"/>
                                            <p:tgtEl>
                                              <p:spTgt spid="45"/>
                                            </p:tgtEl>
                                          </p:cBhvr>
                                        </p:animEffect>
                                      </p:childTnLst>
                                    </p:cTn>
                                  </p:par>
                                </p:childTnLst>
                              </p:cTn>
                            </p:par>
                            <p:par>
                              <p:cTn id="67" fill="hold">
                                <p:stCondLst>
                                  <p:cond delay="9000"/>
                                </p:stCondLst>
                                <p:childTnLst>
                                  <p:par>
                                    <p:cTn id="68" presetID="22" presetClass="entr" presetSubtype="8" fill="hold" grpId="0" nodeType="after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left)">
                                          <p:cBhvr>
                                            <p:cTn id="70" dur="500"/>
                                            <p:tgtEl>
                                              <p:spTgt spid="87"/>
                                            </p:tgtEl>
                                          </p:cBhvr>
                                        </p:animEffect>
                                      </p:childTnLst>
                                    </p:cTn>
                                  </p:par>
                                </p:childTnLst>
                              </p:cTn>
                            </p:par>
                            <p:par>
                              <p:cTn id="71" fill="hold">
                                <p:stCondLst>
                                  <p:cond delay="9500"/>
                                </p:stCondLst>
                                <p:childTnLst>
                                  <p:par>
                                    <p:cTn id="72" presetID="2" presetClass="entr" presetSubtype="2"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1+#ppt_w/2"/>
                                              </p:val>
                                            </p:tav>
                                            <p:tav tm="100000">
                                              <p:val>
                                                <p:strVal val="#ppt_x"/>
                                              </p:val>
                                            </p:tav>
                                          </p:tavLst>
                                        </p:anim>
                                        <p:anim calcmode="lin" valueType="num">
                                          <p:cBhvr additive="base">
                                            <p:cTn id="75" dur="500" fill="hold"/>
                                            <p:tgtEl>
                                              <p:spTgt spid="86"/>
                                            </p:tgtEl>
                                            <p:attrNameLst>
                                              <p:attrName>ppt_y</p:attrName>
                                            </p:attrNameLst>
                                          </p:cBhvr>
                                          <p:tavLst>
                                            <p:tav tm="0">
                                              <p:val>
                                                <p:strVal val="#ppt_y"/>
                                              </p:val>
                                            </p:tav>
                                            <p:tav tm="100000">
                                              <p:val>
                                                <p:strVal val="#ppt_y"/>
                                              </p:val>
                                            </p:tav>
                                          </p:tavLst>
                                        </p:anim>
                                      </p:childTnLst>
                                    </p:cTn>
                                  </p:par>
                                </p:childTnLst>
                              </p:cTn>
                            </p:par>
                            <p:par>
                              <p:cTn id="76" fill="hold">
                                <p:stCondLst>
                                  <p:cond delay="10000"/>
                                </p:stCondLst>
                                <p:childTnLst>
                                  <p:par>
                                    <p:cTn id="77" presetID="2" presetClass="entr" presetSubtype="1" fill="hold" grpId="0" nodeType="afterEffect" p14:presetBounceEnd="50000">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14:bounceEnd="50000">
                                          <p:cBhvr additive="base">
                                            <p:cTn id="79" dur="100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80" dur="1000" fill="hold"/>
                                            <p:tgtEl>
                                              <p:spTgt spid="39"/>
                                            </p:tgtEl>
                                            <p:attrNameLst>
                                              <p:attrName>ppt_y</p:attrName>
                                            </p:attrNameLst>
                                          </p:cBhvr>
                                          <p:tavLst>
                                            <p:tav tm="0">
                                              <p:val>
                                                <p:strVal val="0-#ppt_h/2"/>
                                              </p:val>
                                            </p:tav>
                                            <p:tav tm="100000">
                                              <p:val>
                                                <p:strVal val="#ppt_y"/>
                                              </p:val>
                                            </p:tav>
                                          </p:tavLst>
                                        </p:anim>
                                      </p:childTnLst>
                                    </p:cTn>
                                  </p:par>
                                </p:childTnLst>
                              </p:cTn>
                            </p:par>
                            <p:par>
                              <p:cTn id="81" fill="hold">
                                <p:stCondLst>
                                  <p:cond delay="11000"/>
                                </p:stCondLst>
                                <p:childTnLst>
                                  <p:par>
                                    <p:cTn id="82" presetID="22" presetClass="entr" presetSubtype="8"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left)">
                                          <p:cBhvr>
                                            <p:cTn id="84" dur="500"/>
                                            <p:tgtEl>
                                              <p:spTgt spid="40"/>
                                            </p:tgtEl>
                                          </p:cBhvr>
                                        </p:animEffect>
                                      </p:childTnLst>
                                    </p:cTn>
                                  </p:par>
                                </p:childTnLst>
                              </p:cTn>
                            </p:par>
                            <p:par>
                              <p:cTn id="85" fill="hold">
                                <p:stCondLst>
                                  <p:cond delay="11500"/>
                                </p:stCondLst>
                                <p:childTnLst>
                                  <p:par>
                                    <p:cTn id="86" presetID="22" presetClass="entr" presetSubtype="8" fill="hold" grpId="0" nodeType="after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wipe(left)">
                                          <p:cBhvr>
                                            <p:cTn id="88" dur="500"/>
                                            <p:tgtEl>
                                              <p:spTgt spid="89"/>
                                            </p:tgtEl>
                                          </p:cBhvr>
                                        </p:animEffect>
                                      </p:childTnLst>
                                    </p:cTn>
                                  </p:par>
                                </p:childTnLst>
                              </p:cTn>
                            </p:par>
                            <p:par>
                              <p:cTn id="89" fill="hold">
                                <p:stCondLst>
                                  <p:cond delay="12000"/>
                                </p:stCondLst>
                                <p:childTnLst>
                                  <p:par>
                                    <p:cTn id="90" presetID="2" presetClass="entr" presetSubtype="2" fill="hold" grpId="0" nodeType="after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additive="base">
                                            <p:cTn id="92" dur="500" fill="hold"/>
                                            <p:tgtEl>
                                              <p:spTgt spid="88"/>
                                            </p:tgtEl>
                                            <p:attrNameLst>
                                              <p:attrName>ppt_x</p:attrName>
                                            </p:attrNameLst>
                                          </p:cBhvr>
                                          <p:tavLst>
                                            <p:tav tm="0">
                                              <p:val>
                                                <p:strVal val="1+#ppt_w/2"/>
                                              </p:val>
                                            </p:tav>
                                            <p:tav tm="100000">
                                              <p:val>
                                                <p:strVal val="#ppt_x"/>
                                              </p:val>
                                            </p:tav>
                                          </p:tavLst>
                                        </p:anim>
                                        <p:anim calcmode="lin" valueType="num">
                                          <p:cBhvr additive="base">
                                            <p:cTn id="93"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80" grpId="0"/>
          <p:bldP spid="81" grpId="0"/>
          <p:bldP spid="82" grpId="0"/>
          <p:bldP spid="83" grpId="0"/>
          <p:bldP spid="84" grpId="0"/>
          <p:bldP spid="85" grpId="0"/>
          <p:bldP spid="86" grpId="0"/>
          <p:bldP spid="87" grpId="0"/>
          <p:bldP spid="88" grpId="0"/>
          <p:bldP spid="8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ppt_x"/>
                                              </p:val>
                                            </p:tav>
                                            <p:tav tm="100000">
                                              <p:val>
                                                <p:strVal val="#ppt_x"/>
                                              </p:val>
                                            </p:tav>
                                          </p:tavLst>
                                        </p:anim>
                                        <p:anim calcmode="lin" valueType="num">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childTnLst>
                              </p:cTn>
                            </p:par>
                            <p:par>
                              <p:cTn id="17" fill="hold">
                                <p:stCondLst>
                                  <p:cond delay="2000"/>
                                </p:stCondLst>
                                <p:childTnLst>
                                  <p:par>
                                    <p:cTn id="18" presetID="2" presetClass="entr" presetSubtype="2"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500" fill="hold"/>
                                            <p:tgtEl>
                                              <p:spTgt spid="80"/>
                                            </p:tgtEl>
                                            <p:attrNameLst>
                                              <p:attrName>ppt_x</p:attrName>
                                            </p:attrNameLst>
                                          </p:cBhvr>
                                          <p:tavLst>
                                            <p:tav tm="0">
                                              <p:val>
                                                <p:strVal val="1+#ppt_w/2"/>
                                              </p:val>
                                            </p:tav>
                                            <p:tav tm="100000">
                                              <p:val>
                                                <p:strVal val="#ppt_x"/>
                                              </p:val>
                                            </p:tav>
                                          </p:tavLst>
                                        </p:anim>
                                        <p:anim calcmode="lin" valueType="num">
                                          <p:cBhvr additive="base">
                                            <p:cTn id="21" dur="500" fill="hold"/>
                                            <p:tgtEl>
                                              <p:spTgt spid="80"/>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1"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1000" fill="hold"/>
                                            <p:tgtEl>
                                              <p:spTgt spid="36"/>
                                            </p:tgtEl>
                                            <p:attrNameLst>
                                              <p:attrName>ppt_x</p:attrName>
                                            </p:attrNameLst>
                                          </p:cBhvr>
                                          <p:tavLst>
                                            <p:tav tm="0">
                                              <p:val>
                                                <p:strVal val="#ppt_x"/>
                                              </p:val>
                                            </p:tav>
                                            <p:tav tm="100000">
                                              <p:val>
                                                <p:strVal val="#ppt_x"/>
                                              </p:val>
                                            </p:tav>
                                          </p:tavLst>
                                        </p:anim>
                                        <p:anim calcmode="lin" valueType="num">
                                          <p:cBhvr additive="base">
                                            <p:cTn id="26" dur="1000" fill="hold"/>
                                            <p:tgtEl>
                                              <p:spTgt spid="36"/>
                                            </p:tgtEl>
                                            <p:attrNameLst>
                                              <p:attrName>ppt_y</p:attrName>
                                            </p:attrNameLst>
                                          </p:cBhvr>
                                          <p:tavLst>
                                            <p:tav tm="0">
                                              <p:val>
                                                <p:strVal val="0-#ppt_h/2"/>
                                              </p:val>
                                            </p:tav>
                                            <p:tav tm="100000">
                                              <p:val>
                                                <p:strVal val="#ppt_y"/>
                                              </p:val>
                                            </p:tav>
                                          </p:tavLst>
                                        </p:anim>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left)">
                                          <p:cBhvr>
                                            <p:cTn id="34" dur="500"/>
                                            <p:tgtEl>
                                              <p:spTgt spid="83"/>
                                            </p:tgtEl>
                                          </p:cBhvr>
                                        </p:animEffect>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500" fill="hold"/>
                                            <p:tgtEl>
                                              <p:spTgt spid="82"/>
                                            </p:tgtEl>
                                            <p:attrNameLst>
                                              <p:attrName>ppt_x</p:attrName>
                                            </p:attrNameLst>
                                          </p:cBhvr>
                                          <p:tavLst>
                                            <p:tav tm="0">
                                              <p:val>
                                                <p:strVal val="1+#ppt_w/2"/>
                                              </p:val>
                                            </p:tav>
                                            <p:tav tm="100000">
                                              <p:val>
                                                <p:strVal val="#ppt_x"/>
                                              </p:val>
                                            </p:tav>
                                          </p:tavLst>
                                        </p:anim>
                                        <p:anim calcmode="lin" valueType="num">
                                          <p:cBhvr additive="base">
                                            <p:cTn id="39" dur="500" fill="hold"/>
                                            <p:tgtEl>
                                              <p:spTgt spid="82"/>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2" presetClass="entr" presetSubtype="1"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1000" fill="hold"/>
                                            <p:tgtEl>
                                              <p:spTgt spid="37"/>
                                            </p:tgtEl>
                                            <p:attrNameLst>
                                              <p:attrName>ppt_x</p:attrName>
                                            </p:attrNameLst>
                                          </p:cBhvr>
                                          <p:tavLst>
                                            <p:tav tm="0">
                                              <p:val>
                                                <p:strVal val="#ppt_x"/>
                                              </p:val>
                                            </p:tav>
                                            <p:tav tm="100000">
                                              <p:val>
                                                <p:strVal val="#ppt_x"/>
                                              </p:val>
                                            </p:tav>
                                          </p:tavLst>
                                        </p:anim>
                                        <p:anim calcmode="lin" valueType="num">
                                          <p:cBhvr additive="base">
                                            <p:cTn id="44" dur="1000" fill="hold"/>
                                            <p:tgtEl>
                                              <p:spTgt spid="37"/>
                                            </p:tgtEl>
                                            <p:attrNameLst>
                                              <p:attrName>ppt_y</p:attrName>
                                            </p:attrNameLst>
                                          </p:cBhvr>
                                          <p:tavLst>
                                            <p:tav tm="0">
                                              <p:val>
                                                <p:strVal val="0-#ppt_h/2"/>
                                              </p:val>
                                            </p:tav>
                                            <p:tav tm="100000">
                                              <p:val>
                                                <p:strVal val="#ppt_y"/>
                                              </p:val>
                                            </p:tav>
                                          </p:tavLst>
                                        </p:anim>
                                      </p:childTnLst>
                                    </p:cTn>
                                  </p:par>
                                </p:childTnLst>
                              </p:cTn>
                            </p:par>
                            <p:par>
                              <p:cTn id="45" fill="hold">
                                <p:stCondLst>
                                  <p:cond delay="6000"/>
                                </p:stCondLst>
                                <p:childTnLst>
                                  <p:par>
                                    <p:cTn id="46" presetID="22" presetClass="entr" presetSubtype="8"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left)">
                                          <p:cBhvr>
                                            <p:cTn id="52" dur="500"/>
                                            <p:tgtEl>
                                              <p:spTgt spid="85"/>
                                            </p:tgtEl>
                                          </p:cBhvr>
                                        </p:animEffect>
                                      </p:childTnLst>
                                    </p:cTn>
                                  </p:par>
                                </p:childTnLst>
                              </p:cTn>
                            </p:par>
                            <p:par>
                              <p:cTn id="53" fill="hold">
                                <p:stCondLst>
                                  <p:cond delay="7000"/>
                                </p:stCondLst>
                                <p:childTnLst>
                                  <p:par>
                                    <p:cTn id="54" presetID="2" presetClass="entr" presetSubtype="2"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additive="base">
                                            <p:cTn id="56" dur="500" fill="hold"/>
                                            <p:tgtEl>
                                              <p:spTgt spid="84"/>
                                            </p:tgtEl>
                                            <p:attrNameLst>
                                              <p:attrName>ppt_x</p:attrName>
                                            </p:attrNameLst>
                                          </p:cBhvr>
                                          <p:tavLst>
                                            <p:tav tm="0">
                                              <p:val>
                                                <p:strVal val="1+#ppt_w/2"/>
                                              </p:val>
                                            </p:tav>
                                            <p:tav tm="100000">
                                              <p:val>
                                                <p:strVal val="#ppt_x"/>
                                              </p:val>
                                            </p:tav>
                                          </p:tavLst>
                                        </p:anim>
                                        <p:anim calcmode="lin" valueType="num">
                                          <p:cBhvr additive="base">
                                            <p:cTn id="57" dur="500" fill="hold"/>
                                            <p:tgtEl>
                                              <p:spTgt spid="84"/>
                                            </p:tgtEl>
                                            <p:attrNameLst>
                                              <p:attrName>ppt_y</p:attrName>
                                            </p:attrNameLst>
                                          </p:cBhvr>
                                          <p:tavLst>
                                            <p:tav tm="0">
                                              <p:val>
                                                <p:strVal val="#ppt_y"/>
                                              </p:val>
                                            </p:tav>
                                            <p:tav tm="100000">
                                              <p:val>
                                                <p:strVal val="#ppt_y"/>
                                              </p:val>
                                            </p:tav>
                                          </p:tavLst>
                                        </p:anim>
                                      </p:childTnLst>
                                    </p:cTn>
                                  </p:par>
                                </p:childTnLst>
                              </p:cTn>
                            </p:par>
                            <p:par>
                              <p:cTn id="58" fill="hold">
                                <p:stCondLst>
                                  <p:cond delay="7500"/>
                                </p:stCondLst>
                                <p:childTnLst>
                                  <p:par>
                                    <p:cTn id="59" presetID="2" presetClass="entr" presetSubtype="1"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1000" fill="hold"/>
                                            <p:tgtEl>
                                              <p:spTgt spid="38"/>
                                            </p:tgtEl>
                                            <p:attrNameLst>
                                              <p:attrName>ppt_x</p:attrName>
                                            </p:attrNameLst>
                                          </p:cBhvr>
                                          <p:tavLst>
                                            <p:tav tm="0">
                                              <p:val>
                                                <p:strVal val="#ppt_x"/>
                                              </p:val>
                                            </p:tav>
                                            <p:tav tm="100000">
                                              <p:val>
                                                <p:strVal val="#ppt_x"/>
                                              </p:val>
                                            </p:tav>
                                          </p:tavLst>
                                        </p:anim>
                                        <p:anim calcmode="lin" valueType="num">
                                          <p:cBhvr additive="base">
                                            <p:cTn id="62" dur="10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8500"/>
                                </p:stCondLst>
                                <p:childTnLst>
                                  <p:par>
                                    <p:cTn id="64" presetID="22" presetClass="entr" presetSubtype="8"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500"/>
                                            <p:tgtEl>
                                              <p:spTgt spid="45"/>
                                            </p:tgtEl>
                                          </p:cBhvr>
                                        </p:animEffect>
                                      </p:childTnLst>
                                    </p:cTn>
                                  </p:par>
                                </p:childTnLst>
                              </p:cTn>
                            </p:par>
                            <p:par>
                              <p:cTn id="67" fill="hold">
                                <p:stCondLst>
                                  <p:cond delay="9000"/>
                                </p:stCondLst>
                                <p:childTnLst>
                                  <p:par>
                                    <p:cTn id="68" presetID="22" presetClass="entr" presetSubtype="8" fill="hold" grpId="0" nodeType="after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left)">
                                          <p:cBhvr>
                                            <p:cTn id="70" dur="500"/>
                                            <p:tgtEl>
                                              <p:spTgt spid="87"/>
                                            </p:tgtEl>
                                          </p:cBhvr>
                                        </p:animEffect>
                                      </p:childTnLst>
                                    </p:cTn>
                                  </p:par>
                                </p:childTnLst>
                              </p:cTn>
                            </p:par>
                            <p:par>
                              <p:cTn id="71" fill="hold">
                                <p:stCondLst>
                                  <p:cond delay="9500"/>
                                </p:stCondLst>
                                <p:childTnLst>
                                  <p:par>
                                    <p:cTn id="72" presetID="2" presetClass="entr" presetSubtype="2"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1+#ppt_w/2"/>
                                              </p:val>
                                            </p:tav>
                                            <p:tav tm="100000">
                                              <p:val>
                                                <p:strVal val="#ppt_x"/>
                                              </p:val>
                                            </p:tav>
                                          </p:tavLst>
                                        </p:anim>
                                        <p:anim calcmode="lin" valueType="num">
                                          <p:cBhvr additive="base">
                                            <p:cTn id="75" dur="500" fill="hold"/>
                                            <p:tgtEl>
                                              <p:spTgt spid="86"/>
                                            </p:tgtEl>
                                            <p:attrNameLst>
                                              <p:attrName>ppt_y</p:attrName>
                                            </p:attrNameLst>
                                          </p:cBhvr>
                                          <p:tavLst>
                                            <p:tav tm="0">
                                              <p:val>
                                                <p:strVal val="#ppt_y"/>
                                              </p:val>
                                            </p:tav>
                                            <p:tav tm="100000">
                                              <p:val>
                                                <p:strVal val="#ppt_y"/>
                                              </p:val>
                                            </p:tav>
                                          </p:tavLst>
                                        </p:anim>
                                      </p:childTnLst>
                                    </p:cTn>
                                  </p:par>
                                </p:childTnLst>
                              </p:cTn>
                            </p:par>
                            <p:par>
                              <p:cTn id="76" fill="hold">
                                <p:stCondLst>
                                  <p:cond delay="10000"/>
                                </p:stCondLst>
                                <p:childTnLst>
                                  <p:par>
                                    <p:cTn id="77" presetID="2" presetClass="entr" presetSubtype="1"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1000" fill="hold"/>
                                            <p:tgtEl>
                                              <p:spTgt spid="39"/>
                                            </p:tgtEl>
                                            <p:attrNameLst>
                                              <p:attrName>ppt_x</p:attrName>
                                            </p:attrNameLst>
                                          </p:cBhvr>
                                          <p:tavLst>
                                            <p:tav tm="0">
                                              <p:val>
                                                <p:strVal val="#ppt_x"/>
                                              </p:val>
                                            </p:tav>
                                            <p:tav tm="100000">
                                              <p:val>
                                                <p:strVal val="#ppt_x"/>
                                              </p:val>
                                            </p:tav>
                                          </p:tavLst>
                                        </p:anim>
                                        <p:anim calcmode="lin" valueType="num">
                                          <p:cBhvr additive="base">
                                            <p:cTn id="80" dur="1000" fill="hold"/>
                                            <p:tgtEl>
                                              <p:spTgt spid="39"/>
                                            </p:tgtEl>
                                            <p:attrNameLst>
                                              <p:attrName>ppt_y</p:attrName>
                                            </p:attrNameLst>
                                          </p:cBhvr>
                                          <p:tavLst>
                                            <p:tav tm="0">
                                              <p:val>
                                                <p:strVal val="0-#ppt_h/2"/>
                                              </p:val>
                                            </p:tav>
                                            <p:tav tm="100000">
                                              <p:val>
                                                <p:strVal val="#ppt_y"/>
                                              </p:val>
                                            </p:tav>
                                          </p:tavLst>
                                        </p:anim>
                                      </p:childTnLst>
                                    </p:cTn>
                                  </p:par>
                                </p:childTnLst>
                              </p:cTn>
                            </p:par>
                            <p:par>
                              <p:cTn id="81" fill="hold">
                                <p:stCondLst>
                                  <p:cond delay="11000"/>
                                </p:stCondLst>
                                <p:childTnLst>
                                  <p:par>
                                    <p:cTn id="82" presetID="22" presetClass="entr" presetSubtype="8"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left)">
                                          <p:cBhvr>
                                            <p:cTn id="84" dur="500"/>
                                            <p:tgtEl>
                                              <p:spTgt spid="40"/>
                                            </p:tgtEl>
                                          </p:cBhvr>
                                        </p:animEffect>
                                      </p:childTnLst>
                                    </p:cTn>
                                  </p:par>
                                </p:childTnLst>
                              </p:cTn>
                            </p:par>
                            <p:par>
                              <p:cTn id="85" fill="hold">
                                <p:stCondLst>
                                  <p:cond delay="11500"/>
                                </p:stCondLst>
                                <p:childTnLst>
                                  <p:par>
                                    <p:cTn id="86" presetID="22" presetClass="entr" presetSubtype="8" fill="hold" grpId="0" nodeType="after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wipe(left)">
                                          <p:cBhvr>
                                            <p:cTn id="88" dur="500"/>
                                            <p:tgtEl>
                                              <p:spTgt spid="89"/>
                                            </p:tgtEl>
                                          </p:cBhvr>
                                        </p:animEffect>
                                      </p:childTnLst>
                                    </p:cTn>
                                  </p:par>
                                </p:childTnLst>
                              </p:cTn>
                            </p:par>
                            <p:par>
                              <p:cTn id="89" fill="hold">
                                <p:stCondLst>
                                  <p:cond delay="12000"/>
                                </p:stCondLst>
                                <p:childTnLst>
                                  <p:par>
                                    <p:cTn id="90" presetID="2" presetClass="entr" presetSubtype="2" fill="hold" grpId="0" nodeType="after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additive="base">
                                            <p:cTn id="92" dur="500" fill="hold"/>
                                            <p:tgtEl>
                                              <p:spTgt spid="88"/>
                                            </p:tgtEl>
                                            <p:attrNameLst>
                                              <p:attrName>ppt_x</p:attrName>
                                            </p:attrNameLst>
                                          </p:cBhvr>
                                          <p:tavLst>
                                            <p:tav tm="0">
                                              <p:val>
                                                <p:strVal val="1+#ppt_w/2"/>
                                              </p:val>
                                            </p:tav>
                                            <p:tav tm="100000">
                                              <p:val>
                                                <p:strVal val="#ppt_x"/>
                                              </p:val>
                                            </p:tav>
                                          </p:tavLst>
                                        </p:anim>
                                        <p:anim calcmode="lin" valueType="num">
                                          <p:cBhvr additive="base">
                                            <p:cTn id="93"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80" grpId="0"/>
          <p:bldP spid="81" grpId="0"/>
          <p:bldP spid="82" grpId="0"/>
          <p:bldP spid="83" grpId="0"/>
          <p:bldP spid="84" grpId="0"/>
          <p:bldP spid="85" grpId="0"/>
          <p:bldP spid="86" grpId="0"/>
          <p:bldP spid="87" grpId="0"/>
          <p:bldP spid="88" grpId="0"/>
          <p:bldP spid="8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447"/>
            <a:ext cx="12857163" cy="7232468"/>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p:cNvSpPr>
            <a:spLocks/>
          </p:cNvSpPr>
          <p:nvPr/>
        </p:nvSpPr>
        <p:spPr bwMode="auto">
          <a:xfrm>
            <a:off x="6976149" y="449"/>
            <a:ext cx="5881809" cy="7232466"/>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chemeClr val="tx1">
              <a:alpha val="60000"/>
            </a:schemeClr>
          </a:solidFill>
          <a:ln>
            <a:noFill/>
          </a:ln>
          <a:effectLst/>
          <a:extLst/>
        </p:spPr>
        <p:txBody>
          <a:bodyPr vert="horz" wrap="square" lIns="45311" tIns="22656" rIns="45311" bIns="22656" numCol="1" anchor="t" anchorCtr="0" compatLnSpc="1">
            <a:prstTxWarp prst="textNoShape">
              <a:avLst/>
            </a:prstTxWarp>
          </a:bodyPr>
          <a:lstStyle/>
          <a:p>
            <a:endParaRPr lang="zh-CN" altLang="en-US">
              <a:ea typeface="微软雅黑" panose="020B0503020204020204" pitchFamily="34" charset="-122"/>
            </a:endParaRPr>
          </a:p>
        </p:txBody>
      </p:sp>
      <p:sp>
        <p:nvSpPr>
          <p:cNvPr id="45" name="TextBox 44"/>
          <p:cNvSpPr txBox="1"/>
          <p:nvPr/>
        </p:nvSpPr>
        <p:spPr>
          <a:xfrm>
            <a:off x="9179592" y="2180318"/>
            <a:ext cx="2506612" cy="353493"/>
          </a:xfrm>
          <a:prstGeom prst="rect">
            <a:avLst/>
          </a:prstGeom>
          <a:noFill/>
        </p:spPr>
        <p:txBody>
          <a:bodyPr wrap="square" lIns="45311" tIns="22656" rIns="45311" bIns="22656" rtlCol="0">
            <a:spAutoFit/>
          </a:bodyPr>
          <a:lstStyle/>
          <a:p>
            <a:pPr>
              <a:tabLst>
                <a:tab pos="990501" algn="l"/>
              </a:tabLst>
            </a:pPr>
            <a:r>
              <a:rPr lang="zh-CN" altLang="en-US" sz="2000" dirty="0" smtClean="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技术难点</a:t>
            </a:r>
            <a:endParaRPr lang="en-SG" altLang="zh-CN" sz="2000"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endParaRPr>
          </a:p>
        </p:txBody>
      </p:sp>
      <p:sp>
        <p:nvSpPr>
          <p:cNvPr id="46" name="TextBox 45"/>
          <p:cNvSpPr txBox="1"/>
          <p:nvPr/>
        </p:nvSpPr>
        <p:spPr>
          <a:xfrm>
            <a:off x="9179592" y="1998304"/>
            <a:ext cx="2647861" cy="215032"/>
          </a:xfrm>
          <a:prstGeom prst="rect">
            <a:avLst/>
          </a:prstGeom>
          <a:noFill/>
        </p:spPr>
        <p:txBody>
          <a:bodyPr wrap="square" lIns="45311" tIns="22656" rIns="45311" bIns="22656" rtlCol="0">
            <a:spAutoFit/>
          </a:bodyPr>
          <a:lstStyle/>
          <a:p>
            <a:r>
              <a:rPr lang="en-US" altLang="zh-CN" sz="1100" dirty="0" smtClean="0">
                <a:solidFill>
                  <a:schemeClr val="bg1"/>
                </a:solidFill>
                <a:latin typeface="+mj-lt"/>
                <a:ea typeface="微软雅黑" panose="020B0503020204020204" pitchFamily="34" charset="-122"/>
                <a:cs typeface="Microsoft Himalaya" panose="01010100010101010101" pitchFamily="2" charset="0"/>
              </a:rPr>
              <a:t>Technical </a:t>
            </a:r>
            <a:r>
              <a:rPr lang="en-US" altLang="zh-CN" sz="1100" dirty="0">
                <a:solidFill>
                  <a:schemeClr val="bg1"/>
                </a:solidFill>
                <a:latin typeface="+mj-lt"/>
                <a:ea typeface="微软雅黑" panose="020B0503020204020204" pitchFamily="34" charset="-122"/>
                <a:cs typeface="Microsoft Himalaya" panose="01010100010101010101" pitchFamily="2" charset="0"/>
              </a:rPr>
              <a:t>difficulties</a:t>
            </a:r>
            <a:endParaRPr lang="zh-CN" altLang="en-US" sz="1100" dirty="0">
              <a:solidFill>
                <a:schemeClr val="bg1"/>
              </a:solidFill>
              <a:latin typeface="+mj-lt"/>
              <a:ea typeface="微软雅黑" panose="020B0503020204020204" pitchFamily="34" charset="-122"/>
              <a:cs typeface="Microsoft Himalaya" panose="01010100010101010101" pitchFamily="2" charset="0"/>
            </a:endParaRPr>
          </a:p>
        </p:txBody>
      </p:sp>
      <p:sp>
        <p:nvSpPr>
          <p:cNvPr id="70" name="TextBox 69"/>
          <p:cNvSpPr txBox="1"/>
          <p:nvPr/>
        </p:nvSpPr>
        <p:spPr>
          <a:xfrm>
            <a:off x="8193632" y="3600657"/>
            <a:ext cx="1540878" cy="2230840"/>
          </a:xfrm>
          <a:prstGeom prst="rect">
            <a:avLst/>
          </a:prstGeom>
          <a:noFill/>
        </p:spPr>
        <p:txBody>
          <a:bodyPr wrap="none" lIns="45311" tIns="22656" rIns="45311" bIns="22656" rtlCol="0">
            <a:spAutoFit/>
          </a:bodyPr>
          <a:lstStyle/>
          <a:p>
            <a:r>
              <a:rPr lang="en-US" altLang="zh-CN" sz="14199" spc="-149" dirty="0" smtClean="0">
                <a:solidFill>
                  <a:schemeClr val="bg1"/>
                </a:solidFill>
                <a:latin typeface="Agency FB" panose="020B0503020202020204" pitchFamily="34" charset="0"/>
                <a:ea typeface="微软雅黑" panose="020B0503020204020204" pitchFamily="34" charset="-122"/>
                <a:cs typeface="Raavi" pitchFamily="34" charset="0"/>
              </a:rPr>
              <a:t>04</a:t>
            </a:r>
            <a:endParaRPr lang="zh-CN" altLang="en-US" sz="14199" spc="-149" dirty="0">
              <a:solidFill>
                <a:schemeClr val="bg1"/>
              </a:solidFill>
              <a:latin typeface="Agency FB" panose="020B050302020202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val="1187082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 calcmode="lin" valueType="num">
                                      <p:cBhvr>
                                        <p:cTn id="9" dur="75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randombar(horizontal)">
                                      <p:cBhvr>
                                        <p:cTn id="23" dur="500"/>
                                        <p:tgtEl>
                                          <p:spTgt spid="4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5" grpId="0"/>
      <p:bldP spid="46"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378" y="1193881"/>
            <a:ext cx="2414977" cy="2640272"/>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86378" y="3828439"/>
            <a:ext cx="2414977" cy="264027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394600" y="1193881"/>
            <a:ext cx="2414977" cy="2640272"/>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bwMode="auto">
          <a:xfrm>
            <a:off x="3401355" y="3834153"/>
            <a:ext cx="8694744" cy="2640272"/>
          </a:xfrm>
          <a:prstGeom prst="rect">
            <a:avLst/>
          </a:prstGeom>
          <a:solidFill>
            <a:schemeClr val="accent1"/>
          </a:solidFill>
        </p:spPr>
        <p:txBody>
          <a:bodyPr wrap="square" lIns="189833" tIns="49357" rIns="37967" rtlCol="0" anchor="ctr" anchorCtr="0">
            <a:noAutofit/>
          </a:bodyPr>
          <a:lstStyle/>
          <a:p>
            <a:pPr>
              <a:lnSpc>
                <a:spcPct val="150000"/>
              </a:lnSpc>
              <a:spcBef>
                <a:spcPts val="633"/>
              </a:spcBef>
              <a:buClr>
                <a:schemeClr val="bg1"/>
              </a:buClr>
              <a:buSzPct val="80000"/>
            </a:pPr>
            <a:endParaRPr lang="zh-CN" altLang="en-US" sz="1476" dirty="0">
              <a:solidFill>
                <a:srgbClr val="FFFFFF"/>
              </a:solidFill>
              <a:latin typeface="冬青黑体简体中文 W3" panose="020B0300000000000000" pitchFamily="34" charset="-122"/>
              <a:ea typeface="冬青黑体简体中文 W3" panose="020B0300000000000000" pitchFamily="34" charset="-122"/>
            </a:endParaRPr>
          </a:p>
        </p:txBody>
      </p:sp>
      <p:cxnSp>
        <p:nvCxnSpPr>
          <p:cNvPr id="18" name="直接连接符 17"/>
          <p:cNvCxnSpPr/>
          <p:nvPr/>
        </p:nvCxnSpPr>
        <p:spPr>
          <a:xfrm>
            <a:off x="3837087" y="4490449"/>
            <a:ext cx="518457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6267041" y="1399042"/>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实时渲染</a:t>
            </a:r>
            <a:endParaRPr lang="en-US" sz="1400" b="1"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Content Placeholder 2"/>
          <p:cNvSpPr txBox="1">
            <a:spLocks/>
          </p:cNvSpPr>
          <p:nvPr/>
        </p:nvSpPr>
        <p:spPr>
          <a:xfrm>
            <a:off x="6267041" y="1788586"/>
            <a:ext cx="5418918" cy="148266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9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①场景分块和可见消隐：</a:t>
            </a:r>
          </a:p>
          <a:p>
            <a:pPr algn="just">
              <a:lnSpc>
                <a:spcPct val="150000"/>
              </a:lnSpc>
              <a:spcBef>
                <a:spcPts val="0"/>
              </a:spcBef>
              <a:spcAft>
                <a:spcPts val="0"/>
              </a:spcAft>
            </a:pPr>
            <a:r>
              <a:rPr lang="zh-CN" altLang="en-US"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场景分块是将大的系统场景分割为多个相互独立的子场景，可见消隐方法是模拟仿真系统只能看到体验者面对的场景，对于其他场景不进行渲染。</a:t>
            </a:r>
          </a:p>
          <a:p>
            <a:pPr algn="just">
              <a:lnSpc>
                <a:spcPct val="150000"/>
              </a:lnSpc>
              <a:spcBef>
                <a:spcPts val="0"/>
              </a:spcBef>
              <a:spcAft>
                <a:spcPts val="0"/>
              </a:spcAft>
            </a:pPr>
            <a:r>
              <a:rPr lang="zh-CN" altLang="en-US" sz="900" dirty="0">
                <a:solidFill>
                  <a:schemeClr val="bg2">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②细节层次技术：</a:t>
            </a:r>
          </a:p>
          <a:p>
            <a:pPr algn="just">
              <a:lnSpc>
                <a:spcPct val="150000"/>
              </a:lnSpc>
              <a:spcBef>
                <a:spcPts val="0"/>
              </a:spcBef>
              <a:spcAft>
                <a:spcPts val="0"/>
              </a:spcAft>
            </a:pPr>
            <a:r>
              <a:rPr lang="zh-CN" altLang="en-US"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不影响场景的可视化效果，并在这种条件下用物体的多边形数量来区分不同物体的实现细节层次，并根据物体的远近状况和其他规则来绘制场景中的物体，并且能够自动转换对象的细节层次，使得系统能够自动选择，进而可以有效的修改场景复杂度。关键是不同的对象或对象的不同部分，使用不一样的细节层次标准来描述。</a:t>
            </a:r>
          </a:p>
          <a:p>
            <a:pPr algn="just">
              <a:lnSpc>
                <a:spcPct val="150000"/>
              </a:lnSpc>
              <a:spcBef>
                <a:spcPts val="0"/>
              </a:spcBef>
              <a:spcAft>
                <a:spcPts val="0"/>
              </a:spcAft>
            </a:pPr>
            <a:endParaRPr lang="en-US" altLang="zh-CN" sz="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Content Placeholder 2"/>
          <p:cNvSpPr txBox="1">
            <a:spLocks/>
          </p:cNvSpPr>
          <p:nvPr/>
        </p:nvSpPr>
        <p:spPr>
          <a:xfrm>
            <a:off x="3723018" y="4142242"/>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碰撞检测和响应</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8" name="Content Placeholder 2"/>
          <p:cNvSpPr txBox="1">
            <a:spLocks/>
          </p:cNvSpPr>
          <p:nvPr/>
        </p:nvSpPr>
        <p:spPr>
          <a:xfrm>
            <a:off x="3723018" y="4531786"/>
            <a:ext cx="5418918" cy="148266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①碰撞检测</a:t>
            </a:r>
            <a:r>
              <a:rPr lang="zh-CN" altLang="en-US" sz="9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9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en-US" altLang="zh-CN"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一个相对简单的几何形状包围盒将较为复杂的几何体包围住，在对两个物体进行碰撞检测时，首先检测外围的包围盒与物体是否相交，如果不存在相交的情况，则说明两个物体没有发生碰撞；反之，如果有相交的情况，则根据实际要求，进行进一步更精确的碰撞检测，或给出两个物体发生碰撞的</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判断层次</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包围盒：将真实世界中的实体对象用规则的立体几何图形来近似包围，分析该包围范围，进而对包围盒中交叉部分作更深层次的精确测试。</a:t>
            </a:r>
          </a:p>
          <a:p>
            <a:pPr algn="just">
              <a:lnSpc>
                <a:spcPct val="150000"/>
              </a:lnSpc>
              <a:spcBef>
                <a:spcPts val="0"/>
              </a:spcBef>
              <a:spcAft>
                <a:spcPts val="0"/>
              </a:spcAft>
            </a:pPr>
            <a:r>
              <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②碰撞响应：</a:t>
            </a:r>
          </a:p>
          <a:p>
            <a:pPr algn="just">
              <a:lnSpc>
                <a:spcPct val="150000"/>
              </a:lnSpc>
              <a:spcBef>
                <a:spcPts val="0"/>
              </a:spcBef>
              <a:spcAft>
                <a:spcPts val="0"/>
              </a:spcAft>
            </a:pP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通过碰撞检测确定场景中有物体之间发生碰撞时，需要通过重新修正发生碰撞的物体的运动方程、运动速度、运动方向，或者给定物体的发生损坏和变形的碰撞位置等参数，从而实现物体间的碰撞对物体运动和外形的影响。</a:t>
            </a:r>
          </a:p>
        </p:txBody>
      </p:sp>
      <p:sp>
        <p:nvSpPr>
          <p:cNvPr id="12"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17401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1000"/>
                                        <p:tgtEl>
                                          <p:spTgt spid="21"/>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1000"/>
                                        <p:tgtEl>
                                          <p:spTgt spid="16"/>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par>
                          <p:cTn id="17" fill="hold">
                            <p:stCondLst>
                              <p:cond delay="175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750"/>
                                        <p:tgtEl>
                                          <p:spTgt spid="22"/>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750"/>
                                        <p:tgtEl>
                                          <p:spTgt spid="26"/>
                                        </p:tgtEl>
                                      </p:cBhvr>
                                    </p:animEffect>
                                  </p:childTnLst>
                                </p:cTn>
                              </p:par>
                            </p:childTnLst>
                          </p:cTn>
                        </p:par>
                        <p:par>
                          <p:cTn id="25" fill="hold">
                            <p:stCondLst>
                              <p:cond delay="3250"/>
                            </p:stCondLst>
                            <p:childTnLst>
                              <p:par>
                                <p:cTn id="26" presetID="22" presetClass="entr" presetSubtype="8"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750"/>
                                        <p:tgtEl>
                                          <p:spTgt spid="27"/>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21" grpId="0" animBg="1"/>
      <p:bldP spid="11" grpId="0" animBg="1"/>
      <p:bldP spid="22"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5747093" y="4249720"/>
            <a:ext cx="0" cy="1577592"/>
          </a:xfrm>
          <a:prstGeom prst="line">
            <a:avLst/>
          </a:prstGeom>
          <a:ln w="9525">
            <a:solidFill>
              <a:schemeClr val="bg1">
                <a:lumMod val="6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42" name="Text Placeholder 8"/>
          <p:cNvSpPr>
            <a:spLocks noGrp="1"/>
          </p:cNvSpPr>
          <p:nvPr>
            <p:ph type="body" sz="quarter" idx="4294967295"/>
          </p:nvPr>
        </p:nvSpPr>
        <p:spPr>
          <a:xfrm>
            <a:off x="1309929" y="2781300"/>
            <a:ext cx="1536700" cy="236603"/>
          </a:xfrm>
          <a:prstGeom prst="rect">
            <a:avLst/>
          </a:prstGeom>
        </p:spPr>
        <p:txBody>
          <a:bodyPr vert="horz" lIns="0" tIns="0" rIns="0" bIns="0" rtlCol="0">
            <a:spAutoFit/>
          </a:bodyPr>
          <a:lstStyle/>
          <a:p>
            <a:pPr marL="0" indent="0">
              <a:lnSpc>
                <a:spcPct val="120000"/>
              </a:lnSpc>
              <a:spcBef>
                <a:spcPts val="0"/>
              </a:spcBef>
              <a:buNone/>
            </a:pPr>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物理建模</a:t>
            </a:r>
            <a:endParaRPr lang="en-AU"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3" name="Text Placeholder 9"/>
          <p:cNvSpPr>
            <a:spLocks noGrp="1"/>
          </p:cNvSpPr>
          <p:nvPr>
            <p:ph type="body" sz="quarter" idx="4294967295"/>
          </p:nvPr>
        </p:nvSpPr>
        <p:spPr>
          <a:xfrm>
            <a:off x="1309929" y="3057525"/>
            <a:ext cx="2078038" cy="578428"/>
          </a:xfrm>
          <a:prstGeom prst="rect">
            <a:avLst/>
          </a:prstGeom>
        </p:spPr>
        <p:txBody>
          <a:bodyPr vert="horz" wrap="square" lIns="0" tIns="0" rIns="0" bIns="0" rtlCol="0">
            <a:spAutoFit/>
          </a:bodyPr>
          <a:lstStyle/>
          <a:p>
            <a:pPr marL="0" indent="0" algn="just">
              <a:lnSpc>
                <a:spcPct val="120000"/>
              </a:lnSpc>
              <a:spcBef>
                <a:spcPts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虚拟对象的质量、重量、惯性、表面纹理（光滑或粗糙）、硬度、变形模式（弹性或可塑性）等特征的建模，这些特征与几何建模和行为规则结合起来，形成更真实的虚拟物理模型。</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5" name="Text Placeholder 8"/>
          <p:cNvSpPr>
            <a:spLocks noGrp="1"/>
          </p:cNvSpPr>
          <p:nvPr>
            <p:ph type="body" sz="quarter" idx="4294967295"/>
          </p:nvPr>
        </p:nvSpPr>
        <p:spPr>
          <a:xfrm>
            <a:off x="1309929" y="3908425"/>
            <a:ext cx="1536700" cy="236603"/>
          </a:xfrm>
          <a:prstGeom prst="rect">
            <a:avLst/>
          </a:prstGeom>
        </p:spPr>
        <p:txBody>
          <a:bodyPr vert="horz" lIns="0" tIns="0" rIns="0" bIns="0" rtlCol="0">
            <a:spAutoFit/>
          </a:bodyPr>
          <a:lstStyle/>
          <a:p>
            <a:pPr marL="0" indent="0">
              <a:lnSpc>
                <a:spcPct val="120000"/>
              </a:lnSpc>
              <a:spcBef>
                <a:spcPts val="0"/>
              </a:spcBef>
              <a:buNone/>
            </a:pPr>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行为建模</a:t>
            </a:r>
            <a:endParaRPr lang="en-AU"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6" name="Text Placeholder 9"/>
          <p:cNvSpPr>
            <a:spLocks noGrp="1"/>
          </p:cNvSpPr>
          <p:nvPr>
            <p:ph type="body" sz="quarter" idx="4294967295"/>
          </p:nvPr>
        </p:nvSpPr>
        <p:spPr>
          <a:xfrm>
            <a:off x="1309929" y="4186238"/>
            <a:ext cx="2078038" cy="282963"/>
          </a:xfrm>
          <a:prstGeom prst="rect">
            <a:avLst/>
          </a:prstGeom>
        </p:spPr>
        <p:txBody>
          <a:bodyPr vert="horz" wrap="square" lIns="0" tIns="0" rIns="0" bIns="0" rtlCol="0">
            <a:spAutoFit/>
          </a:bodyPr>
          <a:lstStyle/>
          <a:p>
            <a:pPr marL="0" indent="0" algn="just">
              <a:lnSpc>
                <a:spcPct val="120000"/>
              </a:lnSpc>
              <a:spcBef>
                <a:spcPts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对实物的运动轨迹和操作进行模拟，从而更真实的反映动态的模拟世界。</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7" name="Text Placeholder 8"/>
          <p:cNvSpPr>
            <a:spLocks noGrp="1"/>
          </p:cNvSpPr>
          <p:nvPr>
            <p:ph type="body" sz="quarter" idx="4294967295"/>
          </p:nvPr>
        </p:nvSpPr>
        <p:spPr>
          <a:xfrm>
            <a:off x="1309929" y="5053013"/>
            <a:ext cx="1536700" cy="236603"/>
          </a:xfrm>
          <a:prstGeom prst="rect">
            <a:avLst/>
          </a:prstGeom>
        </p:spPr>
        <p:txBody>
          <a:bodyPr vert="horz" lIns="0" tIns="0" rIns="0" bIns="0" rtlCol="0">
            <a:spAutoFit/>
          </a:bodyPr>
          <a:lstStyle/>
          <a:p>
            <a:pPr marL="0" indent="0">
              <a:lnSpc>
                <a:spcPct val="120000"/>
              </a:lnSpc>
              <a:spcBef>
                <a:spcPts val="0"/>
              </a:spcBef>
              <a:buNone/>
            </a:pPr>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几何建模</a:t>
            </a:r>
            <a:endParaRPr lang="en-AU"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8" name="Text Placeholder 9"/>
          <p:cNvSpPr>
            <a:spLocks noGrp="1"/>
          </p:cNvSpPr>
          <p:nvPr>
            <p:ph type="body" sz="quarter" idx="4294967295"/>
          </p:nvPr>
        </p:nvSpPr>
        <p:spPr>
          <a:xfrm>
            <a:off x="1309929" y="5329238"/>
            <a:ext cx="2078038" cy="726161"/>
          </a:xfrm>
          <a:prstGeom prst="rect">
            <a:avLst/>
          </a:prstGeom>
        </p:spPr>
        <p:txBody>
          <a:bodyPr vert="horz" wrap="square" lIns="0" tIns="0" rIns="0" bIns="0" rtlCol="0">
            <a:spAutoFit/>
          </a:bodyPr>
          <a:lstStyle/>
          <a:p>
            <a:pPr marL="0" indent="0" algn="just">
              <a:lnSpc>
                <a:spcPct val="120000"/>
              </a:lnSpc>
              <a:spcBef>
                <a:spcPts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用几何图形来对现实中实物进行模拟，可以用来探索与图形相关的信息等基本问题。可以使用多种图形和形状来组成不同的非常常用的物体，而使用色质、照明、使用材料不同的物体来构建虚拟的模型。</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2" name="Group 11"/>
          <p:cNvGrpSpPr>
            <a:grpSpLocks noChangeAspect="1"/>
          </p:cNvGrpSpPr>
          <p:nvPr/>
        </p:nvGrpSpPr>
        <p:grpSpPr>
          <a:xfrm>
            <a:off x="5520769" y="4119971"/>
            <a:ext cx="5722047" cy="2372556"/>
            <a:chOff x="3962400" y="3409950"/>
            <a:chExt cx="3124200" cy="1295400"/>
          </a:xfrm>
          <a:solidFill>
            <a:schemeClr val="tx1">
              <a:lumMod val="85000"/>
              <a:lumOff val="15000"/>
            </a:schemeClr>
          </a:solidFill>
          <a:effectLst>
            <a:outerShdw blurRad="431800" dir="18900000" sy="23000" kx="-1200000" algn="bl" rotWithShape="0">
              <a:prstClr val="black">
                <a:alpha val="20000"/>
              </a:prstClr>
            </a:outerShdw>
          </a:effectLst>
        </p:grpSpPr>
        <p:sp>
          <p:nvSpPr>
            <p:cNvPr id="15" name="Freeform 208"/>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Freeform 209"/>
            <p:cNvSpPr>
              <a:spLocks/>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Freeform 210"/>
            <p:cNvSpPr>
              <a:spLocks/>
            </p:cNvSpPr>
            <p:nvPr/>
          </p:nvSpPr>
          <p:spPr bwMode="auto">
            <a:xfrm>
              <a:off x="4178273" y="347375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solidFill>
              <a:schemeClr val="accent3"/>
            </a:solid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Freeform 211"/>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Freeform 212"/>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Freeform 213"/>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1" name="Freeform 214"/>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Freeform 215"/>
            <p:cNvSpPr>
              <a:spLocks noEditPoints="1"/>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13" name="Freeform 210"/>
          <p:cNvSpPr>
            <a:spLocks/>
          </p:cNvSpPr>
          <p:nvPr/>
        </p:nvSpPr>
        <p:spPr bwMode="auto">
          <a:xfrm flipH="1" flipV="1">
            <a:off x="5734969" y="3975091"/>
            <a:ext cx="4998972" cy="194838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solidFill>
            <a:schemeClr val="accent2">
              <a:alpha val="89804"/>
            </a:schemeClr>
          </a:solid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Freeform 210"/>
          <p:cNvSpPr>
            <a:spLocks/>
          </p:cNvSpPr>
          <p:nvPr/>
        </p:nvSpPr>
        <p:spPr bwMode="auto">
          <a:xfrm flipH="1" flipV="1">
            <a:off x="5648727" y="3629211"/>
            <a:ext cx="4998972" cy="194838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solidFill>
            <a:schemeClr val="accent1">
              <a:alpha val="89804"/>
            </a:schemeClr>
          </a:solid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4" name="Oval 43"/>
          <p:cNvSpPr/>
          <p:nvPr/>
        </p:nvSpPr>
        <p:spPr>
          <a:xfrm>
            <a:off x="3677981" y="2752567"/>
            <a:ext cx="778959" cy="77895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9" name="Oval 48"/>
          <p:cNvSpPr/>
          <p:nvPr/>
        </p:nvSpPr>
        <p:spPr>
          <a:xfrm>
            <a:off x="3677981" y="3873034"/>
            <a:ext cx="778959" cy="7789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0" name="Oval 49"/>
          <p:cNvSpPr/>
          <p:nvPr/>
        </p:nvSpPr>
        <p:spPr>
          <a:xfrm>
            <a:off x="3682887" y="5022784"/>
            <a:ext cx="778959" cy="7789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1" name="Shape 56"/>
          <p:cNvSpPr/>
          <p:nvPr/>
        </p:nvSpPr>
        <p:spPr>
          <a:xfrm>
            <a:off x="3921314" y="4131452"/>
            <a:ext cx="267759" cy="238012"/>
          </a:xfrm>
          <a:custGeom>
            <a:avLst/>
            <a:gdLst/>
            <a:ahLst/>
            <a:cxnLst>
              <a:cxn ang="0">
                <a:pos x="wd2" y="hd2"/>
              </a:cxn>
              <a:cxn ang="5400000">
                <a:pos x="wd2" y="hd2"/>
              </a:cxn>
              <a:cxn ang="10800000">
                <a:pos x="wd2" y="hd2"/>
              </a:cxn>
              <a:cxn ang="16200000">
                <a:pos x="wd2" y="hd2"/>
              </a:cxn>
            </a:cxnLst>
            <a:rect l="0" t="0" r="r" b="b"/>
            <a:pathLst>
              <a:path w="21600" h="21600" extrusionOk="0">
                <a:moveTo>
                  <a:pt x="21504" y="6075"/>
                </a:moveTo>
                <a:lnTo>
                  <a:pt x="19439" y="0"/>
                </a:lnTo>
                <a:lnTo>
                  <a:pt x="14503" y="0"/>
                </a:lnTo>
                <a:lnTo>
                  <a:pt x="15451" y="7077"/>
                </a:lnTo>
                <a:cubicBezTo>
                  <a:pt x="15636" y="8413"/>
                  <a:pt x="16936" y="9450"/>
                  <a:pt x="18515" y="9450"/>
                </a:cubicBezTo>
                <a:cubicBezTo>
                  <a:pt x="20219" y="9450"/>
                  <a:pt x="21600" y="8240"/>
                  <a:pt x="21600" y="6750"/>
                </a:cubicBezTo>
                <a:cubicBezTo>
                  <a:pt x="21600" y="6515"/>
                  <a:pt x="21566" y="6291"/>
                  <a:pt x="21504" y="6075"/>
                </a:cubicBezTo>
                <a:close/>
                <a:moveTo>
                  <a:pt x="16800" y="10862"/>
                </a:moveTo>
                <a:lnTo>
                  <a:pt x="16800" y="16200"/>
                </a:lnTo>
                <a:lnTo>
                  <a:pt x="4800" y="16200"/>
                </a:lnTo>
                <a:lnTo>
                  <a:pt x="4800" y="10870"/>
                </a:lnTo>
                <a:cubicBezTo>
                  <a:pt x="4274" y="11083"/>
                  <a:pt x="3696" y="11205"/>
                  <a:pt x="3085" y="11205"/>
                </a:cubicBezTo>
                <a:cubicBezTo>
                  <a:pt x="2851" y="11205"/>
                  <a:pt x="2624" y="11174"/>
                  <a:pt x="2400" y="11139"/>
                </a:cubicBezTo>
                <a:lnTo>
                  <a:pt x="2400" y="19710"/>
                </a:lnTo>
                <a:cubicBezTo>
                  <a:pt x="2400" y="20749"/>
                  <a:pt x="3155" y="21600"/>
                  <a:pt x="4078" y="21600"/>
                </a:cubicBezTo>
                <a:lnTo>
                  <a:pt x="17520" y="21600"/>
                </a:lnTo>
                <a:cubicBezTo>
                  <a:pt x="18444" y="21600"/>
                  <a:pt x="19200" y="20748"/>
                  <a:pt x="19200" y="19710"/>
                </a:cubicBezTo>
                <a:lnTo>
                  <a:pt x="19200" y="11140"/>
                </a:lnTo>
                <a:cubicBezTo>
                  <a:pt x="18974" y="11174"/>
                  <a:pt x="18749" y="11206"/>
                  <a:pt x="18515" y="11206"/>
                </a:cubicBezTo>
                <a:cubicBezTo>
                  <a:pt x="17907" y="11205"/>
                  <a:pt x="17327" y="11081"/>
                  <a:pt x="16800" y="10862"/>
                </a:cubicBezTo>
                <a:close/>
                <a:moveTo>
                  <a:pt x="10800" y="9450"/>
                </a:moveTo>
                <a:cubicBezTo>
                  <a:pt x="12504" y="9450"/>
                  <a:pt x="13885" y="8240"/>
                  <a:pt x="13885" y="6750"/>
                </a:cubicBezTo>
                <a:cubicBezTo>
                  <a:pt x="13885" y="6695"/>
                  <a:pt x="13882" y="6639"/>
                  <a:pt x="13879" y="6587"/>
                </a:cubicBezTo>
                <a:lnTo>
                  <a:pt x="13268" y="0"/>
                </a:lnTo>
                <a:lnTo>
                  <a:pt x="8332" y="0"/>
                </a:lnTo>
                <a:lnTo>
                  <a:pt x="7720" y="6581"/>
                </a:lnTo>
                <a:cubicBezTo>
                  <a:pt x="7717" y="6637"/>
                  <a:pt x="7715" y="6692"/>
                  <a:pt x="7715" y="6750"/>
                </a:cubicBezTo>
                <a:cubicBezTo>
                  <a:pt x="7715" y="8240"/>
                  <a:pt x="9096" y="9450"/>
                  <a:pt x="10800" y="9450"/>
                </a:cubicBezTo>
                <a:close/>
                <a:moveTo>
                  <a:pt x="6148" y="7087"/>
                </a:moveTo>
                <a:lnTo>
                  <a:pt x="7097" y="0"/>
                </a:lnTo>
                <a:lnTo>
                  <a:pt x="2160" y="0"/>
                </a:lnTo>
                <a:lnTo>
                  <a:pt x="97" y="6075"/>
                </a:lnTo>
                <a:cubicBezTo>
                  <a:pt x="34" y="6291"/>
                  <a:pt x="0" y="6515"/>
                  <a:pt x="0" y="6750"/>
                </a:cubicBezTo>
                <a:cubicBezTo>
                  <a:pt x="0" y="8240"/>
                  <a:pt x="1380" y="9450"/>
                  <a:pt x="3085" y="9450"/>
                </a:cubicBezTo>
                <a:cubicBezTo>
                  <a:pt x="4657" y="9450"/>
                  <a:pt x="5957" y="8418"/>
                  <a:pt x="6148" y="7087"/>
                </a:cubicBezTo>
                <a:close/>
              </a:path>
            </a:pathLst>
          </a:custGeom>
          <a:solidFill>
            <a:srgbClr val="FFFFFF"/>
          </a:solidFill>
          <a:ln w="12700" cap="flat">
            <a:noFill/>
            <a:miter lim="400000"/>
          </a:ln>
          <a:effectLst/>
        </p:spPr>
        <p:txBody>
          <a:bodyPr wrap="square" lIns="39978" tIns="39978" rIns="39978" bIns="39978" numCol="1" anchor="ctr">
            <a:noAutofit/>
          </a:bodyPr>
          <a:lstStyle/>
          <a:p>
            <a:pPr>
              <a:lnSpc>
                <a:spcPct val="120000"/>
              </a:lnSpc>
              <a:defRPr sz="3200">
                <a:latin typeface="+mn-lt"/>
                <a:ea typeface="+mn-ea"/>
                <a:cs typeface="+mn-cs"/>
                <a:sym typeface="Helvetica Light"/>
              </a:defRPr>
            </a:pPr>
            <a:endParaRPr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2" name="Shape 268"/>
          <p:cNvSpPr/>
          <p:nvPr/>
        </p:nvSpPr>
        <p:spPr>
          <a:xfrm>
            <a:off x="3907934" y="3009596"/>
            <a:ext cx="294521" cy="23561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wrap="square" lIns="39978" tIns="39978" rIns="39978" bIns="39978" numCol="1" anchor="ctr">
            <a:noAutofit/>
          </a:bodyPr>
          <a:lstStyle/>
          <a:p>
            <a:pPr>
              <a:lnSpc>
                <a:spcPct val="120000"/>
              </a:lnSpc>
              <a:defRPr sz="3200">
                <a:solidFill>
                  <a:srgbClr val="FFFFFF"/>
                </a:solidFill>
                <a:latin typeface="+mn-lt"/>
                <a:ea typeface="+mn-ea"/>
                <a:cs typeface="+mn-cs"/>
                <a:sym typeface="Helvetica Light"/>
              </a:defRPr>
            </a:pPr>
            <a:endParaRPr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Shape 671"/>
          <p:cNvSpPr/>
          <p:nvPr/>
        </p:nvSpPr>
        <p:spPr>
          <a:xfrm>
            <a:off x="3949627" y="5285855"/>
            <a:ext cx="252827" cy="252817"/>
          </a:xfrm>
          <a:custGeom>
            <a:avLst/>
            <a:gdLst/>
            <a:ahLst/>
            <a:cxnLst>
              <a:cxn ang="0">
                <a:pos x="wd2" y="hd2"/>
              </a:cxn>
              <a:cxn ang="5400000">
                <a:pos x="wd2" y="hd2"/>
              </a:cxn>
              <a:cxn ang="10800000">
                <a:pos x="wd2" y="hd2"/>
              </a:cxn>
              <a:cxn ang="16200000">
                <a:pos x="wd2" y="hd2"/>
              </a:cxn>
            </a:cxnLst>
            <a:rect l="0" t="0" r="r" b="b"/>
            <a:pathLst>
              <a:path w="21600" h="21600" extrusionOk="0">
                <a:moveTo>
                  <a:pt x="14895" y="15576"/>
                </a:moveTo>
                <a:cubicBezTo>
                  <a:pt x="12143" y="16865"/>
                  <a:pt x="9843" y="18851"/>
                  <a:pt x="8177" y="21277"/>
                </a:cubicBezTo>
                <a:cubicBezTo>
                  <a:pt x="9016" y="21487"/>
                  <a:pt x="9894" y="21600"/>
                  <a:pt x="10799" y="21600"/>
                </a:cubicBezTo>
                <a:cubicBezTo>
                  <a:pt x="12428" y="21600"/>
                  <a:pt x="13971" y="21237"/>
                  <a:pt x="15356" y="20591"/>
                </a:cubicBezTo>
                <a:cubicBezTo>
                  <a:pt x="15579" y="19502"/>
                  <a:pt x="15697" y="18376"/>
                  <a:pt x="15697" y="17223"/>
                </a:cubicBezTo>
                <a:cubicBezTo>
                  <a:pt x="15697" y="16807"/>
                  <a:pt x="15678" y="16393"/>
                  <a:pt x="15646" y="15985"/>
                </a:cubicBezTo>
                <a:cubicBezTo>
                  <a:pt x="15369" y="15896"/>
                  <a:pt x="15114" y="15759"/>
                  <a:pt x="14895" y="15576"/>
                </a:cubicBezTo>
                <a:close/>
                <a:moveTo>
                  <a:pt x="18049" y="2795"/>
                </a:moveTo>
                <a:cubicBezTo>
                  <a:pt x="16317" y="2963"/>
                  <a:pt x="14665" y="3399"/>
                  <a:pt x="13127" y="4049"/>
                </a:cubicBezTo>
                <a:cubicBezTo>
                  <a:pt x="13134" y="4126"/>
                  <a:pt x="13139" y="4202"/>
                  <a:pt x="13139" y="4280"/>
                </a:cubicBezTo>
                <a:cubicBezTo>
                  <a:pt x="13139" y="4643"/>
                  <a:pt x="13052" y="4984"/>
                  <a:pt x="12903" y="5288"/>
                </a:cubicBezTo>
                <a:cubicBezTo>
                  <a:pt x="14442" y="7095"/>
                  <a:pt x="15635" y="9197"/>
                  <a:pt x="16388" y="11500"/>
                </a:cubicBezTo>
                <a:cubicBezTo>
                  <a:pt x="17324" y="11518"/>
                  <a:pt x="18122" y="12089"/>
                  <a:pt x="18466" y="12902"/>
                </a:cubicBezTo>
                <a:cubicBezTo>
                  <a:pt x="19506" y="12797"/>
                  <a:pt x="20518" y="12597"/>
                  <a:pt x="21492" y="12311"/>
                </a:cubicBezTo>
                <a:cubicBezTo>
                  <a:pt x="21563" y="11818"/>
                  <a:pt x="21600" y="11313"/>
                  <a:pt x="21600" y="10800"/>
                </a:cubicBezTo>
                <a:cubicBezTo>
                  <a:pt x="21599" y="7626"/>
                  <a:pt x="20230" y="4770"/>
                  <a:pt x="18049" y="2795"/>
                </a:cubicBezTo>
                <a:close/>
                <a:moveTo>
                  <a:pt x="13739" y="14350"/>
                </a:moveTo>
                <a:cubicBezTo>
                  <a:pt x="11072" y="13907"/>
                  <a:pt x="8601" y="12889"/>
                  <a:pt x="6449" y="11434"/>
                </a:cubicBezTo>
                <a:cubicBezTo>
                  <a:pt x="6099" y="11648"/>
                  <a:pt x="5689" y="11773"/>
                  <a:pt x="5251" y="11773"/>
                </a:cubicBezTo>
                <a:cubicBezTo>
                  <a:pt x="5087" y="11773"/>
                  <a:pt x="4931" y="11756"/>
                  <a:pt x="4779" y="11725"/>
                </a:cubicBezTo>
                <a:cubicBezTo>
                  <a:pt x="3749" y="13676"/>
                  <a:pt x="3091" y="15853"/>
                  <a:pt x="2902" y="18163"/>
                </a:cubicBezTo>
                <a:cubicBezTo>
                  <a:pt x="3930" y="19266"/>
                  <a:pt x="5183" y="20154"/>
                  <a:pt x="6593" y="20751"/>
                </a:cubicBezTo>
                <a:cubicBezTo>
                  <a:pt x="8345" y="18059"/>
                  <a:pt x="10791" y="15834"/>
                  <a:pt x="13739" y="14350"/>
                </a:cubicBezTo>
                <a:close/>
                <a:moveTo>
                  <a:pt x="17257" y="15907"/>
                </a:moveTo>
                <a:cubicBezTo>
                  <a:pt x="17287" y="16343"/>
                  <a:pt x="17305" y="16781"/>
                  <a:pt x="17305" y="17223"/>
                </a:cubicBezTo>
                <a:cubicBezTo>
                  <a:pt x="17305" y="18003"/>
                  <a:pt x="17255" y="18771"/>
                  <a:pt x="17162" y="19525"/>
                </a:cubicBezTo>
                <a:cubicBezTo>
                  <a:pt x="18993" y="18189"/>
                  <a:pt x="20388" y="16288"/>
                  <a:pt x="21091" y="14080"/>
                </a:cubicBezTo>
                <a:cubicBezTo>
                  <a:pt x="20257" y="14282"/>
                  <a:pt x="19403" y="14426"/>
                  <a:pt x="18530" y="14508"/>
                </a:cubicBezTo>
                <a:cubicBezTo>
                  <a:pt x="18327" y="15139"/>
                  <a:pt x="17859" y="15646"/>
                  <a:pt x="17257" y="15907"/>
                </a:cubicBezTo>
                <a:close/>
                <a:moveTo>
                  <a:pt x="14276" y="12805"/>
                </a:moveTo>
                <a:cubicBezTo>
                  <a:pt x="14419" y="12507"/>
                  <a:pt x="14622" y="12243"/>
                  <a:pt x="14874" y="12035"/>
                </a:cubicBezTo>
                <a:cubicBezTo>
                  <a:pt x="14195" y="9949"/>
                  <a:pt x="13121" y="8039"/>
                  <a:pt x="11737" y="6396"/>
                </a:cubicBezTo>
                <a:cubicBezTo>
                  <a:pt x="11463" y="6514"/>
                  <a:pt x="11160" y="6577"/>
                  <a:pt x="10841" y="6577"/>
                </a:cubicBezTo>
                <a:cubicBezTo>
                  <a:pt x="10342" y="6577"/>
                  <a:pt x="9882" y="6417"/>
                  <a:pt x="9506" y="6149"/>
                </a:cubicBezTo>
                <a:cubicBezTo>
                  <a:pt x="8672" y="6781"/>
                  <a:pt x="7901" y="7491"/>
                  <a:pt x="7200" y="8265"/>
                </a:cubicBezTo>
                <a:cubicBezTo>
                  <a:pt x="7421" y="8616"/>
                  <a:pt x="7549" y="9031"/>
                  <a:pt x="7549" y="9475"/>
                </a:cubicBezTo>
                <a:cubicBezTo>
                  <a:pt x="7549" y="9714"/>
                  <a:pt x="7512" y="9945"/>
                  <a:pt x="7444" y="10163"/>
                </a:cubicBezTo>
                <a:cubicBezTo>
                  <a:pt x="9459" y="11509"/>
                  <a:pt x="11779" y="12434"/>
                  <a:pt x="14276" y="12805"/>
                </a:cubicBezTo>
                <a:close/>
                <a:moveTo>
                  <a:pt x="10842" y="1983"/>
                </a:moveTo>
                <a:cubicBezTo>
                  <a:pt x="11448" y="1983"/>
                  <a:pt x="11998" y="2218"/>
                  <a:pt x="12410" y="2604"/>
                </a:cubicBezTo>
                <a:cubicBezTo>
                  <a:pt x="13609" y="2088"/>
                  <a:pt x="14870" y="1691"/>
                  <a:pt x="16184" y="1439"/>
                </a:cubicBezTo>
                <a:cubicBezTo>
                  <a:pt x="14598" y="525"/>
                  <a:pt x="12760" y="0"/>
                  <a:pt x="10799" y="0"/>
                </a:cubicBezTo>
                <a:cubicBezTo>
                  <a:pt x="9463" y="0"/>
                  <a:pt x="8183" y="245"/>
                  <a:pt x="7001" y="690"/>
                </a:cubicBezTo>
                <a:cubicBezTo>
                  <a:pt x="7938" y="1154"/>
                  <a:pt x="8833" y="1694"/>
                  <a:pt x="9673" y="2304"/>
                </a:cubicBezTo>
                <a:cubicBezTo>
                  <a:pt x="10017" y="2100"/>
                  <a:pt x="10415" y="1983"/>
                  <a:pt x="10842" y="1983"/>
                </a:cubicBezTo>
                <a:close/>
                <a:moveTo>
                  <a:pt x="2953" y="9475"/>
                </a:moveTo>
                <a:cubicBezTo>
                  <a:pt x="2953" y="9153"/>
                  <a:pt x="3021" y="8845"/>
                  <a:pt x="3140" y="8568"/>
                </a:cubicBezTo>
                <a:cubicBezTo>
                  <a:pt x="2402" y="7756"/>
                  <a:pt x="1735" y="6882"/>
                  <a:pt x="1150" y="5952"/>
                </a:cubicBezTo>
                <a:cubicBezTo>
                  <a:pt x="417" y="7409"/>
                  <a:pt x="0" y="9057"/>
                  <a:pt x="0" y="10801"/>
                </a:cubicBezTo>
                <a:cubicBezTo>
                  <a:pt x="0" y="12819"/>
                  <a:pt x="556" y="14708"/>
                  <a:pt x="1520" y="16324"/>
                </a:cubicBezTo>
                <a:cubicBezTo>
                  <a:pt x="1865" y="14382"/>
                  <a:pt x="2519" y="12546"/>
                  <a:pt x="3421" y="10863"/>
                </a:cubicBezTo>
                <a:cubicBezTo>
                  <a:pt x="3128" y="10478"/>
                  <a:pt x="2953" y="9996"/>
                  <a:pt x="2953" y="9475"/>
                </a:cubicBezTo>
                <a:close/>
                <a:moveTo>
                  <a:pt x="5252" y="7178"/>
                </a:moveTo>
                <a:cubicBezTo>
                  <a:pt x="5486" y="7178"/>
                  <a:pt x="5714" y="7212"/>
                  <a:pt x="5928" y="7279"/>
                </a:cubicBezTo>
                <a:cubicBezTo>
                  <a:pt x="6738" y="6372"/>
                  <a:pt x="7636" y="5546"/>
                  <a:pt x="8608" y="4814"/>
                </a:cubicBezTo>
                <a:cubicBezTo>
                  <a:pt x="8567" y="4643"/>
                  <a:pt x="8545" y="4463"/>
                  <a:pt x="8545" y="4280"/>
                </a:cubicBezTo>
                <a:cubicBezTo>
                  <a:pt x="8545" y="4025"/>
                  <a:pt x="8587" y="3780"/>
                  <a:pt x="8664" y="3551"/>
                </a:cubicBezTo>
                <a:cubicBezTo>
                  <a:pt x="7574" y="2771"/>
                  <a:pt x="6390" y="2115"/>
                  <a:pt x="5130" y="1609"/>
                </a:cubicBezTo>
                <a:cubicBezTo>
                  <a:pt x="3950" y="2339"/>
                  <a:pt x="2920" y="3289"/>
                  <a:pt x="2099" y="4404"/>
                </a:cubicBezTo>
                <a:cubicBezTo>
                  <a:pt x="2708" y="5484"/>
                  <a:pt x="3432" y="6490"/>
                  <a:pt x="4256" y="7406"/>
                </a:cubicBezTo>
                <a:cubicBezTo>
                  <a:pt x="4557" y="7261"/>
                  <a:pt x="4893" y="7178"/>
                  <a:pt x="5252" y="7178"/>
                </a:cubicBezTo>
                <a:close/>
              </a:path>
            </a:pathLst>
          </a:custGeom>
          <a:solidFill>
            <a:srgbClr val="FFFFFF"/>
          </a:solidFill>
          <a:ln w="12700" cap="flat">
            <a:noFill/>
            <a:miter lim="400000"/>
          </a:ln>
          <a:effectLst/>
        </p:spPr>
        <p:txBody>
          <a:bodyPr wrap="square" lIns="39978" tIns="39978" rIns="39978" bIns="39978" numCol="1" anchor="ctr">
            <a:noAutofit/>
          </a:bodyPr>
          <a:lstStyle/>
          <a:p>
            <a:pPr>
              <a:lnSpc>
                <a:spcPct val="120000"/>
              </a:lnSpc>
              <a:defRPr sz="3200">
                <a:solidFill>
                  <a:srgbClr val="FFFFFF"/>
                </a:solidFill>
                <a:latin typeface="+mn-lt"/>
                <a:ea typeface="+mn-ea"/>
                <a:cs typeface="+mn-cs"/>
                <a:sym typeface="Helvetica Light"/>
              </a:defRPr>
            </a:pPr>
            <a:endParaRPr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5"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建模技术难点</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976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
                                        <p:tgtEl>
                                          <p:spTgt spid="44"/>
                                        </p:tgtEl>
                                      </p:cBhvr>
                                    </p:animEffect>
                                  </p:childTnLst>
                                </p:cTn>
                              </p:par>
                            </p:childTnLst>
                          </p:cTn>
                        </p:par>
                        <p:par>
                          <p:cTn id="25" fill="hold">
                            <p:stCondLst>
                              <p:cond delay="2100"/>
                            </p:stCondLst>
                            <p:childTnLst>
                              <p:par>
                                <p:cTn id="26" presetID="49" presetClass="entr" presetSubtype="0" decel="10000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fltVal val="0"/>
                                          </p:val>
                                        </p:tav>
                                        <p:tav tm="100000">
                                          <p:val>
                                            <p:strVal val="#ppt_h"/>
                                          </p:val>
                                        </p:tav>
                                      </p:tavLst>
                                    </p:anim>
                                    <p:anim calcmode="lin" valueType="num">
                                      <p:cBhvr>
                                        <p:cTn id="30" dur="500" fill="hold"/>
                                        <p:tgtEl>
                                          <p:spTgt spid="52"/>
                                        </p:tgtEl>
                                        <p:attrNameLst>
                                          <p:attrName>style.rotation</p:attrName>
                                        </p:attrNameLst>
                                      </p:cBhvr>
                                      <p:tavLst>
                                        <p:tav tm="0">
                                          <p:val>
                                            <p:fltVal val="360"/>
                                          </p:val>
                                        </p:tav>
                                        <p:tav tm="100000">
                                          <p:val>
                                            <p:fltVal val="0"/>
                                          </p:val>
                                        </p:tav>
                                      </p:tavLst>
                                    </p:anim>
                                    <p:animEffect transition="in" filter="fade">
                                      <p:cBhvr>
                                        <p:cTn id="31" dur="500"/>
                                        <p:tgtEl>
                                          <p:spTgt spid="52"/>
                                        </p:tgtEl>
                                      </p:cBhvr>
                                    </p:animEffect>
                                  </p:childTnLst>
                                </p:cTn>
                              </p:par>
                            </p:childTnLst>
                          </p:cTn>
                        </p:par>
                        <p:par>
                          <p:cTn id="32" fill="hold">
                            <p:stCondLst>
                              <p:cond delay="2600"/>
                            </p:stCondLst>
                            <p:childTnLst>
                              <p:par>
                                <p:cTn id="33" presetID="53" presetClass="entr" presetSubtype="16" fill="hold" grpId="0" nodeType="afterEffect">
                                  <p:stCondLst>
                                    <p:cond delay="0"/>
                                  </p:stCondLst>
                                  <p:childTnLst>
                                    <p:set>
                                      <p:cBhvr>
                                        <p:cTn id="34" dur="1" fill="hold">
                                          <p:stCondLst>
                                            <p:cond delay="0"/>
                                          </p:stCondLst>
                                        </p:cTn>
                                        <p:tgtEl>
                                          <p:spTgt spid="42">
                                            <p:txEl>
                                              <p:pRg st="0" end="0"/>
                                            </p:txEl>
                                          </p:spTgt>
                                        </p:tgtEl>
                                        <p:attrNameLst>
                                          <p:attrName>style.visibility</p:attrName>
                                        </p:attrNameLst>
                                      </p:cBhvr>
                                      <p:to>
                                        <p:strVal val="visible"/>
                                      </p:to>
                                    </p:set>
                                    <p:anim calcmode="lin" valueType="num">
                                      <p:cBhvr>
                                        <p:cTn id="35"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42">
                                            <p:txEl>
                                              <p:pRg st="0" end="0"/>
                                            </p:txEl>
                                          </p:spTgt>
                                        </p:tgtEl>
                                      </p:cBhvr>
                                    </p:animEffect>
                                  </p:childTnLst>
                                </p:cTn>
                              </p:par>
                            </p:childTnLst>
                          </p:cTn>
                        </p:par>
                        <p:par>
                          <p:cTn id="38" fill="hold">
                            <p:stCondLst>
                              <p:cond delay="3100"/>
                            </p:stCondLst>
                            <p:childTnLst>
                              <p:par>
                                <p:cTn id="39" presetID="22" presetClass="entr" presetSubtype="4" fill="hold" grpId="0" nodeType="afterEffect">
                                  <p:stCondLst>
                                    <p:cond delay="0"/>
                                  </p:stCondLst>
                                  <p:childTnLst>
                                    <p:set>
                                      <p:cBhvr>
                                        <p:cTn id="40" dur="1" fill="hold">
                                          <p:stCondLst>
                                            <p:cond delay="0"/>
                                          </p:stCondLst>
                                        </p:cTn>
                                        <p:tgtEl>
                                          <p:spTgt spid="43">
                                            <p:txEl>
                                              <p:pRg st="0" end="0"/>
                                            </p:txEl>
                                          </p:spTgt>
                                        </p:tgtEl>
                                        <p:attrNameLst>
                                          <p:attrName>style.visibility</p:attrName>
                                        </p:attrNameLst>
                                      </p:cBhvr>
                                      <p:to>
                                        <p:strVal val="visible"/>
                                      </p:to>
                                    </p:set>
                                    <p:animEffect transition="in" filter="wipe(down)">
                                      <p:cBhvr>
                                        <p:cTn id="41" dur="500"/>
                                        <p:tgtEl>
                                          <p:spTgt spid="43">
                                            <p:txEl>
                                              <p:pRg st="0" end="0"/>
                                            </p:txEl>
                                          </p:spTgt>
                                        </p:tgtEl>
                                      </p:cBhvr>
                                    </p:animEffect>
                                  </p:childTnLst>
                                </p:cTn>
                              </p:par>
                            </p:childTnLst>
                          </p:cTn>
                        </p:par>
                        <p:par>
                          <p:cTn id="42" fill="hold">
                            <p:stCondLst>
                              <p:cond delay="3600"/>
                            </p:stCondLst>
                            <p:childTnLst>
                              <p:par>
                                <p:cTn id="43" presetID="2" presetClass="entr" presetSubtype="4"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par>
                          <p:cTn id="47" fill="hold">
                            <p:stCondLst>
                              <p:cond delay="4100"/>
                            </p:stCondLst>
                            <p:childTnLst>
                              <p:par>
                                <p:cTn id="48" presetID="49" presetClass="entr" presetSubtype="0" decel="100000" fill="hold" grpId="0"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 calcmode="lin" valueType="num">
                                      <p:cBhvr>
                                        <p:cTn id="52" dur="500" fill="hold"/>
                                        <p:tgtEl>
                                          <p:spTgt spid="51"/>
                                        </p:tgtEl>
                                        <p:attrNameLst>
                                          <p:attrName>style.rotation</p:attrName>
                                        </p:attrNameLst>
                                      </p:cBhvr>
                                      <p:tavLst>
                                        <p:tav tm="0">
                                          <p:val>
                                            <p:fltVal val="360"/>
                                          </p:val>
                                        </p:tav>
                                        <p:tav tm="100000">
                                          <p:val>
                                            <p:fltVal val="0"/>
                                          </p:val>
                                        </p:tav>
                                      </p:tavLst>
                                    </p:anim>
                                    <p:animEffect transition="in" filter="fade">
                                      <p:cBhvr>
                                        <p:cTn id="53" dur="500"/>
                                        <p:tgtEl>
                                          <p:spTgt spid="51"/>
                                        </p:tgtEl>
                                      </p:cBhvr>
                                    </p:animEffect>
                                  </p:childTnLst>
                                </p:cTn>
                              </p:par>
                            </p:childTnLst>
                          </p:cTn>
                        </p:par>
                        <p:par>
                          <p:cTn id="54" fill="hold">
                            <p:stCondLst>
                              <p:cond delay="4600"/>
                            </p:stCondLst>
                            <p:childTnLst>
                              <p:par>
                                <p:cTn id="55" presetID="10" presetClass="entr" presetSubtype="0" fill="hold" grpId="0" nodeType="afterEffect">
                                  <p:stCondLst>
                                    <p:cond delay="0"/>
                                  </p:stCondLst>
                                  <p:childTnLst>
                                    <p:set>
                                      <p:cBhvr>
                                        <p:cTn id="56" dur="1" fill="hold">
                                          <p:stCondLst>
                                            <p:cond delay="0"/>
                                          </p:stCondLst>
                                        </p:cTn>
                                        <p:tgtEl>
                                          <p:spTgt spid="45">
                                            <p:txEl>
                                              <p:pRg st="0" end="0"/>
                                            </p:txEl>
                                          </p:spTgt>
                                        </p:tgtEl>
                                        <p:attrNameLst>
                                          <p:attrName>style.visibility</p:attrName>
                                        </p:attrNameLst>
                                      </p:cBhvr>
                                      <p:to>
                                        <p:strVal val="visible"/>
                                      </p:to>
                                    </p:set>
                                    <p:animEffect transition="in" filter="fade">
                                      <p:cBhvr>
                                        <p:cTn id="57" dur="500"/>
                                        <p:tgtEl>
                                          <p:spTgt spid="45">
                                            <p:txEl>
                                              <p:pRg st="0" end="0"/>
                                            </p:txEl>
                                          </p:spTgt>
                                        </p:tgtEl>
                                      </p:cBhvr>
                                    </p:animEffect>
                                  </p:childTnLst>
                                </p:cTn>
                              </p:par>
                            </p:childTnLst>
                          </p:cTn>
                        </p:par>
                        <p:par>
                          <p:cTn id="58" fill="hold">
                            <p:stCondLst>
                              <p:cond delay="5100"/>
                            </p:stCondLst>
                            <p:childTnLst>
                              <p:par>
                                <p:cTn id="59" presetID="10" presetClass="entr" presetSubtype="0" fill="hold" grpId="0" nodeType="afterEffect">
                                  <p:stCondLst>
                                    <p:cond delay="0"/>
                                  </p:st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fade">
                                      <p:cBhvr>
                                        <p:cTn id="61" dur="500"/>
                                        <p:tgtEl>
                                          <p:spTgt spid="46">
                                            <p:txEl>
                                              <p:pRg st="0" end="0"/>
                                            </p:txEl>
                                          </p:spTgt>
                                        </p:tgtEl>
                                      </p:cBhvr>
                                    </p:animEffect>
                                  </p:childTnLst>
                                </p:cTn>
                              </p:par>
                            </p:childTnLst>
                          </p:cTn>
                        </p:par>
                        <p:par>
                          <p:cTn id="62" fill="hold">
                            <p:stCondLst>
                              <p:cond delay="5600"/>
                            </p:stCondLst>
                            <p:childTnLst>
                              <p:par>
                                <p:cTn id="63" presetID="2" presetClass="entr" presetSubtype="4"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childTnLst>
                          </p:cTn>
                        </p:par>
                        <p:par>
                          <p:cTn id="67" fill="hold">
                            <p:stCondLst>
                              <p:cond delay="6100"/>
                            </p:stCondLst>
                            <p:childTnLst>
                              <p:par>
                                <p:cTn id="68" presetID="49" presetClass="entr" presetSubtype="0" decel="100000" fill="hold" grpId="0" nodeType="afterEffect">
                                  <p:stCondLst>
                                    <p:cond delay="0"/>
                                  </p:stCondLst>
                                  <p:childTnLst>
                                    <p:set>
                                      <p:cBhvr>
                                        <p:cTn id="69" dur="1" fill="hold">
                                          <p:stCondLst>
                                            <p:cond delay="0"/>
                                          </p:stCondLst>
                                        </p:cTn>
                                        <p:tgtEl>
                                          <p:spTgt spid="53"/>
                                        </p:tgtEl>
                                        <p:attrNameLst>
                                          <p:attrName>style.visibility</p:attrName>
                                        </p:attrNameLst>
                                      </p:cBhvr>
                                      <p:to>
                                        <p:strVal val="visible"/>
                                      </p:to>
                                    </p:set>
                                    <p:anim calcmode="lin" valueType="num">
                                      <p:cBhvr>
                                        <p:cTn id="70" dur="500" fill="hold"/>
                                        <p:tgtEl>
                                          <p:spTgt spid="53"/>
                                        </p:tgtEl>
                                        <p:attrNameLst>
                                          <p:attrName>ppt_w</p:attrName>
                                        </p:attrNameLst>
                                      </p:cBhvr>
                                      <p:tavLst>
                                        <p:tav tm="0">
                                          <p:val>
                                            <p:fltVal val="0"/>
                                          </p:val>
                                        </p:tav>
                                        <p:tav tm="100000">
                                          <p:val>
                                            <p:strVal val="#ppt_w"/>
                                          </p:val>
                                        </p:tav>
                                      </p:tavLst>
                                    </p:anim>
                                    <p:anim calcmode="lin" valueType="num">
                                      <p:cBhvr>
                                        <p:cTn id="71" dur="500" fill="hold"/>
                                        <p:tgtEl>
                                          <p:spTgt spid="53"/>
                                        </p:tgtEl>
                                        <p:attrNameLst>
                                          <p:attrName>ppt_h</p:attrName>
                                        </p:attrNameLst>
                                      </p:cBhvr>
                                      <p:tavLst>
                                        <p:tav tm="0">
                                          <p:val>
                                            <p:fltVal val="0"/>
                                          </p:val>
                                        </p:tav>
                                        <p:tav tm="100000">
                                          <p:val>
                                            <p:strVal val="#ppt_h"/>
                                          </p:val>
                                        </p:tav>
                                      </p:tavLst>
                                    </p:anim>
                                    <p:anim calcmode="lin" valueType="num">
                                      <p:cBhvr>
                                        <p:cTn id="72" dur="500" fill="hold"/>
                                        <p:tgtEl>
                                          <p:spTgt spid="53"/>
                                        </p:tgtEl>
                                        <p:attrNameLst>
                                          <p:attrName>style.rotation</p:attrName>
                                        </p:attrNameLst>
                                      </p:cBhvr>
                                      <p:tavLst>
                                        <p:tav tm="0">
                                          <p:val>
                                            <p:fltVal val="360"/>
                                          </p:val>
                                        </p:tav>
                                        <p:tav tm="100000">
                                          <p:val>
                                            <p:fltVal val="0"/>
                                          </p:val>
                                        </p:tav>
                                      </p:tavLst>
                                    </p:anim>
                                    <p:animEffect transition="in" filter="fade">
                                      <p:cBhvr>
                                        <p:cTn id="73" dur="500"/>
                                        <p:tgtEl>
                                          <p:spTgt spid="53"/>
                                        </p:tgtEl>
                                      </p:cBhvr>
                                    </p:animEffect>
                                  </p:childTnLst>
                                </p:cTn>
                              </p:par>
                            </p:childTnLst>
                          </p:cTn>
                        </p:par>
                        <p:par>
                          <p:cTn id="74" fill="hold">
                            <p:stCondLst>
                              <p:cond delay="6600"/>
                            </p:stCondLst>
                            <p:childTnLst>
                              <p:par>
                                <p:cTn id="75" presetID="10" presetClass="entr" presetSubtype="0" fill="hold" grpId="0" nodeType="afterEffect">
                                  <p:stCondLst>
                                    <p:cond delay="0"/>
                                  </p:stCondLst>
                                  <p:childTnLst>
                                    <p:set>
                                      <p:cBhvr>
                                        <p:cTn id="76" dur="1" fill="hold">
                                          <p:stCondLst>
                                            <p:cond delay="0"/>
                                          </p:stCondLst>
                                        </p:cTn>
                                        <p:tgtEl>
                                          <p:spTgt spid="47">
                                            <p:txEl>
                                              <p:pRg st="0" end="0"/>
                                            </p:txEl>
                                          </p:spTgt>
                                        </p:tgtEl>
                                        <p:attrNameLst>
                                          <p:attrName>style.visibility</p:attrName>
                                        </p:attrNameLst>
                                      </p:cBhvr>
                                      <p:to>
                                        <p:strVal val="visible"/>
                                      </p:to>
                                    </p:set>
                                    <p:animEffect transition="in" filter="fade">
                                      <p:cBhvr>
                                        <p:cTn id="77" dur="500"/>
                                        <p:tgtEl>
                                          <p:spTgt spid="47">
                                            <p:txEl>
                                              <p:pRg st="0" end="0"/>
                                            </p:txEl>
                                          </p:spTgt>
                                        </p:tgtEl>
                                      </p:cBhvr>
                                    </p:animEffect>
                                  </p:childTnLst>
                                </p:cTn>
                              </p:par>
                            </p:childTnLst>
                          </p:cTn>
                        </p:par>
                        <p:par>
                          <p:cTn id="78" fill="hold">
                            <p:stCondLst>
                              <p:cond delay="7100"/>
                            </p:stCondLst>
                            <p:childTnLst>
                              <p:par>
                                <p:cTn id="79" presetID="10" presetClass="entr" presetSubtype="0" fill="hold" grpId="0" nodeType="afterEffect">
                                  <p:stCondLst>
                                    <p:cond delay="0"/>
                                  </p:stCondLst>
                                  <p:childTnLst>
                                    <p:set>
                                      <p:cBhvr>
                                        <p:cTn id="80" dur="1" fill="hold">
                                          <p:stCondLst>
                                            <p:cond delay="0"/>
                                          </p:stCondLst>
                                        </p:cTn>
                                        <p:tgtEl>
                                          <p:spTgt spid="48">
                                            <p:txEl>
                                              <p:pRg st="0" end="0"/>
                                            </p:txEl>
                                          </p:spTgt>
                                        </p:tgtEl>
                                        <p:attrNameLst>
                                          <p:attrName>style.visibility</p:attrName>
                                        </p:attrNameLst>
                                      </p:cBhvr>
                                      <p:to>
                                        <p:strVal val="visible"/>
                                      </p:to>
                                    </p:set>
                                    <p:animEffect transition="in" filter="fade">
                                      <p:cBhvr>
                                        <p:cTn id="8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bldP spid="43" grpId="0" build="p"/>
      <p:bldP spid="45" grpId="0" build="p"/>
      <p:bldP spid="46" grpId="0" build="p"/>
      <p:bldP spid="47" grpId="0" build="p"/>
      <p:bldP spid="48" grpId="0" build="p"/>
      <p:bldP spid="13" grpId="0" animBg="1"/>
      <p:bldP spid="14" grpId="0" animBg="1"/>
      <p:bldP spid="44" grpId="0" animBg="1"/>
      <p:bldP spid="49" grpId="0" animBg="1"/>
      <p:bldP spid="50" grpId="0" animBg="1"/>
      <p:bldP spid="51" grpId="0" animBg="1"/>
      <p:bldP spid="52" grpId="0" animBg="1"/>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858750" cy="723265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0"/>
          <p:cNvSpPr txBox="1"/>
          <p:nvPr/>
        </p:nvSpPr>
        <p:spPr>
          <a:xfrm>
            <a:off x="983501" y="3553644"/>
            <a:ext cx="5264903" cy="807913"/>
          </a:xfrm>
          <a:prstGeom prst="rect">
            <a:avLst/>
          </a:prstGeom>
          <a:noFill/>
        </p:spPr>
        <p:txBody>
          <a:bodyPr wrap="none" lIns="68580" tIns="34290" rIns="68580" bIns="34290">
            <a:spAutoFit/>
          </a:bodyPr>
          <a:lstStyle/>
          <a:p>
            <a:pPr algn="ctr">
              <a:buNone/>
            </a:pPr>
            <a:r>
              <a:rPr lang="zh-CN" altLang="en-US" sz="4800" dirty="0" smtClean="0">
                <a:solidFill>
                  <a:schemeClr val="accent2"/>
                </a:solidFill>
                <a:latin typeface="方正正准黑简体" panose="02000000000000000000" pitchFamily="2" charset="-122"/>
                <a:ea typeface="方正正准黑简体" panose="02000000000000000000" pitchFamily="2" charset="-122"/>
                <a:cs typeface="Arial" panose="020B0604020202020204" pitchFamily="34" charset="0"/>
              </a:rPr>
              <a:t>感谢聆听 批评指导</a:t>
            </a:r>
            <a:endParaRPr lang="zh-CN" altLang="en-US" sz="4800" dirty="0">
              <a:solidFill>
                <a:schemeClr val="accent2"/>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12" name="矩形 11"/>
          <p:cNvSpPr/>
          <p:nvPr/>
        </p:nvSpPr>
        <p:spPr>
          <a:xfrm>
            <a:off x="3909095" y="4480421"/>
            <a:ext cx="2781946" cy="438582"/>
          </a:xfrm>
          <a:prstGeom prst="rect">
            <a:avLst/>
          </a:prstGeom>
        </p:spPr>
        <p:txBody>
          <a:bodyPr wrap="square" lIns="68580" tIns="34290" rIns="68580" bIns="34290">
            <a:spAutoFit/>
          </a:bodyPr>
          <a:lstStyle/>
          <a:p>
            <a:pPr algn="ctr"/>
            <a:r>
              <a:rPr lang="en-US" altLang="zh-CN" sz="2400" dirty="0" smtClean="0">
                <a:solidFill>
                  <a:schemeClr val="bg1"/>
                </a:solidFill>
                <a:latin typeface="Arial" panose="020B0604020202020204" pitchFamily="34" charset="0"/>
                <a:ea typeface="+mj-ea"/>
                <a:cs typeface="Arial" panose="020B0604020202020204" pitchFamily="34" charset="0"/>
              </a:rPr>
              <a:t>Thank You</a:t>
            </a:r>
            <a:endParaRPr lang="en-US" altLang="zh-CN" sz="2400"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28648779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3"/>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14:presetBounceEnd="21250">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14:bounceEnd="21250">
                                          <p:cBhvr additive="base">
                                            <p:cTn id="15" dur="800" fill="hold"/>
                                            <p:tgtEl>
                                              <p:spTgt spid="9"/>
                                            </p:tgtEl>
                                            <p:attrNameLst>
                                              <p:attrName>ppt_x</p:attrName>
                                            </p:attrNameLst>
                                          </p:cBhvr>
                                          <p:tavLst>
                                            <p:tav tm="0">
                                              <p:val>
                                                <p:strVal val="1+#ppt_w/2"/>
                                              </p:val>
                                            </p:tav>
                                            <p:tav tm="100000">
                                              <p:val>
                                                <p:strVal val="#ppt_x"/>
                                              </p:val>
                                            </p:tav>
                                          </p:tavLst>
                                        </p:anim>
                                        <p:anim calcmode="lin" valueType="num" p14:bounceEnd="21250">
                                          <p:cBhvr additive="base">
                                            <p:cTn id="16" dur="8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14:presetBounceEnd="20000">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14:bounceEnd="20000">
                                          <p:cBhvr additive="base">
                                            <p:cTn id="21" dur="500" fill="hold"/>
                                            <p:tgtEl>
                                              <p:spTgt spid="12"/>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3"/>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800" fill="hold"/>
                                            <p:tgtEl>
                                              <p:spTgt spid="9"/>
                                            </p:tgtEl>
                                            <p:attrNameLst>
                                              <p:attrName>ppt_x</p:attrName>
                                            </p:attrNameLst>
                                          </p:cBhvr>
                                          <p:tavLst>
                                            <p:tav tm="0">
                                              <p:val>
                                                <p:strVal val="1+#ppt_w/2"/>
                                              </p:val>
                                            </p:tav>
                                            <p:tav tm="100000">
                                              <p:val>
                                                <p:strVal val="#ppt_x"/>
                                              </p:val>
                                            </p:tav>
                                          </p:tavLst>
                                        </p:anim>
                                        <p:anim calcmode="lin" valueType="num">
                                          <p:cBhvr additive="base">
                                            <p:cTn id="16" dur="8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p:bldP spid="1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919"/>
            <a:ext cx="7393781" cy="723081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extLst/>
        </p:spPr>
        <p:txBody>
          <a:bodyPr wrap="none" anchor="ctr"/>
          <a:lstStyle/>
          <a:p>
            <a:pPr>
              <a:defRPr/>
            </a:pPr>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5126" name="Rectangle 4"/>
          <p:cNvSpPr>
            <a:spLocks noChangeArrowheads="1"/>
          </p:cNvSpPr>
          <p:nvPr/>
        </p:nvSpPr>
        <p:spPr bwMode="auto">
          <a:xfrm>
            <a:off x="8146109" y="1589435"/>
            <a:ext cx="2565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bg1">
                    <a:lumMod val="65000"/>
                  </a:schemeClr>
                </a:solidFill>
                <a:ea typeface="微软雅黑" panose="020B0503020204020204" pitchFamily="34" charset="-122"/>
                <a:sym typeface="Arial" panose="020B0604020202020204" pitchFamily="34" charset="0"/>
              </a:rPr>
              <a:t>游戏设定</a:t>
            </a:r>
            <a:endParaRPr lang="zh-CN" altLang="en-US" dirty="0">
              <a:solidFill>
                <a:schemeClr val="bg1">
                  <a:lumMod val="65000"/>
                </a:schemeClr>
              </a:solidFill>
              <a:ea typeface="微软雅黑" panose="020B0503020204020204" pitchFamily="34" charset="-122"/>
              <a:sym typeface="Arial" panose="020B0604020202020204" pitchFamily="34" charset="0"/>
            </a:endParaRPr>
          </a:p>
        </p:txBody>
      </p:sp>
      <p:grpSp>
        <p:nvGrpSpPr>
          <p:cNvPr id="5127" name="Group 5"/>
          <p:cNvGrpSpPr>
            <a:grpSpLocks/>
          </p:cNvGrpSpPr>
          <p:nvPr/>
        </p:nvGrpSpPr>
        <p:grpSpPr bwMode="auto">
          <a:xfrm>
            <a:off x="6965157" y="1348930"/>
            <a:ext cx="817066" cy="817066"/>
            <a:chOff x="0" y="0"/>
            <a:chExt cx="366" cy="366"/>
          </a:xfrm>
        </p:grpSpPr>
        <p:sp>
          <p:nvSpPr>
            <p:cNvPr id="5153" name="Oval 6"/>
            <p:cNvSpPr>
              <a:spLocks noChangeArrowheads="1"/>
            </p:cNvSpPr>
            <p:nvPr/>
          </p:nvSpPr>
          <p:spPr bwMode="auto">
            <a:xfrm>
              <a:off x="0" y="0"/>
              <a:ext cx="366" cy="366"/>
            </a:xfrm>
            <a:prstGeom prst="ellipse">
              <a:avLst/>
            </a:prstGeom>
            <a:solidFill>
              <a:schemeClr val="accent1"/>
            </a:solidFill>
            <a:ln w="12700">
              <a:no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9">
                <a:ea typeface="微软雅黑" panose="020B0503020204020204" pitchFamily="34" charset="-122"/>
                <a:sym typeface="Arial" panose="020B0604020202020204" pitchFamily="34" charset="0"/>
              </a:endParaRPr>
            </a:p>
          </p:txBody>
        </p:sp>
        <p:sp>
          <p:nvSpPr>
            <p:cNvPr id="5154" name="Freeform 7"/>
            <p:cNvSpPr>
              <a:spLocks noEditPoints="1"/>
            </p:cNvSpPr>
            <p:nvPr/>
          </p:nvSpPr>
          <p:spPr bwMode="auto">
            <a:xfrm>
              <a:off x="108" y="100"/>
              <a:ext cx="148" cy="164"/>
            </a:xfrm>
            <a:custGeom>
              <a:avLst/>
              <a:gdLst>
                <a:gd name="T0" fmla="*/ 140 w 71"/>
                <a:gd name="T1" fmla="*/ 21 h 79"/>
                <a:gd name="T2" fmla="*/ 144 w 71"/>
                <a:gd name="T3" fmla="*/ 6 h 79"/>
                <a:gd name="T4" fmla="*/ 148 w 71"/>
                <a:gd name="T5" fmla="*/ 17 h 79"/>
                <a:gd name="T6" fmla="*/ 15 w 71"/>
                <a:gd name="T7" fmla="*/ 6 h 79"/>
                <a:gd name="T8" fmla="*/ 60 w 71"/>
                <a:gd name="T9" fmla="*/ 0 h 79"/>
                <a:gd name="T10" fmla="*/ 90 w 71"/>
                <a:gd name="T11" fmla="*/ 6 h 79"/>
                <a:gd name="T12" fmla="*/ 135 w 71"/>
                <a:gd name="T13" fmla="*/ 21 h 79"/>
                <a:gd name="T14" fmla="*/ 15 w 71"/>
                <a:gd name="T15" fmla="*/ 6 h 79"/>
                <a:gd name="T16" fmla="*/ 0 w 71"/>
                <a:gd name="T17" fmla="*/ 10 h 79"/>
                <a:gd name="T18" fmla="*/ 10 w 71"/>
                <a:gd name="T19" fmla="*/ 6 h 79"/>
                <a:gd name="T20" fmla="*/ 6 w 71"/>
                <a:gd name="T21" fmla="*/ 21 h 79"/>
                <a:gd name="T22" fmla="*/ 133 w 71"/>
                <a:gd name="T23" fmla="*/ 27 h 79"/>
                <a:gd name="T24" fmla="*/ 17 w 71"/>
                <a:gd name="T25" fmla="*/ 118 h 79"/>
                <a:gd name="T26" fmla="*/ 133 w 71"/>
                <a:gd name="T27" fmla="*/ 27 h 79"/>
                <a:gd name="T28" fmla="*/ 108 w 71"/>
                <a:gd name="T29" fmla="*/ 102 h 79"/>
                <a:gd name="T30" fmla="*/ 85 w 71"/>
                <a:gd name="T31" fmla="*/ 95 h 79"/>
                <a:gd name="T32" fmla="*/ 85 w 71"/>
                <a:gd name="T33" fmla="*/ 89 h 79"/>
                <a:gd name="T34" fmla="*/ 123 w 71"/>
                <a:gd name="T35" fmla="*/ 83 h 79"/>
                <a:gd name="T36" fmla="*/ 85 w 71"/>
                <a:gd name="T37" fmla="*/ 89 h 79"/>
                <a:gd name="T38" fmla="*/ 123 w 71"/>
                <a:gd name="T39" fmla="*/ 73 h 79"/>
                <a:gd name="T40" fmla="*/ 85 w 71"/>
                <a:gd name="T41" fmla="*/ 66 h 79"/>
                <a:gd name="T42" fmla="*/ 52 w 71"/>
                <a:gd name="T43" fmla="*/ 108 h 79"/>
                <a:gd name="T44" fmla="*/ 48 w 71"/>
                <a:gd name="T45" fmla="*/ 89 h 79"/>
                <a:gd name="T46" fmla="*/ 29 w 71"/>
                <a:gd name="T47" fmla="*/ 85 h 79"/>
                <a:gd name="T48" fmla="*/ 79 w 71"/>
                <a:gd name="T49" fmla="*/ 83 h 79"/>
                <a:gd name="T50" fmla="*/ 54 w 71"/>
                <a:gd name="T51" fmla="*/ 83 h 79"/>
                <a:gd name="T52" fmla="*/ 27 w 71"/>
                <a:gd name="T53" fmla="*/ 46 h 79"/>
                <a:gd name="T54" fmla="*/ 79 w 71"/>
                <a:gd name="T55" fmla="*/ 35 h 79"/>
                <a:gd name="T56" fmla="*/ 27 w 71"/>
                <a:gd name="T57" fmla="*/ 46 h 79"/>
                <a:gd name="T58" fmla="*/ 10 w 71"/>
                <a:gd name="T59" fmla="*/ 135 h 79"/>
                <a:gd name="T60" fmla="*/ 142 w 71"/>
                <a:gd name="T61" fmla="*/ 125 h 79"/>
                <a:gd name="T62" fmla="*/ 65 w 71"/>
                <a:gd name="T63" fmla="*/ 139 h 79"/>
                <a:gd name="T64" fmla="*/ 33 w 71"/>
                <a:gd name="T65" fmla="*/ 164 h 79"/>
                <a:gd name="T66" fmla="*/ 65 w 71"/>
                <a:gd name="T67" fmla="*/ 139 h 79"/>
                <a:gd name="T68" fmla="*/ 100 w 71"/>
                <a:gd name="T69" fmla="*/ 164 h 79"/>
                <a:gd name="T70" fmla="*/ 100 w 71"/>
                <a:gd name="T71" fmla="*/ 139 h 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w="9525">
              <a:noFill/>
              <a:round/>
              <a:headEnd/>
              <a:tailEnd/>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grpSp>
      <p:sp>
        <p:nvSpPr>
          <p:cNvPr id="5128" name="Rectangle 8"/>
          <p:cNvSpPr>
            <a:spLocks noChangeArrowheads="1"/>
          </p:cNvSpPr>
          <p:nvPr/>
        </p:nvSpPr>
        <p:spPr bwMode="auto">
          <a:xfrm>
            <a:off x="8146109" y="2856707"/>
            <a:ext cx="2565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bg1">
                    <a:lumMod val="65000"/>
                  </a:schemeClr>
                </a:solidFill>
                <a:ea typeface="微软雅黑" panose="020B0503020204020204" pitchFamily="34" charset="-122"/>
                <a:sym typeface="Arial" panose="020B0604020202020204" pitchFamily="34" charset="0"/>
              </a:rPr>
              <a:t>游戏玩法</a:t>
            </a:r>
            <a:endParaRPr lang="zh-CN" altLang="en-US" dirty="0">
              <a:solidFill>
                <a:schemeClr val="bg1">
                  <a:lumMod val="65000"/>
                </a:schemeClr>
              </a:solidFill>
              <a:ea typeface="微软雅黑" panose="020B0503020204020204" pitchFamily="34" charset="-122"/>
              <a:sym typeface="Arial" panose="020B0604020202020204" pitchFamily="34" charset="0"/>
            </a:endParaRPr>
          </a:p>
        </p:txBody>
      </p:sp>
      <p:grpSp>
        <p:nvGrpSpPr>
          <p:cNvPr id="5129" name="Group 9"/>
          <p:cNvGrpSpPr>
            <a:grpSpLocks/>
          </p:cNvGrpSpPr>
          <p:nvPr/>
        </p:nvGrpSpPr>
        <p:grpSpPr bwMode="auto">
          <a:xfrm>
            <a:off x="6987481" y="2648200"/>
            <a:ext cx="817066" cy="817066"/>
            <a:chOff x="0" y="0"/>
            <a:chExt cx="366" cy="366"/>
          </a:xfrm>
        </p:grpSpPr>
        <p:sp>
          <p:nvSpPr>
            <p:cNvPr id="5151" name="Oval 10"/>
            <p:cNvSpPr>
              <a:spLocks noChangeArrowheads="1"/>
            </p:cNvSpPr>
            <p:nvPr/>
          </p:nvSpPr>
          <p:spPr bwMode="auto">
            <a:xfrm>
              <a:off x="0" y="0"/>
              <a:ext cx="366" cy="366"/>
            </a:xfrm>
            <a:prstGeom prst="ellipse">
              <a:avLst/>
            </a:prstGeom>
            <a:solidFill>
              <a:schemeClr val="accent1"/>
            </a:solidFill>
            <a:ln w="12700">
              <a:no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9">
                <a:ea typeface="微软雅黑" panose="020B0503020204020204" pitchFamily="34" charset="-122"/>
                <a:sym typeface="Arial" panose="020B0604020202020204" pitchFamily="34" charset="0"/>
              </a:endParaRPr>
            </a:p>
          </p:txBody>
        </p:sp>
        <p:sp>
          <p:nvSpPr>
            <p:cNvPr id="5152" name="Freeform 11"/>
            <p:cNvSpPr>
              <a:spLocks noEditPoints="1"/>
            </p:cNvSpPr>
            <p:nvPr/>
          </p:nvSpPr>
          <p:spPr bwMode="auto">
            <a:xfrm>
              <a:off x="108" y="100"/>
              <a:ext cx="152" cy="164"/>
            </a:xfrm>
            <a:custGeom>
              <a:avLst/>
              <a:gdLst>
                <a:gd name="T0" fmla="*/ 112 w 73"/>
                <a:gd name="T1" fmla="*/ 164 h 79"/>
                <a:gd name="T2" fmla="*/ 108 w 73"/>
                <a:gd name="T3" fmla="*/ 85 h 79"/>
                <a:gd name="T4" fmla="*/ 102 w 73"/>
                <a:gd name="T5" fmla="*/ 75 h 79"/>
                <a:gd name="T6" fmla="*/ 121 w 73"/>
                <a:gd name="T7" fmla="*/ 69 h 79"/>
                <a:gd name="T8" fmla="*/ 115 w 73"/>
                <a:gd name="T9" fmla="*/ 75 h 79"/>
                <a:gd name="T10" fmla="*/ 137 w 73"/>
                <a:gd name="T11" fmla="*/ 93 h 79"/>
                <a:gd name="T12" fmla="*/ 152 w 73"/>
                <a:gd name="T13" fmla="*/ 93 h 79"/>
                <a:gd name="T14" fmla="*/ 152 w 73"/>
                <a:gd name="T15" fmla="*/ 125 h 79"/>
                <a:gd name="T16" fmla="*/ 79 w 73"/>
                <a:gd name="T17" fmla="*/ 125 h 79"/>
                <a:gd name="T18" fmla="*/ 146 w 73"/>
                <a:gd name="T19" fmla="*/ 125 h 79"/>
                <a:gd name="T20" fmla="*/ 115 w 73"/>
                <a:gd name="T21" fmla="*/ 131 h 79"/>
                <a:gd name="T22" fmla="*/ 108 w 73"/>
                <a:gd name="T23" fmla="*/ 135 h 79"/>
                <a:gd name="T24" fmla="*/ 104 w 73"/>
                <a:gd name="T25" fmla="*/ 125 h 79"/>
                <a:gd name="T26" fmla="*/ 108 w 73"/>
                <a:gd name="T27" fmla="*/ 102 h 79"/>
                <a:gd name="T28" fmla="*/ 115 w 73"/>
                <a:gd name="T29" fmla="*/ 118 h 79"/>
                <a:gd name="T30" fmla="*/ 115 w 73"/>
                <a:gd name="T31" fmla="*/ 131 h 79"/>
                <a:gd name="T32" fmla="*/ 67 w 73"/>
                <a:gd name="T33" fmla="*/ 102 h 79"/>
                <a:gd name="T34" fmla="*/ 23 w 73"/>
                <a:gd name="T35" fmla="*/ 112 h 79"/>
                <a:gd name="T36" fmla="*/ 23 w 73"/>
                <a:gd name="T37" fmla="*/ 102 h 79"/>
                <a:gd name="T38" fmla="*/ 23 w 73"/>
                <a:gd name="T39" fmla="*/ 95 h 79"/>
                <a:gd name="T40" fmla="*/ 23 w 73"/>
                <a:gd name="T41" fmla="*/ 85 h 79"/>
                <a:gd name="T42" fmla="*/ 69 w 73"/>
                <a:gd name="T43" fmla="*/ 95 h 79"/>
                <a:gd name="T44" fmla="*/ 19 w 73"/>
                <a:gd name="T45" fmla="*/ 58 h 79"/>
                <a:gd name="T46" fmla="*/ 90 w 73"/>
                <a:gd name="T47" fmla="*/ 52 h 79"/>
                <a:gd name="T48" fmla="*/ 90 w 73"/>
                <a:gd name="T49" fmla="*/ 62 h 79"/>
                <a:gd name="T50" fmla="*/ 23 w 73"/>
                <a:gd name="T51" fmla="*/ 79 h 79"/>
                <a:gd name="T52" fmla="*/ 23 w 73"/>
                <a:gd name="T53" fmla="*/ 69 h 79"/>
                <a:gd name="T54" fmla="*/ 92 w 73"/>
                <a:gd name="T55" fmla="*/ 69 h 79"/>
                <a:gd name="T56" fmla="*/ 90 w 73"/>
                <a:gd name="T57" fmla="*/ 79 h 79"/>
                <a:gd name="T58" fmla="*/ 104 w 73"/>
                <a:gd name="T59" fmla="*/ 44 h 79"/>
                <a:gd name="T60" fmla="*/ 87 w 73"/>
                <a:gd name="T61" fmla="*/ 27 h 79"/>
                <a:gd name="T62" fmla="*/ 77 w 73"/>
                <a:gd name="T63" fmla="*/ 39 h 79"/>
                <a:gd name="T64" fmla="*/ 25 w 73"/>
                <a:gd name="T65" fmla="*/ 29 h 79"/>
                <a:gd name="T66" fmla="*/ 25 w 73"/>
                <a:gd name="T67" fmla="*/ 27 h 79"/>
                <a:gd name="T68" fmla="*/ 8 w 73"/>
                <a:gd name="T69" fmla="*/ 139 h 79"/>
                <a:gd name="T70" fmla="*/ 71 w 73"/>
                <a:gd name="T71" fmla="*/ 154 h 79"/>
                <a:gd name="T72" fmla="*/ 19 w 73"/>
                <a:gd name="T73" fmla="*/ 164 h 79"/>
                <a:gd name="T74" fmla="*/ 0 w 73"/>
                <a:gd name="T75" fmla="*/ 35 h 79"/>
                <a:gd name="T76" fmla="*/ 29 w 73"/>
                <a:gd name="T77" fmla="*/ 21 h 79"/>
                <a:gd name="T78" fmla="*/ 37 w 73"/>
                <a:gd name="T79" fmla="*/ 17 h 79"/>
                <a:gd name="T80" fmla="*/ 75 w 73"/>
                <a:gd name="T81" fmla="*/ 17 h 79"/>
                <a:gd name="T82" fmla="*/ 85 w 73"/>
                <a:gd name="T83" fmla="*/ 21 h 79"/>
                <a:gd name="T84" fmla="*/ 115 w 73"/>
                <a:gd name="T85" fmla="*/ 35 h 79"/>
                <a:gd name="T86" fmla="*/ 104 w 73"/>
                <a:gd name="T87" fmla="*/ 66 h 79"/>
                <a:gd name="T88" fmla="*/ 56 w 73"/>
                <a:gd name="T89" fmla="*/ 8 h 79"/>
                <a:gd name="T90" fmla="*/ 56 w 73"/>
                <a:gd name="T91" fmla="*/ 27 h 79"/>
                <a:gd name="T92" fmla="*/ 56 w 73"/>
                <a:gd name="T93" fmla="*/ 8 h 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3" h="79">
                  <a:moveTo>
                    <a:pt x="73" y="60"/>
                  </a:moveTo>
                  <a:cubicBezTo>
                    <a:pt x="73" y="71"/>
                    <a:pt x="65" y="79"/>
                    <a:pt x="54" y="79"/>
                  </a:cubicBezTo>
                  <a:cubicBezTo>
                    <a:pt x="43" y="79"/>
                    <a:pt x="35" y="71"/>
                    <a:pt x="35" y="60"/>
                  </a:cubicBezTo>
                  <a:cubicBezTo>
                    <a:pt x="35" y="50"/>
                    <a:pt x="42" y="42"/>
                    <a:pt x="52" y="41"/>
                  </a:cubicBezTo>
                  <a:cubicBezTo>
                    <a:pt x="52" y="36"/>
                    <a:pt x="52" y="36"/>
                    <a:pt x="52" y="36"/>
                  </a:cubicBezTo>
                  <a:cubicBezTo>
                    <a:pt x="49" y="36"/>
                    <a:pt x="49" y="36"/>
                    <a:pt x="49" y="36"/>
                  </a:cubicBezTo>
                  <a:cubicBezTo>
                    <a:pt x="49" y="33"/>
                    <a:pt x="49" y="33"/>
                    <a:pt x="49" y="33"/>
                  </a:cubicBezTo>
                  <a:cubicBezTo>
                    <a:pt x="58" y="33"/>
                    <a:pt x="58" y="33"/>
                    <a:pt x="58" y="33"/>
                  </a:cubicBezTo>
                  <a:cubicBezTo>
                    <a:pt x="58" y="36"/>
                    <a:pt x="58" y="36"/>
                    <a:pt x="58" y="36"/>
                  </a:cubicBezTo>
                  <a:cubicBezTo>
                    <a:pt x="55" y="36"/>
                    <a:pt x="55" y="36"/>
                    <a:pt x="55" y="36"/>
                  </a:cubicBezTo>
                  <a:cubicBezTo>
                    <a:pt x="55" y="41"/>
                    <a:pt x="55" y="41"/>
                    <a:pt x="55" y="41"/>
                  </a:cubicBezTo>
                  <a:cubicBezTo>
                    <a:pt x="59" y="41"/>
                    <a:pt x="63" y="43"/>
                    <a:pt x="66" y="45"/>
                  </a:cubicBezTo>
                  <a:cubicBezTo>
                    <a:pt x="69" y="41"/>
                    <a:pt x="69" y="41"/>
                    <a:pt x="69" y="41"/>
                  </a:cubicBezTo>
                  <a:cubicBezTo>
                    <a:pt x="73" y="45"/>
                    <a:pt x="73" y="45"/>
                    <a:pt x="73" y="45"/>
                  </a:cubicBezTo>
                  <a:cubicBezTo>
                    <a:pt x="69" y="48"/>
                    <a:pt x="69" y="48"/>
                    <a:pt x="69" y="48"/>
                  </a:cubicBezTo>
                  <a:cubicBezTo>
                    <a:pt x="72" y="52"/>
                    <a:pt x="73" y="56"/>
                    <a:pt x="73" y="60"/>
                  </a:cubicBezTo>
                  <a:close/>
                  <a:moveTo>
                    <a:pt x="54" y="44"/>
                  </a:moveTo>
                  <a:cubicBezTo>
                    <a:pt x="45" y="44"/>
                    <a:pt x="38" y="51"/>
                    <a:pt x="38" y="60"/>
                  </a:cubicBezTo>
                  <a:cubicBezTo>
                    <a:pt x="38" y="69"/>
                    <a:pt x="45" y="76"/>
                    <a:pt x="54" y="76"/>
                  </a:cubicBezTo>
                  <a:cubicBezTo>
                    <a:pt x="63" y="76"/>
                    <a:pt x="70" y="69"/>
                    <a:pt x="70" y="60"/>
                  </a:cubicBezTo>
                  <a:cubicBezTo>
                    <a:pt x="70" y="51"/>
                    <a:pt x="63" y="44"/>
                    <a:pt x="54" y="44"/>
                  </a:cubicBezTo>
                  <a:close/>
                  <a:moveTo>
                    <a:pt x="55" y="63"/>
                  </a:moveTo>
                  <a:cubicBezTo>
                    <a:pt x="55" y="65"/>
                    <a:pt x="55" y="65"/>
                    <a:pt x="55" y="65"/>
                  </a:cubicBezTo>
                  <a:cubicBezTo>
                    <a:pt x="52" y="65"/>
                    <a:pt x="52" y="65"/>
                    <a:pt x="52" y="65"/>
                  </a:cubicBezTo>
                  <a:cubicBezTo>
                    <a:pt x="52" y="63"/>
                    <a:pt x="52" y="63"/>
                    <a:pt x="52" y="63"/>
                  </a:cubicBezTo>
                  <a:cubicBezTo>
                    <a:pt x="51" y="62"/>
                    <a:pt x="50" y="61"/>
                    <a:pt x="50" y="60"/>
                  </a:cubicBezTo>
                  <a:cubicBezTo>
                    <a:pt x="50" y="59"/>
                    <a:pt x="51" y="58"/>
                    <a:pt x="52" y="57"/>
                  </a:cubicBezTo>
                  <a:cubicBezTo>
                    <a:pt x="52" y="49"/>
                    <a:pt x="52" y="49"/>
                    <a:pt x="52" y="49"/>
                  </a:cubicBezTo>
                  <a:cubicBezTo>
                    <a:pt x="55" y="49"/>
                    <a:pt x="55" y="49"/>
                    <a:pt x="55" y="49"/>
                  </a:cubicBezTo>
                  <a:cubicBezTo>
                    <a:pt x="55" y="57"/>
                    <a:pt x="55" y="57"/>
                    <a:pt x="55" y="57"/>
                  </a:cubicBezTo>
                  <a:cubicBezTo>
                    <a:pt x="56" y="58"/>
                    <a:pt x="57" y="59"/>
                    <a:pt x="57" y="60"/>
                  </a:cubicBezTo>
                  <a:cubicBezTo>
                    <a:pt x="57" y="61"/>
                    <a:pt x="56" y="62"/>
                    <a:pt x="55" y="63"/>
                  </a:cubicBezTo>
                  <a:close/>
                  <a:moveTo>
                    <a:pt x="11" y="49"/>
                  </a:moveTo>
                  <a:cubicBezTo>
                    <a:pt x="32" y="49"/>
                    <a:pt x="32" y="49"/>
                    <a:pt x="32" y="49"/>
                  </a:cubicBezTo>
                  <a:cubicBezTo>
                    <a:pt x="31" y="51"/>
                    <a:pt x="30" y="52"/>
                    <a:pt x="30" y="54"/>
                  </a:cubicBezTo>
                  <a:cubicBezTo>
                    <a:pt x="11" y="54"/>
                    <a:pt x="11" y="54"/>
                    <a:pt x="11" y="54"/>
                  </a:cubicBezTo>
                  <a:cubicBezTo>
                    <a:pt x="10" y="54"/>
                    <a:pt x="9" y="53"/>
                    <a:pt x="9" y="51"/>
                  </a:cubicBezTo>
                  <a:cubicBezTo>
                    <a:pt x="9" y="50"/>
                    <a:pt x="10" y="49"/>
                    <a:pt x="11" y="49"/>
                  </a:cubicBezTo>
                  <a:close/>
                  <a:moveTo>
                    <a:pt x="33" y="46"/>
                  </a:moveTo>
                  <a:cubicBezTo>
                    <a:pt x="11" y="46"/>
                    <a:pt x="11" y="46"/>
                    <a:pt x="11" y="46"/>
                  </a:cubicBezTo>
                  <a:cubicBezTo>
                    <a:pt x="10" y="46"/>
                    <a:pt x="9" y="45"/>
                    <a:pt x="9" y="44"/>
                  </a:cubicBezTo>
                  <a:cubicBezTo>
                    <a:pt x="9" y="42"/>
                    <a:pt x="10" y="41"/>
                    <a:pt x="11" y="41"/>
                  </a:cubicBezTo>
                  <a:cubicBezTo>
                    <a:pt x="38" y="41"/>
                    <a:pt x="38" y="41"/>
                    <a:pt x="38" y="41"/>
                  </a:cubicBezTo>
                  <a:cubicBezTo>
                    <a:pt x="36" y="43"/>
                    <a:pt x="35" y="44"/>
                    <a:pt x="33" y="46"/>
                  </a:cubicBezTo>
                  <a:close/>
                  <a:moveTo>
                    <a:pt x="11" y="30"/>
                  </a:moveTo>
                  <a:cubicBezTo>
                    <a:pt x="10" y="30"/>
                    <a:pt x="9" y="29"/>
                    <a:pt x="9" y="28"/>
                  </a:cubicBezTo>
                  <a:cubicBezTo>
                    <a:pt x="9" y="26"/>
                    <a:pt x="10" y="25"/>
                    <a:pt x="11" y="25"/>
                  </a:cubicBezTo>
                  <a:cubicBezTo>
                    <a:pt x="43" y="25"/>
                    <a:pt x="43" y="25"/>
                    <a:pt x="43" y="25"/>
                  </a:cubicBezTo>
                  <a:cubicBezTo>
                    <a:pt x="44" y="25"/>
                    <a:pt x="45" y="26"/>
                    <a:pt x="45" y="28"/>
                  </a:cubicBezTo>
                  <a:cubicBezTo>
                    <a:pt x="45" y="29"/>
                    <a:pt x="44" y="30"/>
                    <a:pt x="43" y="30"/>
                  </a:cubicBezTo>
                  <a:lnTo>
                    <a:pt x="11" y="30"/>
                  </a:lnTo>
                  <a:close/>
                  <a:moveTo>
                    <a:pt x="11" y="38"/>
                  </a:moveTo>
                  <a:cubicBezTo>
                    <a:pt x="10" y="38"/>
                    <a:pt x="9" y="37"/>
                    <a:pt x="9" y="36"/>
                  </a:cubicBezTo>
                  <a:cubicBezTo>
                    <a:pt x="9" y="34"/>
                    <a:pt x="10" y="33"/>
                    <a:pt x="11" y="33"/>
                  </a:cubicBezTo>
                  <a:cubicBezTo>
                    <a:pt x="43" y="33"/>
                    <a:pt x="43" y="33"/>
                    <a:pt x="43" y="33"/>
                  </a:cubicBezTo>
                  <a:cubicBezTo>
                    <a:pt x="43" y="33"/>
                    <a:pt x="44" y="33"/>
                    <a:pt x="44" y="33"/>
                  </a:cubicBezTo>
                  <a:cubicBezTo>
                    <a:pt x="44" y="37"/>
                    <a:pt x="44" y="37"/>
                    <a:pt x="44" y="37"/>
                  </a:cubicBezTo>
                  <a:cubicBezTo>
                    <a:pt x="43" y="38"/>
                    <a:pt x="43" y="38"/>
                    <a:pt x="43" y="38"/>
                  </a:cubicBezTo>
                  <a:lnTo>
                    <a:pt x="11" y="38"/>
                  </a:lnTo>
                  <a:close/>
                  <a:moveTo>
                    <a:pt x="50" y="21"/>
                  </a:moveTo>
                  <a:cubicBezTo>
                    <a:pt x="50" y="16"/>
                    <a:pt x="47" y="13"/>
                    <a:pt x="42" y="13"/>
                  </a:cubicBezTo>
                  <a:cubicBezTo>
                    <a:pt x="42" y="13"/>
                    <a:pt x="42" y="13"/>
                    <a:pt x="42" y="13"/>
                  </a:cubicBezTo>
                  <a:cubicBezTo>
                    <a:pt x="42" y="13"/>
                    <a:pt x="42" y="13"/>
                    <a:pt x="42" y="14"/>
                  </a:cubicBezTo>
                  <a:cubicBezTo>
                    <a:pt x="42" y="17"/>
                    <a:pt x="40" y="19"/>
                    <a:pt x="37" y="19"/>
                  </a:cubicBezTo>
                  <a:cubicBezTo>
                    <a:pt x="18" y="19"/>
                    <a:pt x="18" y="19"/>
                    <a:pt x="18" y="19"/>
                  </a:cubicBezTo>
                  <a:cubicBezTo>
                    <a:pt x="15" y="19"/>
                    <a:pt x="12" y="17"/>
                    <a:pt x="12" y="14"/>
                  </a:cubicBezTo>
                  <a:cubicBezTo>
                    <a:pt x="12" y="13"/>
                    <a:pt x="12" y="13"/>
                    <a:pt x="12" y="13"/>
                  </a:cubicBezTo>
                  <a:cubicBezTo>
                    <a:pt x="12" y="13"/>
                    <a:pt x="12" y="13"/>
                    <a:pt x="12" y="13"/>
                  </a:cubicBezTo>
                  <a:cubicBezTo>
                    <a:pt x="8" y="13"/>
                    <a:pt x="4" y="16"/>
                    <a:pt x="4" y="21"/>
                  </a:cubicBezTo>
                  <a:cubicBezTo>
                    <a:pt x="4" y="67"/>
                    <a:pt x="4" y="67"/>
                    <a:pt x="4" y="67"/>
                  </a:cubicBezTo>
                  <a:cubicBezTo>
                    <a:pt x="4" y="71"/>
                    <a:pt x="8" y="74"/>
                    <a:pt x="12" y="74"/>
                  </a:cubicBezTo>
                  <a:cubicBezTo>
                    <a:pt x="34" y="74"/>
                    <a:pt x="34" y="74"/>
                    <a:pt x="34" y="74"/>
                  </a:cubicBezTo>
                  <a:cubicBezTo>
                    <a:pt x="36" y="76"/>
                    <a:pt x="38" y="78"/>
                    <a:pt x="39" y="79"/>
                  </a:cubicBezTo>
                  <a:cubicBezTo>
                    <a:pt x="9" y="79"/>
                    <a:pt x="9" y="79"/>
                    <a:pt x="9" y="79"/>
                  </a:cubicBezTo>
                  <a:cubicBezTo>
                    <a:pt x="5" y="79"/>
                    <a:pt x="0" y="76"/>
                    <a:pt x="0" y="71"/>
                  </a:cubicBezTo>
                  <a:cubicBezTo>
                    <a:pt x="0" y="17"/>
                    <a:pt x="0" y="17"/>
                    <a:pt x="0" y="17"/>
                  </a:cubicBezTo>
                  <a:cubicBezTo>
                    <a:pt x="0" y="13"/>
                    <a:pt x="5" y="10"/>
                    <a:pt x="9" y="10"/>
                  </a:cubicBezTo>
                  <a:cubicBezTo>
                    <a:pt x="14" y="10"/>
                    <a:pt x="14" y="10"/>
                    <a:pt x="14" y="10"/>
                  </a:cubicBezTo>
                  <a:cubicBezTo>
                    <a:pt x="15" y="9"/>
                    <a:pt x="16" y="8"/>
                    <a:pt x="18" y="8"/>
                  </a:cubicBezTo>
                  <a:cubicBezTo>
                    <a:pt x="18" y="8"/>
                    <a:pt x="18" y="8"/>
                    <a:pt x="18" y="8"/>
                  </a:cubicBezTo>
                  <a:cubicBezTo>
                    <a:pt x="19" y="4"/>
                    <a:pt x="23" y="0"/>
                    <a:pt x="27" y="0"/>
                  </a:cubicBezTo>
                  <a:cubicBezTo>
                    <a:pt x="32" y="0"/>
                    <a:pt x="35" y="4"/>
                    <a:pt x="36" y="8"/>
                  </a:cubicBezTo>
                  <a:cubicBezTo>
                    <a:pt x="37" y="8"/>
                    <a:pt x="37" y="8"/>
                    <a:pt x="37" y="8"/>
                  </a:cubicBezTo>
                  <a:cubicBezTo>
                    <a:pt x="38" y="8"/>
                    <a:pt x="40" y="9"/>
                    <a:pt x="41" y="10"/>
                  </a:cubicBezTo>
                  <a:cubicBezTo>
                    <a:pt x="45" y="10"/>
                    <a:pt x="45" y="10"/>
                    <a:pt x="45" y="10"/>
                  </a:cubicBezTo>
                  <a:cubicBezTo>
                    <a:pt x="50" y="10"/>
                    <a:pt x="55" y="13"/>
                    <a:pt x="55" y="17"/>
                  </a:cubicBezTo>
                  <a:cubicBezTo>
                    <a:pt x="55" y="32"/>
                    <a:pt x="55" y="32"/>
                    <a:pt x="55" y="32"/>
                  </a:cubicBezTo>
                  <a:cubicBezTo>
                    <a:pt x="50" y="32"/>
                    <a:pt x="50" y="32"/>
                    <a:pt x="50" y="32"/>
                  </a:cubicBezTo>
                  <a:lnTo>
                    <a:pt x="50" y="21"/>
                  </a:lnTo>
                  <a:close/>
                  <a:moveTo>
                    <a:pt x="27" y="4"/>
                  </a:moveTo>
                  <a:cubicBezTo>
                    <a:pt x="25" y="4"/>
                    <a:pt x="23" y="6"/>
                    <a:pt x="23" y="9"/>
                  </a:cubicBezTo>
                  <a:cubicBezTo>
                    <a:pt x="23" y="11"/>
                    <a:pt x="25" y="13"/>
                    <a:pt x="27" y="13"/>
                  </a:cubicBezTo>
                  <a:cubicBezTo>
                    <a:pt x="30" y="13"/>
                    <a:pt x="32" y="11"/>
                    <a:pt x="32" y="9"/>
                  </a:cubicBezTo>
                  <a:cubicBezTo>
                    <a:pt x="32" y="6"/>
                    <a:pt x="30" y="4"/>
                    <a:pt x="27" y="4"/>
                  </a:cubicBezTo>
                  <a:close/>
                </a:path>
              </a:pathLst>
            </a:custGeom>
            <a:solidFill>
              <a:srgbClr val="FFFFFF"/>
            </a:solidFill>
            <a:ln w="9525">
              <a:noFill/>
              <a:round/>
              <a:headEnd/>
              <a:tailEnd/>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grpSp>
      <p:sp>
        <p:nvSpPr>
          <p:cNvPr id="5130" name="Rectangle 12"/>
          <p:cNvSpPr>
            <a:spLocks noChangeArrowheads="1"/>
          </p:cNvSpPr>
          <p:nvPr/>
        </p:nvSpPr>
        <p:spPr bwMode="auto">
          <a:xfrm>
            <a:off x="8172898" y="4123979"/>
            <a:ext cx="2565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bg1">
                    <a:lumMod val="65000"/>
                  </a:schemeClr>
                </a:solidFill>
                <a:ea typeface="微软雅黑" panose="020B0503020204020204" pitchFamily="34" charset="-122"/>
                <a:sym typeface="Arial" panose="020B0604020202020204" pitchFamily="34" charset="0"/>
              </a:rPr>
              <a:t>游戏系统</a:t>
            </a:r>
            <a:endParaRPr lang="zh-CN" altLang="en-US" dirty="0">
              <a:solidFill>
                <a:schemeClr val="bg1">
                  <a:lumMod val="65000"/>
                </a:schemeClr>
              </a:solidFill>
              <a:ea typeface="微软雅黑" panose="020B0503020204020204" pitchFamily="34" charset="-122"/>
              <a:sym typeface="Arial" panose="020B0604020202020204" pitchFamily="34" charset="0"/>
            </a:endParaRPr>
          </a:p>
        </p:txBody>
      </p:sp>
      <p:grpSp>
        <p:nvGrpSpPr>
          <p:cNvPr id="5131" name="Group 13"/>
          <p:cNvGrpSpPr>
            <a:grpSpLocks/>
          </p:cNvGrpSpPr>
          <p:nvPr/>
        </p:nvGrpSpPr>
        <p:grpSpPr bwMode="auto">
          <a:xfrm>
            <a:off x="6987481" y="3916215"/>
            <a:ext cx="817066" cy="817066"/>
            <a:chOff x="0" y="0"/>
            <a:chExt cx="366" cy="366"/>
          </a:xfrm>
        </p:grpSpPr>
        <p:sp>
          <p:nvSpPr>
            <p:cNvPr id="5149" name="Oval 14"/>
            <p:cNvSpPr>
              <a:spLocks noChangeArrowheads="1"/>
            </p:cNvSpPr>
            <p:nvPr/>
          </p:nvSpPr>
          <p:spPr bwMode="auto">
            <a:xfrm>
              <a:off x="0" y="0"/>
              <a:ext cx="366" cy="366"/>
            </a:xfrm>
            <a:prstGeom prst="ellipse">
              <a:avLst/>
            </a:prstGeom>
            <a:solidFill>
              <a:schemeClr val="accent1"/>
            </a:solidFill>
            <a:ln w="12700">
              <a:no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9">
                <a:ea typeface="微软雅黑" panose="020B0503020204020204" pitchFamily="34" charset="-122"/>
                <a:sym typeface="Arial" panose="020B0604020202020204" pitchFamily="34" charset="0"/>
              </a:endParaRPr>
            </a:p>
          </p:txBody>
        </p:sp>
        <p:sp>
          <p:nvSpPr>
            <p:cNvPr id="5150" name="Freeform 15"/>
            <p:cNvSpPr>
              <a:spLocks noEditPoints="1"/>
            </p:cNvSpPr>
            <p:nvPr/>
          </p:nvSpPr>
          <p:spPr bwMode="auto">
            <a:xfrm>
              <a:off x="102" y="102"/>
              <a:ext cx="162" cy="162"/>
            </a:xfrm>
            <a:custGeom>
              <a:avLst/>
              <a:gdLst>
                <a:gd name="T0" fmla="*/ 104 w 78"/>
                <a:gd name="T1" fmla="*/ 83 h 78"/>
                <a:gd name="T2" fmla="*/ 120 w 78"/>
                <a:gd name="T3" fmla="*/ 85 h 78"/>
                <a:gd name="T4" fmla="*/ 162 w 78"/>
                <a:gd name="T5" fmla="*/ 44 h 78"/>
                <a:gd name="T6" fmla="*/ 162 w 78"/>
                <a:gd name="T7" fmla="*/ 37 h 78"/>
                <a:gd name="T8" fmla="*/ 133 w 78"/>
                <a:gd name="T9" fmla="*/ 69 h 78"/>
                <a:gd name="T10" fmla="*/ 104 w 78"/>
                <a:gd name="T11" fmla="*/ 64 h 78"/>
                <a:gd name="T12" fmla="*/ 96 w 78"/>
                <a:gd name="T13" fmla="*/ 37 h 78"/>
                <a:gd name="T14" fmla="*/ 127 w 78"/>
                <a:gd name="T15" fmla="*/ 4 h 78"/>
                <a:gd name="T16" fmla="*/ 120 w 78"/>
                <a:gd name="T17" fmla="*/ 2 h 78"/>
                <a:gd name="T18" fmla="*/ 79 w 78"/>
                <a:gd name="T19" fmla="*/ 44 h 78"/>
                <a:gd name="T20" fmla="*/ 83 w 78"/>
                <a:gd name="T21" fmla="*/ 60 h 78"/>
                <a:gd name="T22" fmla="*/ 44 w 78"/>
                <a:gd name="T23" fmla="*/ 110 h 78"/>
                <a:gd name="T24" fmla="*/ 35 w 78"/>
                <a:gd name="T25" fmla="*/ 108 h 78"/>
                <a:gd name="T26" fmla="*/ 10 w 78"/>
                <a:gd name="T27" fmla="*/ 133 h 78"/>
                <a:gd name="T28" fmla="*/ 35 w 78"/>
                <a:gd name="T29" fmla="*/ 160 h 78"/>
                <a:gd name="T30" fmla="*/ 60 w 78"/>
                <a:gd name="T31" fmla="*/ 133 h 78"/>
                <a:gd name="T32" fmla="*/ 60 w 78"/>
                <a:gd name="T33" fmla="*/ 125 h 78"/>
                <a:gd name="T34" fmla="*/ 104 w 78"/>
                <a:gd name="T35" fmla="*/ 83 h 78"/>
                <a:gd name="T36" fmla="*/ 35 w 78"/>
                <a:gd name="T37" fmla="*/ 147 h 78"/>
                <a:gd name="T38" fmla="*/ 23 w 78"/>
                <a:gd name="T39" fmla="*/ 133 h 78"/>
                <a:gd name="T40" fmla="*/ 35 w 78"/>
                <a:gd name="T41" fmla="*/ 120 h 78"/>
                <a:gd name="T42" fmla="*/ 50 w 78"/>
                <a:gd name="T43" fmla="*/ 133 h 78"/>
                <a:gd name="T44" fmla="*/ 35 w 78"/>
                <a:gd name="T45" fmla="*/ 147 h 78"/>
                <a:gd name="T46" fmla="*/ 37 w 78"/>
                <a:gd name="T47" fmla="*/ 50 h 78"/>
                <a:gd name="T48" fmla="*/ 62 w 78"/>
                <a:gd name="T49" fmla="*/ 75 h 78"/>
                <a:gd name="T50" fmla="*/ 75 w 78"/>
                <a:gd name="T51" fmla="*/ 64 h 78"/>
                <a:gd name="T52" fmla="*/ 50 w 78"/>
                <a:gd name="T53" fmla="*/ 39 h 78"/>
                <a:gd name="T54" fmla="*/ 56 w 78"/>
                <a:gd name="T55" fmla="*/ 33 h 78"/>
                <a:gd name="T56" fmla="*/ 23 w 78"/>
                <a:gd name="T57" fmla="*/ 0 h 78"/>
                <a:gd name="T58" fmla="*/ 0 w 78"/>
                <a:gd name="T59" fmla="*/ 25 h 78"/>
                <a:gd name="T60" fmla="*/ 33 w 78"/>
                <a:gd name="T61" fmla="*/ 56 h 78"/>
                <a:gd name="T62" fmla="*/ 37 w 78"/>
                <a:gd name="T63" fmla="*/ 50 h 78"/>
                <a:gd name="T64" fmla="*/ 114 w 78"/>
                <a:gd name="T65" fmla="*/ 87 h 78"/>
                <a:gd name="T66" fmla="*/ 79 w 78"/>
                <a:gd name="T67" fmla="*/ 118 h 78"/>
                <a:gd name="T68" fmla="*/ 116 w 78"/>
                <a:gd name="T69" fmla="*/ 156 h 78"/>
                <a:gd name="T70" fmla="*/ 139 w 78"/>
                <a:gd name="T71" fmla="*/ 156 h 78"/>
                <a:gd name="T72" fmla="*/ 150 w 78"/>
                <a:gd name="T73" fmla="*/ 145 h 78"/>
                <a:gd name="T74" fmla="*/ 150 w 78"/>
                <a:gd name="T75" fmla="*/ 123 h 78"/>
                <a:gd name="T76" fmla="*/ 114 w 78"/>
                <a:gd name="T77" fmla="*/ 87 h 78"/>
                <a:gd name="T78" fmla="*/ 129 w 78"/>
                <a:gd name="T79" fmla="*/ 147 h 78"/>
                <a:gd name="T80" fmla="*/ 125 w 78"/>
                <a:gd name="T81" fmla="*/ 147 h 78"/>
                <a:gd name="T82" fmla="*/ 93 w 78"/>
                <a:gd name="T83" fmla="*/ 118 h 78"/>
                <a:gd name="T84" fmla="*/ 93 w 78"/>
                <a:gd name="T85" fmla="*/ 112 h 78"/>
                <a:gd name="T86" fmla="*/ 100 w 78"/>
                <a:gd name="T87" fmla="*/ 112 h 78"/>
                <a:gd name="T88" fmla="*/ 129 w 78"/>
                <a:gd name="T89" fmla="*/ 143 h 78"/>
                <a:gd name="T90" fmla="*/ 129 w 78"/>
                <a:gd name="T91" fmla="*/ 147 h 78"/>
                <a:gd name="T92" fmla="*/ 143 w 78"/>
                <a:gd name="T93" fmla="*/ 135 h 78"/>
                <a:gd name="T94" fmla="*/ 137 w 78"/>
                <a:gd name="T95" fmla="*/ 135 h 78"/>
                <a:gd name="T96" fmla="*/ 108 w 78"/>
                <a:gd name="T97" fmla="*/ 106 h 78"/>
                <a:gd name="T98" fmla="*/ 108 w 78"/>
                <a:gd name="T99" fmla="*/ 100 h 78"/>
                <a:gd name="T100" fmla="*/ 112 w 78"/>
                <a:gd name="T101" fmla="*/ 100 h 78"/>
                <a:gd name="T102" fmla="*/ 143 w 78"/>
                <a:gd name="T103" fmla="*/ 129 h 78"/>
                <a:gd name="T104" fmla="*/ 143 w 78"/>
                <a:gd name="T105" fmla="*/ 135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8" h="78">
                  <a:moveTo>
                    <a:pt x="50" y="40"/>
                  </a:moveTo>
                  <a:cubicBezTo>
                    <a:pt x="53" y="41"/>
                    <a:pt x="55" y="41"/>
                    <a:pt x="58" y="41"/>
                  </a:cubicBezTo>
                  <a:cubicBezTo>
                    <a:pt x="69" y="41"/>
                    <a:pt x="78" y="32"/>
                    <a:pt x="78" y="21"/>
                  </a:cubicBezTo>
                  <a:cubicBezTo>
                    <a:pt x="78" y="20"/>
                    <a:pt x="78" y="19"/>
                    <a:pt x="78" y="18"/>
                  </a:cubicBezTo>
                  <a:cubicBezTo>
                    <a:pt x="64" y="33"/>
                    <a:pt x="64" y="33"/>
                    <a:pt x="64" y="33"/>
                  </a:cubicBezTo>
                  <a:cubicBezTo>
                    <a:pt x="50" y="31"/>
                    <a:pt x="50" y="31"/>
                    <a:pt x="50" y="31"/>
                  </a:cubicBezTo>
                  <a:cubicBezTo>
                    <a:pt x="46" y="18"/>
                    <a:pt x="46" y="18"/>
                    <a:pt x="46" y="18"/>
                  </a:cubicBezTo>
                  <a:cubicBezTo>
                    <a:pt x="61" y="2"/>
                    <a:pt x="61" y="2"/>
                    <a:pt x="61" y="2"/>
                  </a:cubicBezTo>
                  <a:cubicBezTo>
                    <a:pt x="60" y="2"/>
                    <a:pt x="59" y="1"/>
                    <a:pt x="58" y="1"/>
                  </a:cubicBezTo>
                  <a:cubicBezTo>
                    <a:pt x="47" y="1"/>
                    <a:pt x="38" y="10"/>
                    <a:pt x="38" y="21"/>
                  </a:cubicBezTo>
                  <a:cubicBezTo>
                    <a:pt x="38" y="24"/>
                    <a:pt x="39" y="27"/>
                    <a:pt x="40" y="29"/>
                  </a:cubicBezTo>
                  <a:cubicBezTo>
                    <a:pt x="34" y="40"/>
                    <a:pt x="24" y="49"/>
                    <a:pt x="21" y="53"/>
                  </a:cubicBezTo>
                  <a:cubicBezTo>
                    <a:pt x="20" y="52"/>
                    <a:pt x="18" y="52"/>
                    <a:pt x="17" y="52"/>
                  </a:cubicBezTo>
                  <a:cubicBezTo>
                    <a:pt x="10" y="52"/>
                    <a:pt x="5" y="58"/>
                    <a:pt x="5" y="64"/>
                  </a:cubicBezTo>
                  <a:cubicBezTo>
                    <a:pt x="5" y="71"/>
                    <a:pt x="10" y="77"/>
                    <a:pt x="17" y="77"/>
                  </a:cubicBezTo>
                  <a:cubicBezTo>
                    <a:pt x="24" y="77"/>
                    <a:pt x="29" y="71"/>
                    <a:pt x="29" y="64"/>
                  </a:cubicBezTo>
                  <a:cubicBezTo>
                    <a:pt x="29" y="63"/>
                    <a:pt x="29" y="61"/>
                    <a:pt x="29" y="60"/>
                  </a:cubicBezTo>
                  <a:cubicBezTo>
                    <a:pt x="31" y="56"/>
                    <a:pt x="39" y="47"/>
                    <a:pt x="50" y="40"/>
                  </a:cubicBezTo>
                  <a:close/>
                  <a:moveTo>
                    <a:pt x="17" y="71"/>
                  </a:moveTo>
                  <a:cubicBezTo>
                    <a:pt x="14" y="71"/>
                    <a:pt x="11" y="68"/>
                    <a:pt x="11" y="64"/>
                  </a:cubicBezTo>
                  <a:cubicBezTo>
                    <a:pt x="11" y="61"/>
                    <a:pt x="14" y="58"/>
                    <a:pt x="17" y="58"/>
                  </a:cubicBezTo>
                  <a:cubicBezTo>
                    <a:pt x="21" y="58"/>
                    <a:pt x="24" y="61"/>
                    <a:pt x="24" y="64"/>
                  </a:cubicBezTo>
                  <a:cubicBezTo>
                    <a:pt x="24" y="68"/>
                    <a:pt x="21" y="71"/>
                    <a:pt x="17" y="71"/>
                  </a:cubicBezTo>
                  <a:close/>
                  <a:moveTo>
                    <a:pt x="18" y="24"/>
                  </a:moveTo>
                  <a:cubicBezTo>
                    <a:pt x="30" y="36"/>
                    <a:pt x="30" y="36"/>
                    <a:pt x="30" y="36"/>
                  </a:cubicBezTo>
                  <a:cubicBezTo>
                    <a:pt x="36" y="31"/>
                    <a:pt x="36" y="31"/>
                    <a:pt x="36" y="31"/>
                  </a:cubicBezTo>
                  <a:cubicBezTo>
                    <a:pt x="24" y="19"/>
                    <a:pt x="24" y="19"/>
                    <a:pt x="24" y="19"/>
                  </a:cubicBezTo>
                  <a:cubicBezTo>
                    <a:pt x="27" y="16"/>
                    <a:pt x="27" y="16"/>
                    <a:pt x="27" y="16"/>
                  </a:cubicBezTo>
                  <a:cubicBezTo>
                    <a:pt x="11" y="0"/>
                    <a:pt x="11" y="0"/>
                    <a:pt x="11" y="0"/>
                  </a:cubicBezTo>
                  <a:cubicBezTo>
                    <a:pt x="0" y="12"/>
                    <a:pt x="0" y="12"/>
                    <a:pt x="0" y="12"/>
                  </a:cubicBezTo>
                  <a:cubicBezTo>
                    <a:pt x="16" y="27"/>
                    <a:pt x="16" y="27"/>
                    <a:pt x="16" y="27"/>
                  </a:cubicBezTo>
                  <a:lnTo>
                    <a:pt x="18" y="24"/>
                  </a:lnTo>
                  <a:close/>
                  <a:moveTo>
                    <a:pt x="55" y="42"/>
                  </a:moveTo>
                  <a:cubicBezTo>
                    <a:pt x="55" y="42"/>
                    <a:pt x="45" y="45"/>
                    <a:pt x="38" y="57"/>
                  </a:cubicBezTo>
                  <a:cubicBezTo>
                    <a:pt x="38" y="56"/>
                    <a:pt x="56" y="75"/>
                    <a:pt x="56" y="75"/>
                  </a:cubicBezTo>
                  <a:cubicBezTo>
                    <a:pt x="59" y="78"/>
                    <a:pt x="64" y="78"/>
                    <a:pt x="67" y="75"/>
                  </a:cubicBezTo>
                  <a:cubicBezTo>
                    <a:pt x="72" y="70"/>
                    <a:pt x="72" y="70"/>
                    <a:pt x="72" y="70"/>
                  </a:cubicBezTo>
                  <a:cubicBezTo>
                    <a:pt x="75" y="67"/>
                    <a:pt x="75" y="62"/>
                    <a:pt x="72" y="59"/>
                  </a:cubicBezTo>
                  <a:lnTo>
                    <a:pt x="55" y="42"/>
                  </a:lnTo>
                  <a:close/>
                  <a:moveTo>
                    <a:pt x="62" y="71"/>
                  </a:moveTo>
                  <a:cubicBezTo>
                    <a:pt x="62" y="72"/>
                    <a:pt x="60" y="72"/>
                    <a:pt x="60" y="71"/>
                  </a:cubicBezTo>
                  <a:cubicBezTo>
                    <a:pt x="45" y="57"/>
                    <a:pt x="45" y="57"/>
                    <a:pt x="45" y="57"/>
                  </a:cubicBezTo>
                  <a:cubicBezTo>
                    <a:pt x="44" y="56"/>
                    <a:pt x="44" y="55"/>
                    <a:pt x="45" y="54"/>
                  </a:cubicBezTo>
                  <a:cubicBezTo>
                    <a:pt x="46" y="54"/>
                    <a:pt x="47" y="54"/>
                    <a:pt x="48" y="54"/>
                  </a:cubicBezTo>
                  <a:cubicBezTo>
                    <a:pt x="62" y="69"/>
                    <a:pt x="62" y="69"/>
                    <a:pt x="62" y="69"/>
                  </a:cubicBezTo>
                  <a:cubicBezTo>
                    <a:pt x="63" y="69"/>
                    <a:pt x="63" y="71"/>
                    <a:pt x="62" y="71"/>
                  </a:cubicBezTo>
                  <a:close/>
                  <a:moveTo>
                    <a:pt x="69" y="65"/>
                  </a:moveTo>
                  <a:cubicBezTo>
                    <a:pt x="68" y="66"/>
                    <a:pt x="67" y="66"/>
                    <a:pt x="66" y="65"/>
                  </a:cubicBezTo>
                  <a:cubicBezTo>
                    <a:pt x="52" y="51"/>
                    <a:pt x="52" y="51"/>
                    <a:pt x="52" y="51"/>
                  </a:cubicBezTo>
                  <a:cubicBezTo>
                    <a:pt x="51" y="50"/>
                    <a:pt x="51" y="49"/>
                    <a:pt x="52" y="48"/>
                  </a:cubicBezTo>
                  <a:cubicBezTo>
                    <a:pt x="52" y="47"/>
                    <a:pt x="54" y="47"/>
                    <a:pt x="54" y="48"/>
                  </a:cubicBezTo>
                  <a:cubicBezTo>
                    <a:pt x="69" y="62"/>
                    <a:pt x="69" y="62"/>
                    <a:pt x="69" y="62"/>
                  </a:cubicBezTo>
                  <a:cubicBezTo>
                    <a:pt x="69" y="63"/>
                    <a:pt x="69" y="64"/>
                    <a:pt x="69" y="65"/>
                  </a:cubicBezTo>
                  <a:close/>
                </a:path>
              </a:pathLst>
            </a:custGeom>
            <a:solidFill>
              <a:srgbClr val="FFFFFF"/>
            </a:solidFill>
            <a:ln w="9525">
              <a:noFill/>
              <a:round/>
              <a:headEnd/>
              <a:tailEnd/>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grpSp>
      <p:sp>
        <p:nvSpPr>
          <p:cNvPr id="5132" name="Rectangle 16"/>
          <p:cNvSpPr>
            <a:spLocks noChangeArrowheads="1"/>
          </p:cNvSpPr>
          <p:nvPr/>
        </p:nvSpPr>
        <p:spPr bwMode="auto">
          <a:xfrm>
            <a:off x="8172898" y="5391251"/>
            <a:ext cx="2565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bg1">
                    <a:lumMod val="65000"/>
                  </a:schemeClr>
                </a:solidFill>
                <a:ea typeface="微软雅黑" panose="020B0503020204020204" pitchFamily="34" charset="-122"/>
                <a:sym typeface="Arial" panose="020B0604020202020204" pitchFamily="34" charset="0"/>
              </a:rPr>
              <a:t>技术难点</a:t>
            </a:r>
            <a:endParaRPr lang="zh-CN" altLang="en-US" dirty="0">
              <a:solidFill>
                <a:schemeClr val="bg1">
                  <a:lumMod val="65000"/>
                </a:schemeClr>
              </a:solidFill>
              <a:ea typeface="微软雅黑" panose="020B0503020204020204" pitchFamily="34" charset="-122"/>
              <a:sym typeface="Arial" panose="020B0604020202020204" pitchFamily="34" charset="0"/>
            </a:endParaRPr>
          </a:p>
        </p:txBody>
      </p:sp>
      <p:grpSp>
        <p:nvGrpSpPr>
          <p:cNvPr id="5134" name="Group 18"/>
          <p:cNvGrpSpPr>
            <a:grpSpLocks/>
          </p:cNvGrpSpPr>
          <p:nvPr/>
        </p:nvGrpSpPr>
        <p:grpSpPr bwMode="auto">
          <a:xfrm>
            <a:off x="6989713" y="5150745"/>
            <a:ext cx="812602" cy="817066"/>
            <a:chOff x="0" y="0"/>
            <a:chExt cx="364" cy="366"/>
          </a:xfrm>
        </p:grpSpPr>
        <p:sp>
          <p:nvSpPr>
            <p:cNvPr id="5147" name="Oval 19"/>
            <p:cNvSpPr>
              <a:spLocks noChangeArrowheads="1"/>
            </p:cNvSpPr>
            <p:nvPr/>
          </p:nvSpPr>
          <p:spPr bwMode="auto">
            <a:xfrm>
              <a:off x="0" y="0"/>
              <a:ext cx="364" cy="366"/>
            </a:xfrm>
            <a:prstGeom prst="ellipse">
              <a:avLst/>
            </a:prstGeom>
            <a:solidFill>
              <a:schemeClr val="accent1"/>
            </a:solidFill>
            <a:ln w="12700">
              <a:no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9">
                <a:ea typeface="微软雅黑" panose="020B0503020204020204" pitchFamily="34" charset="-122"/>
                <a:sym typeface="Arial" panose="020B0604020202020204" pitchFamily="34" charset="0"/>
              </a:endParaRPr>
            </a:p>
          </p:txBody>
        </p:sp>
        <p:sp>
          <p:nvSpPr>
            <p:cNvPr id="5148" name="Freeform 20"/>
            <p:cNvSpPr>
              <a:spLocks noEditPoints="1"/>
            </p:cNvSpPr>
            <p:nvPr/>
          </p:nvSpPr>
          <p:spPr bwMode="auto">
            <a:xfrm>
              <a:off x="108" y="106"/>
              <a:ext cx="148" cy="154"/>
            </a:xfrm>
            <a:custGeom>
              <a:avLst/>
              <a:gdLst>
                <a:gd name="T0" fmla="*/ 135 w 71"/>
                <a:gd name="T1" fmla="*/ 12 h 74"/>
                <a:gd name="T2" fmla="*/ 135 w 71"/>
                <a:gd name="T3" fmla="*/ 10 h 74"/>
                <a:gd name="T4" fmla="*/ 106 w 71"/>
                <a:gd name="T5" fmla="*/ 0 h 74"/>
                <a:gd name="T6" fmla="*/ 79 w 71"/>
                <a:gd name="T7" fmla="*/ 10 h 74"/>
                <a:gd name="T8" fmla="*/ 67 w 71"/>
                <a:gd name="T9" fmla="*/ 23 h 74"/>
                <a:gd name="T10" fmla="*/ 67 w 71"/>
                <a:gd name="T11" fmla="*/ 40 h 74"/>
                <a:gd name="T12" fmla="*/ 85 w 71"/>
                <a:gd name="T13" fmla="*/ 40 h 74"/>
                <a:gd name="T14" fmla="*/ 96 w 71"/>
                <a:gd name="T15" fmla="*/ 27 h 74"/>
                <a:gd name="T16" fmla="*/ 106 w 71"/>
                <a:gd name="T17" fmla="*/ 23 h 74"/>
                <a:gd name="T18" fmla="*/ 117 w 71"/>
                <a:gd name="T19" fmla="*/ 27 h 74"/>
                <a:gd name="T20" fmla="*/ 119 w 71"/>
                <a:gd name="T21" fmla="*/ 29 h 74"/>
                <a:gd name="T22" fmla="*/ 123 w 71"/>
                <a:gd name="T23" fmla="*/ 40 h 74"/>
                <a:gd name="T24" fmla="*/ 119 w 71"/>
                <a:gd name="T25" fmla="*/ 50 h 74"/>
                <a:gd name="T26" fmla="*/ 92 w 71"/>
                <a:gd name="T27" fmla="*/ 79 h 74"/>
                <a:gd name="T28" fmla="*/ 79 w 71"/>
                <a:gd name="T29" fmla="*/ 83 h 74"/>
                <a:gd name="T30" fmla="*/ 69 w 71"/>
                <a:gd name="T31" fmla="*/ 79 h 74"/>
                <a:gd name="T32" fmla="*/ 69 w 71"/>
                <a:gd name="T33" fmla="*/ 77 h 74"/>
                <a:gd name="T34" fmla="*/ 52 w 71"/>
                <a:gd name="T35" fmla="*/ 94 h 74"/>
                <a:gd name="T36" fmla="*/ 52 w 71"/>
                <a:gd name="T37" fmla="*/ 96 h 74"/>
                <a:gd name="T38" fmla="*/ 79 w 71"/>
                <a:gd name="T39" fmla="*/ 106 h 74"/>
                <a:gd name="T40" fmla="*/ 79 w 71"/>
                <a:gd name="T41" fmla="*/ 106 h 74"/>
                <a:gd name="T42" fmla="*/ 108 w 71"/>
                <a:gd name="T43" fmla="*/ 96 h 74"/>
                <a:gd name="T44" fmla="*/ 135 w 71"/>
                <a:gd name="T45" fmla="*/ 67 h 74"/>
                <a:gd name="T46" fmla="*/ 148 w 71"/>
                <a:gd name="T47" fmla="*/ 40 h 74"/>
                <a:gd name="T48" fmla="*/ 135 w 71"/>
                <a:gd name="T49" fmla="*/ 12 h 74"/>
                <a:gd name="T50" fmla="*/ 65 w 71"/>
                <a:gd name="T51" fmla="*/ 114 h 74"/>
                <a:gd name="T52" fmla="*/ 52 w 71"/>
                <a:gd name="T53" fmla="*/ 127 h 74"/>
                <a:gd name="T54" fmla="*/ 42 w 71"/>
                <a:gd name="T55" fmla="*/ 131 h 74"/>
                <a:gd name="T56" fmla="*/ 31 w 71"/>
                <a:gd name="T57" fmla="*/ 127 h 74"/>
                <a:gd name="T58" fmla="*/ 29 w 71"/>
                <a:gd name="T59" fmla="*/ 125 h 74"/>
                <a:gd name="T60" fmla="*/ 25 w 71"/>
                <a:gd name="T61" fmla="*/ 114 h 74"/>
                <a:gd name="T62" fmla="*/ 29 w 71"/>
                <a:gd name="T63" fmla="*/ 104 h 74"/>
                <a:gd name="T64" fmla="*/ 56 w 71"/>
                <a:gd name="T65" fmla="*/ 75 h 74"/>
                <a:gd name="T66" fmla="*/ 69 w 71"/>
                <a:gd name="T67" fmla="*/ 71 h 74"/>
                <a:gd name="T68" fmla="*/ 79 w 71"/>
                <a:gd name="T69" fmla="*/ 75 h 74"/>
                <a:gd name="T70" fmla="*/ 79 w 71"/>
                <a:gd name="T71" fmla="*/ 77 h 74"/>
                <a:gd name="T72" fmla="*/ 79 w 71"/>
                <a:gd name="T73" fmla="*/ 77 h 74"/>
                <a:gd name="T74" fmla="*/ 96 w 71"/>
                <a:gd name="T75" fmla="*/ 60 h 74"/>
                <a:gd name="T76" fmla="*/ 96 w 71"/>
                <a:gd name="T77" fmla="*/ 58 h 74"/>
                <a:gd name="T78" fmla="*/ 94 w 71"/>
                <a:gd name="T79" fmla="*/ 56 h 74"/>
                <a:gd name="T80" fmla="*/ 90 w 71"/>
                <a:gd name="T81" fmla="*/ 54 h 74"/>
                <a:gd name="T82" fmla="*/ 69 w 71"/>
                <a:gd name="T83" fmla="*/ 48 h 74"/>
                <a:gd name="T84" fmla="*/ 40 w 71"/>
                <a:gd name="T85" fmla="*/ 58 h 74"/>
                <a:gd name="T86" fmla="*/ 13 w 71"/>
                <a:gd name="T87" fmla="*/ 87 h 74"/>
                <a:gd name="T88" fmla="*/ 0 w 71"/>
                <a:gd name="T89" fmla="*/ 114 h 74"/>
                <a:gd name="T90" fmla="*/ 13 w 71"/>
                <a:gd name="T91" fmla="*/ 142 h 74"/>
                <a:gd name="T92" fmla="*/ 13 w 71"/>
                <a:gd name="T93" fmla="*/ 144 h 74"/>
                <a:gd name="T94" fmla="*/ 42 w 71"/>
                <a:gd name="T95" fmla="*/ 154 h 74"/>
                <a:gd name="T96" fmla="*/ 42 w 71"/>
                <a:gd name="T97" fmla="*/ 154 h 74"/>
                <a:gd name="T98" fmla="*/ 69 w 71"/>
                <a:gd name="T99" fmla="*/ 144 h 74"/>
                <a:gd name="T100" fmla="*/ 81 w 71"/>
                <a:gd name="T101" fmla="*/ 131 h 74"/>
                <a:gd name="T102" fmla="*/ 81 w 71"/>
                <a:gd name="T103" fmla="*/ 114 h 74"/>
                <a:gd name="T104" fmla="*/ 65 w 71"/>
                <a:gd name="T105" fmla="*/ 114 h 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1" h="74">
                  <a:moveTo>
                    <a:pt x="65" y="6"/>
                  </a:moveTo>
                  <a:cubicBezTo>
                    <a:pt x="65" y="5"/>
                    <a:pt x="65" y="5"/>
                    <a:pt x="65" y="5"/>
                  </a:cubicBezTo>
                  <a:cubicBezTo>
                    <a:pt x="61" y="1"/>
                    <a:pt x="56" y="0"/>
                    <a:pt x="51" y="0"/>
                  </a:cubicBezTo>
                  <a:cubicBezTo>
                    <a:pt x="47" y="0"/>
                    <a:pt x="42" y="1"/>
                    <a:pt x="38" y="5"/>
                  </a:cubicBezTo>
                  <a:cubicBezTo>
                    <a:pt x="32" y="11"/>
                    <a:pt x="32" y="11"/>
                    <a:pt x="32" y="11"/>
                  </a:cubicBezTo>
                  <a:cubicBezTo>
                    <a:pt x="30" y="13"/>
                    <a:pt x="30" y="17"/>
                    <a:pt x="32" y="19"/>
                  </a:cubicBezTo>
                  <a:cubicBezTo>
                    <a:pt x="35" y="21"/>
                    <a:pt x="38" y="21"/>
                    <a:pt x="41" y="19"/>
                  </a:cubicBezTo>
                  <a:cubicBezTo>
                    <a:pt x="46" y="13"/>
                    <a:pt x="46" y="13"/>
                    <a:pt x="46" y="13"/>
                  </a:cubicBezTo>
                  <a:cubicBezTo>
                    <a:pt x="48" y="12"/>
                    <a:pt x="50" y="11"/>
                    <a:pt x="51" y="11"/>
                  </a:cubicBezTo>
                  <a:cubicBezTo>
                    <a:pt x="53" y="11"/>
                    <a:pt x="55" y="12"/>
                    <a:pt x="56" y="13"/>
                  </a:cubicBezTo>
                  <a:cubicBezTo>
                    <a:pt x="57" y="14"/>
                    <a:pt x="57" y="14"/>
                    <a:pt x="57" y="14"/>
                  </a:cubicBezTo>
                  <a:cubicBezTo>
                    <a:pt x="58" y="15"/>
                    <a:pt x="59" y="17"/>
                    <a:pt x="59" y="19"/>
                  </a:cubicBezTo>
                  <a:cubicBezTo>
                    <a:pt x="59" y="21"/>
                    <a:pt x="58" y="23"/>
                    <a:pt x="57" y="24"/>
                  </a:cubicBezTo>
                  <a:cubicBezTo>
                    <a:pt x="44" y="38"/>
                    <a:pt x="44" y="38"/>
                    <a:pt x="44" y="38"/>
                  </a:cubicBezTo>
                  <a:cubicBezTo>
                    <a:pt x="42" y="39"/>
                    <a:pt x="40" y="40"/>
                    <a:pt x="38" y="40"/>
                  </a:cubicBezTo>
                  <a:cubicBezTo>
                    <a:pt x="37" y="40"/>
                    <a:pt x="35" y="39"/>
                    <a:pt x="33" y="38"/>
                  </a:cubicBezTo>
                  <a:cubicBezTo>
                    <a:pt x="33" y="37"/>
                    <a:pt x="33" y="37"/>
                    <a:pt x="33" y="37"/>
                  </a:cubicBezTo>
                  <a:cubicBezTo>
                    <a:pt x="25" y="45"/>
                    <a:pt x="25" y="45"/>
                    <a:pt x="25" y="45"/>
                  </a:cubicBezTo>
                  <a:cubicBezTo>
                    <a:pt x="25" y="46"/>
                    <a:pt x="25" y="46"/>
                    <a:pt x="25" y="46"/>
                  </a:cubicBezTo>
                  <a:cubicBezTo>
                    <a:pt x="29" y="50"/>
                    <a:pt x="34" y="51"/>
                    <a:pt x="38" y="51"/>
                  </a:cubicBezTo>
                  <a:cubicBezTo>
                    <a:pt x="38" y="51"/>
                    <a:pt x="38" y="51"/>
                    <a:pt x="38" y="51"/>
                  </a:cubicBezTo>
                  <a:cubicBezTo>
                    <a:pt x="43" y="51"/>
                    <a:pt x="48" y="50"/>
                    <a:pt x="52" y="46"/>
                  </a:cubicBezTo>
                  <a:cubicBezTo>
                    <a:pt x="65" y="32"/>
                    <a:pt x="65" y="32"/>
                    <a:pt x="65" y="32"/>
                  </a:cubicBezTo>
                  <a:cubicBezTo>
                    <a:pt x="69" y="29"/>
                    <a:pt x="71" y="24"/>
                    <a:pt x="71" y="19"/>
                  </a:cubicBezTo>
                  <a:cubicBezTo>
                    <a:pt x="71" y="14"/>
                    <a:pt x="69" y="9"/>
                    <a:pt x="65" y="6"/>
                  </a:cubicBezTo>
                  <a:close/>
                  <a:moveTo>
                    <a:pt x="31" y="55"/>
                  </a:moveTo>
                  <a:cubicBezTo>
                    <a:pt x="25" y="61"/>
                    <a:pt x="25" y="61"/>
                    <a:pt x="25" y="61"/>
                  </a:cubicBezTo>
                  <a:cubicBezTo>
                    <a:pt x="23" y="62"/>
                    <a:pt x="21" y="63"/>
                    <a:pt x="20" y="63"/>
                  </a:cubicBezTo>
                  <a:cubicBezTo>
                    <a:pt x="18" y="63"/>
                    <a:pt x="16" y="62"/>
                    <a:pt x="15" y="61"/>
                  </a:cubicBezTo>
                  <a:cubicBezTo>
                    <a:pt x="14" y="60"/>
                    <a:pt x="14" y="60"/>
                    <a:pt x="14" y="60"/>
                  </a:cubicBezTo>
                  <a:cubicBezTo>
                    <a:pt x="13" y="59"/>
                    <a:pt x="12" y="57"/>
                    <a:pt x="12" y="55"/>
                  </a:cubicBezTo>
                  <a:cubicBezTo>
                    <a:pt x="12" y="53"/>
                    <a:pt x="13" y="51"/>
                    <a:pt x="14" y="50"/>
                  </a:cubicBezTo>
                  <a:cubicBezTo>
                    <a:pt x="27" y="36"/>
                    <a:pt x="27" y="36"/>
                    <a:pt x="27" y="36"/>
                  </a:cubicBezTo>
                  <a:cubicBezTo>
                    <a:pt x="29" y="35"/>
                    <a:pt x="31" y="34"/>
                    <a:pt x="33" y="34"/>
                  </a:cubicBezTo>
                  <a:cubicBezTo>
                    <a:pt x="34" y="34"/>
                    <a:pt x="36" y="35"/>
                    <a:pt x="38" y="36"/>
                  </a:cubicBezTo>
                  <a:cubicBezTo>
                    <a:pt x="38" y="37"/>
                    <a:pt x="38" y="37"/>
                    <a:pt x="38" y="37"/>
                  </a:cubicBezTo>
                  <a:cubicBezTo>
                    <a:pt x="38" y="37"/>
                    <a:pt x="38" y="37"/>
                    <a:pt x="38" y="37"/>
                  </a:cubicBezTo>
                  <a:cubicBezTo>
                    <a:pt x="46" y="29"/>
                    <a:pt x="46" y="29"/>
                    <a:pt x="46" y="29"/>
                  </a:cubicBezTo>
                  <a:cubicBezTo>
                    <a:pt x="46" y="28"/>
                    <a:pt x="46" y="28"/>
                    <a:pt x="46" y="28"/>
                  </a:cubicBezTo>
                  <a:cubicBezTo>
                    <a:pt x="45" y="27"/>
                    <a:pt x="45" y="27"/>
                    <a:pt x="45" y="27"/>
                  </a:cubicBezTo>
                  <a:cubicBezTo>
                    <a:pt x="44" y="27"/>
                    <a:pt x="44" y="26"/>
                    <a:pt x="43" y="26"/>
                  </a:cubicBezTo>
                  <a:cubicBezTo>
                    <a:pt x="40" y="24"/>
                    <a:pt x="36" y="23"/>
                    <a:pt x="33" y="23"/>
                  </a:cubicBezTo>
                  <a:cubicBezTo>
                    <a:pt x="28" y="23"/>
                    <a:pt x="23" y="24"/>
                    <a:pt x="19" y="28"/>
                  </a:cubicBezTo>
                  <a:cubicBezTo>
                    <a:pt x="6" y="42"/>
                    <a:pt x="6" y="42"/>
                    <a:pt x="6" y="42"/>
                  </a:cubicBezTo>
                  <a:cubicBezTo>
                    <a:pt x="2" y="45"/>
                    <a:pt x="0" y="50"/>
                    <a:pt x="0" y="55"/>
                  </a:cubicBezTo>
                  <a:cubicBezTo>
                    <a:pt x="0" y="60"/>
                    <a:pt x="2" y="65"/>
                    <a:pt x="6" y="68"/>
                  </a:cubicBezTo>
                  <a:cubicBezTo>
                    <a:pt x="6" y="69"/>
                    <a:pt x="6" y="69"/>
                    <a:pt x="6" y="69"/>
                  </a:cubicBezTo>
                  <a:cubicBezTo>
                    <a:pt x="10" y="73"/>
                    <a:pt x="15" y="74"/>
                    <a:pt x="20" y="74"/>
                  </a:cubicBezTo>
                  <a:cubicBezTo>
                    <a:pt x="20" y="74"/>
                    <a:pt x="20" y="74"/>
                    <a:pt x="20" y="74"/>
                  </a:cubicBezTo>
                  <a:cubicBezTo>
                    <a:pt x="24" y="74"/>
                    <a:pt x="29" y="73"/>
                    <a:pt x="33" y="69"/>
                  </a:cubicBezTo>
                  <a:cubicBezTo>
                    <a:pt x="39" y="63"/>
                    <a:pt x="39" y="63"/>
                    <a:pt x="39" y="63"/>
                  </a:cubicBezTo>
                  <a:cubicBezTo>
                    <a:pt x="41" y="61"/>
                    <a:pt x="41" y="57"/>
                    <a:pt x="39" y="55"/>
                  </a:cubicBezTo>
                  <a:cubicBezTo>
                    <a:pt x="37" y="53"/>
                    <a:pt x="33" y="53"/>
                    <a:pt x="31" y="55"/>
                  </a:cubicBezTo>
                  <a:close/>
                </a:path>
              </a:pathLst>
            </a:custGeom>
            <a:solidFill>
              <a:schemeClr val="bg1"/>
            </a:solidFill>
            <a:ln w="9525">
              <a:noFill/>
              <a:round/>
              <a:headEnd/>
              <a:tailEnd/>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grpSp>
      <p:sp>
        <p:nvSpPr>
          <p:cNvPr id="5136" name="Text Box 24"/>
          <p:cNvSpPr txBox="1">
            <a:spLocks noChangeArrowheads="1"/>
          </p:cNvSpPr>
          <p:nvPr/>
        </p:nvSpPr>
        <p:spPr bwMode="auto">
          <a:xfrm>
            <a:off x="5681515" y="1259633"/>
            <a:ext cx="986167" cy="95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5625">
                <a:solidFill>
                  <a:schemeClr val="bg1"/>
                </a:solidFill>
                <a:ea typeface="微软雅黑" panose="020B0503020204020204" pitchFamily="34" charset="-122"/>
                <a:sym typeface="Arial" panose="020B0604020202020204" pitchFamily="34" charset="0"/>
              </a:rPr>
              <a:t>01</a:t>
            </a:r>
          </a:p>
        </p:txBody>
      </p:sp>
      <p:sp>
        <p:nvSpPr>
          <p:cNvPr id="5137" name="Text Box 25"/>
          <p:cNvSpPr txBox="1">
            <a:spLocks noChangeArrowheads="1"/>
          </p:cNvSpPr>
          <p:nvPr/>
        </p:nvSpPr>
        <p:spPr bwMode="auto">
          <a:xfrm>
            <a:off x="5681515" y="2525417"/>
            <a:ext cx="986167" cy="95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5625">
                <a:solidFill>
                  <a:schemeClr val="bg1"/>
                </a:solidFill>
                <a:ea typeface="微软雅黑" panose="020B0503020204020204" pitchFamily="34" charset="-122"/>
                <a:sym typeface="Arial" panose="020B0604020202020204" pitchFamily="34" charset="0"/>
              </a:rPr>
              <a:t>02</a:t>
            </a:r>
          </a:p>
        </p:txBody>
      </p:sp>
      <p:sp>
        <p:nvSpPr>
          <p:cNvPr id="5138" name="Text Box 26"/>
          <p:cNvSpPr txBox="1">
            <a:spLocks noChangeArrowheads="1"/>
          </p:cNvSpPr>
          <p:nvPr/>
        </p:nvSpPr>
        <p:spPr bwMode="auto">
          <a:xfrm>
            <a:off x="5681515" y="3813524"/>
            <a:ext cx="986167" cy="95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5625">
                <a:solidFill>
                  <a:schemeClr val="bg1"/>
                </a:solidFill>
                <a:ea typeface="微软雅黑" panose="020B0503020204020204" pitchFamily="34" charset="-122"/>
                <a:sym typeface="Arial" panose="020B0604020202020204" pitchFamily="34" charset="0"/>
              </a:rPr>
              <a:t>03</a:t>
            </a:r>
          </a:p>
        </p:txBody>
      </p:sp>
      <p:sp>
        <p:nvSpPr>
          <p:cNvPr id="5139" name="Text Box 27"/>
          <p:cNvSpPr txBox="1">
            <a:spLocks noChangeArrowheads="1"/>
          </p:cNvSpPr>
          <p:nvPr/>
        </p:nvSpPr>
        <p:spPr bwMode="auto">
          <a:xfrm>
            <a:off x="5681515" y="5034659"/>
            <a:ext cx="986167" cy="95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5625">
                <a:solidFill>
                  <a:schemeClr val="bg1"/>
                </a:solidFill>
                <a:ea typeface="微软雅黑" panose="020B0503020204020204" pitchFamily="34" charset="-122"/>
                <a:sym typeface="Arial" panose="020B0604020202020204" pitchFamily="34" charset="0"/>
              </a:rPr>
              <a:t>04</a:t>
            </a:r>
          </a:p>
        </p:txBody>
      </p:sp>
      <p:sp>
        <p:nvSpPr>
          <p:cNvPr id="5141" name="Line 29"/>
          <p:cNvSpPr>
            <a:spLocks noChangeShapeType="1"/>
          </p:cNvSpPr>
          <p:nvPr/>
        </p:nvSpPr>
        <p:spPr bwMode="auto">
          <a:xfrm>
            <a:off x="1409700" y="3100710"/>
            <a:ext cx="3214688"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42" name="Text Box 30"/>
          <p:cNvSpPr txBox="1">
            <a:spLocks noChangeArrowheads="1"/>
          </p:cNvSpPr>
          <p:nvPr/>
        </p:nvSpPr>
        <p:spPr bwMode="auto">
          <a:xfrm>
            <a:off x="1502033" y="3354538"/>
            <a:ext cx="9233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smtClean="0">
                <a:solidFill>
                  <a:schemeClr val="bg1"/>
                </a:solidFill>
                <a:ea typeface="微软雅黑" panose="020B0503020204020204" pitchFamily="34" charset="-122"/>
                <a:sym typeface="Arial" panose="020B0604020202020204" pitchFamily="34" charset="0"/>
              </a:rPr>
              <a:t>目录</a:t>
            </a:r>
            <a:endParaRPr lang="zh-CN" altLang="zh-CN" sz="3600" b="1" dirty="0">
              <a:solidFill>
                <a:schemeClr val="bg1"/>
              </a:solidFill>
              <a:ea typeface="微软雅黑" panose="020B0503020204020204" pitchFamily="34" charset="-122"/>
              <a:sym typeface="Arial" panose="020B0604020202020204" pitchFamily="34" charset="0"/>
            </a:endParaRPr>
          </a:p>
        </p:txBody>
      </p:sp>
      <p:sp>
        <p:nvSpPr>
          <p:cNvPr id="5143" name="Text Box 31"/>
          <p:cNvSpPr txBox="1">
            <a:spLocks noChangeArrowheads="1"/>
          </p:cNvSpPr>
          <p:nvPr/>
        </p:nvSpPr>
        <p:spPr bwMode="auto">
          <a:xfrm>
            <a:off x="2566460" y="3477649"/>
            <a:ext cx="1974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smtClean="0">
                <a:solidFill>
                  <a:schemeClr val="bg1"/>
                </a:solidFill>
                <a:ea typeface="微软雅黑" panose="020B0503020204020204" pitchFamily="34" charset="-122"/>
                <a:sym typeface="Arial" panose="020B0604020202020204" pitchFamily="34" charset="0"/>
              </a:rPr>
              <a:t>CONTENTS</a:t>
            </a:r>
            <a:endParaRPr lang="zh-CN" altLang="zh-CN" sz="2800" dirty="0">
              <a:solidFill>
                <a:schemeClr val="bg1"/>
              </a:solidFill>
              <a:ea typeface="微软雅黑" panose="020B0503020204020204" pitchFamily="34" charset="-122"/>
              <a:sym typeface="Arial" panose="020B0604020202020204" pitchFamily="34" charset="0"/>
            </a:endParaRPr>
          </a:p>
        </p:txBody>
      </p:sp>
      <p:sp>
        <p:nvSpPr>
          <p:cNvPr id="5144" name="Line 32"/>
          <p:cNvSpPr>
            <a:spLocks noChangeShapeType="1"/>
          </p:cNvSpPr>
          <p:nvPr/>
        </p:nvSpPr>
        <p:spPr bwMode="auto">
          <a:xfrm>
            <a:off x="1409700" y="4214690"/>
            <a:ext cx="3214688"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29373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41"/>
                                        </p:tgtEl>
                                        <p:attrNameLst>
                                          <p:attrName>style.visibility</p:attrName>
                                        </p:attrNameLst>
                                      </p:cBhvr>
                                      <p:to>
                                        <p:strVal val="visible"/>
                                      </p:to>
                                    </p:set>
                                    <p:anim calcmode="lin" valueType="num">
                                      <p:cBhvr additive="base">
                                        <p:cTn id="13" dur="500" fill="hold"/>
                                        <p:tgtEl>
                                          <p:spTgt spid="5141"/>
                                        </p:tgtEl>
                                        <p:attrNameLst>
                                          <p:attrName>ppt_x</p:attrName>
                                        </p:attrNameLst>
                                      </p:cBhvr>
                                      <p:tavLst>
                                        <p:tav tm="0">
                                          <p:val>
                                            <p:strVal val="0-#ppt_w/2"/>
                                          </p:val>
                                        </p:tav>
                                        <p:tav tm="100000">
                                          <p:val>
                                            <p:strVal val="#ppt_x"/>
                                          </p:val>
                                        </p:tav>
                                      </p:tavLst>
                                    </p:anim>
                                    <p:anim calcmode="lin" valueType="num">
                                      <p:cBhvr additive="base">
                                        <p:cTn id="14" dur="500" fill="hold"/>
                                        <p:tgtEl>
                                          <p:spTgt spid="5141"/>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144"/>
                                        </p:tgtEl>
                                        <p:attrNameLst>
                                          <p:attrName>style.visibility</p:attrName>
                                        </p:attrNameLst>
                                      </p:cBhvr>
                                      <p:to>
                                        <p:strVal val="visible"/>
                                      </p:to>
                                    </p:set>
                                    <p:anim calcmode="lin" valueType="num">
                                      <p:cBhvr additive="base">
                                        <p:cTn id="17" dur="500" fill="hold"/>
                                        <p:tgtEl>
                                          <p:spTgt spid="5144"/>
                                        </p:tgtEl>
                                        <p:attrNameLst>
                                          <p:attrName>ppt_x</p:attrName>
                                        </p:attrNameLst>
                                      </p:cBhvr>
                                      <p:tavLst>
                                        <p:tav tm="0">
                                          <p:val>
                                            <p:strVal val="0-#ppt_w/2"/>
                                          </p:val>
                                        </p:tav>
                                        <p:tav tm="100000">
                                          <p:val>
                                            <p:strVal val="#ppt_x"/>
                                          </p:val>
                                        </p:tav>
                                      </p:tavLst>
                                    </p:anim>
                                    <p:anim calcmode="lin" valueType="num">
                                      <p:cBhvr additive="base">
                                        <p:cTn id="18" dur="500" fill="hold"/>
                                        <p:tgtEl>
                                          <p:spTgt spid="514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5142"/>
                                        </p:tgtEl>
                                        <p:attrNameLst>
                                          <p:attrName>style.visibility</p:attrName>
                                        </p:attrNameLst>
                                      </p:cBhvr>
                                      <p:to>
                                        <p:strVal val="visible"/>
                                      </p:to>
                                    </p:set>
                                    <p:anim by="(-#ppt_w*2)" calcmode="lin" valueType="num">
                                      <p:cBhvr rctx="PPT">
                                        <p:cTn id="23" dur="500" autoRev="1" fill="hold">
                                          <p:stCondLst>
                                            <p:cond delay="0"/>
                                          </p:stCondLst>
                                        </p:cTn>
                                        <p:tgtEl>
                                          <p:spTgt spid="5142"/>
                                        </p:tgtEl>
                                        <p:attrNameLst>
                                          <p:attrName>ppt_w</p:attrName>
                                        </p:attrNameLst>
                                      </p:cBhvr>
                                    </p:anim>
                                    <p:anim by="(#ppt_w*0.50)" calcmode="lin" valueType="num">
                                      <p:cBhvr>
                                        <p:cTn id="24" dur="500" decel="50000" autoRev="1" fill="hold">
                                          <p:stCondLst>
                                            <p:cond delay="0"/>
                                          </p:stCondLst>
                                        </p:cTn>
                                        <p:tgtEl>
                                          <p:spTgt spid="5142"/>
                                        </p:tgtEl>
                                        <p:attrNameLst>
                                          <p:attrName>ppt_x</p:attrName>
                                        </p:attrNameLst>
                                      </p:cBhvr>
                                    </p:anim>
                                    <p:anim from="(-#ppt_h/2)" to="(#ppt_y)" calcmode="lin" valueType="num">
                                      <p:cBhvr>
                                        <p:cTn id="25" dur="1000" fill="hold">
                                          <p:stCondLst>
                                            <p:cond delay="0"/>
                                          </p:stCondLst>
                                        </p:cTn>
                                        <p:tgtEl>
                                          <p:spTgt spid="5142"/>
                                        </p:tgtEl>
                                        <p:attrNameLst>
                                          <p:attrName>ppt_y</p:attrName>
                                        </p:attrNameLst>
                                      </p:cBhvr>
                                    </p:anim>
                                    <p:animRot by="21600000">
                                      <p:cBhvr>
                                        <p:cTn id="26" dur="1000" fill="hold">
                                          <p:stCondLst>
                                            <p:cond delay="0"/>
                                          </p:stCondLst>
                                        </p:cTn>
                                        <p:tgtEl>
                                          <p:spTgt spid="514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5143"/>
                                        </p:tgtEl>
                                        <p:attrNameLst>
                                          <p:attrName>style.visibility</p:attrName>
                                        </p:attrNameLst>
                                      </p:cBhvr>
                                      <p:to>
                                        <p:strVal val="visible"/>
                                      </p:to>
                                    </p:set>
                                    <p:anim by="(-#ppt_w*2)" calcmode="lin" valueType="num">
                                      <p:cBhvr rctx="PPT">
                                        <p:cTn id="31" dur="500" autoRev="1" fill="hold">
                                          <p:stCondLst>
                                            <p:cond delay="0"/>
                                          </p:stCondLst>
                                        </p:cTn>
                                        <p:tgtEl>
                                          <p:spTgt spid="5143"/>
                                        </p:tgtEl>
                                        <p:attrNameLst>
                                          <p:attrName>ppt_w</p:attrName>
                                        </p:attrNameLst>
                                      </p:cBhvr>
                                    </p:anim>
                                    <p:anim by="(#ppt_w*0.50)" calcmode="lin" valueType="num">
                                      <p:cBhvr>
                                        <p:cTn id="32" dur="500" decel="50000" autoRev="1" fill="hold">
                                          <p:stCondLst>
                                            <p:cond delay="0"/>
                                          </p:stCondLst>
                                        </p:cTn>
                                        <p:tgtEl>
                                          <p:spTgt spid="5143"/>
                                        </p:tgtEl>
                                        <p:attrNameLst>
                                          <p:attrName>ppt_x</p:attrName>
                                        </p:attrNameLst>
                                      </p:cBhvr>
                                    </p:anim>
                                    <p:anim from="(-#ppt_h/2)" to="(#ppt_y)" calcmode="lin" valueType="num">
                                      <p:cBhvr>
                                        <p:cTn id="33" dur="1000" fill="hold">
                                          <p:stCondLst>
                                            <p:cond delay="0"/>
                                          </p:stCondLst>
                                        </p:cTn>
                                        <p:tgtEl>
                                          <p:spTgt spid="5143"/>
                                        </p:tgtEl>
                                        <p:attrNameLst>
                                          <p:attrName>ppt_y</p:attrName>
                                        </p:attrNameLst>
                                      </p:cBhvr>
                                    </p:anim>
                                    <p:animRot by="21600000">
                                      <p:cBhvr>
                                        <p:cTn id="34" dur="1000" fill="hold">
                                          <p:stCondLst>
                                            <p:cond delay="0"/>
                                          </p:stCondLst>
                                        </p:cTn>
                                        <p:tgtEl>
                                          <p:spTgt spid="5143"/>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126"/>
                                        </p:tgtEl>
                                        <p:attrNameLst>
                                          <p:attrName>style.visibility</p:attrName>
                                        </p:attrNameLst>
                                      </p:cBhvr>
                                      <p:to>
                                        <p:strVal val="visible"/>
                                      </p:to>
                                    </p:set>
                                    <p:anim calcmode="lin" valueType="num">
                                      <p:cBhvr additive="base">
                                        <p:cTn id="39" dur="500" fill="hold"/>
                                        <p:tgtEl>
                                          <p:spTgt spid="5126"/>
                                        </p:tgtEl>
                                        <p:attrNameLst>
                                          <p:attrName>ppt_x</p:attrName>
                                        </p:attrNameLst>
                                      </p:cBhvr>
                                      <p:tavLst>
                                        <p:tav tm="0">
                                          <p:val>
                                            <p:strVal val="1+#ppt_w/2"/>
                                          </p:val>
                                        </p:tav>
                                        <p:tav tm="100000">
                                          <p:val>
                                            <p:strVal val="#ppt_x"/>
                                          </p:val>
                                        </p:tav>
                                      </p:tavLst>
                                    </p:anim>
                                    <p:anim calcmode="lin" valueType="num">
                                      <p:cBhvr additive="base">
                                        <p:cTn id="40" dur="500" fill="hold"/>
                                        <p:tgtEl>
                                          <p:spTgt spid="5126"/>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127"/>
                                        </p:tgtEl>
                                        <p:attrNameLst>
                                          <p:attrName>style.visibility</p:attrName>
                                        </p:attrNameLst>
                                      </p:cBhvr>
                                      <p:to>
                                        <p:strVal val="visible"/>
                                      </p:to>
                                    </p:set>
                                    <p:anim calcmode="lin" valueType="num">
                                      <p:cBhvr additive="base">
                                        <p:cTn id="43" dur="500" fill="hold"/>
                                        <p:tgtEl>
                                          <p:spTgt spid="5127"/>
                                        </p:tgtEl>
                                        <p:attrNameLst>
                                          <p:attrName>ppt_x</p:attrName>
                                        </p:attrNameLst>
                                      </p:cBhvr>
                                      <p:tavLst>
                                        <p:tav tm="0">
                                          <p:val>
                                            <p:strVal val="1+#ppt_w/2"/>
                                          </p:val>
                                        </p:tav>
                                        <p:tav tm="100000">
                                          <p:val>
                                            <p:strVal val="#ppt_x"/>
                                          </p:val>
                                        </p:tav>
                                      </p:tavLst>
                                    </p:anim>
                                    <p:anim calcmode="lin" valueType="num">
                                      <p:cBhvr additive="base">
                                        <p:cTn id="44" dur="500" fill="hold"/>
                                        <p:tgtEl>
                                          <p:spTgt spid="5127"/>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136"/>
                                        </p:tgtEl>
                                        <p:attrNameLst>
                                          <p:attrName>style.visibility</p:attrName>
                                        </p:attrNameLst>
                                      </p:cBhvr>
                                      <p:to>
                                        <p:strVal val="visible"/>
                                      </p:to>
                                    </p:set>
                                    <p:anim calcmode="lin" valueType="num">
                                      <p:cBhvr additive="base">
                                        <p:cTn id="47" dur="500" fill="hold"/>
                                        <p:tgtEl>
                                          <p:spTgt spid="5136"/>
                                        </p:tgtEl>
                                        <p:attrNameLst>
                                          <p:attrName>ppt_x</p:attrName>
                                        </p:attrNameLst>
                                      </p:cBhvr>
                                      <p:tavLst>
                                        <p:tav tm="0">
                                          <p:val>
                                            <p:strVal val="1+#ppt_w/2"/>
                                          </p:val>
                                        </p:tav>
                                        <p:tav tm="100000">
                                          <p:val>
                                            <p:strVal val="#ppt_x"/>
                                          </p:val>
                                        </p:tav>
                                      </p:tavLst>
                                    </p:anim>
                                    <p:anim calcmode="lin" valueType="num">
                                      <p:cBhvr additive="base">
                                        <p:cTn id="48" dur="500" fill="hold"/>
                                        <p:tgtEl>
                                          <p:spTgt spid="5136"/>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128"/>
                                        </p:tgtEl>
                                        <p:attrNameLst>
                                          <p:attrName>style.visibility</p:attrName>
                                        </p:attrNameLst>
                                      </p:cBhvr>
                                      <p:to>
                                        <p:strVal val="visible"/>
                                      </p:to>
                                    </p:set>
                                    <p:anim calcmode="lin" valueType="num">
                                      <p:cBhvr additive="base">
                                        <p:cTn id="53" dur="500" fill="hold"/>
                                        <p:tgtEl>
                                          <p:spTgt spid="5128"/>
                                        </p:tgtEl>
                                        <p:attrNameLst>
                                          <p:attrName>ppt_x</p:attrName>
                                        </p:attrNameLst>
                                      </p:cBhvr>
                                      <p:tavLst>
                                        <p:tav tm="0">
                                          <p:val>
                                            <p:strVal val="1+#ppt_w/2"/>
                                          </p:val>
                                        </p:tav>
                                        <p:tav tm="100000">
                                          <p:val>
                                            <p:strVal val="#ppt_x"/>
                                          </p:val>
                                        </p:tav>
                                      </p:tavLst>
                                    </p:anim>
                                    <p:anim calcmode="lin" valueType="num">
                                      <p:cBhvr additive="base">
                                        <p:cTn id="54" dur="500" fill="hold"/>
                                        <p:tgtEl>
                                          <p:spTgt spid="5128"/>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5129"/>
                                        </p:tgtEl>
                                        <p:attrNameLst>
                                          <p:attrName>style.visibility</p:attrName>
                                        </p:attrNameLst>
                                      </p:cBhvr>
                                      <p:to>
                                        <p:strVal val="visible"/>
                                      </p:to>
                                    </p:set>
                                    <p:anim calcmode="lin" valueType="num">
                                      <p:cBhvr additive="base">
                                        <p:cTn id="57" dur="500" fill="hold"/>
                                        <p:tgtEl>
                                          <p:spTgt spid="5129"/>
                                        </p:tgtEl>
                                        <p:attrNameLst>
                                          <p:attrName>ppt_x</p:attrName>
                                        </p:attrNameLst>
                                      </p:cBhvr>
                                      <p:tavLst>
                                        <p:tav tm="0">
                                          <p:val>
                                            <p:strVal val="1+#ppt_w/2"/>
                                          </p:val>
                                        </p:tav>
                                        <p:tav tm="100000">
                                          <p:val>
                                            <p:strVal val="#ppt_x"/>
                                          </p:val>
                                        </p:tav>
                                      </p:tavLst>
                                    </p:anim>
                                    <p:anim calcmode="lin" valueType="num">
                                      <p:cBhvr additive="base">
                                        <p:cTn id="58" dur="500" fill="hold"/>
                                        <p:tgtEl>
                                          <p:spTgt spid="512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137"/>
                                        </p:tgtEl>
                                        <p:attrNameLst>
                                          <p:attrName>style.visibility</p:attrName>
                                        </p:attrNameLst>
                                      </p:cBhvr>
                                      <p:to>
                                        <p:strVal val="visible"/>
                                      </p:to>
                                    </p:set>
                                    <p:anim calcmode="lin" valueType="num">
                                      <p:cBhvr additive="base">
                                        <p:cTn id="61" dur="500" fill="hold"/>
                                        <p:tgtEl>
                                          <p:spTgt spid="5137"/>
                                        </p:tgtEl>
                                        <p:attrNameLst>
                                          <p:attrName>ppt_x</p:attrName>
                                        </p:attrNameLst>
                                      </p:cBhvr>
                                      <p:tavLst>
                                        <p:tav tm="0">
                                          <p:val>
                                            <p:strVal val="1+#ppt_w/2"/>
                                          </p:val>
                                        </p:tav>
                                        <p:tav tm="100000">
                                          <p:val>
                                            <p:strVal val="#ppt_x"/>
                                          </p:val>
                                        </p:tav>
                                      </p:tavLst>
                                    </p:anim>
                                    <p:anim calcmode="lin" valueType="num">
                                      <p:cBhvr additive="base">
                                        <p:cTn id="62" dur="500" fill="hold"/>
                                        <p:tgtEl>
                                          <p:spTgt spid="513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130"/>
                                        </p:tgtEl>
                                        <p:attrNameLst>
                                          <p:attrName>style.visibility</p:attrName>
                                        </p:attrNameLst>
                                      </p:cBhvr>
                                      <p:to>
                                        <p:strVal val="visible"/>
                                      </p:to>
                                    </p:set>
                                    <p:anim calcmode="lin" valueType="num">
                                      <p:cBhvr additive="base">
                                        <p:cTn id="67" dur="500" fill="hold"/>
                                        <p:tgtEl>
                                          <p:spTgt spid="5130"/>
                                        </p:tgtEl>
                                        <p:attrNameLst>
                                          <p:attrName>ppt_x</p:attrName>
                                        </p:attrNameLst>
                                      </p:cBhvr>
                                      <p:tavLst>
                                        <p:tav tm="0">
                                          <p:val>
                                            <p:strVal val="1+#ppt_w/2"/>
                                          </p:val>
                                        </p:tav>
                                        <p:tav tm="100000">
                                          <p:val>
                                            <p:strVal val="#ppt_x"/>
                                          </p:val>
                                        </p:tav>
                                      </p:tavLst>
                                    </p:anim>
                                    <p:anim calcmode="lin" valueType="num">
                                      <p:cBhvr additive="base">
                                        <p:cTn id="68" dur="500" fill="hold"/>
                                        <p:tgtEl>
                                          <p:spTgt spid="5130"/>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5131"/>
                                        </p:tgtEl>
                                        <p:attrNameLst>
                                          <p:attrName>style.visibility</p:attrName>
                                        </p:attrNameLst>
                                      </p:cBhvr>
                                      <p:to>
                                        <p:strVal val="visible"/>
                                      </p:to>
                                    </p:set>
                                    <p:anim calcmode="lin" valueType="num">
                                      <p:cBhvr additive="base">
                                        <p:cTn id="71" dur="500" fill="hold"/>
                                        <p:tgtEl>
                                          <p:spTgt spid="5131"/>
                                        </p:tgtEl>
                                        <p:attrNameLst>
                                          <p:attrName>ppt_x</p:attrName>
                                        </p:attrNameLst>
                                      </p:cBhvr>
                                      <p:tavLst>
                                        <p:tav tm="0">
                                          <p:val>
                                            <p:strVal val="1+#ppt_w/2"/>
                                          </p:val>
                                        </p:tav>
                                        <p:tav tm="100000">
                                          <p:val>
                                            <p:strVal val="#ppt_x"/>
                                          </p:val>
                                        </p:tav>
                                      </p:tavLst>
                                    </p:anim>
                                    <p:anim calcmode="lin" valueType="num">
                                      <p:cBhvr additive="base">
                                        <p:cTn id="72" dur="500" fill="hold"/>
                                        <p:tgtEl>
                                          <p:spTgt spid="5131"/>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5138"/>
                                        </p:tgtEl>
                                        <p:attrNameLst>
                                          <p:attrName>style.visibility</p:attrName>
                                        </p:attrNameLst>
                                      </p:cBhvr>
                                      <p:to>
                                        <p:strVal val="visible"/>
                                      </p:to>
                                    </p:set>
                                    <p:anim calcmode="lin" valueType="num">
                                      <p:cBhvr additive="base">
                                        <p:cTn id="75" dur="500" fill="hold"/>
                                        <p:tgtEl>
                                          <p:spTgt spid="5138"/>
                                        </p:tgtEl>
                                        <p:attrNameLst>
                                          <p:attrName>ppt_x</p:attrName>
                                        </p:attrNameLst>
                                      </p:cBhvr>
                                      <p:tavLst>
                                        <p:tav tm="0">
                                          <p:val>
                                            <p:strVal val="1+#ppt_w/2"/>
                                          </p:val>
                                        </p:tav>
                                        <p:tav tm="100000">
                                          <p:val>
                                            <p:strVal val="#ppt_x"/>
                                          </p:val>
                                        </p:tav>
                                      </p:tavLst>
                                    </p:anim>
                                    <p:anim calcmode="lin" valueType="num">
                                      <p:cBhvr additive="base">
                                        <p:cTn id="76" dur="500" fill="hold"/>
                                        <p:tgtEl>
                                          <p:spTgt spid="5138"/>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5132"/>
                                        </p:tgtEl>
                                        <p:attrNameLst>
                                          <p:attrName>style.visibility</p:attrName>
                                        </p:attrNameLst>
                                      </p:cBhvr>
                                      <p:to>
                                        <p:strVal val="visible"/>
                                      </p:to>
                                    </p:set>
                                    <p:anim calcmode="lin" valueType="num">
                                      <p:cBhvr additive="base">
                                        <p:cTn id="81" dur="500" fill="hold"/>
                                        <p:tgtEl>
                                          <p:spTgt spid="5132"/>
                                        </p:tgtEl>
                                        <p:attrNameLst>
                                          <p:attrName>ppt_x</p:attrName>
                                        </p:attrNameLst>
                                      </p:cBhvr>
                                      <p:tavLst>
                                        <p:tav tm="0">
                                          <p:val>
                                            <p:strVal val="1+#ppt_w/2"/>
                                          </p:val>
                                        </p:tav>
                                        <p:tav tm="100000">
                                          <p:val>
                                            <p:strVal val="#ppt_x"/>
                                          </p:val>
                                        </p:tav>
                                      </p:tavLst>
                                    </p:anim>
                                    <p:anim calcmode="lin" valueType="num">
                                      <p:cBhvr additive="base">
                                        <p:cTn id="82" dur="500" fill="hold"/>
                                        <p:tgtEl>
                                          <p:spTgt spid="5132"/>
                                        </p:tgtEl>
                                        <p:attrNameLst>
                                          <p:attrName>ppt_y</p:attrName>
                                        </p:attrNameLst>
                                      </p:cBhvr>
                                      <p:tavLst>
                                        <p:tav tm="0">
                                          <p:val>
                                            <p:strVal val="#ppt_y"/>
                                          </p:val>
                                        </p:tav>
                                        <p:tav tm="100000">
                                          <p:val>
                                            <p:strVal val="#ppt_y"/>
                                          </p:val>
                                        </p:tav>
                                      </p:tavLst>
                                    </p:anim>
                                  </p:childTnLst>
                                </p:cTn>
                              </p:par>
                              <p:par>
                                <p:cTn id="83" presetID="2" presetClass="entr" presetSubtype="2" fill="hold" nodeType="withEffect">
                                  <p:stCondLst>
                                    <p:cond delay="0"/>
                                  </p:stCondLst>
                                  <p:childTnLst>
                                    <p:set>
                                      <p:cBhvr>
                                        <p:cTn id="84" dur="1" fill="hold">
                                          <p:stCondLst>
                                            <p:cond delay="0"/>
                                          </p:stCondLst>
                                        </p:cTn>
                                        <p:tgtEl>
                                          <p:spTgt spid="5134"/>
                                        </p:tgtEl>
                                        <p:attrNameLst>
                                          <p:attrName>style.visibility</p:attrName>
                                        </p:attrNameLst>
                                      </p:cBhvr>
                                      <p:to>
                                        <p:strVal val="visible"/>
                                      </p:to>
                                    </p:set>
                                    <p:anim calcmode="lin" valueType="num">
                                      <p:cBhvr additive="base">
                                        <p:cTn id="85" dur="500" fill="hold"/>
                                        <p:tgtEl>
                                          <p:spTgt spid="5134"/>
                                        </p:tgtEl>
                                        <p:attrNameLst>
                                          <p:attrName>ppt_x</p:attrName>
                                        </p:attrNameLst>
                                      </p:cBhvr>
                                      <p:tavLst>
                                        <p:tav tm="0">
                                          <p:val>
                                            <p:strVal val="1+#ppt_w/2"/>
                                          </p:val>
                                        </p:tav>
                                        <p:tav tm="100000">
                                          <p:val>
                                            <p:strVal val="#ppt_x"/>
                                          </p:val>
                                        </p:tav>
                                      </p:tavLst>
                                    </p:anim>
                                    <p:anim calcmode="lin" valueType="num">
                                      <p:cBhvr additive="base">
                                        <p:cTn id="86" dur="500" fill="hold"/>
                                        <p:tgtEl>
                                          <p:spTgt spid="5134"/>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5139"/>
                                        </p:tgtEl>
                                        <p:attrNameLst>
                                          <p:attrName>style.visibility</p:attrName>
                                        </p:attrNameLst>
                                      </p:cBhvr>
                                      <p:to>
                                        <p:strVal val="visible"/>
                                      </p:to>
                                    </p:set>
                                    <p:anim calcmode="lin" valueType="num">
                                      <p:cBhvr additive="base">
                                        <p:cTn id="89" dur="500" fill="hold"/>
                                        <p:tgtEl>
                                          <p:spTgt spid="5139"/>
                                        </p:tgtEl>
                                        <p:attrNameLst>
                                          <p:attrName>ppt_x</p:attrName>
                                        </p:attrNameLst>
                                      </p:cBhvr>
                                      <p:tavLst>
                                        <p:tav tm="0">
                                          <p:val>
                                            <p:strVal val="1+#ppt_w/2"/>
                                          </p:val>
                                        </p:tav>
                                        <p:tav tm="100000">
                                          <p:val>
                                            <p:strVal val="#ppt_x"/>
                                          </p:val>
                                        </p:tav>
                                      </p:tavLst>
                                    </p:anim>
                                    <p:anim calcmode="lin" valueType="num">
                                      <p:cBhvr additive="base">
                                        <p:cTn id="90" dur="500" fill="hold"/>
                                        <p:tgtEl>
                                          <p:spTgt spid="5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6" grpId="0"/>
      <p:bldP spid="5128" grpId="0"/>
      <p:bldP spid="5130" grpId="0"/>
      <p:bldP spid="5132" grpId="0"/>
      <p:bldP spid="5136" grpId="0"/>
      <p:bldP spid="5137" grpId="0"/>
      <p:bldP spid="5138" grpId="0"/>
      <p:bldP spid="5139" grpId="0"/>
      <p:bldP spid="5141" grpId="0" animBg="1"/>
      <p:bldP spid="5142" grpId="0"/>
      <p:bldP spid="5143" grpId="0"/>
      <p:bldP spid="51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447"/>
            <a:ext cx="12857163" cy="7232468"/>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p:cNvSpPr>
            <a:spLocks/>
          </p:cNvSpPr>
          <p:nvPr/>
        </p:nvSpPr>
        <p:spPr bwMode="auto">
          <a:xfrm>
            <a:off x="6976149" y="449"/>
            <a:ext cx="5881809" cy="7232466"/>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chemeClr val="tx1">
              <a:alpha val="60000"/>
            </a:schemeClr>
          </a:solidFill>
          <a:ln>
            <a:noFill/>
          </a:ln>
          <a:effectLst/>
          <a:extLst/>
        </p:spPr>
        <p:txBody>
          <a:bodyPr vert="horz" wrap="square" lIns="45311" tIns="22656" rIns="45311" bIns="22656" numCol="1" anchor="t" anchorCtr="0" compatLnSpc="1">
            <a:prstTxWarp prst="textNoShape">
              <a:avLst/>
            </a:prstTxWarp>
          </a:bodyPr>
          <a:lstStyle/>
          <a:p>
            <a:endParaRPr lang="zh-CN" altLang="en-US">
              <a:ea typeface="微软雅黑" panose="020B0503020204020204" pitchFamily="34" charset="-122"/>
            </a:endParaRPr>
          </a:p>
        </p:txBody>
      </p:sp>
      <p:sp>
        <p:nvSpPr>
          <p:cNvPr id="45" name="TextBox 44"/>
          <p:cNvSpPr txBox="1"/>
          <p:nvPr/>
        </p:nvSpPr>
        <p:spPr>
          <a:xfrm>
            <a:off x="9179592" y="2180318"/>
            <a:ext cx="2506612" cy="484336"/>
          </a:xfrm>
          <a:prstGeom prst="rect">
            <a:avLst/>
          </a:prstGeom>
          <a:noFill/>
        </p:spPr>
        <p:txBody>
          <a:bodyPr wrap="square" lIns="45311" tIns="22656" rIns="45311" bIns="22656" rtlCol="0">
            <a:spAutoFit/>
          </a:bodyPr>
          <a:lstStyle/>
          <a:p>
            <a:pPr>
              <a:tabLst>
                <a:tab pos="990501" algn="l"/>
              </a:tabLst>
            </a:pPr>
            <a:r>
              <a:rPr lang="zh-CN" altLang="en-US" sz="2856" dirty="0" smtClean="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游戏设定</a:t>
            </a:r>
            <a:endParaRPr lang="en-SG" altLang="zh-CN" sz="2856"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endParaRPr>
          </a:p>
        </p:txBody>
      </p:sp>
      <p:sp>
        <p:nvSpPr>
          <p:cNvPr id="46" name="TextBox 45"/>
          <p:cNvSpPr txBox="1"/>
          <p:nvPr/>
        </p:nvSpPr>
        <p:spPr>
          <a:xfrm>
            <a:off x="9179592" y="1868465"/>
            <a:ext cx="2647861" cy="353531"/>
          </a:xfrm>
          <a:prstGeom prst="rect">
            <a:avLst/>
          </a:prstGeom>
          <a:noFill/>
        </p:spPr>
        <p:txBody>
          <a:bodyPr wrap="square" lIns="45311" tIns="22656" rIns="45311" bIns="22656" rtlCol="0">
            <a:spAutoFit/>
          </a:bodyPr>
          <a:lstStyle/>
          <a:p>
            <a:r>
              <a:rPr lang="en-US" altLang="zh-CN" sz="2000" dirty="0" smtClean="0">
                <a:solidFill>
                  <a:schemeClr val="bg1"/>
                </a:solidFill>
                <a:latin typeface="+mj-lt"/>
                <a:ea typeface="微软雅黑" panose="020B0503020204020204" pitchFamily="34" charset="-122"/>
                <a:cs typeface="Microsoft Himalaya" panose="01010100010101010101" pitchFamily="2" charset="0"/>
              </a:rPr>
              <a:t>Game Settings</a:t>
            </a:r>
            <a:endParaRPr lang="zh-CN" altLang="en-US" sz="2000" dirty="0">
              <a:solidFill>
                <a:schemeClr val="bg1"/>
              </a:solidFill>
              <a:latin typeface="+mj-lt"/>
              <a:ea typeface="微软雅黑" panose="020B0503020204020204" pitchFamily="34" charset="-122"/>
              <a:cs typeface="Microsoft Himalaya" panose="01010100010101010101" pitchFamily="2" charset="0"/>
            </a:endParaRPr>
          </a:p>
        </p:txBody>
      </p:sp>
      <p:sp>
        <p:nvSpPr>
          <p:cNvPr id="70" name="TextBox 69"/>
          <p:cNvSpPr txBox="1"/>
          <p:nvPr/>
        </p:nvSpPr>
        <p:spPr>
          <a:xfrm>
            <a:off x="8193632" y="3600657"/>
            <a:ext cx="1213866" cy="2230840"/>
          </a:xfrm>
          <a:prstGeom prst="rect">
            <a:avLst/>
          </a:prstGeom>
          <a:noFill/>
        </p:spPr>
        <p:txBody>
          <a:bodyPr wrap="none" lIns="45311" tIns="22656" rIns="45311" bIns="22656" rtlCol="0">
            <a:spAutoFit/>
          </a:bodyPr>
          <a:lstStyle/>
          <a:p>
            <a:r>
              <a:rPr lang="en-US" altLang="zh-CN" sz="14199" spc="-149" dirty="0">
                <a:solidFill>
                  <a:schemeClr val="bg1"/>
                </a:solidFill>
                <a:latin typeface="Agency FB" panose="020B0503020202020204" pitchFamily="34" charset="0"/>
                <a:ea typeface="微软雅黑" panose="020B0503020204020204" pitchFamily="34" charset="-122"/>
                <a:cs typeface="Raavi" pitchFamily="34" charset="0"/>
              </a:rPr>
              <a:t>01</a:t>
            </a:r>
            <a:endParaRPr lang="zh-CN" altLang="en-US" sz="14199" spc="-149" dirty="0">
              <a:solidFill>
                <a:schemeClr val="bg1"/>
              </a:solidFill>
              <a:latin typeface="Agency FB" panose="020B050302020202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val="2852891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 calcmode="lin" valueType="num">
                                      <p:cBhvr>
                                        <p:cTn id="9" dur="75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randombar(horizontal)">
                                      <p:cBhvr>
                                        <p:cTn id="23" dur="500"/>
                                        <p:tgtEl>
                                          <p:spTgt spid="4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5" grpId="0"/>
      <p:bldP spid="46" grpId="0"/>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ss1.bdstatic.com/-vo3dSag_xI4khGkpoWK1HF6hhy/baike/crop%3D0%2C45%2C1024%2C676%3Bc0%3Dbaike116%2C5%2C5%2C116%2C38/sign=040e4995fd03738dca0556628e2b9c65/b812c8fcc3cec3fd410c9140dd88d43f879427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151" y="1701613"/>
            <a:ext cx="8568952" cy="565684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3"/>
          <p:cNvSpPr>
            <a:spLocks noChangeArrowheads="1"/>
          </p:cNvSpPr>
          <p:nvPr/>
        </p:nvSpPr>
        <p:spPr bwMode="auto">
          <a:xfrm>
            <a:off x="668735" y="4480421"/>
            <a:ext cx="4191592" cy="1898571"/>
          </a:xfrm>
          <a:prstGeom prst="rect">
            <a:avLst/>
          </a:prstGeom>
          <a:solidFill>
            <a:schemeClr val="accent1">
              <a:alpha val="76862"/>
            </a:schemeClr>
          </a:solidFill>
          <a:ln>
            <a:noFill/>
          </a:ln>
          <a:extLst/>
        </p:spPr>
        <p:txBody>
          <a:bodyPr lIns="189833" tIns="113900" rIns="189833" bIns="1139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lnSpc>
                <a:spcPct val="150000"/>
              </a:lnSpc>
              <a:spcBef>
                <a:spcPts val="0"/>
              </a:spcBef>
              <a:spcAft>
                <a:spcPts val="0"/>
              </a:spcAft>
              <a:buNone/>
            </a:pPr>
            <a:r>
              <a:rPr lang="zh-CN" altLang="en-US" sz="800" dirty="0" smtClean="0">
                <a:solidFill>
                  <a:schemeClr val="bg1"/>
                </a:solidFill>
                <a:latin typeface="Arial" panose="020B0604020202020204" pitchFamily="34" charset="0"/>
                <a:cs typeface="Arial" panose="020B0604020202020204" pitchFamily="34" charset="0"/>
                <a:sym typeface="Arial" panose="020B0604020202020204" pitchFamily="34" charset="0"/>
              </a:rPr>
              <a:t>埃</a:t>
            </a:r>
            <a:r>
              <a:rPr lang="zh-CN" altLang="en-US" sz="800" dirty="0">
                <a:solidFill>
                  <a:schemeClr val="bg1"/>
                </a:solidFill>
                <a:latin typeface="Arial" panose="020B0604020202020204" pitchFamily="34" charset="0"/>
                <a:cs typeface="Arial" panose="020B0604020202020204" pitchFamily="34" charset="0"/>
                <a:sym typeface="Arial" panose="020B0604020202020204" pitchFamily="34" charset="0"/>
              </a:rPr>
              <a:t>利斯国的重要人员被恐怖分子绑架，并且恐怖分子回到了本国内并且成为了国家的英雄。本着对公民负责的原则以及迫于国际舆论的压力，埃利斯国决定跨国营救人质，并成立了一支独立的营救小组，小组成员是各领域的专家。由于是跨国行动，行动小组无法在境外获得国家的庇护，后方也没有</a:t>
            </a:r>
            <a:r>
              <a:rPr lang="zh-CN" altLang="en-US" sz="800" dirty="0" smtClean="0">
                <a:solidFill>
                  <a:schemeClr val="bg1"/>
                </a:solidFill>
                <a:latin typeface="Arial" panose="020B0604020202020204" pitchFamily="34" charset="0"/>
                <a:cs typeface="Arial" panose="020B0604020202020204" pitchFamily="34" charset="0"/>
                <a:sym typeface="Arial" panose="020B0604020202020204" pitchFamily="34" charset="0"/>
              </a:rPr>
              <a:t>支援。</a:t>
            </a:r>
          </a:p>
          <a:p>
            <a:pPr algn="just">
              <a:lnSpc>
                <a:spcPct val="150000"/>
              </a:lnSpc>
              <a:spcBef>
                <a:spcPts val="0"/>
              </a:spcBef>
              <a:spcAft>
                <a:spcPts val="0"/>
              </a:spcAft>
              <a:buNone/>
            </a:pPr>
            <a:r>
              <a:rPr lang="zh-CN" altLang="en-US" sz="800" dirty="0" smtClean="0">
                <a:solidFill>
                  <a:schemeClr val="bg1"/>
                </a:solidFill>
                <a:latin typeface="Arial" panose="020B0604020202020204" pitchFamily="34" charset="0"/>
                <a:cs typeface="Arial" panose="020B0604020202020204" pitchFamily="34" charset="0"/>
                <a:sym typeface="Arial" panose="020B0604020202020204" pitchFamily="34" charset="0"/>
              </a:rPr>
              <a:t>此时总部突然传来紧急消息，绑架的人质里有一名人员体内有特殊的信号源，但是信号不稳定，时断时续。由此可以得知人质的大致位置，敌人正在押送人质到达他们的基地，但是需要几天的时间。小队须根据时隐时现的信号定位，赶在人质到达组织基地之前将其救出。</a:t>
            </a:r>
            <a:endParaRPr lang="zh-CN" altLang="en-US" sz="8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6" name="Content Placeholder 2"/>
          <p:cNvSpPr txBox="1">
            <a:spLocks/>
          </p:cNvSpPr>
          <p:nvPr/>
        </p:nvSpPr>
        <p:spPr>
          <a:xfrm>
            <a:off x="596064" y="1312069"/>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8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原作背景</a:t>
            </a:r>
            <a:endParaRPr lang="en-US" sz="1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Content Placeholder 2"/>
          <p:cNvSpPr txBox="1">
            <a:spLocks/>
          </p:cNvSpPr>
          <p:nvPr/>
        </p:nvSpPr>
        <p:spPr>
          <a:xfrm>
            <a:off x="596064" y="1701613"/>
            <a:ext cx="3097008" cy="191471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1972</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年</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8</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月</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26</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日，第</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20</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届奥运会在原联邦德国</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西德</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的慕尼黑召开。盛会的欢乐祥和却难以化解根深蒂固的民族矛盾，</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9</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月</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日凌晨，</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8</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名全副武装的“黑九月”巴勒斯坦恐怖分子闯入以色列代表团驻地，劫持了</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9</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名以色列</a:t>
            </a:r>
            <a:r>
              <a:rPr lang="zh-CN" altLang="en-US"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运动员</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a:t>
            </a:r>
            <a:r>
              <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名教练作为人质。枪战中，恐怖分子虽被击毙，但人质也全部遇难，造成了震惊世界的“慕尼黑惨案”。</a:t>
            </a:r>
          </a:p>
          <a:p>
            <a:pPr algn="just">
              <a:lnSpc>
                <a:spcPct val="150000"/>
              </a:lnSpc>
              <a:spcBef>
                <a:spcPts val="0"/>
              </a:spcBef>
              <a:spcAft>
                <a:spcPts val="0"/>
              </a:spcAft>
            </a:pP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以色列情报机关“摩萨德”长官伊弗雷姆授命特工新手艾伍纳组建暗杀小组，秘密追踪并除掉巴勒斯坦“恐怖分子”。从此，艾伍纳就深埋了往日身份，作为猎手的他们早晚也会成为猎手的目标。 </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endParaRPr lang="en-US" altLang="zh-CN" sz="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游戏设定</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Content Placeholder 2"/>
          <p:cNvSpPr txBox="1">
            <a:spLocks/>
          </p:cNvSpPr>
          <p:nvPr/>
        </p:nvSpPr>
        <p:spPr>
          <a:xfrm>
            <a:off x="595168" y="3976365"/>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8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本座设定</a:t>
            </a:r>
            <a:endParaRPr lang="en-US" sz="1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65124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1500"/>
                            </p:stCondLst>
                            <p:childTnLst>
                              <p:par>
                                <p:cTn id="13" presetID="6"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750"/>
                                        <p:tgtEl>
                                          <p:spTgt spid="7"/>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7317" y="1990607"/>
            <a:ext cx="4434189" cy="5175051"/>
            <a:chOff x="-36513" y="1887493"/>
            <a:chExt cx="4204499" cy="4906984"/>
          </a:xfrm>
        </p:grpSpPr>
        <p:sp>
          <p:nvSpPr>
            <p:cNvPr id="6" name="Line 29"/>
            <p:cNvSpPr>
              <a:spLocks noChangeShapeType="1"/>
            </p:cNvSpPr>
            <p:nvPr/>
          </p:nvSpPr>
          <p:spPr bwMode="gray">
            <a:xfrm flipH="1">
              <a:off x="2814" y="6365566"/>
              <a:ext cx="3036678" cy="246217"/>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7" name="Line 30"/>
            <p:cNvSpPr>
              <a:spLocks noChangeShapeType="1"/>
            </p:cNvSpPr>
            <p:nvPr/>
          </p:nvSpPr>
          <p:spPr bwMode="gray">
            <a:xfrm flipH="1">
              <a:off x="2814" y="3739251"/>
              <a:ext cx="656579" cy="2872533"/>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1" name="Line 34"/>
            <p:cNvSpPr>
              <a:spLocks noChangeShapeType="1"/>
            </p:cNvSpPr>
            <p:nvPr/>
          </p:nvSpPr>
          <p:spPr bwMode="gray">
            <a:xfrm flipH="1">
              <a:off x="2814" y="3511842"/>
              <a:ext cx="1793624" cy="3099940"/>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2" name="Line 35"/>
            <p:cNvSpPr>
              <a:spLocks noChangeShapeType="1"/>
            </p:cNvSpPr>
            <p:nvPr/>
          </p:nvSpPr>
          <p:spPr bwMode="gray">
            <a:xfrm flipH="1">
              <a:off x="2814" y="5375568"/>
              <a:ext cx="3118750" cy="1236215"/>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3" name="Line 36"/>
            <p:cNvSpPr>
              <a:spLocks noChangeShapeType="1"/>
            </p:cNvSpPr>
            <p:nvPr/>
          </p:nvSpPr>
          <p:spPr bwMode="gray">
            <a:xfrm flipH="1">
              <a:off x="2814" y="1887493"/>
              <a:ext cx="2010772" cy="4724290"/>
            </a:xfrm>
            <a:prstGeom prst="line">
              <a:avLst/>
            </a:prstGeom>
            <a:noFill/>
            <a:ln w="19050">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4" name="Line 37"/>
            <p:cNvSpPr>
              <a:spLocks noChangeShapeType="1"/>
            </p:cNvSpPr>
            <p:nvPr/>
          </p:nvSpPr>
          <p:spPr bwMode="gray">
            <a:xfrm flipH="1">
              <a:off x="2814" y="3316921"/>
              <a:ext cx="2487819" cy="3294862"/>
            </a:xfrm>
            <a:prstGeom prst="line">
              <a:avLst/>
            </a:prstGeom>
            <a:noFill/>
            <a:ln w="19050">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5" name="Line 38"/>
            <p:cNvSpPr>
              <a:spLocks noChangeShapeType="1"/>
            </p:cNvSpPr>
            <p:nvPr/>
          </p:nvSpPr>
          <p:spPr bwMode="gray">
            <a:xfrm flipH="1">
              <a:off x="2814" y="4681373"/>
              <a:ext cx="3065745" cy="1930410"/>
            </a:xfrm>
            <a:prstGeom prst="line">
              <a:avLst/>
            </a:prstGeom>
            <a:noFill/>
            <a:ln w="19050">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6" name="Line 39"/>
            <p:cNvSpPr>
              <a:spLocks noChangeShapeType="1"/>
            </p:cNvSpPr>
            <p:nvPr/>
          </p:nvSpPr>
          <p:spPr bwMode="gray">
            <a:xfrm flipH="1">
              <a:off x="2814" y="5808158"/>
              <a:ext cx="4165172" cy="803625"/>
            </a:xfrm>
            <a:prstGeom prst="line">
              <a:avLst/>
            </a:prstGeom>
            <a:noFill/>
            <a:ln w="19050">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3" name="Line 42"/>
            <p:cNvSpPr>
              <a:spLocks noChangeShapeType="1"/>
            </p:cNvSpPr>
            <p:nvPr/>
          </p:nvSpPr>
          <p:spPr bwMode="gray">
            <a:xfrm flipH="1">
              <a:off x="-36513" y="4250234"/>
              <a:ext cx="2708447" cy="2544243"/>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sp>
        <p:nvSpPr>
          <p:cNvPr id="8" name="AutoShape 31"/>
          <p:cNvSpPr>
            <a:spLocks noChangeArrowheads="1"/>
          </p:cNvSpPr>
          <p:nvPr/>
        </p:nvSpPr>
        <p:spPr bwMode="gray">
          <a:xfrm>
            <a:off x="1895767" y="3467468"/>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3"/>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9" name="AutoShape 32"/>
          <p:cNvSpPr>
            <a:spLocks noChangeArrowheads="1"/>
          </p:cNvSpPr>
          <p:nvPr/>
        </p:nvSpPr>
        <p:spPr bwMode="gray">
          <a:xfrm>
            <a:off x="2773948" y="4289748"/>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0" name="AutoShape 33"/>
          <p:cNvSpPr>
            <a:spLocks noChangeArrowheads="1"/>
          </p:cNvSpPr>
          <p:nvPr/>
        </p:nvSpPr>
        <p:spPr bwMode="gray">
          <a:xfrm>
            <a:off x="3307710" y="5497925"/>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4"/>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nvGrpSpPr>
          <p:cNvPr id="38" name="组合 37"/>
          <p:cNvGrpSpPr/>
          <p:nvPr/>
        </p:nvGrpSpPr>
        <p:grpSpPr>
          <a:xfrm>
            <a:off x="3952" y="4799758"/>
            <a:ext cx="2479621" cy="2432893"/>
            <a:chOff x="2617" y="4551130"/>
            <a:chExt cx="2351177" cy="2306870"/>
          </a:xfrm>
          <a:solidFill>
            <a:srgbClr val="0170C1"/>
          </a:solidFill>
        </p:grpSpPr>
        <p:sp>
          <p:nvSpPr>
            <p:cNvPr id="34" name="Arc 43"/>
            <p:cNvSpPr>
              <a:spLocks/>
            </p:cNvSpPr>
            <p:nvPr/>
          </p:nvSpPr>
          <p:spPr bwMode="gray">
            <a:xfrm>
              <a:off x="2617" y="4551130"/>
              <a:ext cx="2351177" cy="23068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3"/>
            </a:solidFill>
            <a:ln w="76200">
              <a:solidFill>
                <a:srgbClr val="E8E8E6"/>
              </a:solidFill>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6" name="Text Box 45"/>
            <p:cNvSpPr txBox="1">
              <a:spLocks noChangeArrowheads="1"/>
            </p:cNvSpPr>
            <p:nvPr/>
          </p:nvSpPr>
          <p:spPr bwMode="gray">
            <a:xfrm>
              <a:off x="102992" y="5646057"/>
              <a:ext cx="1401860" cy="437751"/>
            </a:xfrm>
            <a:prstGeom prst="rect">
              <a:avLst/>
            </a:prstGeom>
            <a:noFill/>
            <a:ln>
              <a:noFill/>
            </a:ln>
            <a:effectLst/>
            <a:extLst/>
          </p:spPr>
          <p:txBody>
            <a:bodyPr>
              <a:spAutoFit/>
            </a:bodyPr>
            <a:lstStyle/>
            <a:p>
              <a:pPr algn="ctr" fontAlgn="auto">
                <a:spcBef>
                  <a:spcPts val="0"/>
                </a:spcBef>
                <a:spcAft>
                  <a:spcPts val="0"/>
                </a:spcAft>
                <a:defRPr/>
              </a:pPr>
              <a:r>
                <a:rPr lang="zh-CN" altLang="en-US" sz="2400" b="1" dirty="0" smtClean="0">
                  <a:solidFill>
                    <a:schemeClr val="bg1"/>
                  </a:solidFill>
                  <a:latin typeface="Franklin Gothic Book" panose="020B0503020102020204" pitchFamily="34" charset="0"/>
                  <a:ea typeface="Segoe UI Emoji" panose="020B0502040204020203" pitchFamily="34" charset="0"/>
                </a:rPr>
                <a:t>游戏场景</a:t>
              </a:r>
              <a:endParaRPr lang="zh-CN" altLang="en-US" sz="2400" b="1" dirty="0">
                <a:solidFill>
                  <a:schemeClr val="bg1"/>
                </a:solidFill>
                <a:latin typeface="Franklin Gothic Book" panose="020B0503020102020204" pitchFamily="34" charset="0"/>
              </a:endParaRPr>
            </a:p>
          </p:txBody>
        </p:sp>
      </p:grpSp>
      <p:sp>
        <p:nvSpPr>
          <p:cNvPr id="22" name="AutoShape 50"/>
          <p:cNvSpPr>
            <a:spLocks noChangeArrowheads="1"/>
          </p:cNvSpPr>
          <p:nvPr/>
        </p:nvSpPr>
        <p:spPr bwMode="gray">
          <a:xfrm>
            <a:off x="4349988" y="5681857"/>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3"/>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6" name="AutoShape 55"/>
          <p:cNvSpPr>
            <a:spLocks noChangeArrowheads="1"/>
          </p:cNvSpPr>
          <p:nvPr/>
        </p:nvSpPr>
        <p:spPr bwMode="gray">
          <a:xfrm>
            <a:off x="1930029" y="1381109"/>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7" name="AutoShape 56"/>
          <p:cNvSpPr>
            <a:spLocks noChangeArrowheads="1"/>
          </p:cNvSpPr>
          <p:nvPr/>
        </p:nvSpPr>
        <p:spPr bwMode="gray">
          <a:xfrm>
            <a:off x="2481822" y="2931903"/>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BBF09"/>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8" name="AutoShape 57"/>
          <p:cNvSpPr>
            <a:spLocks noChangeArrowheads="1"/>
          </p:cNvSpPr>
          <p:nvPr/>
        </p:nvSpPr>
        <p:spPr bwMode="gray">
          <a:xfrm>
            <a:off x="3158041" y="4421386"/>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9" name="AutoShape 58"/>
          <p:cNvSpPr>
            <a:spLocks noChangeArrowheads="1"/>
          </p:cNvSpPr>
          <p:nvPr/>
        </p:nvSpPr>
        <p:spPr bwMode="gray">
          <a:xfrm>
            <a:off x="669559" y="3682054"/>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0" name="AutoShape 59"/>
          <p:cNvSpPr>
            <a:spLocks noChangeArrowheads="1"/>
          </p:cNvSpPr>
          <p:nvPr/>
        </p:nvSpPr>
        <p:spPr bwMode="gray">
          <a:xfrm>
            <a:off x="3233777" y="6597907"/>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4"/>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9" name="TextBox 38"/>
          <p:cNvSpPr txBox="1"/>
          <p:nvPr/>
        </p:nvSpPr>
        <p:spPr>
          <a:xfrm>
            <a:off x="2936009" y="1335205"/>
            <a:ext cx="5950546" cy="483337"/>
          </a:xfrm>
          <a:prstGeom prst="rect">
            <a:avLst/>
          </a:prstGeom>
          <a:noFill/>
        </p:spPr>
        <p:txBody>
          <a:bodyPr wrap="square" rtlCol="0">
            <a:spAutoFit/>
          </a:bodyPr>
          <a:lstStyle/>
          <a:p>
            <a:pPr>
              <a:lnSpc>
                <a:spcPct val="150000"/>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我方以五人小队为小团体进行协同作战，玩家扮演指挥官的角色，特种部队出身，并且你可以任意选择在这场游戏中的另一名操控角色，可以在相互</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切换</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我方</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可选的作战模式有三种</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1" name="TextBox 40"/>
          <p:cNvSpPr txBox="1"/>
          <p:nvPr/>
        </p:nvSpPr>
        <p:spPr>
          <a:xfrm>
            <a:off x="4151123" y="4256041"/>
            <a:ext cx="5950546" cy="923330"/>
          </a:xfrm>
          <a:prstGeom prst="rect">
            <a:avLst/>
          </a:prstGeom>
          <a:noFill/>
        </p:spPr>
        <p:txBody>
          <a:bodyPr wrap="square" rtlCol="0">
            <a:spAutoFit/>
          </a:bodyPr>
          <a:lstStyle/>
          <a:p>
            <a:pPr>
              <a:lnSpc>
                <a:spcPct val="150000"/>
              </a:lnSpc>
            </a:pP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爆破专家</a:t>
            </a: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：负责</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制造</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设置</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炸药，可以摧毁敌方车辆，炸毁建筑。分为压感炸药以及远程操控炸药。</a:t>
            </a:r>
          </a:p>
          <a:p>
            <a:pPr>
              <a:lnSpc>
                <a:spcPct val="150000"/>
              </a:lnSpc>
            </a:pP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欺诈师</a:t>
            </a: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B</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：掩人耳目，瞒天过海，可以混入敌方刺探情报。</a:t>
            </a:r>
          </a:p>
          <a:p>
            <a:pPr>
              <a:lnSpc>
                <a:spcPct val="150000"/>
              </a:lnSpc>
            </a:pP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电子信息技术专家</a:t>
            </a: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C</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：负责无人机的操控以及情报解析</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。无人机可发动攻击，但次数</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有限。</a:t>
            </a:r>
          </a:p>
          <a:p>
            <a:pPr>
              <a:lnSpc>
                <a:spcPct val="150000"/>
              </a:lnSpc>
            </a:pP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狙击专家</a:t>
            </a: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D</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：可以</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在极远的距离下观测敌人基地并感知和标记敌方指挥官的</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位置，狙杀</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有一定</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成功率。</a:t>
            </a:r>
            <a:endPar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2936009" y="1046762"/>
            <a:ext cx="2430227" cy="343593"/>
          </a:xfrm>
          <a:prstGeom prst="rect">
            <a:avLst/>
          </a:prstGeom>
          <a:noFill/>
        </p:spPr>
        <p:txBody>
          <a:bodyPr wrap="square" lIns="96431" tIns="48215" rIns="96431" bIns="48215" rtlCol="0">
            <a:spAutoFit/>
          </a:bodyPr>
          <a:lstStyle/>
          <a:p>
            <a:pPr fontAlgn="auto">
              <a:spcBef>
                <a:spcPts val="0"/>
              </a:spcBef>
              <a:spcAft>
                <a:spcPts val="0"/>
              </a:spcAft>
              <a:defRPr/>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作战方法</a:t>
            </a:r>
            <a:endParaRPr lang="en-US"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170"/>
          <p:cNvSpPr txBox="1"/>
          <p:nvPr/>
        </p:nvSpPr>
        <p:spPr>
          <a:xfrm>
            <a:off x="4151123" y="3919229"/>
            <a:ext cx="2430227" cy="367382"/>
          </a:xfrm>
          <a:prstGeom prst="rect">
            <a:avLst/>
          </a:prstGeom>
          <a:noFill/>
        </p:spPr>
        <p:txBody>
          <a:bodyPr wrap="square" lIns="96431" tIns="48215" rIns="96431" bIns="48215"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我方单位</a:t>
            </a:r>
            <a:endParaRPr lang="en-US" altLang="zh-CN" sz="1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游戏设定</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5" name="TextBox 39"/>
          <p:cNvSpPr txBox="1"/>
          <p:nvPr/>
        </p:nvSpPr>
        <p:spPr>
          <a:xfrm>
            <a:off x="3430910" y="2629947"/>
            <a:ext cx="5950546" cy="691087"/>
          </a:xfrm>
          <a:prstGeom prst="rect">
            <a:avLst/>
          </a:prstGeom>
          <a:noFill/>
        </p:spPr>
        <p:txBody>
          <a:bodyPr wrap="square" rtlCol="0">
            <a:spAutoFit/>
          </a:bodyPr>
          <a:lstStyle/>
          <a:p>
            <a:pPr>
              <a:lnSpc>
                <a:spcPct val="150000"/>
              </a:lnSpc>
            </a:pPr>
            <a:r>
              <a:rPr lang="en-US" altLang="zh-CN"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隐蔽作战：小队成员紧跟指挥官，各位队员按能力协作，悄悄突破敌方</a:t>
            </a:r>
          </a:p>
          <a:p>
            <a:pPr>
              <a:lnSpc>
                <a:spcPct val="150000"/>
              </a:lnSpc>
            </a:pP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正面冲突：若是被敌人发现，敌人就会聚集并正面开火，此时须正面对战</a:t>
            </a:r>
          </a:p>
          <a:p>
            <a:pPr>
              <a:lnSpc>
                <a:spcPct val="150000"/>
              </a:lnSpc>
            </a:pP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刺    杀：在夜间模式，在敌人的索敌范围外可以近身并且一击必杀</a:t>
            </a:r>
          </a:p>
        </p:txBody>
      </p:sp>
      <p:sp>
        <p:nvSpPr>
          <p:cNvPr id="46" name="TextBox 170"/>
          <p:cNvSpPr txBox="1"/>
          <p:nvPr/>
        </p:nvSpPr>
        <p:spPr>
          <a:xfrm>
            <a:off x="3430910" y="2325292"/>
            <a:ext cx="2430227" cy="367382"/>
          </a:xfrm>
          <a:prstGeom prst="rect">
            <a:avLst/>
          </a:prstGeom>
          <a:noFill/>
        </p:spPr>
        <p:txBody>
          <a:bodyPr wrap="square" lIns="96431" tIns="48215" rIns="96431" bIns="48215"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作战模式</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TextBox 41"/>
          <p:cNvSpPr txBox="1"/>
          <p:nvPr/>
        </p:nvSpPr>
        <p:spPr>
          <a:xfrm>
            <a:off x="5336192" y="5778720"/>
            <a:ext cx="5950546" cy="715581"/>
          </a:xfrm>
          <a:prstGeom prst="rect">
            <a:avLst/>
          </a:prstGeom>
          <a:noFill/>
        </p:spPr>
        <p:txBody>
          <a:bodyPr wrap="square" rtlCol="0">
            <a:spAutoFit/>
          </a:bodyPr>
          <a:lstStyle/>
          <a:p>
            <a:pPr>
              <a:lnSpc>
                <a:spcPct val="150000"/>
              </a:lnSpc>
            </a:pP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普通步兵：使用步枪攻击，命中率适中，拥有小范围的索敌距离。</a:t>
            </a:r>
          </a:p>
          <a:p>
            <a:pPr>
              <a:lnSpc>
                <a:spcPct val="150000"/>
              </a:lnSpc>
            </a:pPr>
            <a:r>
              <a:rPr lang="en-US" altLang="zh-CN"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战车兵：分为装甲车部队以及坦克部队，拥有极高的装甲，范围</a:t>
            </a:r>
            <a:r>
              <a:rPr lang="en-US" altLang="zh-CN" sz="900"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aoe</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，行动较为</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迟缓。</a:t>
            </a:r>
            <a:endParaRPr lang="en-US" altLang="zh-CN"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9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指挥官</a:t>
            </a:r>
            <a:r>
              <a:rPr lang="zh-CN" altLang="en-US" sz="900" dirty="0">
                <a:solidFill>
                  <a:schemeClr val="bg1">
                    <a:lumMod val="65000"/>
                  </a:schemeClr>
                </a:solidFill>
                <a:latin typeface="微软雅黑" panose="020B0503020204020204" pitchFamily="34" charset="-122"/>
                <a:ea typeface="微软雅黑" panose="020B0503020204020204" pitchFamily="34" charset="-122"/>
                <a:cs typeface="+mn-ea"/>
                <a:sym typeface="+mn-lt"/>
              </a:rPr>
              <a:t>：一般位于敌方兵营，指挥官的存在使敌方基地的士兵尽然有序，命中率上升，索敌范围加大。</a:t>
            </a:r>
          </a:p>
        </p:txBody>
      </p:sp>
      <p:sp>
        <p:nvSpPr>
          <p:cNvPr id="48" name="TextBox 170"/>
          <p:cNvSpPr txBox="1"/>
          <p:nvPr/>
        </p:nvSpPr>
        <p:spPr>
          <a:xfrm>
            <a:off x="5336192" y="5485543"/>
            <a:ext cx="2430227" cy="367382"/>
          </a:xfrm>
          <a:prstGeom prst="rect">
            <a:avLst/>
          </a:prstGeom>
          <a:noFill/>
        </p:spPr>
        <p:txBody>
          <a:bodyPr wrap="square" lIns="96431" tIns="48215" rIns="96431" bIns="48215" rtlCol="0">
            <a:spAutoFit/>
          </a:bodyPr>
          <a:lstStyle/>
          <a:p>
            <a:pPr>
              <a:lnSpc>
                <a:spcPct val="120000"/>
              </a:lnSpc>
            </a:pPr>
            <a:r>
              <a:rPr lang="zh-CN" altLang="en-US" sz="16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敌方单位</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352124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8" presetClass="entr" presetSubtype="32"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amond(out)">
                                      <p:cBhvr>
                                        <p:cTn id="11" dur="2000"/>
                                        <p:tgtEl>
                                          <p:spTgt spid="37"/>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ircle(in)">
                                      <p:cBhvr>
                                        <p:cTn id="15" dur="2000"/>
                                        <p:tgtEl>
                                          <p:spTgt spid="29"/>
                                        </p:tgtEl>
                                      </p:cBhvr>
                                    </p:animEffect>
                                  </p:childTnLst>
                                </p:cTn>
                              </p:par>
                              <p:par>
                                <p:cTn id="16" presetID="6" presetClass="entr" presetSubtype="16" fill="hold" grpId="0" nodeType="withEffect">
                                  <p:stCondLst>
                                    <p:cond delay="40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par>
                                <p:cTn id="19" presetID="6" presetClass="entr" presetSubtype="16" fill="hold" grpId="0" nodeType="withEffect">
                                  <p:stCondLst>
                                    <p:cond delay="20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par>
                                <p:cTn id="22" presetID="6" presetClass="entr" presetSubtype="16" fill="hold" grpId="0" nodeType="withEffect">
                                  <p:stCondLst>
                                    <p:cond delay="80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par>
                                <p:cTn id="25" presetID="6" presetClass="entr" presetSubtype="16" fill="hold" grpId="0" nodeType="withEffect">
                                  <p:stCondLst>
                                    <p:cond delay="100"/>
                                  </p:stCondLst>
                                  <p:childTnLst>
                                    <p:set>
                                      <p:cBhvr>
                                        <p:cTn id="26" dur="1" fill="hold">
                                          <p:stCondLst>
                                            <p:cond delay="0"/>
                                          </p:stCondLst>
                                        </p:cTn>
                                        <p:tgtEl>
                                          <p:spTgt spid="30"/>
                                        </p:tgtEl>
                                        <p:attrNameLst>
                                          <p:attrName>style.visibility</p:attrName>
                                        </p:attrNameLst>
                                      </p:cBhvr>
                                      <p:to>
                                        <p:strVal val="visible"/>
                                      </p:to>
                                    </p:set>
                                    <p:animEffect transition="in" filter="circle(in)">
                                      <p:cBhvr>
                                        <p:cTn id="27" dur="2000"/>
                                        <p:tgtEl>
                                          <p:spTgt spid="30"/>
                                        </p:tgtEl>
                                      </p:cBhvr>
                                    </p:animEffect>
                                  </p:childTnLst>
                                </p:cTn>
                              </p:par>
                              <p:par>
                                <p:cTn id="28" presetID="6" presetClass="entr" presetSubtype="16" fill="hold" grpId="0" nodeType="withEffect">
                                  <p:stCondLst>
                                    <p:cond delay="700"/>
                                  </p:stCondLst>
                                  <p:childTnLst>
                                    <p:set>
                                      <p:cBhvr>
                                        <p:cTn id="29" dur="1" fill="hold">
                                          <p:stCondLst>
                                            <p:cond delay="0"/>
                                          </p:stCondLst>
                                        </p:cTn>
                                        <p:tgtEl>
                                          <p:spTgt spid="22"/>
                                        </p:tgtEl>
                                        <p:attrNameLst>
                                          <p:attrName>style.visibility</p:attrName>
                                        </p:attrNameLst>
                                      </p:cBhvr>
                                      <p:to>
                                        <p:strVal val="visible"/>
                                      </p:to>
                                    </p:set>
                                    <p:animEffect transition="in" filter="circle(in)">
                                      <p:cBhvr>
                                        <p:cTn id="30" dur="2000"/>
                                        <p:tgtEl>
                                          <p:spTgt spid="22"/>
                                        </p:tgtEl>
                                      </p:cBhvr>
                                    </p:animEffect>
                                  </p:childTnLst>
                                </p:cTn>
                              </p:par>
                              <p:par>
                                <p:cTn id="31" presetID="6" presetClass="entr" presetSubtype="16" fill="hold" grpId="0" nodeType="withEffect">
                                  <p:stCondLst>
                                    <p:cond delay="500"/>
                                  </p:stCondLst>
                                  <p:childTnLst>
                                    <p:set>
                                      <p:cBhvr>
                                        <p:cTn id="32" dur="1" fill="hold">
                                          <p:stCondLst>
                                            <p:cond delay="0"/>
                                          </p:stCondLst>
                                        </p:cTn>
                                        <p:tgtEl>
                                          <p:spTgt spid="28"/>
                                        </p:tgtEl>
                                        <p:attrNameLst>
                                          <p:attrName>style.visibility</p:attrName>
                                        </p:attrNameLst>
                                      </p:cBhvr>
                                      <p:to>
                                        <p:strVal val="visible"/>
                                      </p:to>
                                    </p:set>
                                    <p:animEffect transition="in" filter="circle(in)">
                                      <p:cBhvr>
                                        <p:cTn id="33" dur="2000"/>
                                        <p:tgtEl>
                                          <p:spTgt spid="28"/>
                                        </p:tgtEl>
                                      </p:cBhvr>
                                    </p:animEffect>
                                  </p:childTnLst>
                                </p:cTn>
                              </p:par>
                              <p:par>
                                <p:cTn id="34" presetID="6" presetClass="entr" presetSubtype="16" fill="hold" grpId="0" nodeType="withEffect">
                                  <p:stCondLst>
                                    <p:cond delay="300"/>
                                  </p:stCondLst>
                                  <p:childTnLst>
                                    <p:set>
                                      <p:cBhvr>
                                        <p:cTn id="35" dur="1" fill="hold">
                                          <p:stCondLst>
                                            <p:cond delay="0"/>
                                          </p:stCondLst>
                                        </p:cTn>
                                        <p:tgtEl>
                                          <p:spTgt spid="27"/>
                                        </p:tgtEl>
                                        <p:attrNameLst>
                                          <p:attrName>style.visibility</p:attrName>
                                        </p:attrNameLst>
                                      </p:cBhvr>
                                      <p:to>
                                        <p:strVal val="visible"/>
                                      </p:to>
                                    </p:set>
                                    <p:animEffect transition="in" filter="circle(in)">
                                      <p:cBhvr>
                                        <p:cTn id="36" dur="2000"/>
                                        <p:tgtEl>
                                          <p:spTgt spid="27"/>
                                        </p:tgtEl>
                                      </p:cBhvr>
                                    </p:animEffect>
                                  </p:childTnLst>
                                </p:cTn>
                              </p:par>
                              <p:par>
                                <p:cTn id="37" presetID="6" presetClass="entr" presetSubtype="16" fill="hold" grpId="0" nodeType="withEffect">
                                  <p:stCondLst>
                                    <p:cond delay="600"/>
                                  </p:stCondLst>
                                  <p:childTnLst>
                                    <p:set>
                                      <p:cBhvr>
                                        <p:cTn id="38" dur="1" fill="hold">
                                          <p:stCondLst>
                                            <p:cond delay="0"/>
                                          </p:stCondLst>
                                        </p:cTn>
                                        <p:tgtEl>
                                          <p:spTgt spid="26"/>
                                        </p:tgtEl>
                                        <p:attrNameLst>
                                          <p:attrName>style.visibility</p:attrName>
                                        </p:attrNameLst>
                                      </p:cBhvr>
                                      <p:to>
                                        <p:strVal val="visible"/>
                                      </p:to>
                                    </p:set>
                                    <p:animEffect transition="in" filter="circle(in)">
                                      <p:cBhvr>
                                        <p:cTn id="39" dur="2000"/>
                                        <p:tgtEl>
                                          <p:spTgt spid="26"/>
                                        </p:tgtEl>
                                      </p:cBhvr>
                                    </p:animEffect>
                                  </p:childTnLst>
                                </p:cTn>
                              </p:par>
                            </p:childTnLst>
                          </p:cTn>
                        </p:par>
                        <p:par>
                          <p:cTn id="40" fill="hold">
                            <p:stCondLst>
                              <p:cond delay="5300"/>
                            </p:stCondLst>
                            <p:childTnLst>
                              <p:par>
                                <p:cTn id="41" presetID="12" presetClass="entr" presetSubtype="2"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p:tgtEl>
                                          <p:spTgt spid="31"/>
                                        </p:tgtEl>
                                        <p:attrNameLst>
                                          <p:attrName>ppt_x</p:attrName>
                                        </p:attrNameLst>
                                      </p:cBhvr>
                                      <p:tavLst>
                                        <p:tav tm="0">
                                          <p:val>
                                            <p:strVal val="#ppt_x+#ppt_w*1.125000"/>
                                          </p:val>
                                        </p:tav>
                                        <p:tav tm="100000">
                                          <p:val>
                                            <p:strVal val="#ppt_x"/>
                                          </p:val>
                                        </p:tav>
                                      </p:tavLst>
                                    </p:anim>
                                    <p:animEffect transition="in" filter="wipe(left)">
                                      <p:cBhvr>
                                        <p:cTn id="44" dur="500"/>
                                        <p:tgtEl>
                                          <p:spTgt spid="31"/>
                                        </p:tgtEl>
                                      </p:cBhvr>
                                    </p:animEffect>
                                  </p:childTnLst>
                                </p:cTn>
                              </p:par>
                            </p:childTnLst>
                          </p:cTn>
                        </p:par>
                        <p:par>
                          <p:cTn id="45" fill="hold">
                            <p:stCondLst>
                              <p:cond delay="5800"/>
                            </p:stCondLst>
                            <p:childTnLst>
                              <p:par>
                                <p:cTn id="46" presetID="22" presetClass="entr" presetSubtype="8" fill="hold" grpId="0" nodeType="afterEffect">
                                  <p:stCondLst>
                                    <p:cond delay="0"/>
                                  </p:stCondLst>
                                  <p:iterate type="lt">
                                    <p:tmPct val="0"/>
                                  </p:iterate>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childTnLst>
                          </p:cTn>
                        </p:par>
                        <p:par>
                          <p:cTn id="49" fill="hold">
                            <p:stCondLst>
                              <p:cond delay="6300"/>
                            </p:stCondLst>
                            <p:childTnLst>
                              <p:par>
                                <p:cTn id="50" presetID="12" presetClass="entr" presetSubtype="2"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p:tgtEl>
                                          <p:spTgt spid="35"/>
                                        </p:tgtEl>
                                        <p:attrNameLst>
                                          <p:attrName>ppt_x</p:attrName>
                                        </p:attrNameLst>
                                      </p:cBhvr>
                                      <p:tavLst>
                                        <p:tav tm="0">
                                          <p:val>
                                            <p:strVal val="#ppt_x+#ppt_w*1.125000"/>
                                          </p:val>
                                        </p:tav>
                                        <p:tav tm="100000">
                                          <p:val>
                                            <p:strVal val="#ppt_x"/>
                                          </p:val>
                                        </p:tav>
                                      </p:tavLst>
                                    </p:anim>
                                    <p:animEffect transition="in" filter="wipe(left)">
                                      <p:cBhvr>
                                        <p:cTn id="53" dur="500"/>
                                        <p:tgtEl>
                                          <p:spTgt spid="35"/>
                                        </p:tgtEl>
                                      </p:cBhvr>
                                    </p:animEffect>
                                  </p:childTnLst>
                                </p:cTn>
                              </p:par>
                            </p:childTnLst>
                          </p:cTn>
                        </p:par>
                        <p:par>
                          <p:cTn id="54" fill="hold">
                            <p:stCondLst>
                              <p:cond delay="6800"/>
                            </p:stCondLst>
                            <p:childTnLst>
                              <p:par>
                                <p:cTn id="55" presetID="22" presetClass="entr" presetSubtype="8" fill="hold" grpId="0" nodeType="afterEffect">
                                  <p:stCondLst>
                                    <p:cond delay="0"/>
                                  </p:stCondLst>
                                  <p:iterate type="lt">
                                    <p:tmPct val="0"/>
                                  </p:iterate>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par>
                          <p:cTn id="58" fill="hold">
                            <p:stCondLst>
                              <p:cond delay="7300"/>
                            </p:stCondLst>
                            <p:childTnLst>
                              <p:par>
                                <p:cTn id="59" presetID="12" presetClass="entr" presetSubtype="2"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p:tgtEl>
                                          <p:spTgt spid="46"/>
                                        </p:tgtEl>
                                        <p:attrNameLst>
                                          <p:attrName>ppt_x</p:attrName>
                                        </p:attrNameLst>
                                      </p:cBhvr>
                                      <p:tavLst>
                                        <p:tav tm="0">
                                          <p:val>
                                            <p:strVal val="#ppt_x+#ppt_w*1.125000"/>
                                          </p:val>
                                        </p:tav>
                                        <p:tav tm="100000">
                                          <p:val>
                                            <p:strVal val="#ppt_x"/>
                                          </p:val>
                                        </p:tav>
                                      </p:tavLst>
                                    </p:anim>
                                    <p:animEffect transition="in" filter="wipe(left)">
                                      <p:cBhvr>
                                        <p:cTn id="62" dur="500"/>
                                        <p:tgtEl>
                                          <p:spTgt spid="46"/>
                                        </p:tgtEl>
                                      </p:cBhvr>
                                    </p:animEffect>
                                  </p:childTnLst>
                                </p:cTn>
                              </p:par>
                            </p:childTnLst>
                          </p:cTn>
                        </p:par>
                        <p:par>
                          <p:cTn id="63" fill="hold">
                            <p:stCondLst>
                              <p:cond delay="7800"/>
                            </p:stCondLst>
                            <p:childTnLst>
                              <p:par>
                                <p:cTn id="64" presetID="22" presetClass="entr" presetSubtype="8" fill="hold" grpId="0" nodeType="afterEffect">
                                  <p:stCondLst>
                                    <p:cond delay="0"/>
                                  </p:stCondLst>
                                  <p:iterate type="lt">
                                    <p:tmPct val="0"/>
                                  </p:iterate>
                                  <p:childTnLst>
                                    <p:set>
                                      <p:cBhvr>
                                        <p:cTn id="65" dur="1" fill="hold">
                                          <p:stCondLst>
                                            <p:cond delay="0"/>
                                          </p:stCondLst>
                                        </p:cTn>
                                        <p:tgtEl>
                                          <p:spTgt spid="45"/>
                                        </p:tgtEl>
                                        <p:attrNameLst>
                                          <p:attrName>style.visibility</p:attrName>
                                        </p:attrNameLst>
                                      </p:cBhvr>
                                      <p:to>
                                        <p:strVal val="visible"/>
                                      </p:to>
                                    </p:set>
                                    <p:animEffect transition="in" filter="wipe(left)">
                                      <p:cBhvr>
                                        <p:cTn id="66" dur="500"/>
                                        <p:tgtEl>
                                          <p:spTgt spid="45"/>
                                        </p:tgtEl>
                                      </p:cBhvr>
                                    </p:animEffect>
                                  </p:childTnLst>
                                </p:cTn>
                              </p:par>
                            </p:childTnLst>
                          </p:cTn>
                        </p:par>
                        <p:par>
                          <p:cTn id="67" fill="hold">
                            <p:stCondLst>
                              <p:cond delay="8300"/>
                            </p:stCondLst>
                            <p:childTnLst>
                              <p:par>
                                <p:cTn id="68" presetID="12" presetClass="entr" presetSubtype="2" fill="hold" grpId="0" nodeType="after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additive="base">
                                        <p:cTn id="70" dur="500"/>
                                        <p:tgtEl>
                                          <p:spTgt spid="48"/>
                                        </p:tgtEl>
                                        <p:attrNameLst>
                                          <p:attrName>ppt_x</p:attrName>
                                        </p:attrNameLst>
                                      </p:cBhvr>
                                      <p:tavLst>
                                        <p:tav tm="0">
                                          <p:val>
                                            <p:strVal val="#ppt_x+#ppt_w*1.125000"/>
                                          </p:val>
                                        </p:tav>
                                        <p:tav tm="100000">
                                          <p:val>
                                            <p:strVal val="#ppt_x"/>
                                          </p:val>
                                        </p:tav>
                                      </p:tavLst>
                                    </p:anim>
                                    <p:animEffect transition="in" filter="wipe(left)">
                                      <p:cBhvr>
                                        <p:cTn id="71" dur="500"/>
                                        <p:tgtEl>
                                          <p:spTgt spid="48"/>
                                        </p:tgtEl>
                                      </p:cBhvr>
                                    </p:animEffect>
                                  </p:childTnLst>
                                </p:cTn>
                              </p:par>
                            </p:childTnLst>
                          </p:cTn>
                        </p:par>
                        <p:par>
                          <p:cTn id="72" fill="hold">
                            <p:stCondLst>
                              <p:cond delay="8800"/>
                            </p:stCondLst>
                            <p:childTnLst>
                              <p:par>
                                <p:cTn id="73" presetID="22" presetClass="entr" presetSubtype="8" fill="hold" grpId="0" nodeType="afterEffect">
                                  <p:stCondLst>
                                    <p:cond delay="0"/>
                                  </p:stCondLst>
                                  <p:iterate type="lt">
                                    <p:tmPct val="0"/>
                                  </p:iterate>
                                  <p:childTnLst>
                                    <p:set>
                                      <p:cBhvr>
                                        <p:cTn id="74" dur="1" fill="hold">
                                          <p:stCondLst>
                                            <p:cond delay="0"/>
                                          </p:stCondLst>
                                        </p:cTn>
                                        <p:tgtEl>
                                          <p:spTgt spid="47"/>
                                        </p:tgtEl>
                                        <p:attrNameLst>
                                          <p:attrName>style.visibility</p:attrName>
                                        </p:attrNameLst>
                                      </p:cBhvr>
                                      <p:to>
                                        <p:strVal val="visible"/>
                                      </p:to>
                                    </p:set>
                                    <p:animEffect transition="in" filter="wipe(left)">
                                      <p:cBhvr>
                                        <p:cTn id="7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41" grpId="0"/>
      <p:bldP spid="31" grpId="0"/>
      <p:bldP spid="35" grpId="0"/>
      <p:bldP spid="45" grpId="0"/>
      <p:bldP spid="46" grpId="0"/>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41666" y="1205443"/>
            <a:ext cx="8907663" cy="3957867"/>
            <a:chOff x="1447800" y="2628900"/>
            <a:chExt cx="5745163" cy="2552700"/>
          </a:xfrm>
        </p:grpSpPr>
        <p:sp>
          <p:nvSpPr>
            <p:cNvPr id="6184" name="Freeform 40"/>
            <p:cNvSpPr>
              <a:spLocks/>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sp>
          <p:nvSpPr>
            <p:cNvPr id="6" name="Freeform 40"/>
            <p:cNvSpPr>
              <a:spLocks/>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grpSp>
      <p:cxnSp>
        <p:nvCxnSpPr>
          <p:cNvPr id="27" name="Straight Connector 26"/>
          <p:cNvCxnSpPr/>
          <p:nvPr/>
        </p:nvCxnSpPr>
        <p:spPr>
          <a:xfrm rot="5400000">
            <a:off x="3024002" y="5514897"/>
            <a:ext cx="2310430"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007541" y="5343288"/>
            <a:ext cx="2812697"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175273" y="3544317"/>
            <a:ext cx="539560" cy="539560"/>
            <a:chOff x="3237545" y="4561747"/>
            <a:chExt cx="1146960" cy="1146960"/>
          </a:xfrm>
        </p:grpSpPr>
        <p:sp>
          <p:nvSpPr>
            <p:cNvPr id="25" name="圆角矩形 24"/>
            <p:cNvSpPr/>
            <p:nvPr/>
          </p:nvSpPr>
          <p:spPr>
            <a:xfrm>
              <a:off x="3237545" y="4561747"/>
              <a:ext cx="1146960" cy="1146960"/>
            </a:xfrm>
            <a:prstGeom prst="roundRect">
              <a:avLst>
                <a:gd name="adj" fmla="val 50000"/>
              </a:avLst>
            </a:prstGeom>
            <a:solidFill>
              <a:schemeClr val="accent4"/>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a:solidFill>
                  <a:srgbClr val="FFFFFF"/>
                </a:solidFill>
                <a:cs typeface="+mn-ea"/>
                <a:sym typeface="+mn-lt"/>
              </a:endParaRPr>
            </a:p>
          </p:txBody>
        </p:sp>
        <p:sp>
          <p:nvSpPr>
            <p:cNvPr id="26" name="圆角矩形 25"/>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1</a:t>
              </a:r>
              <a:endParaRPr lang="zh-CN" altLang="en-US" sz="3200" b="1" dirty="0">
                <a:solidFill>
                  <a:srgbClr val="2B2939"/>
                </a:solidFill>
                <a:cs typeface="+mn-ea"/>
                <a:sym typeface="+mn-lt"/>
              </a:endParaRPr>
            </a:p>
          </p:txBody>
        </p:sp>
      </p:grpSp>
      <p:grpSp>
        <p:nvGrpSpPr>
          <p:cNvPr id="29" name="组合 28"/>
          <p:cNvGrpSpPr/>
          <p:nvPr/>
        </p:nvGrpSpPr>
        <p:grpSpPr>
          <a:xfrm>
            <a:off x="4558507" y="2827288"/>
            <a:ext cx="802042" cy="802042"/>
            <a:chOff x="3237545" y="4561747"/>
            <a:chExt cx="1146960" cy="1146960"/>
          </a:xfrm>
        </p:grpSpPr>
        <p:sp>
          <p:nvSpPr>
            <p:cNvPr id="30" name="圆角矩形 29"/>
            <p:cNvSpPr/>
            <p:nvPr/>
          </p:nvSpPr>
          <p:spPr>
            <a:xfrm>
              <a:off x="3237545" y="4561747"/>
              <a:ext cx="1146960" cy="1146960"/>
            </a:xfrm>
            <a:prstGeom prst="roundRect">
              <a:avLst>
                <a:gd name="adj" fmla="val 50000"/>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a:solidFill>
                  <a:srgbClr val="FFFFFF"/>
                </a:solidFill>
                <a:cs typeface="+mn-ea"/>
                <a:sym typeface="+mn-lt"/>
              </a:endParaRPr>
            </a:p>
          </p:txBody>
        </p:sp>
        <p:sp>
          <p:nvSpPr>
            <p:cNvPr id="31" name="圆角矩形 30"/>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2</a:t>
              </a:r>
              <a:endParaRPr lang="zh-CN" altLang="en-US" sz="3200" b="1" dirty="0">
                <a:solidFill>
                  <a:srgbClr val="2B2939"/>
                </a:solidFill>
                <a:cs typeface="+mn-ea"/>
                <a:sym typeface="+mn-lt"/>
              </a:endParaRPr>
            </a:p>
          </p:txBody>
        </p:sp>
      </p:grpSp>
      <p:grpSp>
        <p:nvGrpSpPr>
          <p:cNvPr id="32" name="组合 31"/>
          <p:cNvGrpSpPr/>
          <p:nvPr/>
        </p:nvGrpSpPr>
        <p:grpSpPr>
          <a:xfrm>
            <a:off x="6572101" y="2284058"/>
            <a:ext cx="1141668" cy="1141668"/>
            <a:chOff x="3237545" y="4561747"/>
            <a:chExt cx="1146960" cy="1146960"/>
          </a:xfrm>
        </p:grpSpPr>
        <p:sp>
          <p:nvSpPr>
            <p:cNvPr id="33" name="圆角矩形 32"/>
            <p:cNvSpPr/>
            <p:nvPr/>
          </p:nvSpPr>
          <p:spPr>
            <a:xfrm>
              <a:off x="3237545" y="4561747"/>
              <a:ext cx="1146960" cy="1146960"/>
            </a:xfrm>
            <a:prstGeom prst="roundRect">
              <a:avLst>
                <a:gd name="adj" fmla="val 50000"/>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a:solidFill>
                  <a:srgbClr val="FFFFFF"/>
                </a:solidFill>
                <a:cs typeface="+mn-ea"/>
                <a:sym typeface="+mn-lt"/>
              </a:endParaRPr>
            </a:p>
          </p:txBody>
        </p:sp>
        <p:sp>
          <p:nvSpPr>
            <p:cNvPr id="34" name="圆角矩形 33"/>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3</a:t>
              </a:r>
              <a:endParaRPr lang="zh-CN" altLang="en-US" sz="3200" b="1" dirty="0">
                <a:solidFill>
                  <a:srgbClr val="2B2939"/>
                </a:solidFill>
                <a:cs typeface="+mn-ea"/>
                <a:sym typeface="+mn-lt"/>
              </a:endParaRPr>
            </a:p>
          </p:txBody>
        </p:sp>
      </p:grpSp>
      <p:sp>
        <p:nvSpPr>
          <p:cNvPr id="35" name="TextBox 41"/>
          <p:cNvSpPr txBox="1"/>
          <p:nvPr/>
        </p:nvSpPr>
        <p:spPr>
          <a:xfrm>
            <a:off x="1677339" y="5614497"/>
            <a:ext cx="2303765" cy="640502"/>
          </a:xfrm>
          <a:prstGeom prst="rect">
            <a:avLst/>
          </a:prstGeom>
          <a:noFill/>
        </p:spPr>
        <p:txBody>
          <a:bodyPr wrap="square" lIns="85667" tIns="42834" rIns="85667" bIns="42834" rtlCol="0">
            <a:spAutoFit/>
          </a:bodyPr>
          <a:lstStyle/>
          <a:p>
            <a:pPr>
              <a:lnSpc>
                <a:spcPct val="150000"/>
              </a:lnSpc>
            </a:pPr>
            <a:r>
              <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哨卡：位于公路上进行设卡拦截</a:t>
            </a:r>
          </a:p>
          <a:p>
            <a:pPr>
              <a:lnSpc>
                <a:spcPct val="150000"/>
              </a:lnSpc>
            </a:pPr>
            <a:r>
              <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兵营：一般含有关键情报以及指挥官的存在</a:t>
            </a:r>
          </a:p>
          <a:p>
            <a:pPr>
              <a:lnSpc>
                <a:spcPct val="150000"/>
              </a:lnSpc>
            </a:pPr>
            <a:r>
              <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村落：平民聚落，包含恐怖分子的家</a:t>
            </a:r>
            <a:endPar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6" name="TextBox 170"/>
          <p:cNvSpPr txBox="1"/>
          <p:nvPr/>
        </p:nvSpPr>
        <p:spPr>
          <a:xfrm>
            <a:off x="1677338" y="5315748"/>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建筑分布</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41"/>
          <p:cNvSpPr txBox="1"/>
          <p:nvPr/>
        </p:nvSpPr>
        <p:spPr>
          <a:xfrm>
            <a:off x="4191939" y="5384854"/>
            <a:ext cx="2303765" cy="64050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黑夜：敌人索敌范围下降，命中率</a:t>
            </a: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下降</a:t>
            </a:r>
            <a:endPar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雨天：部分道路</a:t>
            </a: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无法车辆</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驾驶，无人机无法使用，可获取视野下降，双方命中率均</a:t>
            </a: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下降</a:t>
            </a:r>
            <a:endPar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8" name="TextBox 170"/>
          <p:cNvSpPr txBox="1"/>
          <p:nvPr/>
        </p:nvSpPr>
        <p:spPr>
          <a:xfrm>
            <a:off x="4191938" y="5086105"/>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天气系统</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Box 41"/>
          <p:cNvSpPr txBox="1"/>
          <p:nvPr/>
        </p:nvSpPr>
        <p:spPr>
          <a:xfrm>
            <a:off x="6506514" y="5042997"/>
            <a:ext cx="2303765" cy="434100"/>
          </a:xfrm>
          <a:prstGeom prst="rect">
            <a:avLst/>
          </a:prstGeom>
          <a:noFill/>
        </p:spPr>
        <p:txBody>
          <a:bodyPr wrap="square" lIns="85667" tIns="42834" rIns="85667" bIns="42834" rtlCol="0">
            <a:spAutoFit/>
          </a:bodyPr>
          <a:lstStyle/>
          <a:p>
            <a:pPr>
              <a:lnSpc>
                <a:spcPct val="150000"/>
              </a:lnSpc>
            </a:pPr>
            <a:r>
              <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我方：无人机、普通汽车</a:t>
            </a:r>
            <a:endPar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敌方：装甲车、主战坦克、自行火炮、指挥车</a:t>
            </a:r>
            <a:endPar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0" name="TextBox 170"/>
          <p:cNvSpPr txBox="1"/>
          <p:nvPr/>
        </p:nvSpPr>
        <p:spPr>
          <a:xfrm>
            <a:off x="6506513" y="4744248"/>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其他</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游戏场景</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74745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1000"/>
                            </p:stCondLst>
                            <p:childTnLst>
                              <p:par>
                                <p:cTn id="9" presetID="23" presetClass="entr" presetSubtype="3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strVal val="4*#ppt_w"/>
                                          </p:val>
                                        </p:tav>
                                        <p:tav tm="100000">
                                          <p:val>
                                            <p:strVal val="#ppt_w"/>
                                          </p:val>
                                        </p:tav>
                                      </p:tavLst>
                                    </p:anim>
                                    <p:anim calcmode="lin" valueType="num">
                                      <p:cBhvr>
                                        <p:cTn id="12" dur="500" fill="hold"/>
                                        <p:tgtEl>
                                          <p:spTgt spid="24"/>
                                        </p:tgtEl>
                                        <p:attrNameLst>
                                          <p:attrName>ppt_h</p:attrName>
                                        </p:attrNameLst>
                                      </p:cBhvr>
                                      <p:tavLst>
                                        <p:tav tm="0">
                                          <p:val>
                                            <p:strVal val="4*#ppt_h"/>
                                          </p:val>
                                        </p:tav>
                                        <p:tav tm="100000">
                                          <p:val>
                                            <p:strVal val="#ppt_h"/>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anim calcmode="lin" valueType="num">
                                      <p:cBhvr>
                                        <p:cTn id="16" dur="500" fill="hold"/>
                                        <p:tgtEl>
                                          <p:spTgt spid="36"/>
                                        </p:tgtEl>
                                        <p:attrNameLst>
                                          <p:attrName>ppt_x</p:attrName>
                                        </p:attrNameLst>
                                      </p:cBhvr>
                                      <p:tavLst>
                                        <p:tav tm="0">
                                          <p:val>
                                            <p:strVal val="#ppt_x"/>
                                          </p:val>
                                        </p:tav>
                                        <p:tav tm="100000">
                                          <p:val>
                                            <p:strVal val="#ppt_x"/>
                                          </p:val>
                                        </p:tav>
                                      </p:tavLst>
                                    </p:anim>
                                    <p:anim calcmode="lin" valueType="num">
                                      <p:cBhvr>
                                        <p:cTn id="17" dur="500" fill="hold"/>
                                        <p:tgtEl>
                                          <p:spTgt spid="3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par>
                          <p:cTn id="27" fill="hold">
                            <p:stCondLst>
                              <p:cond delay="2000"/>
                            </p:stCondLst>
                            <p:childTnLst>
                              <p:par>
                                <p:cTn id="28" presetID="23" presetClass="entr" presetSubtype="32"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strVal val="4*#ppt_w"/>
                                          </p:val>
                                        </p:tav>
                                        <p:tav tm="100000">
                                          <p:val>
                                            <p:strVal val="#ppt_w"/>
                                          </p:val>
                                        </p:tav>
                                      </p:tavLst>
                                    </p:anim>
                                    <p:anim calcmode="lin" valueType="num">
                                      <p:cBhvr>
                                        <p:cTn id="31" dur="500" fill="hold"/>
                                        <p:tgtEl>
                                          <p:spTgt spid="29"/>
                                        </p:tgtEl>
                                        <p:attrNameLst>
                                          <p:attrName>ppt_h</p:attrName>
                                        </p:attrNameLst>
                                      </p:cBhvr>
                                      <p:tavLst>
                                        <p:tav tm="0">
                                          <p:val>
                                            <p:strVal val="4*#ppt_h"/>
                                          </p:val>
                                        </p:tav>
                                        <p:tav tm="100000">
                                          <p:val>
                                            <p:strVal val="#ppt_h"/>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anim calcmode="lin" valueType="num">
                                      <p:cBhvr>
                                        <p:cTn id="35" dur="500" fill="hold"/>
                                        <p:tgtEl>
                                          <p:spTgt spid="38"/>
                                        </p:tgtEl>
                                        <p:attrNameLst>
                                          <p:attrName>ppt_x</p:attrName>
                                        </p:attrNameLst>
                                      </p:cBhvr>
                                      <p:tavLst>
                                        <p:tav tm="0">
                                          <p:val>
                                            <p:strVal val="#ppt_x"/>
                                          </p:val>
                                        </p:tav>
                                        <p:tav tm="100000">
                                          <p:val>
                                            <p:strVal val="#ppt_x"/>
                                          </p:val>
                                        </p:tav>
                                      </p:tavLst>
                                    </p:anim>
                                    <p:anim calcmode="lin" valueType="num">
                                      <p:cBhvr>
                                        <p:cTn id="36" dur="500" fill="hold"/>
                                        <p:tgtEl>
                                          <p:spTgt spid="3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anim calcmode="lin" valueType="num">
                                      <p:cBhvr>
                                        <p:cTn id="40" dur="500" fill="hold"/>
                                        <p:tgtEl>
                                          <p:spTgt spid="37"/>
                                        </p:tgtEl>
                                        <p:attrNameLst>
                                          <p:attrName>ppt_x</p:attrName>
                                        </p:attrNameLst>
                                      </p:cBhvr>
                                      <p:tavLst>
                                        <p:tav tm="0">
                                          <p:val>
                                            <p:strVal val="#ppt_x"/>
                                          </p:val>
                                        </p:tav>
                                        <p:tav tm="100000">
                                          <p:val>
                                            <p:strVal val="#ppt_x"/>
                                          </p:val>
                                        </p:tav>
                                      </p:tavLst>
                                    </p:anim>
                                    <p:anim calcmode="lin" valueType="num">
                                      <p:cBhvr>
                                        <p:cTn id="41" dur="500" fill="hold"/>
                                        <p:tgtEl>
                                          <p:spTgt spid="37"/>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childTnLst>
                          </p:cTn>
                        </p:par>
                        <p:par>
                          <p:cTn id="46" fill="hold">
                            <p:stCondLst>
                              <p:cond delay="3000"/>
                            </p:stCondLst>
                            <p:childTnLst>
                              <p:par>
                                <p:cTn id="47" presetID="23" presetClass="entr" presetSubtype="32"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500" fill="hold"/>
                                        <p:tgtEl>
                                          <p:spTgt spid="32"/>
                                        </p:tgtEl>
                                        <p:attrNameLst>
                                          <p:attrName>ppt_w</p:attrName>
                                        </p:attrNameLst>
                                      </p:cBhvr>
                                      <p:tavLst>
                                        <p:tav tm="0">
                                          <p:val>
                                            <p:strVal val="4*#ppt_w"/>
                                          </p:val>
                                        </p:tav>
                                        <p:tav tm="100000">
                                          <p:val>
                                            <p:strVal val="#ppt_w"/>
                                          </p:val>
                                        </p:tav>
                                      </p:tavLst>
                                    </p:anim>
                                    <p:anim calcmode="lin" valueType="num">
                                      <p:cBhvr>
                                        <p:cTn id="50" dur="500" fill="hold"/>
                                        <p:tgtEl>
                                          <p:spTgt spid="32"/>
                                        </p:tgtEl>
                                        <p:attrNameLst>
                                          <p:attrName>ppt_h</p:attrName>
                                        </p:attrNameLst>
                                      </p:cBhvr>
                                      <p:tavLst>
                                        <p:tav tm="0">
                                          <p:val>
                                            <p:strVal val="4*#ppt_h"/>
                                          </p:val>
                                        </p:tav>
                                        <p:tav tm="100000">
                                          <p:val>
                                            <p:strVal val="#ppt_h"/>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anim calcmode="lin" valueType="num">
                                      <p:cBhvr>
                                        <p:cTn id="54" dur="500" fill="hold"/>
                                        <p:tgtEl>
                                          <p:spTgt spid="40"/>
                                        </p:tgtEl>
                                        <p:attrNameLst>
                                          <p:attrName>ppt_x</p:attrName>
                                        </p:attrNameLst>
                                      </p:cBhvr>
                                      <p:tavLst>
                                        <p:tav tm="0">
                                          <p:val>
                                            <p:strVal val="#ppt_x"/>
                                          </p:val>
                                        </p:tav>
                                        <p:tav tm="100000">
                                          <p:val>
                                            <p:strVal val="#ppt_x"/>
                                          </p:val>
                                        </p:tav>
                                      </p:tavLst>
                                    </p:anim>
                                    <p:anim calcmode="lin" valueType="num">
                                      <p:cBhvr>
                                        <p:cTn id="55" dur="500" fill="hold"/>
                                        <p:tgtEl>
                                          <p:spTgt spid="4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anim calcmode="lin" valueType="num">
                                      <p:cBhvr>
                                        <p:cTn id="59" dur="500" fill="hold"/>
                                        <p:tgtEl>
                                          <p:spTgt spid="39"/>
                                        </p:tgtEl>
                                        <p:attrNameLst>
                                          <p:attrName>ppt_x</p:attrName>
                                        </p:attrNameLst>
                                      </p:cBhvr>
                                      <p:tavLst>
                                        <p:tav tm="0">
                                          <p:val>
                                            <p:strVal val="#ppt_x"/>
                                          </p:val>
                                        </p:tav>
                                        <p:tav tm="100000">
                                          <p:val>
                                            <p:strVal val="#ppt_x"/>
                                          </p:val>
                                        </p:tav>
                                      </p:tavLst>
                                    </p:anim>
                                    <p:anim calcmode="lin" valueType="num">
                                      <p:cBhvr>
                                        <p:cTn id="60"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447"/>
            <a:ext cx="12857163" cy="7232468"/>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p:cNvSpPr>
            <a:spLocks/>
          </p:cNvSpPr>
          <p:nvPr/>
        </p:nvSpPr>
        <p:spPr bwMode="auto">
          <a:xfrm>
            <a:off x="6976149" y="449"/>
            <a:ext cx="5881809" cy="7232466"/>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solidFill>
            <a:schemeClr val="tx1">
              <a:alpha val="60000"/>
            </a:schemeClr>
          </a:solidFill>
          <a:ln>
            <a:noFill/>
          </a:ln>
          <a:effectLst/>
          <a:extLst/>
        </p:spPr>
        <p:txBody>
          <a:bodyPr vert="horz" wrap="square" lIns="45311" tIns="22656" rIns="45311" bIns="22656" numCol="1" anchor="t" anchorCtr="0" compatLnSpc="1">
            <a:prstTxWarp prst="textNoShape">
              <a:avLst/>
            </a:prstTxWarp>
          </a:bodyPr>
          <a:lstStyle/>
          <a:p>
            <a:endParaRPr lang="zh-CN" altLang="en-US">
              <a:ea typeface="微软雅黑" panose="020B0503020204020204" pitchFamily="34" charset="-122"/>
            </a:endParaRPr>
          </a:p>
        </p:txBody>
      </p:sp>
      <p:sp>
        <p:nvSpPr>
          <p:cNvPr id="45" name="TextBox 44"/>
          <p:cNvSpPr txBox="1"/>
          <p:nvPr/>
        </p:nvSpPr>
        <p:spPr>
          <a:xfrm>
            <a:off x="9179592" y="2180318"/>
            <a:ext cx="2506612" cy="353493"/>
          </a:xfrm>
          <a:prstGeom prst="rect">
            <a:avLst/>
          </a:prstGeom>
          <a:noFill/>
        </p:spPr>
        <p:txBody>
          <a:bodyPr wrap="square" lIns="45311" tIns="22656" rIns="45311" bIns="22656" rtlCol="0">
            <a:spAutoFit/>
          </a:bodyPr>
          <a:lstStyle/>
          <a:p>
            <a:pPr>
              <a:tabLst>
                <a:tab pos="990501" algn="l"/>
              </a:tabLst>
            </a:pPr>
            <a:r>
              <a:rPr lang="zh-CN" altLang="en-US" sz="2000" dirty="0" smtClean="0">
                <a:ln w="12700" cmpd="sng">
                  <a:noFill/>
                  <a:prstDash val="solid"/>
                </a:ln>
                <a:solidFill>
                  <a:schemeClr val="bg1"/>
                </a:solidFill>
                <a:latin typeface="微软雅黑" panose="020B0503020204020204" pitchFamily="34" charset="-122"/>
                <a:ea typeface="微软雅黑" panose="020B0503020204020204" pitchFamily="34" charset="-122"/>
                <a:cs typeface="华文黑体"/>
              </a:rPr>
              <a:t>游戏玩法</a:t>
            </a:r>
            <a:endParaRPr lang="en-SG" altLang="zh-CN" sz="2000" dirty="0">
              <a:ln w="12700" cmpd="sng">
                <a:noFill/>
                <a:prstDash val="solid"/>
              </a:ln>
              <a:solidFill>
                <a:schemeClr val="bg1"/>
              </a:solidFill>
              <a:latin typeface="微软雅黑" panose="020B0503020204020204" pitchFamily="34" charset="-122"/>
              <a:ea typeface="微软雅黑" panose="020B0503020204020204" pitchFamily="34" charset="-122"/>
              <a:cs typeface="华文黑体"/>
            </a:endParaRPr>
          </a:p>
        </p:txBody>
      </p:sp>
      <p:sp>
        <p:nvSpPr>
          <p:cNvPr id="46" name="TextBox 45"/>
          <p:cNvSpPr txBox="1"/>
          <p:nvPr/>
        </p:nvSpPr>
        <p:spPr>
          <a:xfrm>
            <a:off x="9179592" y="1905558"/>
            <a:ext cx="2647861" cy="261172"/>
          </a:xfrm>
          <a:prstGeom prst="rect">
            <a:avLst/>
          </a:prstGeom>
          <a:noFill/>
        </p:spPr>
        <p:txBody>
          <a:bodyPr wrap="square" lIns="45311" tIns="22656" rIns="45311" bIns="22656" rtlCol="0">
            <a:spAutoFit/>
          </a:bodyPr>
          <a:lstStyle/>
          <a:p>
            <a:r>
              <a:rPr lang="en-US" altLang="zh-CN" sz="1400" dirty="0" smtClean="0">
                <a:solidFill>
                  <a:schemeClr val="bg1"/>
                </a:solidFill>
                <a:latin typeface="+mj-lt"/>
                <a:ea typeface="微软雅黑" panose="020B0503020204020204" pitchFamily="34" charset="-122"/>
                <a:cs typeface="Microsoft Himalaya" panose="01010100010101010101" pitchFamily="2" charset="0"/>
              </a:rPr>
              <a:t>Game Play</a:t>
            </a:r>
            <a:endParaRPr lang="zh-CN" altLang="en-US" sz="1400" dirty="0">
              <a:solidFill>
                <a:schemeClr val="bg1"/>
              </a:solidFill>
              <a:latin typeface="+mj-lt"/>
              <a:ea typeface="微软雅黑" panose="020B0503020204020204" pitchFamily="34" charset="-122"/>
              <a:cs typeface="Microsoft Himalaya" panose="01010100010101010101" pitchFamily="2" charset="0"/>
            </a:endParaRPr>
          </a:p>
        </p:txBody>
      </p:sp>
      <p:sp>
        <p:nvSpPr>
          <p:cNvPr id="70" name="TextBox 69"/>
          <p:cNvSpPr txBox="1"/>
          <p:nvPr/>
        </p:nvSpPr>
        <p:spPr>
          <a:xfrm>
            <a:off x="8193632" y="3600657"/>
            <a:ext cx="1553702" cy="2230840"/>
          </a:xfrm>
          <a:prstGeom prst="rect">
            <a:avLst/>
          </a:prstGeom>
          <a:noFill/>
        </p:spPr>
        <p:txBody>
          <a:bodyPr wrap="none" lIns="45311" tIns="22656" rIns="45311" bIns="22656" rtlCol="0">
            <a:spAutoFit/>
          </a:bodyPr>
          <a:lstStyle/>
          <a:p>
            <a:r>
              <a:rPr lang="en-US" altLang="zh-CN" sz="14199" spc="-149" dirty="0" smtClean="0">
                <a:solidFill>
                  <a:schemeClr val="bg1"/>
                </a:solidFill>
                <a:latin typeface="Agency FB" panose="020B0503020202020204" pitchFamily="34" charset="0"/>
                <a:ea typeface="微软雅黑" panose="020B0503020204020204" pitchFamily="34" charset="-122"/>
                <a:cs typeface="Raavi" pitchFamily="34" charset="0"/>
              </a:rPr>
              <a:t>02</a:t>
            </a:r>
            <a:endParaRPr lang="zh-CN" altLang="en-US" sz="14199" spc="-149" dirty="0">
              <a:solidFill>
                <a:schemeClr val="bg1"/>
              </a:solidFill>
              <a:latin typeface="Agency FB" panose="020B0503020202020204" pitchFamily="34" charset="0"/>
              <a:ea typeface="微软雅黑" panose="020B0503020204020204" pitchFamily="34" charset="-122"/>
              <a:cs typeface="Raavi" pitchFamily="34" charset="0"/>
            </a:endParaRPr>
          </a:p>
        </p:txBody>
      </p:sp>
    </p:spTree>
    <p:extLst>
      <p:ext uri="{BB962C8B-B14F-4D97-AF65-F5344CB8AC3E}">
        <p14:creationId xmlns:p14="http://schemas.microsoft.com/office/powerpoint/2010/main" val="2279069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 calcmode="lin" valueType="num">
                                      <p:cBhvr>
                                        <p:cTn id="9" dur="75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randombar(horizontal)">
                                      <p:cBhvr>
                                        <p:cTn id="23" dur="500"/>
                                        <p:tgtEl>
                                          <p:spTgt spid="4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5" grpId="0"/>
      <p:bldP spid="46"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3391" y="1285805"/>
            <a:ext cx="11552149" cy="5334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2"/>
          </a:p>
        </p:txBody>
      </p:sp>
      <p:sp>
        <p:nvSpPr>
          <p:cNvPr id="2" name="矩形 1"/>
          <p:cNvSpPr/>
          <p:nvPr/>
        </p:nvSpPr>
        <p:spPr>
          <a:xfrm>
            <a:off x="1028775" y="1744117"/>
            <a:ext cx="7992888" cy="4464496"/>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9137261" y="2245876"/>
            <a:ext cx="2617146" cy="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9043704" y="1888133"/>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进入战场</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Content Placeholder 2"/>
          <p:cNvSpPr txBox="1">
            <a:spLocks/>
          </p:cNvSpPr>
          <p:nvPr/>
        </p:nvSpPr>
        <p:spPr>
          <a:xfrm>
            <a:off x="9043704" y="2245876"/>
            <a:ext cx="2804260" cy="96201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en-US" altLang="zh-CN" sz="9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en-US" altLang="zh-CN" sz="9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9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玩家</a:t>
            </a:r>
            <a:r>
              <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小队将会降落在一片山区中，我们没有地图的视野，我们需要一步一步前进去探索并绘制地图，在无人机的帮助下我们可以提前知道周围的环境。</a:t>
            </a:r>
          </a:p>
          <a:p>
            <a:pPr algn="just">
              <a:lnSpc>
                <a:spcPct val="150000"/>
              </a:lnSpc>
              <a:spcBef>
                <a:spcPts val="0"/>
              </a:spcBef>
              <a:spcAft>
                <a:spcPts val="0"/>
              </a:spcAft>
            </a:pPr>
            <a:r>
              <a:rPr lang="zh-CN" altLang="en-US" sz="9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我们</a:t>
            </a:r>
            <a:r>
              <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身上携带有一定的装备，但并不会特别多，用完为止，须慎重使用。</a:t>
            </a:r>
          </a:p>
        </p:txBody>
      </p:sp>
      <p:cxnSp>
        <p:nvCxnSpPr>
          <p:cNvPr id="10" name="直接连接符 9"/>
          <p:cNvCxnSpPr/>
          <p:nvPr/>
        </p:nvCxnSpPr>
        <p:spPr>
          <a:xfrm>
            <a:off x="9107646" y="4167959"/>
            <a:ext cx="2617146" cy="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9043704" y="3810216"/>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游戏形式</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Content Placeholder 2"/>
          <p:cNvSpPr txBox="1">
            <a:spLocks/>
          </p:cNvSpPr>
          <p:nvPr/>
        </p:nvSpPr>
        <p:spPr>
          <a:xfrm>
            <a:off x="9038160" y="4199017"/>
            <a:ext cx="2804260" cy="96201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9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采用</a:t>
            </a:r>
            <a:r>
              <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地图探索以及</a:t>
            </a:r>
            <a:r>
              <a:rPr lang="zh-CN" altLang="en-US" sz="900" dirty="0">
                <a:solidFill>
                  <a:srgbClr val="FFC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即时战斗模式</a:t>
            </a:r>
            <a:r>
              <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，玩家需要带领队伍不断突破敌人的封锁，并且在各个人物身上，各个基地中获取人质的相关情报，你可以选择正面和敌人交火，也可以使用各位精英们的能力对敌人发动突袭或者毁灭性的打击。</a:t>
            </a:r>
          </a:p>
          <a:p>
            <a:pPr algn="just">
              <a:lnSpc>
                <a:spcPct val="150000"/>
              </a:lnSpc>
              <a:spcBef>
                <a:spcPts val="0"/>
              </a:spcBef>
              <a:spcAft>
                <a:spcPts val="0"/>
              </a:spcAft>
            </a:pPr>
            <a:r>
              <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9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这些情报最终一条一条都指向人质的地点，玩家需要根据情报指引，最终在敌方到达基地防御圈外截获押送人质的车辆并且实施营救。</a:t>
            </a:r>
          </a:p>
        </p:txBody>
      </p:sp>
      <p:sp>
        <p:nvSpPr>
          <p:cNvPr id="16"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游戏玩法</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0073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750"/>
                                        <p:tgtEl>
                                          <p:spTgt spid="11"/>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491792" y="2705307"/>
            <a:ext cx="3449860" cy="3278593"/>
          </a:xfrm>
          <a:prstGeom prst="rect">
            <a:avLst/>
          </a:prstGeom>
          <a:solidFill>
            <a:schemeClr val="accent5"/>
          </a:solidFill>
          <a:ln w="12700">
            <a:no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996931" y="2377656"/>
            <a:ext cx="2410640" cy="2286081"/>
          </a:xfrm>
          <a:prstGeom prst="rect">
            <a:avLst/>
          </a:prstGeom>
          <a:solidFill>
            <a:schemeClr val="accent4"/>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349953" y="2152199"/>
            <a:ext cx="1702330" cy="1623150"/>
          </a:xfrm>
          <a:prstGeom prst="rect">
            <a:avLst/>
          </a:prstGeom>
          <a:solidFill>
            <a:schemeClr val="accent3"/>
          </a:solidFill>
          <a:ln>
            <a:noFill/>
          </a:ln>
          <a:scene3d>
            <a:camera prst="orthographicFront">
              <a:rot lat="17916175" lon="2729084" rev="18779825"/>
            </a:camera>
            <a:lightRig rig="balanced" dir="t">
              <a:rot lat="0" lon="0" rev="600000"/>
            </a:lightRig>
          </a:scene3d>
          <a:sp3d prstMaterial="flat">
            <a:bevelT w="215900" h="501650" prst="angl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611133" y="1800685"/>
            <a:ext cx="1157265" cy="1139000"/>
          </a:xfrm>
          <a:prstGeom prst="rect">
            <a:avLst/>
          </a:prstGeom>
          <a:solidFill>
            <a:schemeClr val="accent2"/>
          </a:solidFill>
          <a:ln>
            <a:noFill/>
          </a:ln>
          <a:scene3d>
            <a:camera prst="orthographicFront">
              <a:rot lat="17709539" lon="2246828" rev="19210350"/>
            </a:camera>
            <a:lightRig rig="balanced" dir="t">
              <a:rot lat="0" lon="0" rev="600000"/>
            </a:lightRig>
          </a:scene3d>
          <a:sp3d prstMaterial="flat">
            <a:bevelT w="234950" h="520700" prst="angle"/>
            <a:extrusionClr>
              <a:srgbClr val="7030A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900112" y="1256098"/>
            <a:ext cx="569500" cy="569500"/>
          </a:xfrm>
          <a:prstGeom prst="rect">
            <a:avLst/>
          </a:prstGeom>
          <a:solidFill>
            <a:schemeClr val="accent1"/>
          </a:solidFill>
          <a:ln>
            <a:noFill/>
          </a:ln>
          <a:scene3d>
            <a:camera prst="orthographicFront">
              <a:rot lat="17916175" lon="2729084" rev="18779825"/>
            </a:camera>
            <a:lightRig rig="balanced" dir="t">
              <a:rot lat="0" lon="0" rev="600000"/>
            </a:lightRig>
          </a:scene3d>
          <a:sp3d prstMaterial="flat">
            <a:bevelT w="336550" h="7556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3315763" y="1953498"/>
            <a:ext cx="4000114"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4758657" y="5326894"/>
            <a:ext cx="2557221"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7581503" y="4959515"/>
            <a:ext cx="3775790" cy="830997"/>
          </a:xfrm>
          <a:prstGeom prst="rect">
            <a:avLst/>
          </a:prstGeom>
          <a:noFill/>
        </p:spPr>
        <p:txBody>
          <a:bodyPr wrap="square" rtlCol="0">
            <a:spAutoFit/>
          </a:bodyPr>
          <a:lstStyle/>
          <a:p>
            <a:pPr>
              <a:lnSpc>
                <a:spcPct val="150000"/>
              </a:lnSpc>
            </a:pP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规定</a:t>
            </a:r>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时间</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内没找到</a:t>
            </a:r>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人质即为游戏</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结束</a:t>
            </a:r>
            <a:endParaRPr lang="en-US" altLang="zh-CN" sz="16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全军覆没即为游戏结束</a:t>
            </a:r>
            <a:endParaRPr lang="en-GB" altLang="zh-CN" sz="16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2" name="TextBox 81"/>
          <p:cNvSpPr txBox="1"/>
          <p:nvPr/>
        </p:nvSpPr>
        <p:spPr>
          <a:xfrm>
            <a:off x="6207881" y="4978880"/>
            <a:ext cx="1107996" cy="396134"/>
          </a:xfrm>
          <a:prstGeom prst="rect">
            <a:avLst/>
          </a:prstGeom>
          <a:noFill/>
        </p:spPr>
        <p:txBody>
          <a:bodyPr wrap="none" rtlCol="0">
            <a:spAutoFit/>
          </a:bodyPr>
          <a:lstStyle/>
          <a:p>
            <a:pPr algn="r">
              <a:lnSpc>
                <a:spcPct val="120000"/>
              </a:lnSpc>
            </a:pPr>
            <a:r>
              <a:rPr lang="zh-CN" altLang="en-US"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失败条件</a:t>
            </a:r>
            <a:endPar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Box 88"/>
          <p:cNvSpPr txBox="1"/>
          <p:nvPr/>
        </p:nvSpPr>
        <p:spPr>
          <a:xfrm>
            <a:off x="7581503" y="1690534"/>
            <a:ext cx="3271734" cy="461665"/>
          </a:xfrm>
          <a:prstGeom prst="rect">
            <a:avLst/>
          </a:prstGeom>
          <a:noFill/>
        </p:spPr>
        <p:txBody>
          <a:bodyPr wrap="square" rtlCol="0">
            <a:spAutoFit/>
          </a:bodyPr>
          <a:lstStyle/>
          <a:p>
            <a:pPr>
              <a:lnSpc>
                <a:spcPct val="150000"/>
              </a:lnSpc>
            </a:pPr>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规定时间内找到人质即为游戏</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结束</a:t>
            </a:r>
            <a:endParaRPr lang="en-GB" altLang="zh-CN" sz="16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90" name="TextBox 89"/>
          <p:cNvSpPr txBox="1"/>
          <p:nvPr/>
        </p:nvSpPr>
        <p:spPr>
          <a:xfrm>
            <a:off x="6235885" y="1557364"/>
            <a:ext cx="1107996" cy="396134"/>
          </a:xfrm>
          <a:prstGeom prst="rect">
            <a:avLst/>
          </a:prstGeom>
          <a:noFill/>
        </p:spPr>
        <p:txBody>
          <a:bodyPr wrap="none" rtlCol="0">
            <a:spAutoFit/>
          </a:bodyPr>
          <a:lstStyle/>
          <a:p>
            <a:pPr algn="r">
              <a:lnSpc>
                <a:spcPct val="120000"/>
              </a:lnSpc>
            </a:pPr>
            <a:r>
              <a:rPr lang="zh-CN" altLang="en-US"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胜利条件</a:t>
            </a:r>
            <a:endPar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游戏玩法</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6810607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4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64000">
                                          <p:cBhvr additive="base">
                                            <p:cTn id="7" dur="1000" fill="hold"/>
                                            <p:tgtEl>
                                              <p:spTgt spid="60"/>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4000">
                                      <p:stCondLst>
                                        <p:cond delay="100"/>
                                      </p:stCondLst>
                                      <p:childTnLst>
                                        <p:set>
                                          <p:cBhvr>
                                            <p:cTn id="10" dur="1" fill="hold">
                                              <p:stCondLst>
                                                <p:cond delay="0"/>
                                              </p:stCondLst>
                                            </p:cTn>
                                            <p:tgtEl>
                                              <p:spTgt spid="61"/>
                                            </p:tgtEl>
                                            <p:attrNameLst>
                                              <p:attrName>style.visibility</p:attrName>
                                            </p:attrNameLst>
                                          </p:cBhvr>
                                          <p:to>
                                            <p:strVal val="visible"/>
                                          </p:to>
                                        </p:set>
                                        <p:anim calcmode="lin" valueType="num" p14:bounceEnd="64000">
                                          <p:cBhvr additive="base">
                                            <p:cTn id="11" dur="1000" fill="hold"/>
                                            <p:tgtEl>
                                              <p:spTgt spid="61"/>
                                            </p:tgtEl>
                                            <p:attrNameLst>
                                              <p:attrName>ppt_x</p:attrName>
                                            </p:attrNameLst>
                                          </p:cBhvr>
                                          <p:tavLst>
                                            <p:tav tm="0">
                                              <p:val>
                                                <p:strVal val="#ppt_x"/>
                                              </p:val>
                                            </p:tav>
                                            <p:tav tm="100000">
                                              <p:val>
                                                <p:strVal val="#ppt_x"/>
                                              </p:val>
                                            </p:tav>
                                          </p:tavLst>
                                        </p:anim>
                                        <p:anim calcmode="lin" valueType="num" p14:bounceEnd="64000">
                                          <p:cBhvr additive="base">
                                            <p:cTn id="12" dur="100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4000">
                                      <p:stCondLst>
                                        <p:cond delay="300"/>
                                      </p:stCondLst>
                                      <p:childTnLst>
                                        <p:set>
                                          <p:cBhvr>
                                            <p:cTn id="14" dur="1" fill="hold">
                                              <p:stCondLst>
                                                <p:cond delay="0"/>
                                              </p:stCondLst>
                                            </p:cTn>
                                            <p:tgtEl>
                                              <p:spTgt spid="62"/>
                                            </p:tgtEl>
                                            <p:attrNameLst>
                                              <p:attrName>style.visibility</p:attrName>
                                            </p:attrNameLst>
                                          </p:cBhvr>
                                          <p:to>
                                            <p:strVal val="visible"/>
                                          </p:to>
                                        </p:set>
                                        <p:anim calcmode="lin" valueType="num" p14:bounceEnd="64000">
                                          <p:cBhvr additive="base">
                                            <p:cTn id="15" dur="1000" fill="hold"/>
                                            <p:tgtEl>
                                              <p:spTgt spid="62"/>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6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500"/>
                                      </p:stCondLst>
                                      <p:childTnLst>
                                        <p:set>
                                          <p:cBhvr>
                                            <p:cTn id="18" dur="1" fill="hold">
                                              <p:stCondLst>
                                                <p:cond delay="0"/>
                                              </p:stCondLst>
                                            </p:cTn>
                                            <p:tgtEl>
                                              <p:spTgt spid="63"/>
                                            </p:tgtEl>
                                            <p:attrNameLst>
                                              <p:attrName>style.visibility</p:attrName>
                                            </p:attrNameLst>
                                          </p:cBhvr>
                                          <p:to>
                                            <p:strVal val="visible"/>
                                          </p:to>
                                        </p:set>
                                        <p:anim calcmode="lin" valueType="num" p14:bounceEnd="64000">
                                          <p:cBhvr additive="base">
                                            <p:cTn id="19" dur="1000" fill="hold"/>
                                            <p:tgtEl>
                                              <p:spTgt spid="63"/>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600"/>
                                      </p:stCondLst>
                                      <p:childTnLst>
                                        <p:set>
                                          <p:cBhvr>
                                            <p:cTn id="22" dur="1" fill="hold">
                                              <p:stCondLst>
                                                <p:cond delay="0"/>
                                              </p:stCondLst>
                                            </p:cTn>
                                            <p:tgtEl>
                                              <p:spTgt spid="64"/>
                                            </p:tgtEl>
                                            <p:attrNameLst>
                                              <p:attrName>style.visibility</p:attrName>
                                            </p:attrNameLst>
                                          </p:cBhvr>
                                          <p:to>
                                            <p:strVal val="visible"/>
                                          </p:to>
                                        </p:set>
                                        <p:anim calcmode="lin" valueType="num" p14:bounceEnd="64000">
                                          <p:cBhvr additive="base">
                                            <p:cTn id="23" dur="1000" fill="hold"/>
                                            <p:tgtEl>
                                              <p:spTgt spid="64"/>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64"/>
                                            </p:tgtEl>
                                            <p:attrNameLst>
                                              <p:attrName>ppt_y</p:attrName>
                                            </p:attrNameLst>
                                          </p:cBhvr>
                                          <p:tavLst>
                                            <p:tav tm="0">
                                              <p:val>
                                                <p:strVal val="0-#ppt_h/2"/>
                                              </p:val>
                                            </p:tav>
                                            <p:tav tm="100000">
                                              <p:val>
                                                <p:strVal val="#ppt_y"/>
                                              </p:val>
                                            </p:tav>
                                          </p:tavLst>
                                        </p:anim>
                                      </p:childTnLst>
                                    </p:cTn>
                                  </p:par>
                                </p:childTnLst>
                              </p:cTn>
                            </p:par>
                            <p:par>
                              <p:cTn id="25" fill="hold">
                                <p:stCondLst>
                                  <p:cond delay="1600"/>
                                </p:stCondLst>
                                <p:childTnLst>
                                  <p:par>
                                    <p:cTn id="26" presetID="22" presetClass="entr" presetSubtype="8"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par>
                                    <p:cTn id="29" presetID="22" presetClass="entr" presetSubtype="8"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wipe(left)">
                                          <p:cBhvr>
                                            <p:cTn id="31" dur="500"/>
                                            <p:tgtEl>
                                              <p:spTgt spid="80"/>
                                            </p:tgtEl>
                                          </p:cBhvr>
                                        </p:animEffect>
                                      </p:childTnLst>
                                    </p:cTn>
                                  </p:par>
                                </p:childTnLst>
                              </p:cTn>
                            </p:par>
                            <p:par>
                              <p:cTn id="32" fill="hold">
                                <p:stCondLst>
                                  <p:cond delay="2100"/>
                                </p:stCondLst>
                                <p:childTnLst>
                                  <p:par>
                                    <p:cTn id="33" presetID="42" presetClass="entr" presetSubtype="0" fill="hold" grpId="0" nodeType="after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fade">
                                          <p:cBhvr>
                                            <p:cTn id="35" dur="500"/>
                                            <p:tgtEl>
                                              <p:spTgt spid="90"/>
                                            </p:tgtEl>
                                          </p:cBhvr>
                                        </p:animEffect>
                                        <p:anim calcmode="lin" valueType="num">
                                          <p:cBhvr>
                                            <p:cTn id="36" dur="500" fill="hold"/>
                                            <p:tgtEl>
                                              <p:spTgt spid="90"/>
                                            </p:tgtEl>
                                            <p:attrNameLst>
                                              <p:attrName>ppt_x</p:attrName>
                                            </p:attrNameLst>
                                          </p:cBhvr>
                                          <p:tavLst>
                                            <p:tav tm="0">
                                              <p:val>
                                                <p:strVal val="#ppt_x"/>
                                              </p:val>
                                            </p:tav>
                                            <p:tav tm="100000">
                                              <p:val>
                                                <p:strVal val="#ppt_x"/>
                                              </p:val>
                                            </p:tav>
                                          </p:tavLst>
                                        </p:anim>
                                        <p:anim calcmode="lin" valueType="num">
                                          <p:cBhvr>
                                            <p:cTn id="37" dur="500" fill="hold"/>
                                            <p:tgtEl>
                                              <p:spTgt spid="9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anim calcmode="lin" valueType="num">
                                          <p:cBhvr>
                                            <p:cTn id="41" dur="500" fill="hold"/>
                                            <p:tgtEl>
                                              <p:spTgt spid="82"/>
                                            </p:tgtEl>
                                            <p:attrNameLst>
                                              <p:attrName>ppt_x</p:attrName>
                                            </p:attrNameLst>
                                          </p:cBhvr>
                                          <p:tavLst>
                                            <p:tav tm="0">
                                              <p:val>
                                                <p:strVal val="#ppt_x"/>
                                              </p:val>
                                            </p:tav>
                                            <p:tav tm="100000">
                                              <p:val>
                                                <p:strVal val="#ppt_x"/>
                                              </p:val>
                                            </p:tav>
                                          </p:tavLst>
                                        </p:anim>
                                        <p:anim calcmode="lin" valueType="num">
                                          <p:cBhvr>
                                            <p:cTn id="42" dur="500" fill="hold"/>
                                            <p:tgtEl>
                                              <p:spTgt spid="82"/>
                                            </p:tgtEl>
                                            <p:attrNameLst>
                                              <p:attrName>ppt_y</p:attrName>
                                            </p:attrNameLst>
                                          </p:cBhvr>
                                          <p:tavLst>
                                            <p:tav tm="0">
                                              <p:val>
                                                <p:strVal val="#ppt_y+.1"/>
                                              </p:val>
                                            </p:tav>
                                            <p:tav tm="100000">
                                              <p:val>
                                                <p:strVal val="#ppt_y"/>
                                              </p:val>
                                            </p:tav>
                                          </p:tavLst>
                                        </p:anim>
                                      </p:childTnLst>
                                    </p:cTn>
                                  </p:par>
                                </p:childTnLst>
                              </p:cTn>
                            </p:par>
                            <p:par>
                              <p:cTn id="43" fill="hold">
                                <p:stCondLst>
                                  <p:cond delay="2600"/>
                                </p:stCondLst>
                                <p:childTnLst>
                                  <p:par>
                                    <p:cTn id="44" presetID="22" presetClass="entr" presetSubtype="8" fill="hold" grpId="0"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left)">
                                          <p:cBhvr>
                                            <p:cTn id="46" dur="500"/>
                                            <p:tgtEl>
                                              <p:spTgt spid="89"/>
                                            </p:tgtEl>
                                          </p:cBhvr>
                                        </p:animEffect>
                                      </p:childTnLst>
                                    </p:cTn>
                                  </p:par>
                                  <p:par>
                                    <p:cTn id="47" presetID="22" presetClass="entr" presetSubtype="8" fill="hold" grpId="0" nodeType="withEffect">
                                      <p:stCondLst>
                                        <p:cond delay="800"/>
                                      </p:stCondLst>
                                      <p:childTnLst>
                                        <p:set>
                                          <p:cBhvr>
                                            <p:cTn id="48" dur="1" fill="hold">
                                              <p:stCondLst>
                                                <p:cond delay="0"/>
                                              </p:stCondLst>
                                            </p:cTn>
                                            <p:tgtEl>
                                              <p:spTgt spid="81"/>
                                            </p:tgtEl>
                                            <p:attrNameLst>
                                              <p:attrName>style.visibility</p:attrName>
                                            </p:attrNameLst>
                                          </p:cBhvr>
                                          <p:to>
                                            <p:strVal val="visible"/>
                                          </p:to>
                                        </p:set>
                                        <p:animEffect transition="in" filter="wipe(left)">
                                          <p:cBhvr>
                                            <p:cTn id="4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81" grpId="0"/>
          <p:bldP spid="82" grpId="0"/>
          <p:bldP spid="89" grpId="0"/>
          <p:bldP spid="9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ppt_x"/>
                                              </p:val>
                                            </p:tav>
                                            <p:tav tm="100000">
                                              <p:val>
                                                <p:strVal val="#ppt_x"/>
                                              </p:val>
                                            </p:tav>
                                          </p:tavLst>
                                        </p:anim>
                                        <p:anim calcmode="lin" valueType="num">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1000" fill="hold"/>
                                            <p:tgtEl>
                                              <p:spTgt spid="61"/>
                                            </p:tgtEl>
                                            <p:attrNameLst>
                                              <p:attrName>ppt_x</p:attrName>
                                            </p:attrNameLst>
                                          </p:cBhvr>
                                          <p:tavLst>
                                            <p:tav tm="0">
                                              <p:val>
                                                <p:strVal val="#ppt_x"/>
                                              </p:val>
                                            </p:tav>
                                            <p:tav tm="100000">
                                              <p:val>
                                                <p:strVal val="#ppt_x"/>
                                              </p:val>
                                            </p:tav>
                                          </p:tavLst>
                                        </p:anim>
                                        <p:anim calcmode="lin" valueType="num">
                                          <p:cBhvr additive="base">
                                            <p:cTn id="12" dur="100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
                                      </p:stCondLst>
                                      <p:childTnLst>
                                        <p:set>
                                          <p:cBhvr>
                                            <p:cTn id="14" dur="1" fill="hold">
                                              <p:stCondLst>
                                                <p:cond delay="0"/>
                                              </p:stCondLst>
                                            </p:cTn>
                                            <p:tgtEl>
                                              <p:spTgt spid="62"/>
                                            </p:tgtEl>
                                            <p:attrNameLst>
                                              <p:attrName>style.visibility</p:attrName>
                                            </p:attrNameLst>
                                          </p:cBhvr>
                                          <p:to>
                                            <p:strVal val="visible"/>
                                          </p:to>
                                        </p:set>
                                        <p:anim calcmode="lin" valueType="num">
                                          <p:cBhvr additive="base">
                                            <p:cTn id="15" dur="1000" fill="hold"/>
                                            <p:tgtEl>
                                              <p:spTgt spid="62"/>
                                            </p:tgtEl>
                                            <p:attrNameLst>
                                              <p:attrName>ppt_x</p:attrName>
                                            </p:attrNameLst>
                                          </p:cBhvr>
                                          <p:tavLst>
                                            <p:tav tm="0">
                                              <p:val>
                                                <p:strVal val="#ppt_x"/>
                                              </p:val>
                                            </p:tav>
                                            <p:tav tm="100000">
                                              <p:val>
                                                <p:strVal val="#ppt_x"/>
                                              </p:val>
                                            </p:tav>
                                          </p:tavLst>
                                        </p:anim>
                                        <p:anim calcmode="lin" valueType="num">
                                          <p:cBhvr additive="base">
                                            <p:cTn id="16" dur="1000" fill="hold"/>
                                            <p:tgtEl>
                                              <p:spTgt spid="6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1000" fill="hold"/>
                                            <p:tgtEl>
                                              <p:spTgt spid="63"/>
                                            </p:tgtEl>
                                            <p:attrNameLst>
                                              <p:attrName>ppt_x</p:attrName>
                                            </p:attrNameLst>
                                          </p:cBhvr>
                                          <p:tavLst>
                                            <p:tav tm="0">
                                              <p:val>
                                                <p:strVal val="#ppt_x"/>
                                              </p:val>
                                            </p:tav>
                                            <p:tav tm="100000">
                                              <p:val>
                                                <p:strVal val="#ppt_x"/>
                                              </p:val>
                                            </p:tav>
                                          </p:tavLst>
                                        </p:anim>
                                        <p:anim calcmode="lin" valueType="num">
                                          <p:cBhvr additive="base">
                                            <p:cTn id="20" dur="100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60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1000" fill="hold"/>
                                            <p:tgtEl>
                                              <p:spTgt spid="64"/>
                                            </p:tgtEl>
                                            <p:attrNameLst>
                                              <p:attrName>ppt_x</p:attrName>
                                            </p:attrNameLst>
                                          </p:cBhvr>
                                          <p:tavLst>
                                            <p:tav tm="0">
                                              <p:val>
                                                <p:strVal val="#ppt_x"/>
                                              </p:val>
                                            </p:tav>
                                            <p:tav tm="100000">
                                              <p:val>
                                                <p:strVal val="#ppt_x"/>
                                              </p:val>
                                            </p:tav>
                                          </p:tavLst>
                                        </p:anim>
                                        <p:anim calcmode="lin" valueType="num">
                                          <p:cBhvr additive="base">
                                            <p:cTn id="24" dur="1000" fill="hold"/>
                                            <p:tgtEl>
                                              <p:spTgt spid="64"/>
                                            </p:tgtEl>
                                            <p:attrNameLst>
                                              <p:attrName>ppt_y</p:attrName>
                                            </p:attrNameLst>
                                          </p:cBhvr>
                                          <p:tavLst>
                                            <p:tav tm="0">
                                              <p:val>
                                                <p:strVal val="0-#ppt_h/2"/>
                                              </p:val>
                                            </p:tav>
                                            <p:tav tm="100000">
                                              <p:val>
                                                <p:strVal val="#ppt_y"/>
                                              </p:val>
                                            </p:tav>
                                          </p:tavLst>
                                        </p:anim>
                                      </p:childTnLst>
                                    </p:cTn>
                                  </p:par>
                                </p:childTnLst>
                              </p:cTn>
                            </p:par>
                            <p:par>
                              <p:cTn id="25" fill="hold">
                                <p:stCondLst>
                                  <p:cond delay="1600"/>
                                </p:stCondLst>
                                <p:childTnLst>
                                  <p:par>
                                    <p:cTn id="26" presetID="22" presetClass="entr" presetSubtype="8"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par>
                                    <p:cTn id="29" presetID="22" presetClass="entr" presetSubtype="8"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wipe(left)">
                                          <p:cBhvr>
                                            <p:cTn id="31" dur="500"/>
                                            <p:tgtEl>
                                              <p:spTgt spid="80"/>
                                            </p:tgtEl>
                                          </p:cBhvr>
                                        </p:animEffect>
                                      </p:childTnLst>
                                    </p:cTn>
                                  </p:par>
                                </p:childTnLst>
                              </p:cTn>
                            </p:par>
                            <p:par>
                              <p:cTn id="32" fill="hold">
                                <p:stCondLst>
                                  <p:cond delay="2100"/>
                                </p:stCondLst>
                                <p:childTnLst>
                                  <p:par>
                                    <p:cTn id="33" presetID="42" presetClass="entr" presetSubtype="0" fill="hold" grpId="0" nodeType="after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fade">
                                          <p:cBhvr>
                                            <p:cTn id="35" dur="500"/>
                                            <p:tgtEl>
                                              <p:spTgt spid="90"/>
                                            </p:tgtEl>
                                          </p:cBhvr>
                                        </p:animEffect>
                                        <p:anim calcmode="lin" valueType="num">
                                          <p:cBhvr>
                                            <p:cTn id="36" dur="500" fill="hold"/>
                                            <p:tgtEl>
                                              <p:spTgt spid="90"/>
                                            </p:tgtEl>
                                            <p:attrNameLst>
                                              <p:attrName>ppt_x</p:attrName>
                                            </p:attrNameLst>
                                          </p:cBhvr>
                                          <p:tavLst>
                                            <p:tav tm="0">
                                              <p:val>
                                                <p:strVal val="#ppt_x"/>
                                              </p:val>
                                            </p:tav>
                                            <p:tav tm="100000">
                                              <p:val>
                                                <p:strVal val="#ppt_x"/>
                                              </p:val>
                                            </p:tav>
                                          </p:tavLst>
                                        </p:anim>
                                        <p:anim calcmode="lin" valueType="num">
                                          <p:cBhvr>
                                            <p:cTn id="37" dur="500" fill="hold"/>
                                            <p:tgtEl>
                                              <p:spTgt spid="9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anim calcmode="lin" valueType="num">
                                          <p:cBhvr>
                                            <p:cTn id="41" dur="500" fill="hold"/>
                                            <p:tgtEl>
                                              <p:spTgt spid="82"/>
                                            </p:tgtEl>
                                            <p:attrNameLst>
                                              <p:attrName>ppt_x</p:attrName>
                                            </p:attrNameLst>
                                          </p:cBhvr>
                                          <p:tavLst>
                                            <p:tav tm="0">
                                              <p:val>
                                                <p:strVal val="#ppt_x"/>
                                              </p:val>
                                            </p:tav>
                                            <p:tav tm="100000">
                                              <p:val>
                                                <p:strVal val="#ppt_x"/>
                                              </p:val>
                                            </p:tav>
                                          </p:tavLst>
                                        </p:anim>
                                        <p:anim calcmode="lin" valueType="num">
                                          <p:cBhvr>
                                            <p:cTn id="42" dur="500" fill="hold"/>
                                            <p:tgtEl>
                                              <p:spTgt spid="82"/>
                                            </p:tgtEl>
                                            <p:attrNameLst>
                                              <p:attrName>ppt_y</p:attrName>
                                            </p:attrNameLst>
                                          </p:cBhvr>
                                          <p:tavLst>
                                            <p:tav tm="0">
                                              <p:val>
                                                <p:strVal val="#ppt_y+.1"/>
                                              </p:val>
                                            </p:tav>
                                            <p:tav tm="100000">
                                              <p:val>
                                                <p:strVal val="#ppt_y"/>
                                              </p:val>
                                            </p:tav>
                                          </p:tavLst>
                                        </p:anim>
                                      </p:childTnLst>
                                    </p:cTn>
                                  </p:par>
                                </p:childTnLst>
                              </p:cTn>
                            </p:par>
                            <p:par>
                              <p:cTn id="43" fill="hold">
                                <p:stCondLst>
                                  <p:cond delay="2600"/>
                                </p:stCondLst>
                                <p:childTnLst>
                                  <p:par>
                                    <p:cTn id="44" presetID="22" presetClass="entr" presetSubtype="8" fill="hold" grpId="0"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left)">
                                          <p:cBhvr>
                                            <p:cTn id="46" dur="500"/>
                                            <p:tgtEl>
                                              <p:spTgt spid="89"/>
                                            </p:tgtEl>
                                          </p:cBhvr>
                                        </p:animEffect>
                                      </p:childTnLst>
                                    </p:cTn>
                                  </p:par>
                                  <p:par>
                                    <p:cTn id="47" presetID="22" presetClass="entr" presetSubtype="8" fill="hold" grpId="0" nodeType="withEffect">
                                      <p:stCondLst>
                                        <p:cond delay="800"/>
                                      </p:stCondLst>
                                      <p:childTnLst>
                                        <p:set>
                                          <p:cBhvr>
                                            <p:cTn id="48" dur="1" fill="hold">
                                              <p:stCondLst>
                                                <p:cond delay="0"/>
                                              </p:stCondLst>
                                            </p:cTn>
                                            <p:tgtEl>
                                              <p:spTgt spid="81"/>
                                            </p:tgtEl>
                                            <p:attrNameLst>
                                              <p:attrName>style.visibility</p:attrName>
                                            </p:attrNameLst>
                                          </p:cBhvr>
                                          <p:to>
                                            <p:strVal val="visible"/>
                                          </p:to>
                                        </p:set>
                                        <p:animEffect transition="in" filter="wipe(left)">
                                          <p:cBhvr>
                                            <p:cTn id="4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81" grpId="0"/>
          <p:bldP spid="82" grpId="0"/>
          <p:bldP spid="89" grpId="0"/>
          <p:bldP spid="90"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Lst>
</file>

<file path=ppt/theme/theme1.xml><?xml version="1.0" encoding="utf-8"?>
<a:theme xmlns:a="http://schemas.openxmlformats.org/drawingml/2006/main" name="1_自定义设计方案">
  <a:themeElements>
    <a:clrScheme name="自定义 126">
      <a:dk1>
        <a:sysClr val="windowText" lastClr="000000"/>
      </a:dk1>
      <a:lt1>
        <a:sysClr val="window" lastClr="FFFFFF"/>
      </a:lt1>
      <a:dk2>
        <a:srgbClr val="44546A"/>
      </a:dk2>
      <a:lt2>
        <a:srgbClr val="E7E6E6"/>
      </a:lt2>
      <a:accent1>
        <a:srgbClr val="4C3F3E"/>
      </a:accent1>
      <a:accent2>
        <a:srgbClr val="BFBFBF"/>
      </a:accent2>
      <a:accent3>
        <a:srgbClr val="4C3F3E"/>
      </a:accent3>
      <a:accent4>
        <a:srgbClr val="BFBFBF"/>
      </a:accent4>
      <a:accent5>
        <a:srgbClr val="4C3F3E"/>
      </a:accent5>
      <a:accent6>
        <a:srgbClr val="BFBFBF"/>
      </a:accent6>
      <a:hlink>
        <a:srgbClr val="4C3F3E"/>
      </a:hlink>
      <a:folHlink>
        <a:srgbClr val="BFBFB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1460</Words>
  <Application>Microsoft Office PowerPoint</Application>
  <PresentationFormat>自定义</PresentationFormat>
  <Paragraphs>115</Paragraphs>
  <Slides>15</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Raavi</vt:lpstr>
      <vt:lpstr>冬青黑体简体中文 W3</vt:lpstr>
      <vt:lpstr>方正正准黑简体</vt:lpstr>
      <vt:lpstr>华文黑体</vt:lpstr>
      <vt:lpstr>宋体</vt:lpstr>
      <vt:lpstr>微软雅黑</vt:lpstr>
      <vt:lpstr>Agency FB</vt:lpstr>
      <vt:lpstr>Arial</vt:lpstr>
      <vt:lpstr>Calibri</vt:lpstr>
      <vt:lpstr>Calibri Light</vt:lpstr>
      <vt:lpstr>Franklin Gothic Book</vt:lpstr>
      <vt:lpstr>Microsoft Himalaya</vt:lpstr>
      <vt:lpstr>Segoe UI Emoji</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2016-10-17T14:00:15Z</dcterms:created>
  <dcterms:modified xsi:type="dcterms:W3CDTF">2018-03-27T15:18:34Z</dcterms:modified>
</cp:coreProperties>
</file>