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
  </p:notesMasterIdLst>
  <p:sldIdLst>
    <p:sldId id="256" r:id="rId2"/>
    <p:sldId id="280" r:id="rId3"/>
    <p:sldId id="281" r:id="rId4"/>
    <p:sldId id="282" r:id="rId5"/>
    <p:sldId id="259" r:id="rId6"/>
    <p:sldId id="284" r:id="rId7"/>
    <p:sldId id="285" r:id="rId8"/>
    <p:sldId id="257" r:id="rId9"/>
    <p:sldId id="279" r:id="rId10"/>
    <p:sldId id="28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FD9"/>
    <a:srgbClr val="9BDEFF"/>
    <a:srgbClr val="3A97B4"/>
    <a:srgbClr val="33859F"/>
    <a:srgbClr val="66CCFF"/>
    <a:srgbClr val="0099FF"/>
    <a:srgbClr val="33CCFF"/>
    <a:srgbClr val="61CAFF"/>
    <a:srgbClr val="D0E0F4"/>
    <a:srgbClr val="24A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p:cViewPr varScale="1">
        <p:scale>
          <a:sx n="94" d="100"/>
          <a:sy n="94" d="100"/>
        </p:scale>
        <p:origin x="7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30C-581B-4E63-9254-37E378CAED97}" type="datetimeFigureOut">
              <a:rPr lang="zh-CN" altLang="en-US" smtClean="0"/>
              <a:t>2016/11/2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625B-F3BD-484F-94F1-B641122A5554}" type="slidenum">
              <a:rPr lang="zh-CN" altLang="en-US" smtClean="0"/>
              <a:t>‹#›</a:t>
            </a:fld>
            <a:endParaRPr lang="zh-CN" altLang="en-US"/>
          </a:p>
        </p:txBody>
      </p:sp>
    </p:spTree>
    <p:extLst>
      <p:ext uri="{BB962C8B-B14F-4D97-AF65-F5344CB8AC3E}">
        <p14:creationId xmlns:p14="http://schemas.microsoft.com/office/powerpoint/2010/main" val="338885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5F625B-F3BD-484F-94F1-B641122A5554}" type="slidenum">
              <a:rPr lang="zh-CN" altLang="en-US" smtClean="0"/>
              <a:t>8</a:t>
            </a:fld>
            <a:endParaRPr lang="zh-CN" altLang="en-US"/>
          </a:p>
        </p:txBody>
      </p:sp>
    </p:spTree>
    <p:extLst>
      <p:ext uri="{BB962C8B-B14F-4D97-AF65-F5344CB8AC3E}">
        <p14:creationId xmlns:p14="http://schemas.microsoft.com/office/powerpoint/2010/main" val="10370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51020-092C-4E48-81D4-FD252F0B4E64}"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51020-092C-4E48-81D4-FD252F0B4E64}"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51020-092C-4E48-81D4-FD252F0B4E64}"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51020-092C-4E48-81D4-FD252F0B4E64}" type="datetimeFigureOut">
              <a:rPr lang="en-US" smtClean="0"/>
              <a:pPr/>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51020-092C-4E48-81D4-FD252F0B4E64}" type="datetimeFigureOut">
              <a:rPr lang="en-US" smtClean="0"/>
              <a:pPr/>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51020-092C-4E48-81D4-FD252F0B4E64}" type="datetimeFigureOut">
              <a:rPr lang="en-US" smtClean="0"/>
              <a:pPr/>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51020-092C-4E48-81D4-FD252F0B4E64}"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51020-092C-4E48-81D4-FD252F0B4E64}"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1270-886E-486D-BF06-659BEA18F27C}"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51020-092C-4E48-81D4-FD252F0B4E64}" type="datetimeFigureOut">
              <a:rPr lang="en-US" smtClean="0"/>
              <a:pPr/>
              <a:t>11/2/2016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1270-886E-486D-BF06-659BEA18F2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2" cstate="print"/>
          <a:stretch>
            <a:fillRect/>
          </a:stretch>
        </p:blipFill>
        <p:spPr>
          <a:xfrm>
            <a:off x="4061" y="1458"/>
            <a:ext cx="9135685" cy="6857853"/>
          </a:xfrm>
          <a:prstGeom prst="rect">
            <a:avLst/>
          </a:prstGeom>
          <a:noFill/>
          <a:ln>
            <a:noFill/>
          </a:ln>
        </p:spPr>
      </p:pic>
      <p:sp>
        <p:nvSpPr>
          <p:cNvPr id="7" name="Rectangle 6"/>
          <p:cNvSpPr/>
          <p:nvPr/>
        </p:nvSpPr>
        <p:spPr>
          <a:xfrm>
            <a:off x="7315200" y="3840328"/>
            <a:ext cx="1828800" cy="11176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1" y="5087555"/>
            <a:ext cx="5468007" cy="9144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5087555"/>
            <a:ext cx="1702675" cy="914400"/>
          </a:xfrm>
          <a:prstGeom prst="rect">
            <a:avLst/>
          </a:prstGeom>
          <a:solidFill>
            <a:schemeClr val="tx1">
              <a:lumMod val="50000"/>
              <a:lumOff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35431" y="4303658"/>
            <a:ext cx="6779769" cy="584775"/>
          </a:xfrm>
          <a:prstGeom prst="rect">
            <a:avLst/>
          </a:prstGeom>
          <a:noFill/>
        </p:spPr>
        <p:txBody>
          <a:bodyPr wrap="square" rtlCol="0">
            <a:spAutoFit/>
          </a:bodyPr>
          <a:lstStyle/>
          <a:p>
            <a:r>
              <a:rPr lang="zh-CN" altLang="zh-CN" sz="3200" dirty="0">
                <a:solidFill>
                  <a:schemeClr val="bg1"/>
                </a:solidFill>
              </a:rPr>
              <a:t>基于数学形态学运算的图像特效</a:t>
            </a:r>
            <a:r>
              <a:rPr lang="zh-CN" altLang="zh-CN" sz="3200" dirty="0" smtClean="0">
                <a:solidFill>
                  <a:schemeClr val="bg1"/>
                </a:solidFill>
              </a:rPr>
              <a:t>处理</a:t>
            </a:r>
            <a:endParaRPr lang="zh-CN" altLang="zh-CN" sz="3200" dirty="0">
              <a:solidFill>
                <a:schemeClr val="bg1"/>
              </a:solidFill>
            </a:endParaRPr>
          </a:p>
        </p:txBody>
      </p:sp>
      <p:sp>
        <p:nvSpPr>
          <p:cNvPr id="3" name="文本框 2"/>
          <p:cNvSpPr txBox="1"/>
          <p:nvPr/>
        </p:nvSpPr>
        <p:spPr>
          <a:xfrm>
            <a:off x="2419294" y="3738985"/>
            <a:ext cx="4801314" cy="646331"/>
          </a:xfrm>
          <a:prstGeom prst="rect">
            <a:avLst/>
          </a:prstGeom>
          <a:noFill/>
        </p:spPr>
        <p:txBody>
          <a:bodyPr wrap="none" rtlCol="0">
            <a:spAutoFit/>
          </a:bodyPr>
          <a:lstStyle/>
          <a:p>
            <a:r>
              <a:rPr lang="zh-CN" altLang="en-US" sz="3600" dirty="0" smtClean="0">
                <a:solidFill>
                  <a:srgbClr val="27AFD9"/>
                </a:solidFill>
              </a:rPr>
              <a:t>媒体信号处理期末展示</a:t>
            </a:r>
            <a:endParaRPr lang="zh-CN" altLang="en-US" sz="3600" dirty="0">
              <a:solidFill>
                <a:srgbClr val="27AFD9"/>
              </a:solidFill>
            </a:endParaRPr>
          </a:p>
        </p:txBody>
      </p:sp>
      <p:sp>
        <p:nvSpPr>
          <p:cNvPr id="4" name="文本框 3"/>
          <p:cNvSpPr txBox="1"/>
          <p:nvPr/>
        </p:nvSpPr>
        <p:spPr>
          <a:xfrm>
            <a:off x="7704086" y="6001955"/>
            <a:ext cx="992579" cy="369332"/>
          </a:xfrm>
          <a:prstGeom prst="rect">
            <a:avLst/>
          </a:prstGeom>
          <a:noFill/>
        </p:spPr>
        <p:txBody>
          <a:bodyPr wrap="none" rtlCol="0">
            <a:spAutoFit/>
          </a:bodyPr>
          <a:lstStyle/>
          <a:p>
            <a:r>
              <a:rPr lang="en-US" altLang="zh-CN" dirty="0" smtClean="0">
                <a:solidFill>
                  <a:schemeClr val="bg1"/>
                </a:solidFill>
                <a:latin typeface="方正中等线简体" panose="02010601030101010101" pitchFamily="2" charset="-122"/>
                <a:ea typeface="方正中等线简体" panose="02010601030101010101" pitchFamily="2" charset="-122"/>
              </a:rPr>
              <a:t>By </a:t>
            </a:r>
            <a:r>
              <a:rPr lang="zh-CN" altLang="en-US" dirty="0" smtClean="0">
                <a:solidFill>
                  <a:schemeClr val="bg1"/>
                </a:solidFill>
                <a:latin typeface="方正中等线简体" panose="02010601030101010101" pitchFamily="2" charset="-122"/>
                <a:ea typeface="方正中等线简体" panose="02010601030101010101" pitchFamily="2" charset="-122"/>
              </a:rPr>
              <a:t>肖鸢</a:t>
            </a:r>
            <a:endParaRPr lang="zh-CN" altLang="en-US" dirty="0">
              <a:solidFill>
                <a:schemeClr val="bg1"/>
              </a:solidFill>
              <a:latin typeface="方正中等线简体" panose="02010601030101010101" pitchFamily="2" charset="-122"/>
              <a:ea typeface="方正中等线简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01_Main-Background.jpg"/>
          <p:cNvPicPr>
            <a:picLocks noChangeAspect="1"/>
          </p:cNvPicPr>
          <p:nvPr/>
        </p:nvPicPr>
        <p:blipFill>
          <a:blip r:embed="rId2" cstate="print"/>
          <a:stretch>
            <a:fillRect/>
          </a:stretch>
        </p:blipFill>
        <p:spPr>
          <a:xfrm>
            <a:off x="4061" y="1458"/>
            <a:ext cx="9135685" cy="6857853"/>
          </a:xfrm>
          <a:prstGeom prst="rect">
            <a:avLst/>
          </a:prstGeom>
          <a:noFill/>
          <a:ln>
            <a:noFill/>
          </a:ln>
        </p:spPr>
      </p:pic>
      <p:sp>
        <p:nvSpPr>
          <p:cNvPr id="8" name="TextBox 7"/>
          <p:cNvSpPr txBox="1"/>
          <p:nvPr/>
        </p:nvSpPr>
        <p:spPr>
          <a:xfrm>
            <a:off x="4364420" y="3632200"/>
            <a:ext cx="2950780" cy="553998"/>
          </a:xfrm>
          <a:prstGeom prst="rect">
            <a:avLst/>
          </a:prstGeom>
          <a:noFill/>
        </p:spPr>
        <p:txBody>
          <a:bodyPr wrap="square" rtlCol="0">
            <a:spAutoFit/>
          </a:bodyPr>
          <a:lstStyle/>
          <a:p>
            <a:pPr algn="r"/>
            <a:r>
              <a:rPr lang="en-US" sz="3000" dirty="0" smtClean="0">
                <a:solidFill>
                  <a:srgbClr val="0099FF"/>
                </a:solidFill>
                <a:latin typeface="Calibri" pitchFamily="34" charset="0"/>
                <a:cs typeface="Calibri" pitchFamily="34" charset="0"/>
              </a:rPr>
              <a:t>THANK YOU</a:t>
            </a:r>
            <a:endParaRPr lang="en-US" sz="3000" dirty="0">
              <a:solidFill>
                <a:srgbClr val="0099FF"/>
              </a:solidFill>
              <a:latin typeface="Calibri" pitchFamily="34" charset="0"/>
              <a:cs typeface="Calibri" pitchFamily="34" charset="0"/>
            </a:endParaRPr>
          </a:p>
        </p:txBody>
      </p:sp>
      <p:sp>
        <p:nvSpPr>
          <p:cNvPr id="11" name="TextBox 10"/>
          <p:cNvSpPr txBox="1"/>
          <p:nvPr/>
        </p:nvSpPr>
        <p:spPr>
          <a:xfrm>
            <a:off x="4091150" y="4260741"/>
            <a:ext cx="3200400" cy="369332"/>
          </a:xfrm>
          <a:prstGeom prst="rect">
            <a:avLst/>
          </a:prstGeom>
          <a:noFill/>
        </p:spPr>
        <p:txBody>
          <a:bodyPr wrap="square" rtlCol="0">
            <a:spAutoFit/>
          </a:bodyPr>
          <a:lstStyle/>
          <a:p>
            <a:pPr algn="r"/>
            <a:r>
              <a:rPr lang="en-US" dirty="0" smtClean="0">
                <a:solidFill>
                  <a:schemeClr val="bg1"/>
                </a:solidFill>
                <a:latin typeface="Calibri" pitchFamily="34" charset="0"/>
                <a:cs typeface="Calibri" pitchFamily="34" charset="0"/>
              </a:rPr>
              <a:t>For Your </a:t>
            </a:r>
            <a:r>
              <a:rPr lang="en-US" altLang="zh-CN" dirty="0" smtClean="0">
                <a:solidFill>
                  <a:schemeClr val="bg1"/>
                </a:solidFill>
                <a:latin typeface="Calibri" pitchFamily="34" charset="0"/>
                <a:cs typeface="Calibri" pitchFamily="34" charset="0"/>
              </a:rPr>
              <a:t>Listening</a:t>
            </a:r>
            <a:endParaRPr lang="en-US" dirty="0" smtClean="0">
              <a:solidFill>
                <a:schemeClr val="bg1"/>
              </a:solidFill>
              <a:latin typeface="Calibri" pitchFamily="34" charset="0"/>
              <a:cs typeface="Calibri" pitchFamily="34" charset="0"/>
            </a:endParaRPr>
          </a:p>
        </p:txBody>
      </p:sp>
      <p:sp>
        <p:nvSpPr>
          <p:cNvPr id="7" name="Rectangle 6"/>
          <p:cNvSpPr/>
          <p:nvPr/>
        </p:nvSpPr>
        <p:spPr>
          <a:xfrm>
            <a:off x="7315200" y="3840328"/>
            <a:ext cx="182880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1" y="4819867"/>
            <a:ext cx="5468007" cy="9144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819867"/>
            <a:ext cx="1702675" cy="914400"/>
          </a:xfrm>
          <a:prstGeom prst="rect">
            <a:avLst/>
          </a:prstGeom>
          <a:solidFill>
            <a:schemeClr val="tx1">
              <a:lumMod val="50000"/>
              <a:lumOff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6929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组合 7"/>
          <p:cNvGrpSpPr/>
          <p:nvPr/>
        </p:nvGrpSpPr>
        <p:grpSpPr>
          <a:xfrm>
            <a:off x="35257" y="1219200"/>
            <a:ext cx="9144000" cy="5791200"/>
            <a:chOff x="0" y="609600"/>
            <a:chExt cx="9144000" cy="579120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8737600" cy="2438400"/>
            </a:xfrm>
            <a:prstGeom prst="rect">
              <a:avLst/>
            </a:prstGeom>
          </p:spPr>
        </p:pic>
        <p:sp>
          <p:nvSpPr>
            <p:cNvPr id="6" name="矩形 5"/>
            <p:cNvSpPr/>
            <p:nvPr/>
          </p:nvSpPr>
          <p:spPr>
            <a:xfrm>
              <a:off x="0" y="3657600"/>
              <a:ext cx="9144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矩形 6"/>
            <p:cNvSpPr/>
            <p:nvPr/>
          </p:nvSpPr>
          <p:spPr>
            <a:xfrm rot="5400000">
              <a:off x="6134100" y="3390900"/>
              <a:ext cx="57912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9" name="组合 8"/>
          <p:cNvGrpSpPr/>
          <p:nvPr/>
        </p:nvGrpSpPr>
        <p:grpSpPr>
          <a:xfrm>
            <a:off x="3500930" y="0"/>
            <a:ext cx="8614870" cy="970105"/>
            <a:chOff x="3500930" y="0"/>
            <a:chExt cx="8614870" cy="970105"/>
          </a:xfrm>
        </p:grpSpPr>
        <p:sp>
          <p:nvSpPr>
            <p:cNvPr id="10" name="矩形 9"/>
            <p:cNvSpPr/>
            <p:nvPr/>
          </p:nvSpPr>
          <p:spPr>
            <a:xfrm>
              <a:off x="3500930" y="0"/>
              <a:ext cx="8614870" cy="950227"/>
            </a:xfrm>
            <a:prstGeom prst="rect">
              <a:avLst/>
            </a:prstGeom>
            <a:gradFill flip="none" rotWithShape="1">
              <a:gsLst>
                <a:gs pos="0">
                  <a:schemeClr val="accent5">
                    <a:lumMod val="50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p:cNvSpPr txBox="1"/>
            <p:nvPr/>
          </p:nvSpPr>
          <p:spPr>
            <a:xfrm>
              <a:off x="7467600" y="716189"/>
              <a:ext cx="4267200" cy="253916"/>
            </a:xfrm>
            <a:prstGeom prst="rect">
              <a:avLst/>
            </a:prstGeom>
            <a:noFill/>
          </p:spPr>
          <p:txBody>
            <a:bodyPr wrap="square" rtlCol="0">
              <a:spAutoFit/>
            </a:bodyPr>
            <a:lstStyle/>
            <a:p>
              <a:r>
                <a:rPr lang="en-US" altLang="zh-CN"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2016 </a:t>
              </a:r>
              <a:r>
                <a:rPr lang="zh-CN" altLang="en-US"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媒体信号处理</a:t>
              </a:r>
              <a:endParaRPr lang="en-US" sz="1050" dirty="0">
                <a:solidFill>
                  <a:prstClr val="white"/>
                </a:solidFill>
                <a:latin typeface="方正中等线简体" panose="02010601030101010101" pitchFamily="2" charset="-122"/>
                <a:ea typeface="方正中等线简体" panose="02010601030101010101" pitchFamily="2" charset="-122"/>
                <a:cs typeface="Calibri" pitchFamily="34" charset="0"/>
              </a:endParaRPr>
            </a:p>
          </p:txBody>
        </p:sp>
      </p:grpSp>
    </p:spTree>
    <p:extLst>
      <p:ext uri="{BB962C8B-B14F-4D97-AF65-F5344CB8AC3E}">
        <p14:creationId xmlns:p14="http://schemas.microsoft.com/office/powerpoint/2010/main" val="264889121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621456"/>
            <a:ext cx="24384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101415" y="2827471"/>
            <a:ext cx="1876424" cy="477054"/>
          </a:xfrm>
          <a:prstGeom prst="rect">
            <a:avLst/>
          </a:prstGeom>
          <a:noFill/>
        </p:spPr>
        <p:txBody>
          <a:bodyPr wrap="square" rtlCol="0">
            <a:spAutoFit/>
          </a:bodyPr>
          <a:lstStyle/>
          <a:p>
            <a:pPr algn="r"/>
            <a:r>
              <a:rPr lang="zh-CN" altLang="en-US" sz="2500" dirty="0" smtClean="0">
                <a:solidFill>
                  <a:prstClr val="white"/>
                </a:solidFill>
                <a:latin typeface="Calibri" pitchFamily="34" charset="0"/>
                <a:cs typeface="Calibri" pitchFamily="34" charset="0"/>
              </a:rPr>
              <a:t>椒盐噪声</a:t>
            </a:r>
            <a:endParaRPr lang="en-US" sz="2500" dirty="0">
              <a:solidFill>
                <a:srgbClr val="0099FF"/>
              </a:solidFill>
              <a:latin typeface="Calibri" pitchFamily="34" charset="0"/>
              <a:cs typeface="Calibri" pitchFamily="34" charset="0"/>
            </a:endParaRPr>
          </a:p>
        </p:txBody>
      </p:sp>
      <p:sp>
        <p:nvSpPr>
          <p:cNvPr id="30" name="Rectangle 29"/>
          <p:cNvSpPr/>
          <p:nvPr/>
        </p:nvSpPr>
        <p:spPr>
          <a:xfrm>
            <a:off x="2490950" y="5257800"/>
            <a:ext cx="6653050" cy="9144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543800" y="2622103"/>
            <a:ext cx="480118" cy="2102297"/>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p:nvSpPr>
        <p:spPr>
          <a:xfrm>
            <a:off x="2501181" y="2621017"/>
            <a:ext cx="4966419" cy="2103383"/>
          </a:xfrm>
          <a:prstGeom prst="rect">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Text Box 22"/>
          <p:cNvSpPr txBox="1">
            <a:spLocks noChangeArrowheads="1"/>
          </p:cNvSpPr>
          <p:nvPr/>
        </p:nvSpPr>
        <p:spPr bwMode="auto">
          <a:xfrm>
            <a:off x="533399" y="3835403"/>
            <a:ext cx="1648731" cy="261610"/>
          </a:xfrm>
          <a:prstGeom prst="rect">
            <a:avLst/>
          </a:prstGeom>
          <a:noFill/>
          <a:ln w="9525" algn="ctr">
            <a:noFill/>
            <a:miter lim="800000"/>
            <a:headEnd/>
            <a:tailEnd/>
          </a:ln>
        </p:spPr>
        <p:txBody>
          <a:bodyPr wrap="square">
            <a:spAutoFit/>
          </a:bodyPr>
          <a:lstStyle/>
          <a:p>
            <a:pPr defTabSz="1223963">
              <a:spcBef>
                <a:spcPct val="50000"/>
              </a:spcBef>
            </a:pPr>
            <a:r>
              <a:rPr lang="en-US" altLang="zh-CN" sz="1100" b="1" dirty="0" smtClean="0">
                <a:solidFill>
                  <a:prstClr val="white"/>
                </a:solidFill>
                <a:latin typeface="Calibri" pitchFamily="34" charset="0"/>
                <a:cs typeface="Calibri" pitchFamily="34" charset="0"/>
              </a:rPr>
              <a:t>Salt and pepper noise</a:t>
            </a:r>
            <a:endParaRPr lang="en-US" sz="1100" b="1" dirty="0">
              <a:solidFill>
                <a:prstClr val="white"/>
              </a:solidFill>
              <a:latin typeface="Calibri" pitchFamily="34" charset="0"/>
              <a:cs typeface="Calibri" pitchFamily="34" charset="0"/>
            </a:endParaRPr>
          </a:p>
        </p:txBody>
      </p:sp>
      <p:sp>
        <p:nvSpPr>
          <p:cNvPr id="44" name="Text Box 23"/>
          <p:cNvSpPr txBox="1">
            <a:spLocks noChangeArrowheads="1"/>
          </p:cNvSpPr>
          <p:nvPr/>
        </p:nvSpPr>
        <p:spPr bwMode="auto">
          <a:xfrm>
            <a:off x="533400" y="4183741"/>
            <a:ext cx="1676400" cy="584775"/>
          </a:xfrm>
          <a:prstGeom prst="rect">
            <a:avLst/>
          </a:prstGeom>
          <a:noFill/>
          <a:ln w="9525" algn="ctr">
            <a:noFill/>
            <a:miter lim="800000"/>
            <a:headEnd/>
            <a:tailEnd/>
          </a:ln>
        </p:spPr>
        <p:txBody>
          <a:bodyPr wrap="square">
            <a:spAutoFit/>
          </a:bodyPr>
          <a:lstStyle/>
          <a:p>
            <a:pPr defTabSz="1223963">
              <a:spcBef>
                <a:spcPct val="50000"/>
              </a:spcBef>
            </a:pPr>
            <a:r>
              <a:rPr lang="zh-CN" altLang="en-US" sz="800" dirty="0">
                <a:solidFill>
                  <a:prstClr val="white"/>
                </a:solidFill>
                <a:latin typeface="Calibri" pitchFamily="34" charset="0"/>
                <a:cs typeface="Calibri" pitchFamily="34" charset="0"/>
              </a:rPr>
              <a:t>椒盐噪声是由图像传感器，传输信道，解码处理等产生的黑白相间的亮暗点噪声。椒盐噪声往往由图像切割引起。</a:t>
            </a:r>
            <a:endParaRPr lang="en-US" sz="800" dirty="0">
              <a:solidFill>
                <a:prstClr val="white"/>
              </a:solidFill>
              <a:latin typeface="Calibri" pitchFamily="34" charset="0"/>
              <a:cs typeface="Calibri" pitchFamily="34" charset="0"/>
            </a:endParaRPr>
          </a:p>
        </p:txBody>
      </p:sp>
      <p:pic>
        <p:nvPicPr>
          <p:cNvPr id="22" name="图片 21"/>
          <p:cNvPicPr>
            <a:picLocks noChangeAspect="1"/>
          </p:cNvPicPr>
          <p:nvPr/>
        </p:nvPicPr>
        <p:blipFill rotWithShape="1">
          <a:blip r:embed="rId2">
            <a:extLst>
              <a:ext uri="{28A0092B-C50C-407E-A947-70E740481C1C}">
                <a14:useLocalDpi xmlns:a14="http://schemas.microsoft.com/office/drawing/2010/main" val="0"/>
              </a:ext>
            </a:extLst>
          </a:blip>
          <a:srcRect l="26667" t="28145" r="26666" b="33299"/>
          <a:stretch/>
        </p:blipFill>
        <p:spPr>
          <a:xfrm>
            <a:off x="2729781" y="2769830"/>
            <a:ext cx="4596469" cy="1805756"/>
          </a:xfrm>
          <a:prstGeom prst="rect">
            <a:avLst/>
          </a:prstGeom>
        </p:spPr>
      </p:pic>
      <p:grpSp>
        <p:nvGrpSpPr>
          <p:cNvPr id="13" name="组合 12"/>
          <p:cNvGrpSpPr/>
          <p:nvPr/>
        </p:nvGrpSpPr>
        <p:grpSpPr>
          <a:xfrm>
            <a:off x="3500930" y="0"/>
            <a:ext cx="8614870" cy="970105"/>
            <a:chOff x="3500930" y="0"/>
            <a:chExt cx="8614870" cy="970105"/>
          </a:xfrm>
        </p:grpSpPr>
        <p:sp>
          <p:nvSpPr>
            <p:cNvPr id="14" name="矩形 13"/>
            <p:cNvSpPr/>
            <p:nvPr/>
          </p:nvSpPr>
          <p:spPr>
            <a:xfrm>
              <a:off x="3500930" y="0"/>
              <a:ext cx="8614870" cy="950227"/>
            </a:xfrm>
            <a:prstGeom prst="rect">
              <a:avLst/>
            </a:prstGeom>
            <a:gradFill flip="none" rotWithShape="1">
              <a:gsLst>
                <a:gs pos="0">
                  <a:schemeClr val="accent5">
                    <a:lumMod val="50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7467600" y="716189"/>
              <a:ext cx="4267200" cy="253916"/>
            </a:xfrm>
            <a:prstGeom prst="rect">
              <a:avLst/>
            </a:prstGeom>
            <a:noFill/>
          </p:spPr>
          <p:txBody>
            <a:bodyPr wrap="square" rtlCol="0">
              <a:spAutoFit/>
            </a:bodyPr>
            <a:lstStyle/>
            <a:p>
              <a:r>
                <a:rPr lang="en-US" altLang="zh-CN"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2016 </a:t>
              </a:r>
              <a:r>
                <a:rPr lang="zh-CN" altLang="en-US"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媒体信号处理</a:t>
              </a:r>
              <a:endParaRPr lang="en-US" sz="1050" dirty="0">
                <a:solidFill>
                  <a:prstClr val="white"/>
                </a:solidFill>
                <a:latin typeface="方正中等线简体" panose="02010601030101010101" pitchFamily="2" charset="-122"/>
                <a:ea typeface="方正中等线简体" panose="02010601030101010101" pitchFamily="2" charset="-122"/>
                <a:cs typeface="Calibri" pitchFamily="34" charset="0"/>
              </a:endParaRPr>
            </a:p>
          </p:txBody>
        </p:sp>
      </p:grpSp>
    </p:spTree>
    <p:extLst>
      <p:ext uri="{BB962C8B-B14F-4D97-AF65-F5344CB8AC3E}">
        <p14:creationId xmlns:p14="http://schemas.microsoft.com/office/powerpoint/2010/main" val="150097295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21456"/>
            <a:ext cx="24384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101415" y="2827471"/>
            <a:ext cx="1876424" cy="477054"/>
          </a:xfrm>
          <a:prstGeom prst="rect">
            <a:avLst/>
          </a:prstGeom>
          <a:noFill/>
        </p:spPr>
        <p:txBody>
          <a:bodyPr wrap="square" rtlCol="0">
            <a:spAutoFit/>
          </a:bodyPr>
          <a:lstStyle/>
          <a:p>
            <a:pPr algn="r"/>
            <a:r>
              <a:rPr lang="zh-CN" altLang="en-US" sz="2500" dirty="0">
                <a:solidFill>
                  <a:prstClr val="white"/>
                </a:solidFill>
                <a:latin typeface="Calibri" pitchFamily="34" charset="0"/>
                <a:cs typeface="Calibri" pitchFamily="34" charset="0"/>
              </a:rPr>
              <a:t>中值滤波</a:t>
            </a:r>
            <a:endParaRPr lang="en-US" sz="2500" dirty="0">
              <a:solidFill>
                <a:srgbClr val="0099FF"/>
              </a:solidFill>
              <a:latin typeface="Calibri" pitchFamily="34" charset="0"/>
              <a:cs typeface="Calibri" pitchFamily="34" charset="0"/>
            </a:endParaRPr>
          </a:p>
        </p:txBody>
      </p:sp>
      <p:sp>
        <p:nvSpPr>
          <p:cNvPr id="30" name="Rectangle 29"/>
          <p:cNvSpPr/>
          <p:nvPr/>
        </p:nvSpPr>
        <p:spPr>
          <a:xfrm>
            <a:off x="2490950" y="5257800"/>
            <a:ext cx="6653050" cy="9144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7543800" y="2622103"/>
            <a:ext cx="480118" cy="2102297"/>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p:nvSpPr>
        <p:spPr>
          <a:xfrm>
            <a:off x="2501181" y="2621017"/>
            <a:ext cx="4966419" cy="2103383"/>
          </a:xfrm>
          <a:prstGeom prst="rect">
            <a:avLst/>
          </a:prstGeom>
          <a:solidFill>
            <a:schemeClr val="bg1">
              <a:lumMod val="6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Text Box 23"/>
          <p:cNvSpPr txBox="1">
            <a:spLocks noChangeArrowheads="1"/>
          </p:cNvSpPr>
          <p:nvPr/>
        </p:nvSpPr>
        <p:spPr bwMode="auto">
          <a:xfrm>
            <a:off x="484702" y="3772995"/>
            <a:ext cx="1676400" cy="461665"/>
          </a:xfrm>
          <a:prstGeom prst="rect">
            <a:avLst/>
          </a:prstGeom>
          <a:noFill/>
          <a:ln w="9525" algn="ctr">
            <a:noFill/>
            <a:miter lim="800000"/>
            <a:headEnd/>
            <a:tailEnd/>
          </a:ln>
        </p:spPr>
        <p:txBody>
          <a:bodyPr wrap="square">
            <a:spAutoFit/>
          </a:bodyPr>
          <a:lstStyle/>
          <a:p>
            <a:pPr defTabSz="1223963">
              <a:spcBef>
                <a:spcPct val="50000"/>
              </a:spcBef>
            </a:pPr>
            <a:r>
              <a:rPr lang="zh-CN" altLang="en-US" sz="800" dirty="0">
                <a:solidFill>
                  <a:prstClr val="white"/>
                </a:solidFill>
                <a:latin typeface="Calibri" pitchFamily="34" charset="0"/>
                <a:cs typeface="Calibri" pitchFamily="34" charset="0"/>
              </a:rPr>
              <a:t>把数字图像或数字序列中一点的值用该点的一个邻域中各点值的中值代替</a:t>
            </a:r>
            <a:endParaRPr lang="en-US" sz="800" dirty="0">
              <a:solidFill>
                <a:prstClr val="white"/>
              </a:solidFill>
              <a:latin typeface="Calibri" pitchFamily="34" charset="0"/>
              <a:cs typeface="Calibri" pitchFamily="34" charset="0"/>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6126" t="28306" r="25580" b="31733"/>
          <a:stretch/>
        </p:blipFill>
        <p:spPr>
          <a:xfrm>
            <a:off x="2660290" y="2758308"/>
            <a:ext cx="4648200" cy="1828800"/>
          </a:xfrm>
          <a:prstGeom prst="rect">
            <a:avLst/>
          </a:prstGeom>
        </p:spPr>
      </p:pic>
      <p:grpSp>
        <p:nvGrpSpPr>
          <p:cNvPr id="14" name="组合 13"/>
          <p:cNvGrpSpPr/>
          <p:nvPr/>
        </p:nvGrpSpPr>
        <p:grpSpPr>
          <a:xfrm>
            <a:off x="3500930" y="0"/>
            <a:ext cx="8614870" cy="970105"/>
            <a:chOff x="3500930" y="0"/>
            <a:chExt cx="8614870" cy="970105"/>
          </a:xfrm>
        </p:grpSpPr>
        <p:sp>
          <p:nvSpPr>
            <p:cNvPr id="15" name="矩形 14"/>
            <p:cNvSpPr/>
            <p:nvPr/>
          </p:nvSpPr>
          <p:spPr>
            <a:xfrm>
              <a:off x="3500930" y="0"/>
              <a:ext cx="8614870" cy="950227"/>
            </a:xfrm>
            <a:prstGeom prst="rect">
              <a:avLst/>
            </a:prstGeom>
            <a:gradFill flip="none" rotWithShape="1">
              <a:gsLst>
                <a:gs pos="0">
                  <a:schemeClr val="accent5">
                    <a:lumMod val="50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p:nvPr/>
          </p:nvSpPr>
          <p:spPr>
            <a:xfrm>
              <a:off x="7467600" y="716189"/>
              <a:ext cx="4267200" cy="253916"/>
            </a:xfrm>
            <a:prstGeom prst="rect">
              <a:avLst/>
            </a:prstGeom>
            <a:noFill/>
          </p:spPr>
          <p:txBody>
            <a:bodyPr wrap="square" rtlCol="0">
              <a:spAutoFit/>
            </a:bodyPr>
            <a:lstStyle/>
            <a:p>
              <a:r>
                <a:rPr lang="en-US" altLang="zh-CN"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2016 </a:t>
              </a:r>
              <a:r>
                <a:rPr lang="zh-CN" altLang="en-US"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媒体信号处理</a:t>
              </a:r>
              <a:endParaRPr lang="en-US" sz="1050" dirty="0">
                <a:solidFill>
                  <a:prstClr val="white"/>
                </a:solidFill>
                <a:latin typeface="方正中等线简体" panose="02010601030101010101" pitchFamily="2" charset="-122"/>
                <a:ea typeface="方正中等线简体" panose="02010601030101010101" pitchFamily="2" charset="-122"/>
                <a:cs typeface="Calibri" pitchFamily="34" charset="0"/>
              </a:endParaRPr>
            </a:p>
          </p:txBody>
        </p:sp>
      </p:grpSp>
    </p:spTree>
    <p:extLst>
      <p:ext uri="{BB962C8B-B14F-4D97-AF65-F5344CB8AC3E}">
        <p14:creationId xmlns:p14="http://schemas.microsoft.com/office/powerpoint/2010/main" val="14354167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3530600"/>
            <a:ext cx="28956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2000" y="3660789"/>
            <a:ext cx="1981200" cy="477054"/>
          </a:xfrm>
          <a:prstGeom prst="rect">
            <a:avLst/>
          </a:prstGeom>
          <a:noFill/>
        </p:spPr>
        <p:txBody>
          <a:bodyPr wrap="square" rtlCol="0">
            <a:spAutoFit/>
          </a:bodyPr>
          <a:lstStyle/>
          <a:p>
            <a:pPr algn="r"/>
            <a:r>
              <a:rPr lang="zh-CN" altLang="en-US" sz="2500" dirty="0" smtClean="0">
                <a:solidFill>
                  <a:schemeClr val="bg1"/>
                </a:solidFill>
                <a:latin typeface="Calibri" pitchFamily="34" charset="0"/>
                <a:cs typeface="Calibri" pitchFamily="34" charset="0"/>
              </a:rPr>
              <a:t>构建图像</a:t>
            </a:r>
            <a:endParaRPr lang="en-US" sz="2500" dirty="0">
              <a:solidFill>
                <a:schemeClr val="bg1"/>
              </a:solidFill>
              <a:latin typeface="Calibri" pitchFamily="34" charset="0"/>
              <a:cs typeface="Calibri" pitchFamily="34" charset="0"/>
            </a:endParaRPr>
          </a:p>
        </p:txBody>
      </p:sp>
      <p:sp>
        <p:nvSpPr>
          <p:cNvPr id="25" name="Rectangle 24"/>
          <p:cNvSpPr/>
          <p:nvPr/>
        </p:nvSpPr>
        <p:spPr>
          <a:xfrm>
            <a:off x="2971800" y="3530600"/>
            <a:ext cx="107731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33600" y="4533462"/>
            <a:ext cx="1915510" cy="1333937"/>
          </a:xfrm>
          <a:prstGeom prst="rect">
            <a:avLst/>
          </a:prstGeom>
          <a:blipFill>
            <a:blip r:embed="rId2"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322380" y="3506104"/>
            <a:ext cx="3429000" cy="553998"/>
          </a:xfrm>
          <a:prstGeom prst="rect">
            <a:avLst/>
          </a:prstGeom>
          <a:noFill/>
        </p:spPr>
        <p:txBody>
          <a:bodyPr wrap="square" rtlCol="0">
            <a:spAutoFit/>
          </a:bodyPr>
          <a:lstStyle/>
          <a:p>
            <a:r>
              <a:rPr lang="en-US" altLang="zh-CN" sz="1000" dirty="0" smtClean="0">
                <a:solidFill>
                  <a:schemeClr val="bg1"/>
                </a:solidFill>
                <a:latin typeface="Calibri" pitchFamily="34" charset="0"/>
                <a:cs typeface="Calibri" pitchFamily="34" charset="0"/>
              </a:rPr>
              <a:t>OTSU</a:t>
            </a:r>
            <a:r>
              <a:rPr lang="zh-CN" altLang="en-US" sz="1000" dirty="0" smtClean="0">
                <a:solidFill>
                  <a:schemeClr val="bg1"/>
                </a:solidFill>
                <a:latin typeface="Calibri" pitchFamily="34" charset="0"/>
                <a:cs typeface="Calibri" pitchFamily="34" charset="0"/>
              </a:rPr>
              <a:t>算法是由日本学者</a:t>
            </a:r>
            <a:r>
              <a:rPr lang="en-US" altLang="zh-CN" sz="1000" dirty="0" smtClean="0">
                <a:solidFill>
                  <a:schemeClr val="bg1"/>
                </a:solidFill>
                <a:latin typeface="Calibri" pitchFamily="34" charset="0"/>
                <a:cs typeface="Calibri" pitchFamily="34" charset="0"/>
              </a:rPr>
              <a:t>OTSU</a:t>
            </a:r>
            <a:r>
              <a:rPr lang="zh-CN" altLang="en-US" sz="1000" dirty="0" smtClean="0">
                <a:solidFill>
                  <a:schemeClr val="bg1"/>
                </a:solidFill>
                <a:latin typeface="Calibri" pitchFamily="34" charset="0"/>
                <a:cs typeface="Calibri" pitchFamily="34" charset="0"/>
              </a:rPr>
              <a:t>于</a:t>
            </a:r>
            <a:r>
              <a:rPr lang="en-US" altLang="zh-CN" sz="1000" dirty="0" smtClean="0">
                <a:solidFill>
                  <a:schemeClr val="bg1"/>
                </a:solidFill>
                <a:latin typeface="Calibri" pitchFamily="34" charset="0"/>
                <a:cs typeface="Calibri" pitchFamily="34" charset="0"/>
              </a:rPr>
              <a:t>1979</a:t>
            </a:r>
            <a:r>
              <a:rPr lang="zh-CN" altLang="en-US" sz="1000" dirty="0" smtClean="0">
                <a:solidFill>
                  <a:schemeClr val="bg1"/>
                </a:solidFill>
                <a:latin typeface="Calibri" pitchFamily="34" charset="0"/>
                <a:cs typeface="Calibri" pitchFamily="34" charset="0"/>
              </a:rPr>
              <a:t>年提出的一种对图像进行二值化的高效算法。</a:t>
            </a:r>
            <a:endParaRPr lang="en-US" altLang="zh-CN" sz="1000" dirty="0" smtClean="0">
              <a:solidFill>
                <a:schemeClr val="bg1"/>
              </a:solidFill>
              <a:latin typeface="Calibri" pitchFamily="34" charset="0"/>
              <a:cs typeface="Calibri" pitchFamily="34" charset="0"/>
            </a:endParaRPr>
          </a:p>
          <a:p>
            <a:r>
              <a:rPr lang="zh-CN" altLang="en-US" sz="1000" dirty="0">
                <a:solidFill>
                  <a:schemeClr val="bg1"/>
                </a:solidFill>
                <a:latin typeface="Calibri" pitchFamily="34" charset="0"/>
                <a:cs typeface="Calibri" pitchFamily="34" charset="0"/>
              </a:rPr>
              <a:t>利用阈值将原图像分成前景，背景两个图象。</a:t>
            </a:r>
            <a:endParaRPr lang="en-US" sz="1000" dirty="0" smtClean="0">
              <a:solidFill>
                <a:schemeClr val="bg1"/>
              </a:solidFill>
              <a:latin typeface="Calibri" pitchFamily="34" charset="0"/>
              <a:cs typeface="Calibri" pitchFamily="34" charset="0"/>
            </a:endParaRPr>
          </a:p>
        </p:txBody>
      </p:sp>
      <p:grpSp>
        <p:nvGrpSpPr>
          <p:cNvPr id="34" name="Group 33"/>
          <p:cNvGrpSpPr/>
          <p:nvPr/>
        </p:nvGrpSpPr>
        <p:grpSpPr>
          <a:xfrm>
            <a:off x="4267200" y="2057400"/>
            <a:ext cx="3026980" cy="1382873"/>
            <a:chOff x="4298730" y="1205090"/>
            <a:chExt cx="3026980" cy="1037155"/>
          </a:xfrm>
        </p:grpSpPr>
        <p:sp>
          <p:nvSpPr>
            <p:cNvPr id="30" name="TextBox 29"/>
            <p:cNvSpPr txBox="1"/>
            <p:nvPr/>
          </p:nvSpPr>
          <p:spPr>
            <a:xfrm>
              <a:off x="4322380" y="1363060"/>
              <a:ext cx="2948150" cy="577081"/>
            </a:xfrm>
            <a:prstGeom prst="rect">
              <a:avLst/>
            </a:prstGeom>
            <a:noFill/>
          </p:spPr>
          <p:txBody>
            <a:bodyPr wrap="square" rtlCol="0">
              <a:spAutoFit/>
            </a:bodyPr>
            <a:lstStyle/>
            <a:p>
              <a:r>
                <a:rPr lang="en-US" sz="4400" dirty="0" smtClean="0">
                  <a:solidFill>
                    <a:srgbClr val="0099FF"/>
                  </a:solidFill>
                  <a:latin typeface="Calibri" pitchFamily="34" charset="0"/>
                  <a:cs typeface="Calibri" pitchFamily="34" charset="0"/>
                </a:rPr>
                <a:t>OTSU</a:t>
              </a:r>
              <a:r>
                <a:rPr lang="zh-CN" altLang="en-US" sz="4400" dirty="0">
                  <a:solidFill>
                    <a:srgbClr val="0099FF"/>
                  </a:solidFill>
                  <a:latin typeface="Calibri" pitchFamily="34" charset="0"/>
                  <a:cs typeface="Calibri" pitchFamily="34" charset="0"/>
                </a:rPr>
                <a:t>算法</a:t>
              </a:r>
              <a:endParaRPr lang="en-US" dirty="0" smtClean="0">
                <a:solidFill>
                  <a:srgbClr val="0099FF"/>
                </a:solidFill>
                <a:latin typeface="Calibri" pitchFamily="34" charset="0"/>
                <a:cs typeface="Calibri" pitchFamily="34" charset="0"/>
              </a:endParaRPr>
            </a:p>
          </p:txBody>
        </p:sp>
        <p:sp>
          <p:nvSpPr>
            <p:cNvPr id="31" name="TextBox 30"/>
            <p:cNvSpPr txBox="1"/>
            <p:nvPr/>
          </p:nvSpPr>
          <p:spPr>
            <a:xfrm>
              <a:off x="4353910" y="1849830"/>
              <a:ext cx="2971800" cy="392415"/>
            </a:xfrm>
            <a:prstGeom prst="rect">
              <a:avLst/>
            </a:prstGeom>
            <a:noFill/>
          </p:spPr>
          <p:txBody>
            <a:bodyPr wrap="square" rtlCol="0">
              <a:spAutoFit/>
            </a:bodyPr>
            <a:lstStyle/>
            <a:p>
              <a:endParaRPr lang="en-US" sz="2800" dirty="0" smtClean="0">
                <a:solidFill>
                  <a:schemeClr val="bg1"/>
                </a:solidFill>
                <a:latin typeface="Calibri" pitchFamily="34" charset="0"/>
                <a:cs typeface="Calibri" pitchFamily="34" charset="0"/>
              </a:endParaRPr>
            </a:p>
          </p:txBody>
        </p:sp>
        <p:sp>
          <p:nvSpPr>
            <p:cNvPr id="29" name="TextBox 28"/>
            <p:cNvSpPr txBox="1"/>
            <p:nvPr/>
          </p:nvSpPr>
          <p:spPr>
            <a:xfrm>
              <a:off x="4298730" y="1205090"/>
              <a:ext cx="2209800" cy="276999"/>
            </a:xfrm>
            <a:prstGeom prst="rect">
              <a:avLst/>
            </a:prstGeom>
            <a:noFill/>
          </p:spPr>
          <p:txBody>
            <a:bodyPr wrap="square" rtlCol="0">
              <a:spAutoFit/>
            </a:bodyPr>
            <a:lstStyle/>
            <a:p>
              <a:r>
                <a:rPr lang="zh-CN" altLang="en-US" dirty="0">
                  <a:solidFill>
                    <a:schemeClr val="bg1"/>
                  </a:solidFill>
                  <a:latin typeface="Calibri" pitchFamily="34" charset="0"/>
                  <a:cs typeface="Calibri" pitchFamily="34" charset="0"/>
                </a:rPr>
                <a:t> 最大类间方差</a:t>
              </a:r>
            </a:p>
          </p:txBody>
        </p:sp>
      </p:grpSp>
      <p:grpSp>
        <p:nvGrpSpPr>
          <p:cNvPr id="11" name="组合 10"/>
          <p:cNvGrpSpPr/>
          <p:nvPr/>
        </p:nvGrpSpPr>
        <p:grpSpPr>
          <a:xfrm>
            <a:off x="3500930" y="0"/>
            <a:ext cx="8614870" cy="970105"/>
            <a:chOff x="3500930" y="0"/>
            <a:chExt cx="8614870" cy="970105"/>
          </a:xfrm>
        </p:grpSpPr>
        <p:sp>
          <p:nvSpPr>
            <p:cNvPr id="12" name="矩形 11"/>
            <p:cNvSpPr/>
            <p:nvPr/>
          </p:nvSpPr>
          <p:spPr>
            <a:xfrm>
              <a:off x="3500930" y="0"/>
              <a:ext cx="8614870" cy="950227"/>
            </a:xfrm>
            <a:prstGeom prst="rect">
              <a:avLst/>
            </a:prstGeom>
            <a:gradFill flip="none" rotWithShape="1">
              <a:gsLst>
                <a:gs pos="0">
                  <a:schemeClr val="accent5">
                    <a:lumMod val="50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7467600" y="716189"/>
              <a:ext cx="4267200" cy="253916"/>
            </a:xfrm>
            <a:prstGeom prst="rect">
              <a:avLst/>
            </a:prstGeom>
            <a:noFill/>
          </p:spPr>
          <p:txBody>
            <a:bodyPr wrap="square" rtlCol="0">
              <a:spAutoFit/>
            </a:bodyPr>
            <a:lstStyle/>
            <a:p>
              <a:r>
                <a:rPr lang="en-US" altLang="zh-CN"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2016 </a:t>
              </a:r>
              <a:r>
                <a:rPr lang="zh-CN" altLang="en-US"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媒体信号处理</a:t>
              </a:r>
              <a:endParaRPr lang="en-US" sz="1050" dirty="0">
                <a:solidFill>
                  <a:prstClr val="white"/>
                </a:solidFill>
                <a:latin typeface="方正中等线简体" panose="02010601030101010101" pitchFamily="2" charset="-122"/>
                <a:ea typeface="方正中等线简体" panose="02010601030101010101" pitchFamily="2" charset="-122"/>
                <a:cs typeface="Calibri" pitchFamily="34" charset="0"/>
              </a:endParaRPr>
            </a:p>
          </p:txBody>
        </p:sp>
      </p:gr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3530600"/>
            <a:ext cx="28956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762000" y="3660789"/>
            <a:ext cx="1981200" cy="477054"/>
          </a:xfrm>
          <a:prstGeom prst="rect">
            <a:avLst/>
          </a:prstGeom>
          <a:noFill/>
        </p:spPr>
        <p:txBody>
          <a:bodyPr wrap="square" rtlCol="0">
            <a:spAutoFit/>
          </a:bodyPr>
          <a:lstStyle/>
          <a:p>
            <a:pPr algn="r"/>
            <a:r>
              <a:rPr lang="zh-CN" altLang="en-US" sz="2500" dirty="0" smtClean="0">
                <a:solidFill>
                  <a:prstClr val="white"/>
                </a:solidFill>
                <a:latin typeface="Calibri" pitchFamily="34" charset="0"/>
                <a:cs typeface="Calibri" pitchFamily="34" charset="0"/>
              </a:rPr>
              <a:t>构建图像</a:t>
            </a:r>
            <a:endParaRPr lang="en-US" sz="2500" dirty="0">
              <a:solidFill>
                <a:prstClr val="white"/>
              </a:solidFill>
              <a:latin typeface="Calibri" pitchFamily="34" charset="0"/>
              <a:cs typeface="Calibri" pitchFamily="34" charset="0"/>
            </a:endParaRPr>
          </a:p>
        </p:txBody>
      </p:sp>
      <p:sp>
        <p:nvSpPr>
          <p:cNvPr id="25" name="Rectangle 24"/>
          <p:cNvSpPr/>
          <p:nvPr/>
        </p:nvSpPr>
        <p:spPr>
          <a:xfrm>
            <a:off x="2971800" y="3530600"/>
            <a:ext cx="1077310" cy="9144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2133600" y="4533462"/>
            <a:ext cx="1915510" cy="1333937"/>
          </a:xfrm>
          <a:prstGeom prst="rect">
            <a:avLst/>
          </a:prstGeom>
          <a:blipFill>
            <a:blip r:embed="rId2"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4322380" y="3506104"/>
            <a:ext cx="3429000" cy="707886"/>
          </a:xfrm>
          <a:prstGeom prst="rect">
            <a:avLst/>
          </a:prstGeom>
          <a:noFill/>
        </p:spPr>
        <p:txBody>
          <a:bodyPr wrap="square" rtlCol="0">
            <a:spAutoFit/>
          </a:bodyPr>
          <a:lstStyle/>
          <a:p>
            <a:r>
              <a:rPr lang="en-US" altLang="zh-CN" sz="1000" dirty="0" err="1" smtClean="0">
                <a:solidFill>
                  <a:prstClr val="white"/>
                </a:solidFill>
                <a:latin typeface="Calibri" pitchFamily="34" charset="0"/>
                <a:cs typeface="Calibri" pitchFamily="34" charset="0"/>
              </a:rPr>
              <a:t>Bwperim</a:t>
            </a:r>
            <a:r>
              <a:rPr lang="en-US" altLang="zh-CN" sz="1000" dirty="0" smtClean="0">
                <a:solidFill>
                  <a:prstClr val="white"/>
                </a:solidFill>
                <a:latin typeface="Calibri" pitchFamily="34" charset="0"/>
                <a:cs typeface="Calibri" pitchFamily="34" charset="0"/>
              </a:rPr>
              <a:t> </a:t>
            </a:r>
            <a:r>
              <a:rPr lang="en-US" altLang="zh-CN" sz="1000" dirty="0">
                <a:solidFill>
                  <a:prstClr val="white"/>
                </a:solidFill>
                <a:latin typeface="Calibri" pitchFamily="34" charset="0"/>
                <a:cs typeface="Calibri" pitchFamily="34" charset="0"/>
              </a:rPr>
              <a:t>returns a binary image containing only the perimeter pixels of objects in the input </a:t>
            </a:r>
            <a:r>
              <a:rPr lang="en-US" altLang="zh-CN" sz="1000" dirty="0" err="1">
                <a:solidFill>
                  <a:prstClr val="white"/>
                </a:solidFill>
                <a:latin typeface="Calibri" pitchFamily="34" charset="0"/>
                <a:cs typeface="Calibri" pitchFamily="34" charset="0"/>
              </a:rPr>
              <a:t>image.A</a:t>
            </a:r>
            <a:r>
              <a:rPr lang="en-US" altLang="zh-CN" sz="1000" dirty="0">
                <a:solidFill>
                  <a:prstClr val="white"/>
                </a:solidFill>
                <a:latin typeface="Calibri" pitchFamily="34" charset="0"/>
                <a:cs typeface="Calibri" pitchFamily="34" charset="0"/>
              </a:rPr>
              <a:t> pixel is part of the perimeter if it is nonzero and it is connected to at least one zero-valued pixel. </a:t>
            </a:r>
            <a:endParaRPr lang="en-US" sz="1000" dirty="0" smtClean="0">
              <a:solidFill>
                <a:prstClr val="white"/>
              </a:solidFill>
              <a:latin typeface="Calibri" pitchFamily="34" charset="0"/>
              <a:cs typeface="Calibri" pitchFamily="34" charset="0"/>
            </a:endParaRPr>
          </a:p>
        </p:txBody>
      </p:sp>
      <p:grpSp>
        <p:nvGrpSpPr>
          <p:cNvPr id="34" name="Group 33"/>
          <p:cNvGrpSpPr/>
          <p:nvPr/>
        </p:nvGrpSpPr>
        <p:grpSpPr>
          <a:xfrm>
            <a:off x="4267200" y="2057400"/>
            <a:ext cx="3026980" cy="1382873"/>
            <a:chOff x="4298730" y="1205090"/>
            <a:chExt cx="3026980" cy="1037155"/>
          </a:xfrm>
        </p:grpSpPr>
        <p:sp>
          <p:nvSpPr>
            <p:cNvPr id="30" name="TextBox 29"/>
            <p:cNvSpPr txBox="1"/>
            <p:nvPr/>
          </p:nvSpPr>
          <p:spPr>
            <a:xfrm>
              <a:off x="4322380" y="1363060"/>
              <a:ext cx="2948150" cy="577081"/>
            </a:xfrm>
            <a:prstGeom prst="rect">
              <a:avLst/>
            </a:prstGeom>
            <a:noFill/>
          </p:spPr>
          <p:txBody>
            <a:bodyPr wrap="square" rtlCol="0">
              <a:spAutoFit/>
            </a:bodyPr>
            <a:lstStyle/>
            <a:p>
              <a:r>
                <a:rPr lang="zh-CN" altLang="en-US" sz="4400" dirty="0" smtClean="0">
                  <a:solidFill>
                    <a:srgbClr val="0099FF"/>
                  </a:solidFill>
                  <a:latin typeface="Calibri" pitchFamily="34" charset="0"/>
                  <a:cs typeface="Calibri" pitchFamily="34" charset="0"/>
                </a:rPr>
                <a:t>轮廓</a:t>
              </a:r>
              <a:r>
                <a:rPr lang="zh-CN" altLang="en-US" sz="4400" dirty="0">
                  <a:solidFill>
                    <a:srgbClr val="0099FF"/>
                  </a:solidFill>
                  <a:latin typeface="Calibri" pitchFamily="34" charset="0"/>
                  <a:cs typeface="Calibri" pitchFamily="34" charset="0"/>
                </a:rPr>
                <a:t>提取</a:t>
              </a:r>
              <a:endParaRPr lang="en-US" dirty="0" smtClean="0">
                <a:solidFill>
                  <a:srgbClr val="0099FF"/>
                </a:solidFill>
                <a:latin typeface="Calibri" pitchFamily="34" charset="0"/>
                <a:cs typeface="Calibri" pitchFamily="34" charset="0"/>
              </a:endParaRPr>
            </a:p>
          </p:txBody>
        </p:sp>
        <p:sp>
          <p:nvSpPr>
            <p:cNvPr id="31" name="TextBox 30"/>
            <p:cNvSpPr txBox="1"/>
            <p:nvPr/>
          </p:nvSpPr>
          <p:spPr>
            <a:xfrm>
              <a:off x="4353910" y="1849830"/>
              <a:ext cx="2971800" cy="392415"/>
            </a:xfrm>
            <a:prstGeom prst="rect">
              <a:avLst/>
            </a:prstGeom>
            <a:noFill/>
          </p:spPr>
          <p:txBody>
            <a:bodyPr wrap="square" rtlCol="0">
              <a:spAutoFit/>
            </a:bodyPr>
            <a:lstStyle/>
            <a:p>
              <a:endParaRPr lang="en-US" sz="2800" dirty="0" smtClean="0">
                <a:solidFill>
                  <a:prstClr val="white"/>
                </a:solidFill>
                <a:latin typeface="Calibri" pitchFamily="34" charset="0"/>
                <a:cs typeface="Calibri" pitchFamily="34" charset="0"/>
              </a:endParaRPr>
            </a:p>
          </p:txBody>
        </p:sp>
        <p:sp>
          <p:nvSpPr>
            <p:cNvPr id="29" name="TextBox 28"/>
            <p:cNvSpPr txBox="1"/>
            <p:nvPr/>
          </p:nvSpPr>
          <p:spPr>
            <a:xfrm>
              <a:off x="4298730" y="1205090"/>
              <a:ext cx="2209800" cy="276999"/>
            </a:xfrm>
            <a:prstGeom prst="rect">
              <a:avLst/>
            </a:prstGeom>
            <a:noFill/>
          </p:spPr>
          <p:txBody>
            <a:bodyPr wrap="square" rtlCol="0">
              <a:spAutoFit/>
            </a:bodyPr>
            <a:lstStyle/>
            <a:p>
              <a:r>
                <a:rPr lang="en-US" altLang="zh-CN" dirty="0" err="1" smtClean="0">
                  <a:solidFill>
                    <a:prstClr val="white"/>
                  </a:solidFill>
                  <a:latin typeface="Calibri" pitchFamily="34" charset="0"/>
                  <a:cs typeface="Calibri" pitchFamily="34" charset="0"/>
                </a:rPr>
                <a:t>bwperim</a:t>
              </a:r>
              <a:endParaRPr lang="zh-CN" altLang="en-US" dirty="0">
                <a:solidFill>
                  <a:prstClr val="white"/>
                </a:solidFill>
                <a:latin typeface="Calibri" pitchFamily="34" charset="0"/>
                <a:cs typeface="Calibri" pitchFamily="34" charset="0"/>
              </a:endParaRPr>
            </a:p>
          </p:txBody>
        </p:sp>
      </p:grpSp>
      <p:grpSp>
        <p:nvGrpSpPr>
          <p:cNvPr id="11" name="组合 10"/>
          <p:cNvGrpSpPr/>
          <p:nvPr/>
        </p:nvGrpSpPr>
        <p:grpSpPr>
          <a:xfrm>
            <a:off x="3500930" y="0"/>
            <a:ext cx="8614870" cy="970105"/>
            <a:chOff x="3500930" y="0"/>
            <a:chExt cx="8614870" cy="970105"/>
          </a:xfrm>
        </p:grpSpPr>
        <p:sp>
          <p:nvSpPr>
            <p:cNvPr id="12" name="矩形 11"/>
            <p:cNvSpPr/>
            <p:nvPr/>
          </p:nvSpPr>
          <p:spPr>
            <a:xfrm>
              <a:off x="3500930" y="0"/>
              <a:ext cx="8614870" cy="950227"/>
            </a:xfrm>
            <a:prstGeom prst="rect">
              <a:avLst/>
            </a:prstGeom>
            <a:gradFill flip="none" rotWithShape="1">
              <a:gsLst>
                <a:gs pos="0">
                  <a:schemeClr val="accent5">
                    <a:lumMod val="50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7467600" y="716189"/>
              <a:ext cx="4267200" cy="253916"/>
            </a:xfrm>
            <a:prstGeom prst="rect">
              <a:avLst/>
            </a:prstGeom>
            <a:noFill/>
          </p:spPr>
          <p:txBody>
            <a:bodyPr wrap="square" rtlCol="0">
              <a:spAutoFit/>
            </a:bodyPr>
            <a:lstStyle/>
            <a:p>
              <a:r>
                <a:rPr lang="en-US" altLang="zh-CN"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2016 </a:t>
              </a:r>
              <a:r>
                <a:rPr lang="zh-CN" altLang="en-US" sz="1050" dirty="0" smtClean="0">
                  <a:solidFill>
                    <a:prstClr val="white"/>
                  </a:solidFill>
                  <a:latin typeface="方正中等线简体" panose="02010601030101010101" pitchFamily="2" charset="-122"/>
                  <a:ea typeface="方正中等线简体" panose="02010601030101010101" pitchFamily="2" charset="-122"/>
                  <a:cs typeface="Calibri" pitchFamily="34" charset="0"/>
                </a:rPr>
                <a:t>媒体信号处理</a:t>
              </a:r>
              <a:endParaRPr lang="en-US" sz="1050" dirty="0">
                <a:solidFill>
                  <a:prstClr val="white"/>
                </a:solidFill>
                <a:latin typeface="方正中等线简体" panose="02010601030101010101" pitchFamily="2" charset="-122"/>
                <a:ea typeface="方正中等线简体" panose="02010601030101010101" pitchFamily="2" charset="-122"/>
                <a:cs typeface="Calibri" pitchFamily="34" charset="0"/>
              </a:endParaRPr>
            </a:p>
          </p:txBody>
        </p:sp>
      </p:gr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0833" t="30126" r="30834" b="36908"/>
          <a:stretch/>
        </p:blipFill>
        <p:spPr>
          <a:xfrm>
            <a:off x="609600" y="1699765"/>
            <a:ext cx="3271345" cy="1337703"/>
          </a:xfrm>
          <a:prstGeom prst="rect">
            <a:avLst/>
          </a:prstGeom>
        </p:spPr>
      </p:pic>
    </p:spTree>
    <p:extLst>
      <p:ext uri="{BB962C8B-B14F-4D97-AF65-F5344CB8AC3E}">
        <p14:creationId xmlns:p14="http://schemas.microsoft.com/office/powerpoint/2010/main" val="2964026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组合 8"/>
          <p:cNvGrpSpPr/>
          <p:nvPr/>
        </p:nvGrpSpPr>
        <p:grpSpPr>
          <a:xfrm>
            <a:off x="3500930" y="0"/>
            <a:ext cx="8614870" cy="970105"/>
            <a:chOff x="3500930" y="0"/>
            <a:chExt cx="8614870" cy="970105"/>
          </a:xfrm>
        </p:grpSpPr>
        <p:sp>
          <p:nvSpPr>
            <p:cNvPr id="5" name="矩形 4"/>
            <p:cNvSpPr/>
            <p:nvPr/>
          </p:nvSpPr>
          <p:spPr>
            <a:xfrm>
              <a:off x="3500930" y="0"/>
              <a:ext cx="8614870" cy="950227"/>
            </a:xfrm>
            <a:prstGeom prst="rect">
              <a:avLst/>
            </a:prstGeom>
            <a:gradFill flip="none" rotWithShape="1">
              <a:gsLst>
                <a:gs pos="0">
                  <a:schemeClr val="accent5">
                    <a:lumMod val="50000"/>
                  </a:schemeClr>
                </a:gs>
                <a:gs pos="100000">
                  <a:schemeClr val="tx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467600" y="716189"/>
              <a:ext cx="4267200" cy="253916"/>
            </a:xfrm>
            <a:prstGeom prst="rect">
              <a:avLst/>
            </a:prstGeom>
            <a:noFill/>
          </p:spPr>
          <p:txBody>
            <a:bodyPr wrap="square" rtlCol="0">
              <a:spAutoFit/>
            </a:bodyPr>
            <a:lstStyle/>
            <a:p>
              <a:r>
                <a:rPr lang="en-US" altLang="zh-CN" sz="1050" dirty="0" smtClean="0">
                  <a:solidFill>
                    <a:prstClr val="white"/>
                  </a:solidFill>
                  <a:latin typeface="Calibri" pitchFamily="34" charset="0"/>
                  <a:cs typeface="Calibri" pitchFamily="34" charset="0"/>
                </a:rPr>
                <a:t>2016 </a:t>
              </a:r>
              <a:r>
                <a:rPr lang="zh-CN" altLang="en-US" sz="1050" dirty="0" smtClean="0">
                  <a:solidFill>
                    <a:prstClr val="white"/>
                  </a:solidFill>
                  <a:latin typeface="Calibri" pitchFamily="34" charset="0"/>
                  <a:cs typeface="Calibri" pitchFamily="34" charset="0"/>
                </a:rPr>
                <a:t>媒体信号处理</a:t>
              </a:r>
              <a:endParaRPr lang="en-US" sz="1050" dirty="0">
                <a:solidFill>
                  <a:prstClr val="white"/>
                </a:solidFill>
                <a:latin typeface="Calibri" pitchFamily="34" charset="0"/>
                <a:cs typeface="Calibri" pitchFamily="34" charset="0"/>
              </a:endParaRPr>
            </a:p>
          </p:txBody>
        </p:sp>
      </p:grpSp>
      <p:sp>
        <p:nvSpPr>
          <p:cNvPr id="4" name="Rectangle 3"/>
          <p:cNvSpPr/>
          <p:nvPr/>
        </p:nvSpPr>
        <p:spPr>
          <a:xfrm>
            <a:off x="0" y="2352128"/>
            <a:ext cx="3505200" cy="9144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1155763" y="2351689"/>
            <a:ext cx="2176345" cy="830997"/>
          </a:xfrm>
          <a:prstGeom prst="rect">
            <a:avLst/>
          </a:prstGeom>
          <a:noFill/>
        </p:spPr>
        <p:txBody>
          <a:bodyPr wrap="square" rtlCol="0">
            <a:spAutoFit/>
          </a:bodyPr>
          <a:lstStyle/>
          <a:p>
            <a:pPr algn="r"/>
            <a:r>
              <a:rPr lang="en-US" sz="4800" dirty="0">
                <a:solidFill>
                  <a:prstClr val="white"/>
                </a:solidFill>
                <a:latin typeface="Calibri" pitchFamily="34" charset="0"/>
                <a:cs typeface="Calibri" pitchFamily="34" charset="0"/>
              </a:rPr>
              <a:t>comet</a:t>
            </a:r>
            <a:endParaRPr lang="en-US" sz="4800" dirty="0">
              <a:solidFill>
                <a:srgbClr val="0099FF"/>
              </a:solidFill>
              <a:latin typeface="Calibri" pitchFamily="34" charset="0"/>
              <a:cs typeface="Calibri" pitchFamily="34" charset="0"/>
            </a:endParaRPr>
          </a:p>
        </p:txBody>
      </p:sp>
      <p:sp>
        <p:nvSpPr>
          <p:cNvPr id="45" name="Rectangle 44"/>
          <p:cNvSpPr/>
          <p:nvPr/>
        </p:nvSpPr>
        <p:spPr>
          <a:xfrm>
            <a:off x="3571875" y="2351689"/>
            <a:ext cx="914400" cy="1417583"/>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4550980" y="3031359"/>
            <a:ext cx="2533650" cy="7239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 Box 12"/>
          <p:cNvSpPr txBox="1">
            <a:spLocks noChangeArrowheads="1"/>
          </p:cNvSpPr>
          <p:nvPr/>
        </p:nvSpPr>
        <p:spPr bwMode="auto">
          <a:xfrm>
            <a:off x="4709291" y="3239420"/>
            <a:ext cx="2362200" cy="307777"/>
          </a:xfrm>
          <a:prstGeom prst="rect">
            <a:avLst/>
          </a:prstGeom>
          <a:noFill/>
          <a:ln w="9525" algn="ctr">
            <a:noFill/>
            <a:miter lim="800000"/>
            <a:headEnd/>
            <a:tailEnd/>
          </a:ln>
        </p:spPr>
        <p:txBody>
          <a:bodyPr wrap="square">
            <a:spAutoFit/>
          </a:bodyPr>
          <a:lstStyle/>
          <a:p>
            <a:pPr defTabSz="1223963">
              <a:spcBef>
                <a:spcPct val="50000"/>
              </a:spcBef>
            </a:pPr>
            <a:r>
              <a:rPr lang="en-US" altLang="zh-CN" sz="1400" dirty="0" smtClean="0">
                <a:solidFill>
                  <a:prstClr val="white">
                    <a:lumMod val="95000"/>
                  </a:prstClr>
                </a:solidFill>
                <a:latin typeface="Calibri" pitchFamily="34" charset="0"/>
                <a:cs typeface="Calibri" pitchFamily="34" charset="0"/>
              </a:rPr>
              <a:t>YUV </a:t>
            </a:r>
            <a:r>
              <a:rPr lang="zh-CN" altLang="en-US" sz="1400" dirty="0">
                <a:solidFill>
                  <a:prstClr val="white">
                    <a:lumMod val="95000"/>
                  </a:prstClr>
                </a:solidFill>
                <a:latin typeface="Calibri" pitchFamily="34" charset="0"/>
                <a:cs typeface="Calibri" pitchFamily="34" charset="0"/>
              </a:rPr>
              <a:t> </a:t>
            </a:r>
            <a:r>
              <a:rPr lang="zh-CN" altLang="en-US" sz="1400" dirty="0" smtClean="0">
                <a:solidFill>
                  <a:prstClr val="white">
                    <a:lumMod val="95000"/>
                  </a:prstClr>
                </a:solidFill>
                <a:latin typeface="Calibri" pitchFamily="34" charset="0"/>
                <a:cs typeface="Calibri" pitchFamily="34" charset="0"/>
              </a:rPr>
              <a:t>亮度图层</a:t>
            </a:r>
            <a:endParaRPr lang="en-US" sz="1400" dirty="0">
              <a:solidFill>
                <a:prstClr val="white">
                  <a:lumMod val="95000"/>
                </a:prstClr>
              </a:solidFill>
              <a:latin typeface="Calibri" pitchFamily="34" charset="0"/>
              <a:cs typeface="Calibri" pitchFamily="34" charset="0"/>
            </a:endParaRPr>
          </a:p>
        </p:txBody>
      </p:sp>
      <p:sp>
        <p:nvSpPr>
          <p:cNvPr id="28" name="Rectangle 27"/>
          <p:cNvSpPr/>
          <p:nvPr/>
        </p:nvSpPr>
        <p:spPr>
          <a:xfrm>
            <a:off x="2586530" y="3333531"/>
            <a:ext cx="914400" cy="1219200"/>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Rectangle 28"/>
          <p:cNvSpPr/>
          <p:nvPr/>
        </p:nvSpPr>
        <p:spPr>
          <a:xfrm>
            <a:off x="3565635" y="3836713"/>
            <a:ext cx="2533650" cy="7239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p:nvSpPr>
        <p:spPr>
          <a:xfrm>
            <a:off x="3566619" y="4648200"/>
            <a:ext cx="914400" cy="12192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p:nvSpPr>
        <p:spPr>
          <a:xfrm>
            <a:off x="4537841" y="4653891"/>
            <a:ext cx="2533650" cy="7239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p:nvSpPr>
        <p:spPr>
          <a:xfrm>
            <a:off x="6153807" y="3836713"/>
            <a:ext cx="2990193" cy="723900"/>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tangle 36"/>
          <p:cNvSpPr/>
          <p:nvPr/>
        </p:nvSpPr>
        <p:spPr>
          <a:xfrm>
            <a:off x="2586530" y="4648200"/>
            <a:ext cx="914400" cy="12192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 Box 19"/>
          <p:cNvSpPr txBox="1">
            <a:spLocks noChangeArrowheads="1"/>
          </p:cNvSpPr>
          <p:nvPr/>
        </p:nvSpPr>
        <p:spPr bwMode="auto">
          <a:xfrm>
            <a:off x="3739243" y="4064152"/>
            <a:ext cx="2133600" cy="307777"/>
          </a:xfrm>
          <a:prstGeom prst="rect">
            <a:avLst/>
          </a:prstGeom>
          <a:noFill/>
          <a:ln w="9525" algn="ctr">
            <a:noFill/>
            <a:miter lim="800000"/>
            <a:headEnd/>
            <a:tailEnd/>
          </a:ln>
        </p:spPr>
        <p:txBody>
          <a:bodyPr wrap="square">
            <a:spAutoFit/>
          </a:bodyPr>
          <a:lstStyle/>
          <a:p>
            <a:pPr defTabSz="1223963">
              <a:spcBef>
                <a:spcPct val="50000"/>
              </a:spcBef>
            </a:pPr>
            <a:r>
              <a:rPr lang="zh-CN" altLang="en-US" sz="1400" dirty="0" smtClean="0">
                <a:solidFill>
                  <a:prstClr val="white">
                    <a:lumMod val="95000"/>
                  </a:prstClr>
                </a:solidFill>
                <a:latin typeface="Calibri" pitchFamily="34" charset="0"/>
                <a:cs typeface="Calibri" pitchFamily="34" charset="0"/>
              </a:rPr>
              <a:t>激活点与残像</a:t>
            </a:r>
            <a:endParaRPr lang="en-US" sz="1400" dirty="0">
              <a:solidFill>
                <a:prstClr val="white">
                  <a:lumMod val="95000"/>
                </a:prstClr>
              </a:solidFill>
              <a:latin typeface="Calibri" pitchFamily="34" charset="0"/>
              <a:cs typeface="Calibri" pitchFamily="34" charset="0"/>
            </a:endParaRPr>
          </a:p>
        </p:txBody>
      </p:sp>
      <p:sp>
        <p:nvSpPr>
          <p:cNvPr id="42" name="Rectangle 41"/>
          <p:cNvSpPr/>
          <p:nvPr/>
        </p:nvSpPr>
        <p:spPr>
          <a:xfrm>
            <a:off x="7131269" y="4646885"/>
            <a:ext cx="2012731" cy="7239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7142155" y="3032170"/>
            <a:ext cx="2001845" cy="723900"/>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ext Box 19"/>
          <p:cNvSpPr txBox="1">
            <a:spLocks noChangeArrowheads="1"/>
          </p:cNvSpPr>
          <p:nvPr/>
        </p:nvSpPr>
        <p:spPr bwMode="auto">
          <a:xfrm>
            <a:off x="4751005" y="4861952"/>
            <a:ext cx="2133600" cy="307777"/>
          </a:xfrm>
          <a:prstGeom prst="rect">
            <a:avLst/>
          </a:prstGeom>
          <a:noFill/>
          <a:ln w="9525" algn="ctr">
            <a:noFill/>
            <a:miter lim="800000"/>
            <a:headEnd/>
            <a:tailEnd/>
          </a:ln>
        </p:spPr>
        <p:txBody>
          <a:bodyPr wrap="square">
            <a:spAutoFit/>
          </a:bodyPr>
          <a:lstStyle/>
          <a:p>
            <a:pPr defTabSz="1223963">
              <a:spcBef>
                <a:spcPct val="50000"/>
              </a:spcBef>
            </a:pPr>
            <a:r>
              <a:rPr lang="en-US" altLang="zh-CN" sz="1400" dirty="0" smtClean="0">
                <a:solidFill>
                  <a:prstClr val="white">
                    <a:lumMod val="95000"/>
                  </a:prstClr>
                </a:solidFill>
                <a:latin typeface="Calibri" pitchFamily="34" charset="0"/>
                <a:cs typeface="Calibri" pitchFamily="34" charset="0"/>
              </a:rPr>
              <a:t>RGB</a:t>
            </a:r>
            <a:r>
              <a:rPr lang="zh-CN" altLang="en-US" sz="1400" dirty="0" smtClean="0">
                <a:solidFill>
                  <a:prstClr val="white">
                    <a:lumMod val="95000"/>
                  </a:prstClr>
                </a:solidFill>
                <a:latin typeface="Calibri" pitchFamily="34" charset="0"/>
                <a:cs typeface="Calibri" pitchFamily="34" charset="0"/>
              </a:rPr>
              <a:t>分别处理</a:t>
            </a:r>
            <a:endParaRPr lang="en-US" sz="1400" dirty="0">
              <a:solidFill>
                <a:prstClr val="white">
                  <a:lumMod val="95000"/>
                </a:prstClr>
              </a:solidFill>
              <a:latin typeface="Calibri" pitchFamily="34" charset="0"/>
              <a:cs typeface="Calibri" pitchFamily="34" charset="0"/>
            </a:endParaRPr>
          </a:p>
        </p:txBody>
      </p:sp>
    </p:spTree>
    <p:extLst>
      <p:ext uri="{BB962C8B-B14F-4D97-AF65-F5344CB8AC3E}">
        <p14:creationId xmlns:p14="http://schemas.microsoft.com/office/powerpoint/2010/main" val="19783595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5" grpId="0"/>
      <p:bldP spid="29" grpId="0" animBg="1"/>
      <p:bldP spid="34" grpId="0" animBg="1"/>
      <p:bldP spid="36" grpId="0" animBg="1"/>
      <p:bldP spid="26" grpId="0"/>
      <p:bldP spid="42" grpId="0" animBg="1"/>
      <p:bldP spid="43"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4572000"/>
            <a:ext cx="4343400" cy="1219200"/>
          </a:xfrm>
          <a:prstGeom prst="rect">
            <a:avLst/>
          </a:prstGeom>
          <a:blipFill>
            <a:blip r:embed="rId3"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sz="4400" dirty="0" smtClean="0"/>
              <a:t>遍历</a:t>
            </a:r>
            <a:endParaRPr lang="en-US" sz="4400" dirty="0"/>
          </a:p>
        </p:txBody>
      </p:sp>
      <p:sp>
        <p:nvSpPr>
          <p:cNvPr id="5" name="Rectangle 4"/>
          <p:cNvSpPr/>
          <p:nvPr/>
        </p:nvSpPr>
        <p:spPr>
          <a:xfrm>
            <a:off x="4406464" y="4565023"/>
            <a:ext cx="1143000" cy="12192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6" name="Rectangle 3"/>
          <p:cNvSpPr/>
          <p:nvPr/>
        </p:nvSpPr>
        <p:spPr>
          <a:xfrm>
            <a:off x="1066728" y="1326445"/>
            <a:ext cx="7124771" cy="2934914"/>
          </a:xfrm>
          <a:prstGeom prst="rect">
            <a:avLst/>
          </a:prstGeom>
          <a:blipFill>
            <a:blip r:embed="rId3"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4400" dirty="0">
              <a:solidFill>
                <a:prstClr val="white"/>
              </a:solidFill>
            </a:endParaRPr>
          </a:p>
        </p:txBody>
      </p:sp>
      <p:sp>
        <p:nvSpPr>
          <p:cNvPr id="2" name="文本框 1"/>
          <p:cNvSpPr txBox="1"/>
          <p:nvPr/>
        </p:nvSpPr>
        <p:spPr>
          <a:xfrm>
            <a:off x="1524000" y="1730705"/>
            <a:ext cx="1338828" cy="369332"/>
          </a:xfrm>
          <a:prstGeom prst="rect">
            <a:avLst/>
          </a:prstGeom>
          <a:noFill/>
        </p:spPr>
        <p:txBody>
          <a:bodyPr wrap="none" rtlCol="0">
            <a:spAutoFit/>
          </a:bodyPr>
          <a:lstStyle/>
          <a:p>
            <a:r>
              <a:rPr lang="zh-CN" altLang="en-US" dirty="0" smtClean="0">
                <a:solidFill>
                  <a:schemeClr val="bg1"/>
                </a:solidFill>
              </a:rPr>
              <a:t>起始点判断</a:t>
            </a:r>
            <a:endParaRPr lang="zh-CN" altLang="en-US" dirty="0">
              <a:solidFill>
                <a:schemeClr val="bg1"/>
              </a:solidFill>
            </a:endParaRPr>
          </a:p>
        </p:txBody>
      </p:sp>
      <p:sp>
        <p:nvSpPr>
          <p:cNvPr id="3" name="文本框 2"/>
          <p:cNvSpPr txBox="1"/>
          <p:nvPr/>
        </p:nvSpPr>
        <p:spPr>
          <a:xfrm>
            <a:off x="1524000" y="2403701"/>
            <a:ext cx="3429000" cy="369332"/>
          </a:xfrm>
          <a:prstGeom prst="rect">
            <a:avLst/>
          </a:prstGeom>
          <a:noFill/>
        </p:spPr>
        <p:txBody>
          <a:bodyPr wrap="square" rtlCol="0">
            <a:spAutoFit/>
          </a:bodyPr>
          <a:lstStyle/>
          <a:p>
            <a:r>
              <a:rPr lang="zh-CN" altLang="en-US" dirty="0" smtClean="0">
                <a:solidFill>
                  <a:schemeClr val="bg1"/>
                </a:solidFill>
              </a:rPr>
              <a:t>终点判断 切割环为链</a:t>
            </a:r>
            <a:endParaRPr lang="zh-CN" altLang="en-US" dirty="0">
              <a:solidFill>
                <a:schemeClr val="bg1"/>
              </a:solidFill>
            </a:endParaRPr>
          </a:p>
        </p:txBody>
      </p:sp>
      <p:sp>
        <p:nvSpPr>
          <p:cNvPr id="8" name="文本框 7"/>
          <p:cNvSpPr txBox="1"/>
          <p:nvPr/>
        </p:nvSpPr>
        <p:spPr>
          <a:xfrm>
            <a:off x="1485900" y="2656533"/>
            <a:ext cx="3429000" cy="369332"/>
          </a:xfrm>
          <a:prstGeom prst="rect">
            <a:avLst/>
          </a:prstGeom>
          <a:noFill/>
        </p:spPr>
        <p:txBody>
          <a:bodyPr wrap="square" rtlCol="0">
            <a:spAutoFit/>
          </a:bodyPr>
          <a:lstStyle/>
          <a:p>
            <a:r>
              <a:rPr lang="zh-CN" altLang="en-US" dirty="0" smtClean="0">
                <a:solidFill>
                  <a:schemeClr val="bg1"/>
                </a:solidFill>
              </a:rPr>
              <a:t>搜索附近的未被激活的点</a:t>
            </a:r>
            <a:endParaRPr lang="zh-CN" altLang="en-US" dirty="0">
              <a:solidFill>
                <a:schemeClr val="bg1"/>
              </a:solidFill>
            </a:endParaRPr>
          </a:p>
        </p:txBody>
      </p:sp>
      <p:sp>
        <p:nvSpPr>
          <p:cNvPr id="9" name="文本框 8"/>
          <p:cNvSpPr txBox="1"/>
          <p:nvPr/>
        </p:nvSpPr>
        <p:spPr>
          <a:xfrm>
            <a:off x="1524000" y="3424417"/>
            <a:ext cx="3429000" cy="369332"/>
          </a:xfrm>
          <a:prstGeom prst="rect">
            <a:avLst/>
          </a:prstGeom>
          <a:noFill/>
        </p:spPr>
        <p:txBody>
          <a:bodyPr wrap="square" rtlCol="0">
            <a:spAutoFit/>
          </a:bodyPr>
          <a:lstStyle/>
          <a:p>
            <a:r>
              <a:rPr lang="zh-CN" altLang="en-US" dirty="0" smtClean="0">
                <a:solidFill>
                  <a:schemeClr val="bg1"/>
                </a:solidFill>
              </a:rPr>
              <a:t>激活顺序</a:t>
            </a:r>
            <a:endParaRPr lang="zh-CN" altLang="en-US" dirty="0">
              <a:solidFill>
                <a:schemeClr val="bg1"/>
              </a:solidFill>
            </a:endParaRPr>
          </a:p>
        </p:txBody>
      </p:sp>
      <p:grpSp>
        <p:nvGrpSpPr>
          <p:cNvPr id="10" name="组合 9"/>
          <p:cNvGrpSpPr/>
          <p:nvPr/>
        </p:nvGrpSpPr>
        <p:grpSpPr>
          <a:xfrm>
            <a:off x="5867400" y="4419600"/>
            <a:ext cx="3117194" cy="1974223"/>
            <a:chOff x="0" y="609600"/>
            <a:chExt cx="9144000" cy="5791200"/>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295400"/>
              <a:ext cx="8737600" cy="2438400"/>
            </a:xfrm>
            <a:prstGeom prst="rect">
              <a:avLst/>
            </a:prstGeom>
          </p:spPr>
        </p:pic>
        <p:sp>
          <p:nvSpPr>
            <p:cNvPr id="12" name="矩形 11"/>
            <p:cNvSpPr/>
            <p:nvPr/>
          </p:nvSpPr>
          <p:spPr>
            <a:xfrm>
              <a:off x="0" y="3657600"/>
              <a:ext cx="9144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矩形 12"/>
            <p:cNvSpPr/>
            <p:nvPr/>
          </p:nvSpPr>
          <p:spPr>
            <a:xfrm rot="5400000">
              <a:off x="6134100" y="3390900"/>
              <a:ext cx="57912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4565023"/>
            <a:ext cx="4343400" cy="1219200"/>
          </a:xfrm>
          <a:prstGeom prst="rect">
            <a:avLst/>
          </a:prstGeom>
          <a:blipFill>
            <a:blip r:embed="rId2" cstate="print"/>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sz="4000" dirty="0" smtClean="0"/>
              <a:t>方案优化</a:t>
            </a:r>
            <a:endParaRPr lang="en-US" sz="4000" dirty="0"/>
          </a:p>
        </p:txBody>
      </p:sp>
      <p:sp>
        <p:nvSpPr>
          <p:cNvPr id="5" name="Rectangle 4"/>
          <p:cNvSpPr/>
          <p:nvPr/>
        </p:nvSpPr>
        <p:spPr>
          <a:xfrm>
            <a:off x="4406464" y="4565023"/>
            <a:ext cx="1143000" cy="1219200"/>
          </a:xfrm>
          <a:prstGeom prst="rect">
            <a:avLst/>
          </a:prstGeom>
          <a:solidFill>
            <a:srgbClr val="0099FF"/>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664" y="685800"/>
            <a:ext cx="4927600" cy="1840429"/>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9167" t="15420" r="9167" b="22887"/>
          <a:stretch/>
        </p:blipFill>
        <p:spPr>
          <a:xfrm>
            <a:off x="1942664" y="2667000"/>
            <a:ext cx="4927600" cy="1769979"/>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1" y="603371"/>
            <a:ext cx="3778540" cy="3759804"/>
          </a:xfrm>
          <a:prstGeom prst="rect">
            <a:avLst/>
          </a:prstGeom>
        </p:spPr>
      </p:pic>
    </p:spTree>
    <p:extLst>
      <p:ext uri="{BB962C8B-B14F-4D97-AF65-F5344CB8AC3E}">
        <p14:creationId xmlns:p14="http://schemas.microsoft.com/office/powerpoint/2010/main" val="16104404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ika">
      <a:majorFont>
        <a:latin typeface="Molot"/>
        <a:ea typeface=""/>
        <a:cs typeface=""/>
      </a:majorFont>
      <a:minorFont>
        <a:latin typeface="Sansatio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2329</TotalTime>
  <Words>224</Words>
  <Application>Microsoft Office PowerPoint</Application>
  <PresentationFormat>全屏显示(4:3)</PresentationFormat>
  <Paragraphs>36</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Molot</vt:lpstr>
      <vt:lpstr>Sansation</vt:lpstr>
      <vt:lpstr>方正中等线简体</vt:lpstr>
      <vt:lpstr>宋体</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20</dc:title>
  <dc:creator>Abdur Razzak</dc:creator>
  <cp:lastModifiedBy>yuan xiao</cp:lastModifiedBy>
  <cp:revision>408</cp:revision>
  <dcterms:created xsi:type="dcterms:W3CDTF">2012-06-21T07:44:35Z</dcterms:created>
  <dcterms:modified xsi:type="dcterms:W3CDTF">2016-11-02T04:11:54Z</dcterms:modified>
</cp:coreProperties>
</file>