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88004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" d="100"/>
          <a:sy n="14" d="100"/>
        </p:scale>
        <p:origin x="2645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11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4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4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21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2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00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784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91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74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1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78483-2174-43C9-BD14-2DA84F7D6222}" type="datetimeFigureOut">
              <a:rPr lang="zh-CN" altLang="en-US" smtClean="0"/>
              <a:t>2022/2/7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9FDE-2381-4310-ADDC-7525C9090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82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1348E898-35DB-4FDB-93DF-7DE616DEBCA5}"/>
              </a:ext>
            </a:extLst>
          </p:cNvPr>
          <p:cNvGrpSpPr/>
          <p:nvPr/>
        </p:nvGrpSpPr>
        <p:grpSpPr>
          <a:xfrm>
            <a:off x="684212" y="6617507"/>
            <a:ext cx="27432000" cy="29965624"/>
            <a:chOff x="742950" y="8091365"/>
            <a:chExt cx="27432000" cy="29965624"/>
          </a:xfrm>
        </p:grpSpPr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847D237B-022C-47BA-9F19-0CCDC2C5BAD7}"/>
                </a:ext>
              </a:extLst>
            </p:cNvPr>
            <p:cNvSpPr/>
            <p:nvPr/>
          </p:nvSpPr>
          <p:spPr>
            <a:xfrm rot="16200000">
              <a:off x="15926762" y="31748449"/>
              <a:ext cx="569515" cy="360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>
              <a:spAutoFit/>
            </a:bodyPr>
            <a:lstStyle/>
            <a:p>
              <a:pPr algn="ctr"/>
              <a:r>
                <a:rPr lang="en-US" altLang="zh-CN" sz="2501" dirty="0"/>
                <a:t>LICENSE</a:t>
              </a:r>
              <a:endParaRPr lang="zh-CN" altLang="en-US" sz="2501" dirty="0"/>
            </a:p>
          </p:txBody>
        </p:sp>
        <p:sp>
          <p:nvSpPr>
            <p:cNvPr id="20" name="Rectangle: Folded Corner 19">
              <a:extLst>
                <a:ext uri="{FF2B5EF4-FFF2-40B4-BE49-F238E27FC236}">
                  <a16:creationId xmlns:a16="http://schemas.microsoft.com/office/drawing/2014/main" id="{C2C7F4EE-07D1-4988-9544-BAF697DEE5BE}"/>
                </a:ext>
              </a:extLst>
            </p:cNvPr>
            <p:cNvSpPr/>
            <p:nvPr/>
          </p:nvSpPr>
          <p:spPr>
            <a:xfrm rot="16200000">
              <a:off x="23729475" y="31750422"/>
              <a:ext cx="569515" cy="360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>
              <a:spAutoFit/>
            </a:bodyPr>
            <a:lstStyle/>
            <a:p>
              <a:pPr algn="ctr"/>
              <a:r>
                <a:rPr lang="en-US" altLang="zh-CN" sz="2501" dirty="0" err="1"/>
                <a:t>test.m</a:t>
              </a:r>
              <a:endParaRPr lang="zh-CN" altLang="en-US" sz="2501" dirty="0"/>
            </a:p>
          </p:txBody>
        </p:sp>
        <p:sp>
          <p:nvSpPr>
            <p:cNvPr id="22" name="Rectangle: Folded Corner 21">
              <a:extLst>
                <a:ext uri="{FF2B5EF4-FFF2-40B4-BE49-F238E27FC236}">
                  <a16:creationId xmlns:a16="http://schemas.microsoft.com/office/drawing/2014/main" id="{CE735547-C20C-4CD3-A5A5-58CBA412F69F}"/>
                </a:ext>
              </a:extLst>
            </p:cNvPr>
            <p:cNvSpPr/>
            <p:nvPr/>
          </p:nvSpPr>
          <p:spPr>
            <a:xfrm rot="16200000">
              <a:off x="15974193" y="32805218"/>
              <a:ext cx="569515" cy="360000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>
              <a:spAutoFit/>
            </a:bodyPr>
            <a:lstStyle/>
            <a:p>
              <a:pPr algn="ctr"/>
              <a:r>
                <a:rPr lang="en-US" altLang="zh-CN" sz="2501" dirty="0"/>
                <a:t>README.md</a:t>
              </a:r>
              <a:endParaRPr lang="zh-CN" altLang="en-US" sz="2501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A6BF70B-3845-4792-AD83-D55E8D419D89}"/>
                </a:ext>
              </a:extLst>
            </p:cNvPr>
            <p:cNvGrpSpPr/>
            <p:nvPr/>
          </p:nvGrpSpPr>
          <p:grpSpPr>
            <a:xfrm>
              <a:off x="6195579" y="33257700"/>
              <a:ext cx="3600000" cy="1632276"/>
              <a:chOff x="6195579" y="33257700"/>
              <a:chExt cx="3600000" cy="1632276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6BECBD48-4E90-4C33-9A0D-3404F2298920}"/>
                  </a:ext>
                </a:extLst>
              </p:cNvPr>
              <p:cNvSpPr/>
              <p:nvPr/>
            </p:nvSpPr>
            <p:spPr>
              <a:xfrm rot="16200000">
                <a:off x="7710821" y="32805219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wrap="square" rtlCol="0" anchor="ctr">
                <a:spAutoFit/>
              </a:bodyPr>
              <a:lstStyle/>
              <a:p>
                <a:pPr algn="ctr"/>
                <a:r>
                  <a:rPr lang="af-ZA" altLang="zh-CN" sz="2501" dirty="0"/>
                  <a:t>execute re-encoding.bat</a:t>
                </a:r>
                <a:endParaRPr lang="zh-CN" altLang="en-US" sz="2501" dirty="0"/>
              </a:p>
            </p:txBody>
          </p:sp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6563795F-02BD-4205-9983-14AF1DC61523}"/>
                  </a:ext>
                </a:extLst>
              </p:cNvPr>
              <p:cNvSpPr/>
              <p:nvPr/>
            </p:nvSpPr>
            <p:spPr>
              <a:xfrm rot="16200000">
                <a:off x="7710821" y="31742458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/>
                  <a:t>re-encoding.ps1</a:t>
                </a:r>
                <a:endParaRPr lang="zh-CN" altLang="en-US" sz="2501" dirty="0"/>
              </a:p>
            </p:txBody>
          </p: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5D9F5B0-1438-43C7-9FCE-9163FAA0710E}"/>
                  </a:ext>
                </a:extLst>
              </p:cNvPr>
              <p:cNvCxnSpPr>
                <a:cxnSpLocks/>
                <a:stCxn id="18" idx="1"/>
                <a:endCxn id="9" idx="3"/>
              </p:cNvCxnSpPr>
              <p:nvPr/>
            </p:nvCxnSpPr>
            <p:spPr>
              <a:xfrm>
                <a:off x="7995579" y="33827216"/>
                <a:ext cx="0" cy="493246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3AED1B9D-D8C5-41BA-BD4E-63A650527F4F}"/>
                </a:ext>
              </a:extLst>
            </p:cNvPr>
            <p:cNvGrpSpPr/>
            <p:nvPr/>
          </p:nvGrpSpPr>
          <p:grpSpPr>
            <a:xfrm>
              <a:off x="1547004" y="12542407"/>
              <a:ext cx="25356189" cy="18115823"/>
              <a:chOff x="1" y="12649943"/>
              <a:chExt cx="25356189" cy="18115823"/>
            </a:xfrm>
          </p:grpSpPr>
          <p:sp>
            <p:nvSpPr>
              <p:cNvPr id="6" name="Rectangle: Folded Corner 5">
                <a:extLst>
                  <a:ext uri="{FF2B5EF4-FFF2-40B4-BE49-F238E27FC236}">
                    <a16:creationId xmlns:a16="http://schemas.microsoft.com/office/drawing/2014/main" id="{9B9A62E8-EABA-4335-8AF8-8C990AAF0EFE}"/>
                  </a:ext>
                </a:extLst>
              </p:cNvPr>
              <p:cNvSpPr/>
              <p:nvPr/>
            </p:nvSpPr>
            <p:spPr>
              <a:xfrm rot="16200000">
                <a:off x="20521961" y="14859827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wrap="square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draw_net.m</a:t>
                </a:r>
                <a:endParaRPr lang="zh-CN" altLang="en-US" sz="2501" dirty="0"/>
              </a:p>
            </p:txBody>
          </p:sp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024E492D-D724-49C6-B788-982A0AD675F7}"/>
                  </a:ext>
                </a:extLst>
              </p:cNvPr>
              <p:cNvSpPr/>
              <p:nvPr/>
            </p:nvSpPr>
            <p:spPr>
              <a:xfrm rot="16200000">
                <a:off x="20521961" y="25768932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draw_pf.m</a:t>
                </a:r>
                <a:endParaRPr lang="zh-CN" altLang="en-US" sz="2501" dirty="0"/>
              </a:p>
            </p:txBody>
          </p:sp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20EFB671-4A2B-49DE-B9C3-3B5F65E92F88}"/>
                  </a:ext>
                </a:extLst>
              </p:cNvPr>
              <p:cNvSpPr/>
              <p:nvPr/>
            </p:nvSpPr>
            <p:spPr>
              <a:xfrm rot="16200000">
                <a:off x="20521961" y="28681009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draw_distribution.m</a:t>
                </a:r>
                <a:endParaRPr lang="zh-CN" altLang="en-US" sz="2501" dirty="0"/>
              </a:p>
            </p:txBody>
          </p:sp>
          <p:sp>
            <p:nvSpPr>
              <p:cNvPr id="13" name="Rectangle: Folded Corner 12">
                <a:extLst>
                  <a:ext uri="{FF2B5EF4-FFF2-40B4-BE49-F238E27FC236}">
                    <a16:creationId xmlns:a16="http://schemas.microsoft.com/office/drawing/2014/main" id="{C5424123-BC29-4706-B652-A60FB5C4B476}"/>
                  </a:ext>
                </a:extLst>
              </p:cNvPr>
              <p:cNvSpPr/>
              <p:nvPr/>
            </p:nvSpPr>
            <p:spPr>
              <a:xfrm rot="16200000">
                <a:off x="20521961" y="27224971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draw_convergence.m</a:t>
                </a:r>
                <a:endParaRPr lang="zh-CN" altLang="en-US" sz="2501" dirty="0"/>
              </a:p>
            </p:txBody>
          </p:sp>
          <p:sp>
            <p:nvSpPr>
              <p:cNvPr id="25" name="Rectangle: Folded Corner 24">
                <a:extLst>
                  <a:ext uri="{FF2B5EF4-FFF2-40B4-BE49-F238E27FC236}">
                    <a16:creationId xmlns:a16="http://schemas.microsoft.com/office/drawing/2014/main" id="{23916A0F-5DB9-4B23-906C-B946C75A3D1A}"/>
                  </a:ext>
                </a:extLst>
              </p:cNvPr>
              <p:cNvSpPr/>
              <p:nvPr/>
            </p:nvSpPr>
            <p:spPr>
              <a:xfrm rot="16200000">
                <a:off x="14718861" y="18033378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main.m</a:t>
                </a:r>
                <a:endParaRPr lang="zh-CN" altLang="en-US" sz="2501" dirty="0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EF0E0BF7-6C2D-48C6-B7CB-EF66786279D2}"/>
                  </a:ext>
                </a:extLst>
              </p:cNvPr>
              <p:cNvCxnSpPr>
                <a:cxnSpLocks/>
                <a:stCxn id="17" idx="2"/>
                <a:endCxn id="25" idx="0"/>
              </p:cNvCxnSpPr>
              <p:nvPr/>
            </p:nvCxnSpPr>
            <p:spPr>
              <a:xfrm>
                <a:off x="10677446" y="14703618"/>
                <a:ext cx="2526173" cy="5129760"/>
              </a:xfrm>
              <a:prstGeom prst="curvedConnector3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A676D14D-9229-4E42-9681-40F839EF1E4B}"/>
                  </a:ext>
                </a:extLst>
              </p:cNvPr>
              <p:cNvCxnSpPr>
                <a:stCxn id="8" idx="2"/>
                <a:endCxn id="25" idx="0"/>
              </p:cNvCxnSpPr>
              <p:nvPr/>
            </p:nvCxnSpPr>
            <p:spPr>
              <a:xfrm>
                <a:off x="10677448" y="19617056"/>
                <a:ext cx="2526171" cy="216322"/>
              </a:xfrm>
              <a:prstGeom prst="curvedConnector3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Curved 49">
                <a:extLst>
                  <a:ext uri="{FF2B5EF4-FFF2-40B4-BE49-F238E27FC236}">
                    <a16:creationId xmlns:a16="http://schemas.microsoft.com/office/drawing/2014/main" id="{D540B87F-4E32-4DD2-B945-BDFF157403DE}"/>
                  </a:ext>
                </a:extLst>
              </p:cNvPr>
              <p:cNvCxnSpPr>
                <a:stCxn id="15" idx="2"/>
                <a:endCxn id="25" idx="0"/>
              </p:cNvCxnSpPr>
              <p:nvPr/>
            </p:nvCxnSpPr>
            <p:spPr>
              <a:xfrm flipV="1">
                <a:off x="10677448" y="19833378"/>
                <a:ext cx="2526171" cy="1770740"/>
              </a:xfrm>
              <a:prstGeom prst="curvedConnector3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Curved 51">
                <a:extLst>
                  <a:ext uri="{FF2B5EF4-FFF2-40B4-BE49-F238E27FC236}">
                    <a16:creationId xmlns:a16="http://schemas.microsoft.com/office/drawing/2014/main" id="{A2246820-EF5B-4BC4-BC76-A745184BA10D}"/>
                  </a:ext>
                </a:extLst>
              </p:cNvPr>
              <p:cNvCxnSpPr>
                <a:cxnSpLocks/>
                <a:stCxn id="5" idx="2"/>
                <a:endCxn id="25" idx="0"/>
              </p:cNvCxnSpPr>
              <p:nvPr/>
            </p:nvCxnSpPr>
            <p:spPr>
              <a:xfrm flipV="1">
                <a:off x="10677448" y="19833378"/>
                <a:ext cx="2526171" cy="4643743"/>
              </a:xfrm>
              <a:prstGeom prst="curvedConnector3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B48E890B-9D2B-4716-A7DB-DD242F7C7A20}"/>
                  </a:ext>
                </a:extLst>
              </p:cNvPr>
              <p:cNvCxnSpPr>
                <a:cxnSpLocks/>
                <a:stCxn id="19" idx="2"/>
                <a:endCxn id="25" idx="0"/>
              </p:cNvCxnSpPr>
              <p:nvPr/>
            </p:nvCxnSpPr>
            <p:spPr>
              <a:xfrm flipV="1">
                <a:off x="10677448" y="19833378"/>
                <a:ext cx="2526171" cy="6630804"/>
              </a:xfrm>
              <a:prstGeom prst="curvedConnector3">
                <a:avLst>
                  <a:gd name="adj1" fmla="val 50000"/>
                </a:avLst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16BB6D3D-2D9F-4EA2-83F8-B2913BBC48D8}"/>
                  </a:ext>
                </a:extLst>
              </p:cNvPr>
              <p:cNvCxnSpPr>
                <a:cxnSpLocks/>
                <a:stCxn id="6" idx="0"/>
                <a:endCxn id="25" idx="2"/>
              </p:cNvCxnSpPr>
              <p:nvPr/>
            </p:nvCxnSpPr>
            <p:spPr>
              <a:xfrm rot="10800000" flipV="1">
                <a:off x="16803619" y="16659826"/>
                <a:ext cx="2203100" cy="3173551"/>
              </a:xfrm>
              <a:prstGeom prst="curvedConnector3">
                <a:avLst>
                  <a:gd name="adj1" fmla="val 50000"/>
                </a:avLst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F604B146-E39E-4446-95EE-FCA61E5976E8}"/>
                  </a:ext>
                </a:extLst>
              </p:cNvPr>
              <p:cNvCxnSpPr>
                <a:cxnSpLocks/>
                <a:stCxn id="11" idx="0"/>
                <a:endCxn id="25" idx="2"/>
              </p:cNvCxnSpPr>
              <p:nvPr/>
            </p:nvCxnSpPr>
            <p:spPr>
              <a:xfrm rot="10800000">
                <a:off x="16803619" y="19833378"/>
                <a:ext cx="2203100" cy="7735554"/>
              </a:xfrm>
              <a:prstGeom prst="curvedConnector3">
                <a:avLst>
                  <a:gd name="adj1" fmla="val 50000"/>
                </a:avLst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401F21CB-204C-4A0A-8E06-25F3953CA344}"/>
                  </a:ext>
                </a:extLst>
              </p:cNvPr>
              <p:cNvCxnSpPr>
                <a:cxnSpLocks/>
                <a:stCxn id="13" idx="0"/>
                <a:endCxn id="25" idx="2"/>
              </p:cNvCxnSpPr>
              <p:nvPr/>
            </p:nvCxnSpPr>
            <p:spPr>
              <a:xfrm rot="10800000">
                <a:off x="16803619" y="19833379"/>
                <a:ext cx="2203100" cy="9191593"/>
              </a:xfrm>
              <a:prstGeom prst="curvedConnector3">
                <a:avLst>
                  <a:gd name="adj1" fmla="val 50000"/>
                </a:avLst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5C9C5623-AC35-4B55-AEFC-5CAC763D18CC}"/>
                  </a:ext>
                </a:extLst>
              </p:cNvPr>
              <p:cNvCxnSpPr>
                <a:cxnSpLocks/>
                <a:stCxn id="12" idx="0"/>
                <a:endCxn id="25" idx="2"/>
              </p:cNvCxnSpPr>
              <p:nvPr/>
            </p:nvCxnSpPr>
            <p:spPr>
              <a:xfrm rot="10800000">
                <a:off x="16803619" y="19833379"/>
                <a:ext cx="2203100" cy="10647631"/>
              </a:xfrm>
              <a:prstGeom prst="curvedConnector3">
                <a:avLst>
                  <a:gd name="adj1" fmla="val 50000"/>
                </a:avLst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CA9B8FF7-B5A2-4264-B84E-C3541A9D250A}"/>
                  </a:ext>
                </a:extLst>
              </p:cNvPr>
              <p:cNvSpPr/>
              <p:nvPr/>
            </p:nvSpPr>
            <p:spPr>
              <a:xfrm rot="16200000">
                <a:off x="8592690" y="19804118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fitness.m</a:t>
                </a:r>
                <a:endParaRPr lang="zh-CN" altLang="en-US" sz="2501" dirty="0"/>
              </a:p>
            </p:txBody>
          </p:sp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450E0E1-3EFF-441E-9DA2-FE23C4581ED5}"/>
                  </a:ext>
                </a:extLst>
              </p:cNvPr>
              <p:cNvSpPr/>
              <p:nvPr/>
            </p:nvSpPr>
            <p:spPr>
              <a:xfrm rot="16200000">
                <a:off x="8592690" y="24664182"/>
                <a:ext cx="569515" cy="360000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eaVert" rtlCol="0" anchor="ctr">
                <a:spAutoFit/>
              </a:bodyPr>
              <a:lstStyle/>
              <a:p>
                <a:pPr algn="ctr"/>
                <a:r>
                  <a:rPr lang="en-US" altLang="zh-CN" sz="2501" dirty="0" err="1"/>
                  <a:t>pareto_front.m</a:t>
                </a:r>
                <a:endParaRPr lang="zh-CN" altLang="en-US" sz="2501" dirty="0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7ACB3DA8-AE2D-4399-BDAA-ADF91E0A9590}"/>
                  </a:ext>
                </a:extLst>
              </p:cNvPr>
              <p:cNvGrpSpPr/>
              <p:nvPr/>
            </p:nvGrpSpPr>
            <p:grpSpPr>
              <a:xfrm>
                <a:off x="7077446" y="13539335"/>
                <a:ext cx="3600000" cy="1449040"/>
                <a:chOff x="8098790" y="12763233"/>
                <a:chExt cx="3600000" cy="1449040"/>
              </a:xfrm>
            </p:grpSpPr>
            <p:sp>
              <p:nvSpPr>
                <p:cNvPr id="16" name="Rectangle: Folded Corner 15">
                  <a:extLst>
                    <a:ext uri="{FF2B5EF4-FFF2-40B4-BE49-F238E27FC236}">
                      <a16:creationId xmlns:a16="http://schemas.microsoft.com/office/drawing/2014/main" id="{CA7FDA06-9FA9-409B-ADBE-4685D4660536}"/>
                    </a:ext>
                  </a:extLst>
                </p:cNvPr>
                <p:cNvSpPr/>
                <p:nvPr/>
              </p:nvSpPr>
              <p:spPr>
                <a:xfrm rot="16200000">
                  <a:off x="9614032" y="11247991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extract_value.m</a:t>
                  </a:r>
                  <a:endParaRPr lang="zh-CN" altLang="en-US" sz="2501" dirty="0"/>
                </a:p>
              </p:txBody>
            </p:sp>
            <p:sp>
              <p:nvSpPr>
                <p:cNvPr id="17" name="Rectangle: Folded Corner 16">
                  <a:extLst>
                    <a:ext uri="{FF2B5EF4-FFF2-40B4-BE49-F238E27FC236}">
                      <a16:creationId xmlns:a16="http://schemas.microsoft.com/office/drawing/2014/main" id="{F37228CE-1B27-4B36-8393-7E9D745274C7}"/>
                    </a:ext>
                  </a:extLst>
                </p:cNvPr>
                <p:cNvSpPr/>
                <p:nvPr/>
              </p:nvSpPr>
              <p:spPr>
                <a:xfrm rot="16200000">
                  <a:off x="9614032" y="12127516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read_dataset.m</a:t>
                  </a:r>
                  <a:endParaRPr lang="zh-CN" altLang="en-US" sz="2501" dirty="0"/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52E828A7-ADF7-4CD7-8A23-EB2C5A202414}"/>
                    </a:ext>
                  </a:extLst>
                </p:cNvPr>
                <p:cNvCxnSpPr>
                  <a:cxnSpLocks/>
                  <a:stCxn id="16" idx="1"/>
                  <a:endCxn id="17" idx="3"/>
                </p:cNvCxnSpPr>
                <p:nvPr/>
              </p:nvCxnSpPr>
              <p:spPr>
                <a:xfrm>
                  <a:off x="9898790" y="13332749"/>
                  <a:ext cx="0" cy="310010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A48623A-6D5B-46D2-9EDE-499E904812A4}"/>
                  </a:ext>
                </a:extLst>
              </p:cNvPr>
              <p:cNvGrpSpPr/>
              <p:nvPr/>
            </p:nvGrpSpPr>
            <p:grpSpPr>
              <a:xfrm>
                <a:off x="7077447" y="18451498"/>
                <a:ext cx="3600001" cy="1450315"/>
                <a:chOff x="8098790" y="15282256"/>
                <a:chExt cx="3600001" cy="1450315"/>
              </a:xfrm>
            </p:grpSpPr>
            <p:sp>
              <p:nvSpPr>
                <p:cNvPr id="7" name="Rectangle: Folded Corner 6">
                  <a:extLst>
                    <a:ext uri="{FF2B5EF4-FFF2-40B4-BE49-F238E27FC236}">
                      <a16:creationId xmlns:a16="http://schemas.microsoft.com/office/drawing/2014/main" id="{129332E9-709F-4F39-BE37-3EAE53190BF8}"/>
                    </a:ext>
                  </a:extLst>
                </p:cNvPr>
                <p:cNvSpPr/>
                <p:nvPr/>
              </p:nvSpPr>
              <p:spPr>
                <a:xfrm rot="16200000">
                  <a:off x="9614032" y="13767014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create_matrix.m</a:t>
                  </a:r>
                  <a:endParaRPr lang="zh-CN" altLang="en-US" sz="2501" dirty="0"/>
                </a:p>
              </p:txBody>
            </p:sp>
            <p:sp>
              <p:nvSpPr>
                <p:cNvPr id="8" name="Rectangle: Folded Corner 7">
                  <a:extLst>
                    <a:ext uri="{FF2B5EF4-FFF2-40B4-BE49-F238E27FC236}">
                      <a16:creationId xmlns:a16="http://schemas.microsoft.com/office/drawing/2014/main" id="{04FEE060-C156-4314-97A7-CDC13C54CC58}"/>
                    </a:ext>
                  </a:extLst>
                </p:cNvPr>
                <p:cNvSpPr/>
                <p:nvPr/>
              </p:nvSpPr>
              <p:spPr>
                <a:xfrm rot="16200000">
                  <a:off x="9614033" y="14647814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wrap="square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floyd_algo.m</a:t>
                  </a:r>
                  <a:endParaRPr lang="zh-CN" altLang="en-US" sz="2501" dirty="0"/>
                </a:p>
              </p:txBody>
            </p: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B16A07CE-118B-446E-B591-621D3C2DEBF9}"/>
                    </a:ext>
                  </a:extLst>
                </p:cNvPr>
                <p:cNvCxnSpPr>
                  <a:cxnSpLocks/>
                  <a:stCxn id="7" idx="1"/>
                  <a:endCxn id="8" idx="3"/>
                </p:cNvCxnSpPr>
                <p:nvPr/>
              </p:nvCxnSpPr>
              <p:spPr>
                <a:xfrm>
                  <a:off x="9898790" y="15851772"/>
                  <a:ext cx="1" cy="311285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F7F91F88-3E9B-4821-A500-580E5B53F083}"/>
                  </a:ext>
                </a:extLst>
              </p:cNvPr>
              <p:cNvGrpSpPr/>
              <p:nvPr/>
            </p:nvGrpSpPr>
            <p:grpSpPr>
              <a:xfrm>
                <a:off x="7077447" y="23306423"/>
                <a:ext cx="3600001" cy="1455455"/>
                <a:chOff x="8098790" y="20682042"/>
                <a:chExt cx="3600001" cy="1455455"/>
              </a:xfrm>
            </p:grpSpPr>
            <p:sp>
              <p:nvSpPr>
                <p:cNvPr id="5" name="Rectangle: Folded Corner 4">
                  <a:extLst>
                    <a:ext uri="{FF2B5EF4-FFF2-40B4-BE49-F238E27FC236}">
                      <a16:creationId xmlns:a16="http://schemas.microsoft.com/office/drawing/2014/main" id="{DC027062-FDC6-497F-A782-B0EA96BCCEAC}"/>
                    </a:ext>
                  </a:extLst>
                </p:cNvPr>
                <p:cNvSpPr/>
                <p:nvPr/>
              </p:nvSpPr>
              <p:spPr>
                <a:xfrm rot="16200000">
                  <a:off x="9614033" y="20052740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validate.m</a:t>
                  </a:r>
                  <a:endParaRPr lang="zh-CN" altLang="en-US" sz="2501" dirty="0"/>
                </a:p>
              </p:txBody>
            </p:sp>
            <p:sp>
              <p:nvSpPr>
                <p:cNvPr id="21" name="Rectangle: Folded Corner 20">
                  <a:extLst>
                    <a:ext uri="{FF2B5EF4-FFF2-40B4-BE49-F238E27FC236}">
                      <a16:creationId xmlns:a16="http://schemas.microsoft.com/office/drawing/2014/main" id="{FF64D649-D427-4744-9578-52ABB033612C}"/>
                    </a:ext>
                  </a:extLst>
                </p:cNvPr>
                <p:cNvSpPr/>
                <p:nvPr/>
              </p:nvSpPr>
              <p:spPr>
                <a:xfrm rot="16200000">
                  <a:off x="9614032" y="19166800"/>
                  <a:ext cx="569515" cy="3600000"/>
                </a:xfrm>
                <a:prstGeom prst="foldedCorner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eaVert" rtlCol="0" anchor="ctr">
                  <a:spAutoFit/>
                </a:bodyPr>
                <a:lstStyle/>
                <a:p>
                  <a:pPr algn="ctr"/>
                  <a:r>
                    <a:rPr lang="en-US" altLang="zh-CN" sz="2501" dirty="0" err="1"/>
                    <a:t>reorganize.m</a:t>
                  </a:r>
                  <a:endParaRPr lang="zh-CN" altLang="en-US" sz="2501" dirty="0"/>
                </a:p>
              </p:txBody>
            </p: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58CC188E-60A6-484F-B816-6531BB99FF5E}"/>
                    </a:ext>
                  </a:extLst>
                </p:cNvPr>
                <p:cNvCxnSpPr>
                  <a:cxnSpLocks/>
                  <a:stCxn id="21" idx="1"/>
                  <a:endCxn id="5" idx="3"/>
                </p:cNvCxnSpPr>
                <p:nvPr/>
              </p:nvCxnSpPr>
              <p:spPr>
                <a:xfrm>
                  <a:off x="9898790" y="21251558"/>
                  <a:ext cx="1" cy="316425"/>
                </a:xfrm>
                <a:prstGeom prst="straightConnector1">
                  <a:avLst/>
                </a:prstGeom>
                <a:ln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011836FD-0DE5-41AF-909A-3AF2EF1DBB1A}"/>
                  </a:ext>
                </a:extLst>
              </p:cNvPr>
              <p:cNvGrpSpPr/>
              <p:nvPr/>
            </p:nvGrpSpPr>
            <p:grpSpPr>
              <a:xfrm>
                <a:off x="366313" y="12649943"/>
                <a:ext cx="4314091" cy="4107350"/>
                <a:chOff x="1537771" y="5352369"/>
                <a:chExt cx="4314091" cy="4107350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B990B3D4-215B-4F31-9536-3A703059164F}"/>
                    </a:ext>
                  </a:extLst>
                </p:cNvPr>
                <p:cNvGrpSpPr/>
                <p:nvPr/>
              </p:nvGrpSpPr>
              <p:grpSpPr>
                <a:xfrm>
                  <a:off x="1894816" y="5821055"/>
                  <a:ext cx="3600001" cy="3166735"/>
                  <a:chOff x="1740368" y="5630522"/>
                  <a:chExt cx="3600001" cy="3166735"/>
                </a:xfrm>
              </p:grpSpPr>
              <p:sp>
                <p:nvSpPr>
                  <p:cNvPr id="10" name="Rectangle: Folded Corner 9">
                    <a:extLst>
                      <a:ext uri="{FF2B5EF4-FFF2-40B4-BE49-F238E27FC236}">
                        <a16:creationId xmlns:a16="http://schemas.microsoft.com/office/drawing/2014/main" id="{D632A069-6904-4750-8E0F-DC9BED2399EE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55610" y="4917217"/>
                    <a:ext cx="569515" cy="3600000"/>
                  </a:xfrm>
                  <a:prstGeom prst="foldedCorne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eaVert" rtlCol="0" anchor="ctr">
                    <a:spAutoFit/>
                  </a:bodyPr>
                  <a:lstStyle/>
                  <a:p>
                    <a:pPr algn="ctr"/>
                    <a:r>
                      <a:rPr lang="en-US" altLang="zh-CN" sz="2501" dirty="0"/>
                      <a:t>example.txt</a:t>
                    </a:r>
                    <a:endParaRPr lang="zh-CN" altLang="en-US" sz="2501" dirty="0"/>
                  </a:p>
                </p:txBody>
              </p:sp>
              <p:sp>
                <p:nvSpPr>
                  <p:cNvPr id="23" name="Rectangle: Folded Corner 22">
                    <a:extLst>
                      <a:ext uri="{FF2B5EF4-FFF2-40B4-BE49-F238E27FC236}">
                        <a16:creationId xmlns:a16="http://schemas.microsoft.com/office/drawing/2014/main" id="{036274CC-619B-44DE-AD75-82A0E3D3C3F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55611" y="6712500"/>
                    <a:ext cx="569515" cy="3600000"/>
                  </a:xfrm>
                  <a:prstGeom prst="foldedCorne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eaVert" rtlCol="0" anchor="ctr">
                    <a:spAutoFit/>
                  </a:bodyPr>
                  <a:lstStyle/>
                  <a:p>
                    <a:pPr algn="ctr"/>
                    <a:r>
                      <a:rPr lang="en-US" altLang="zh-CN" sz="2501" dirty="0"/>
                      <a:t>c21.txt</a:t>
                    </a:r>
                    <a:endParaRPr lang="zh-CN" altLang="en-US" sz="2501" dirty="0"/>
                  </a:p>
                </p:txBody>
              </p:sp>
              <p:sp>
                <p:nvSpPr>
                  <p:cNvPr id="24" name="Rectangle: Folded Corner 23">
                    <a:extLst>
                      <a:ext uri="{FF2B5EF4-FFF2-40B4-BE49-F238E27FC236}">
                        <a16:creationId xmlns:a16="http://schemas.microsoft.com/office/drawing/2014/main" id="{14529F49-2A63-4529-A3C2-8F7FF5DFD17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255610" y="5814858"/>
                    <a:ext cx="569515" cy="3600000"/>
                  </a:xfrm>
                  <a:prstGeom prst="foldedCorne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eaVert" rtlCol="0" anchor="ctr">
                    <a:spAutoFit/>
                  </a:bodyPr>
                  <a:lstStyle/>
                  <a:p>
                    <a:pPr algn="ctr"/>
                    <a:r>
                      <a:rPr lang="en-US" altLang="zh-CN" sz="2501" dirty="0"/>
                      <a:t>b50.txt</a:t>
                    </a:r>
                    <a:endParaRPr lang="zh-CN" altLang="en-US" sz="2501" dirty="0"/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44997AA7-CFFA-4BC5-BEAD-9EF4E6785D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134" y="5630522"/>
                    <a:ext cx="1146468" cy="4770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r"/>
                    <a:r>
                      <a:rPr lang="zh-CN" altLang="en-US" sz="2500" dirty="0"/>
                      <a:t>数据集</a:t>
                    </a:r>
                  </a:p>
                </p:txBody>
              </p:sp>
            </p:grp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433F2D18-94F3-4499-8302-B321454A2B00}"/>
                    </a:ext>
                  </a:extLst>
                </p:cNvPr>
                <p:cNvSpPr/>
                <p:nvPr/>
              </p:nvSpPr>
              <p:spPr>
                <a:xfrm>
                  <a:off x="1537771" y="5352369"/>
                  <a:ext cx="4314091" cy="4107350"/>
                </a:xfrm>
                <a:prstGeom prst="rect">
                  <a:avLst/>
                </a:prstGeom>
                <a:noFill/>
                <a:ln>
                  <a:prstDash val="lgDashDotDot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296E32F2-A965-473A-98B8-D0D8A4254DFF}"/>
                  </a:ext>
                </a:extLst>
              </p:cNvPr>
              <p:cNvCxnSpPr>
                <a:cxnSpLocks/>
                <a:stCxn id="120" idx="3"/>
                <a:endCxn id="17" idx="0"/>
              </p:cNvCxnSpPr>
              <p:nvPr/>
            </p:nvCxnSpPr>
            <p:spPr>
              <a:xfrm>
                <a:off x="4680404" y="14703618"/>
                <a:ext cx="2397042" cy="0"/>
              </a:xfrm>
              <a:prstGeom prst="straightConnector1">
                <a:avLst/>
              </a:prstGeom>
              <a:ln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9EC33777-EB0A-4303-A64A-BB6EF7C79497}"/>
                  </a:ext>
                </a:extLst>
              </p:cNvPr>
              <p:cNvSpPr txBox="1"/>
              <p:nvPr/>
            </p:nvSpPr>
            <p:spPr>
              <a:xfrm>
                <a:off x="7983612" y="12978629"/>
                <a:ext cx="178766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解析字段值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203EB364-EF98-4C97-972B-32663DA53A6C}"/>
                  </a:ext>
                </a:extLst>
              </p:cNvPr>
              <p:cNvSpPr txBox="1"/>
              <p:nvPr/>
            </p:nvSpPr>
            <p:spPr>
              <a:xfrm>
                <a:off x="7983612" y="15077548"/>
                <a:ext cx="178766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读取数据集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DC5056BC-622F-4D19-82A3-CA2BC8FFD5AD}"/>
                  </a:ext>
                </a:extLst>
              </p:cNvPr>
              <p:cNvSpPr txBox="1"/>
              <p:nvPr/>
            </p:nvSpPr>
            <p:spPr>
              <a:xfrm>
                <a:off x="1" y="23346502"/>
                <a:ext cx="723787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将粒子中多余和缺失的元素熨平，变为一个全排列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B073A3E-A29B-4F31-8F67-041D290727A2}"/>
                  </a:ext>
                </a:extLst>
              </p:cNvPr>
              <p:cNvSpPr txBox="1"/>
              <p:nvPr/>
            </p:nvSpPr>
            <p:spPr>
              <a:xfrm>
                <a:off x="4680403" y="21365591"/>
                <a:ext cx="24288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计算适应度矩阵</a:t>
                </a: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5F904D3-3496-4048-B0B1-98099FB7E639}"/>
                  </a:ext>
                </a:extLst>
              </p:cNvPr>
              <p:cNvSpPr txBox="1"/>
              <p:nvPr/>
            </p:nvSpPr>
            <p:spPr>
              <a:xfrm>
                <a:off x="4995048" y="19384680"/>
                <a:ext cx="210826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弗洛伊德算法</a:t>
                </a: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848120F-02D0-446E-BF4A-FF667A4DEAF1}"/>
                  </a:ext>
                </a:extLst>
              </p:cNvPr>
              <p:cNvSpPr txBox="1"/>
              <p:nvPr/>
            </p:nvSpPr>
            <p:spPr>
              <a:xfrm>
                <a:off x="2404372" y="18497727"/>
                <a:ext cx="467307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根据结点集和边集创建邻接矩阵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8E42D9DD-7F08-476F-98E5-739CA0C8EB22}"/>
                  </a:ext>
                </a:extLst>
              </p:cNvPr>
              <p:cNvSpPr txBox="1"/>
              <p:nvPr/>
            </p:nvSpPr>
            <p:spPr>
              <a:xfrm>
                <a:off x="22606719" y="16433813"/>
                <a:ext cx="178766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绘制网络图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0781706-24D4-45E5-9E6B-ABAE60A655E8}"/>
                  </a:ext>
                </a:extLst>
              </p:cNvPr>
              <p:cNvSpPr txBox="1"/>
              <p:nvPr/>
            </p:nvSpPr>
            <p:spPr>
              <a:xfrm>
                <a:off x="14369981" y="20196657"/>
                <a:ext cx="114646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主函数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81C4535-F84A-43FC-AA4D-74F6994D77CA}"/>
                  </a:ext>
                </a:extLst>
              </p:cNvPr>
              <p:cNvSpPr txBox="1"/>
              <p:nvPr/>
            </p:nvSpPr>
            <p:spPr>
              <a:xfrm>
                <a:off x="4648575" y="26225655"/>
                <a:ext cx="24288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计算帕累托前沿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621D553-FA21-47D2-926A-84B26B7DEEF1}"/>
                  </a:ext>
                </a:extLst>
              </p:cNvPr>
              <p:cNvSpPr txBox="1"/>
              <p:nvPr/>
            </p:nvSpPr>
            <p:spPr>
              <a:xfrm>
                <a:off x="2697721" y="24233455"/>
                <a:ext cx="437972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使 </a:t>
                </a:r>
                <a:r>
                  <a:rPr lang="af-ZA" altLang="zh-CN" sz="2500" dirty="0"/>
                  <a:t>PSO </a:t>
                </a:r>
                <a:r>
                  <a:rPr lang="zh-CN" altLang="en-US" sz="2500" dirty="0"/>
                  <a:t>中的速度与位置合法化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C1DDB68E-A8EB-4661-AC51-A46A8016C8F6}"/>
                  </a:ext>
                </a:extLst>
              </p:cNvPr>
              <p:cNvSpPr txBox="1"/>
              <p:nvPr/>
            </p:nvSpPr>
            <p:spPr>
              <a:xfrm>
                <a:off x="22606719" y="27330404"/>
                <a:ext cx="274947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绘制帕累托前沿图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7F2057-F1C7-4053-B2ED-E77F470EA1E4}"/>
                  </a:ext>
                </a:extLst>
              </p:cNvPr>
              <p:cNvSpPr txBox="1"/>
              <p:nvPr/>
            </p:nvSpPr>
            <p:spPr>
              <a:xfrm>
                <a:off x="22606717" y="28782417"/>
                <a:ext cx="24288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绘制收敛过程图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A8F8776-4AF9-4FCA-829E-F8E5376ABE14}"/>
                  </a:ext>
                </a:extLst>
              </p:cNvPr>
              <p:cNvSpPr txBox="1"/>
              <p:nvPr/>
            </p:nvSpPr>
            <p:spPr>
              <a:xfrm>
                <a:off x="22606716" y="30234430"/>
                <a:ext cx="242887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500" dirty="0"/>
                  <a:t>绘制配送方案图</a:t>
                </a:r>
              </a:p>
            </p:txBody>
          </p:sp>
        </p:grp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AD46DA69-C4BE-4F48-A23A-0DF542501C55}"/>
                </a:ext>
              </a:extLst>
            </p:cNvPr>
            <p:cNvSpPr txBox="1"/>
            <p:nvPr/>
          </p:nvSpPr>
          <p:spPr>
            <a:xfrm>
              <a:off x="20747164" y="33311895"/>
              <a:ext cx="146706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dirty="0"/>
                <a:t>测试程序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E794738-D9CB-4716-92B8-2D0CD66F8A06}"/>
                </a:ext>
              </a:extLst>
            </p:cNvPr>
            <p:cNvSpPr/>
            <p:nvPr/>
          </p:nvSpPr>
          <p:spPr>
            <a:xfrm>
              <a:off x="742950" y="11284744"/>
              <a:ext cx="27432000" cy="20631150"/>
            </a:xfrm>
            <a:prstGeom prst="rect">
              <a:avLst/>
            </a:prstGeom>
            <a:noFill/>
            <a:ln>
              <a:prstDash val="lgDashDot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B4A4F9ED-70E5-4C58-99D1-EC274BFEFED8}"/>
                </a:ext>
              </a:extLst>
            </p:cNvPr>
            <p:cNvSpPr/>
            <p:nvPr/>
          </p:nvSpPr>
          <p:spPr>
            <a:xfrm>
              <a:off x="25201446" y="11598304"/>
              <a:ext cx="264687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4800" b="0" cap="none" spc="0" dirty="0">
                  <a:ln w="0"/>
                  <a:solidFill>
                    <a:schemeClr val="tx1"/>
                  </a:solidFill>
                </a:rPr>
                <a:t>核心程序</a:t>
              </a:r>
              <a:endParaRPr lang="en-US" altLang="zh-CN" sz="4800" b="0" cap="none" spc="0" dirty="0">
                <a:ln w="0"/>
                <a:solidFill>
                  <a:schemeClr val="tx1"/>
                </a:solidFill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18DAE950-F29F-4214-94EA-F60813D1536C}"/>
                </a:ext>
              </a:extLst>
            </p:cNvPr>
            <p:cNvSpPr txBox="1"/>
            <p:nvPr/>
          </p:nvSpPr>
          <p:spPr>
            <a:xfrm>
              <a:off x="12280637" y="34366691"/>
              <a:ext cx="210826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dirty="0"/>
                <a:t>项目说明文件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721CFA1-BF51-4FEE-AF9E-585C23FAF73D}"/>
                </a:ext>
              </a:extLst>
            </p:cNvPr>
            <p:cNvSpPr txBox="1"/>
            <p:nvPr/>
          </p:nvSpPr>
          <p:spPr>
            <a:xfrm>
              <a:off x="10550996" y="33322800"/>
              <a:ext cx="383791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/>
                <a:t>GPL-3.0-only </a:t>
              </a:r>
              <a:r>
                <a:rPr lang="zh-CN" altLang="en-US" sz="2500" dirty="0"/>
                <a:t>开源协议文件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8FB8CE4-AFAF-4BDF-9641-9FB817036075}"/>
                </a:ext>
              </a:extLst>
            </p:cNvPr>
            <p:cNvSpPr txBox="1"/>
            <p:nvPr/>
          </p:nvSpPr>
          <p:spPr>
            <a:xfrm>
              <a:off x="961901" y="34366692"/>
              <a:ext cx="523367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500" dirty="0"/>
                <a:t>驱动程序，用于执行 </a:t>
              </a:r>
              <a:r>
                <a:rPr lang="en-US" altLang="zh-CN" sz="2500" dirty="0"/>
                <a:t>re-encoding.ps1</a:t>
              </a:r>
              <a:endParaRPr lang="zh-CN" altLang="en-US" sz="2500" dirty="0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779409F-F57C-41F1-94B8-F96C379CD47A}"/>
                </a:ext>
              </a:extLst>
            </p:cNvPr>
            <p:cNvSpPr txBox="1"/>
            <p:nvPr/>
          </p:nvSpPr>
          <p:spPr>
            <a:xfrm>
              <a:off x="1100914" y="33282824"/>
              <a:ext cx="509466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500" dirty="0"/>
                <a:t>UTF8 </a:t>
              </a:r>
              <a:r>
                <a:rPr lang="zh-CN" altLang="en-US" sz="2500" dirty="0"/>
                <a:t>编码转默认编码的编码转换器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59E31F8E-A278-4394-A756-BE0FA49A3F0E}"/>
                </a:ext>
              </a:extLst>
            </p:cNvPr>
            <p:cNvGrpSpPr/>
            <p:nvPr/>
          </p:nvGrpSpPr>
          <p:grpSpPr>
            <a:xfrm>
              <a:off x="23074127" y="34889976"/>
              <a:ext cx="5100823" cy="3167013"/>
              <a:chOff x="17571720" y="37824270"/>
              <a:chExt cx="5100823" cy="3167013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1C3BE871-E2B8-423F-BDEE-05D3D4FA7072}"/>
                  </a:ext>
                </a:extLst>
              </p:cNvPr>
              <p:cNvSpPr/>
              <p:nvPr/>
            </p:nvSpPr>
            <p:spPr>
              <a:xfrm>
                <a:off x="17571720" y="37824270"/>
                <a:ext cx="5100823" cy="31670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555433AC-6248-4464-BD5E-CC600A986524}"/>
                  </a:ext>
                </a:extLst>
              </p:cNvPr>
              <p:cNvGrpSpPr/>
              <p:nvPr/>
            </p:nvGrpSpPr>
            <p:grpSpPr>
              <a:xfrm>
                <a:off x="18036195" y="38112523"/>
                <a:ext cx="4289402" cy="2218153"/>
                <a:chOff x="18036195" y="38112523"/>
                <a:chExt cx="4289402" cy="2218153"/>
              </a:xfrm>
            </p:grpSpPr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E3BA7832-20C8-4D06-8610-AF702F544346}"/>
                    </a:ext>
                  </a:extLst>
                </p:cNvPr>
                <p:cNvSpPr txBox="1"/>
                <p:nvPr/>
              </p:nvSpPr>
              <p:spPr>
                <a:xfrm>
                  <a:off x="18036195" y="38112523"/>
                  <a:ext cx="899609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500" dirty="0"/>
                    <a:t>图例</a:t>
                  </a:r>
                </a:p>
              </p:txBody>
            </p:sp>
            <p:grpSp>
              <p:nvGrpSpPr>
                <p:cNvPr id="177" name="Group 176">
                  <a:extLst>
                    <a:ext uri="{FF2B5EF4-FFF2-40B4-BE49-F238E27FC236}">
                      <a16:creationId xmlns:a16="http://schemas.microsoft.com/office/drawing/2014/main" id="{A3F54E4B-90BD-42AC-96BD-893491F4EAAD}"/>
                    </a:ext>
                  </a:extLst>
                </p:cNvPr>
                <p:cNvGrpSpPr/>
                <p:nvPr/>
              </p:nvGrpSpPr>
              <p:grpSpPr>
                <a:xfrm>
                  <a:off x="18081707" y="39718676"/>
                  <a:ext cx="4243890" cy="612000"/>
                  <a:chOff x="18081707" y="39718676"/>
                  <a:chExt cx="4243890" cy="612000"/>
                </a:xfrm>
              </p:grpSpPr>
              <p:grpSp>
                <p:nvGrpSpPr>
                  <p:cNvPr id="176" name="Group 175">
                    <a:extLst>
                      <a:ext uri="{FF2B5EF4-FFF2-40B4-BE49-F238E27FC236}">
                        <a16:creationId xmlns:a16="http://schemas.microsoft.com/office/drawing/2014/main" id="{7019A9D0-E56B-45D2-BFE3-EF9FF2FD8C7A}"/>
                      </a:ext>
                    </a:extLst>
                  </p:cNvPr>
                  <p:cNvGrpSpPr/>
                  <p:nvPr/>
                </p:nvGrpSpPr>
                <p:grpSpPr>
                  <a:xfrm>
                    <a:off x="20067905" y="39718676"/>
                    <a:ext cx="2257692" cy="612000"/>
                    <a:chOff x="20067905" y="39718676"/>
                    <a:chExt cx="2257692" cy="612000"/>
                  </a:xfrm>
                </p:grpSpPr>
                <p:sp>
                  <p:nvSpPr>
                    <p:cNvPr id="166" name="Rectangle: Folded Corner 165">
                      <a:extLst>
                        <a:ext uri="{FF2B5EF4-FFF2-40B4-BE49-F238E27FC236}">
                          <a16:creationId xmlns:a16="http://schemas.microsoft.com/office/drawing/2014/main" id="{3C749855-C45D-4AFD-A04F-99BDF70167A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1713597" y="39718676"/>
                      <a:ext cx="612000" cy="612000"/>
                    </a:xfrm>
                    <a:prstGeom prst="foldedCorner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eaVert" wrap="square" rtlCol="0" anchor="ctr">
                      <a:spAutoFit/>
                    </a:bodyPr>
                    <a:lstStyle/>
                    <a:p>
                      <a:pPr algn="ctr"/>
                      <a:r>
                        <a:rPr lang="en-US" altLang="zh-CN" sz="2501" dirty="0"/>
                        <a:t>A</a:t>
                      </a:r>
                      <a:endParaRPr lang="zh-CN" altLang="en-US" sz="2501" dirty="0"/>
                    </a:p>
                  </p:txBody>
                </p:sp>
                <p:sp>
                  <p:nvSpPr>
                    <p:cNvPr id="167" name="Rectangle: Folded Corner 166">
                      <a:extLst>
                        <a:ext uri="{FF2B5EF4-FFF2-40B4-BE49-F238E27FC236}">
                          <a16:creationId xmlns:a16="http://schemas.microsoft.com/office/drawing/2014/main" id="{950FA873-DC00-4BBE-B094-44A6FFC6B3D8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0067905" y="39718676"/>
                      <a:ext cx="612000" cy="612000"/>
                    </a:xfrm>
                    <a:prstGeom prst="foldedCorner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vert="eaVert" rtlCol="0" anchor="ctr">
                      <a:spAutoFit/>
                    </a:bodyPr>
                    <a:lstStyle/>
                    <a:p>
                      <a:pPr algn="ctr"/>
                      <a:r>
                        <a:rPr lang="en-US" altLang="zh-CN" sz="2501" dirty="0"/>
                        <a:t>B</a:t>
                      </a:r>
                      <a:endParaRPr lang="zh-CN" altLang="en-US" sz="2501" dirty="0"/>
                    </a:p>
                  </p:txBody>
                </p:sp>
                <p:cxnSp>
                  <p:nvCxnSpPr>
                    <p:cNvPr id="168" name="Straight Arrow Connector 167">
                      <a:extLst>
                        <a:ext uri="{FF2B5EF4-FFF2-40B4-BE49-F238E27FC236}">
                          <a16:creationId xmlns:a16="http://schemas.microsoft.com/office/drawing/2014/main" id="{3C33F86A-3AE5-4B6B-BA94-D2C40688E819}"/>
                        </a:ext>
                      </a:extLst>
                    </p:cNvPr>
                    <p:cNvCxnSpPr>
                      <a:cxnSpLocks/>
                      <a:stCxn id="167" idx="2"/>
                      <a:endCxn id="166" idx="0"/>
                    </p:cNvCxnSpPr>
                    <p:nvPr/>
                  </p:nvCxnSpPr>
                  <p:spPr>
                    <a:xfrm>
                      <a:off x="20679905" y="40024676"/>
                      <a:ext cx="1033692" cy="0"/>
                    </a:xfrm>
                    <a:prstGeom prst="straightConnector1">
                      <a:avLst/>
                    </a:prstGeom>
                    <a:ln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0DE4A58A-CFE7-4A61-AF2D-4651158502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081707" y="39786149"/>
                    <a:ext cx="1753706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2500" dirty="0"/>
                      <a:t>A </a:t>
                    </a:r>
                    <a:r>
                      <a:rPr lang="zh-CN" altLang="en-US" sz="2500" dirty="0"/>
                      <a:t>依赖于 </a:t>
                    </a:r>
                    <a:r>
                      <a:rPr lang="en-US" altLang="zh-CN" sz="2500" dirty="0"/>
                      <a:t>B</a:t>
                    </a:r>
                    <a:endParaRPr lang="zh-CN" altLang="en-US" sz="2500" dirty="0"/>
                  </a:p>
                </p:txBody>
              </p:sp>
            </p:grpSp>
            <p:grpSp>
              <p:nvGrpSpPr>
                <p:cNvPr id="178" name="Group 177">
                  <a:extLst>
                    <a:ext uri="{FF2B5EF4-FFF2-40B4-BE49-F238E27FC236}">
                      <a16:creationId xmlns:a16="http://schemas.microsoft.com/office/drawing/2014/main" id="{EB6B902D-7EAE-45A3-9450-187FB4760456}"/>
                    </a:ext>
                  </a:extLst>
                </p:cNvPr>
                <p:cNvGrpSpPr/>
                <p:nvPr/>
              </p:nvGrpSpPr>
              <p:grpSpPr>
                <a:xfrm>
                  <a:off x="18058951" y="38903104"/>
                  <a:ext cx="3654647" cy="569515"/>
                  <a:chOff x="18058951" y="38903104"/>
                  <a:chExt cx="3654647" cy="569515"/>
                </a:xfrm>
              </p:grpSpPr>
              <p:sp>
                <p:nvSpPr>
                  <p:cNvPr id="174" name="Rectangle: Folded Corner 173">
                    <a:extLst>
                      <a:ext uri="{FF2B5EF4-FFF2-40B4-BE49-F238E27FC236}">
                        <a16:creationId xmlns:a16="http://schemas.microsoft.com/office/drawing/2014/main" id="{02BEA53F-F897-49F5-A58C-0E80473DC84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0602760" y="38361782"/>
                    <a:ext cx="569515" cy="1652160"/>
                  </a:xfrm>
                  <a:prstGeom prst="foldedCorner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vert="eaVert" wrap="square" rtlCol="0" anchor="ctr">
                    <a:spAutoFit/>
                  </a:bodyPr>
                  <a:lstStyle/>
                  <a:p>
                    <a:pPr algn="ctr"/>
                    <a:r>
                      <a:rPr lang="zh-CN" altLang="en-US" sz="2501" dirty="0"/>
                      <a:t>文件名</a:t>
                    </a:r>
                  </a:p>
                </p:txBody>
              </p:sp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3F7B39C4-0BA3-4527-B279-79A426378638}"/>
                      </a:ext>
                    </a:extLst>
                  </p:cNvPr>
                  <p:cNvSpPr txBox="1"/>
                  <p:nvPr/>
                </p:nvSpPr>
                <p:spPr>
                  <a:xfrm>
                    <a:off x="18058951" y="38949336"/>
                    <a:ext cx="1753706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2500" dirty="0"/>
                      <a:t>文件</a:t>
                    </a:r>
                  </a:p>
                </p:txBody>
              </p:sp>
            </p:grpSp>
          </p:grp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841A1A3-C644-487B-874B-FE74F60C60B6}"/>
                </a:ext>
              </a:extLst>
            </p:cNvPr>
            <p:cNvSpPr/>
            <p:nvPr/>
          </p:nvSpPr>
          <p:spPr>
            <a:xfrm>
              <a:off x="11545332" y="8091365"/>
              <a:ext cx="5827236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8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函数依赖图</a:t>
              </a:r>
              <a:endParaRPr lang="en-US" altLang="zh-CN" sz="8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77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185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Ki_Seki</dc:creator>
  <cp:lastModifiedBy>Ki_Seki</cp:lastModifiedBy>
  <cp:revision>2</cp:revision>
  <dcterms:created xsi:type="dcterms:W3CDTF">2022-02-07T04:23:27Z</dcterms:created>
  <dcterms:modified xsi:type="dcterms:W3CDTF">2022-02-07T05:35:16Z</dcterms:modified>
</cp:coreProperties>
</file>