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8" r:id="rId6"/>
    <p:sldId id="259" r:id="rId7"/>
    <p:sldId id="260" r:id="rId8"/>
    <p:sldId id="275" r:id="rId9"/>
    <p:sldId id="273" r:id="rId10"/>
    <p:sldId id="272" r:id="rId11"/>
    <p:sldId id="262" r:id="rId12"/>
    <p:sldId id="261" r:id="rId13"/>
    <p:sldId id="268" r:id="rId14"/>
    <p:sldId id="274" r:id="rId15"/>
    <p:sldId id="263" r:id="rId16"/>
    <p:sldId id="265" r:id="rId17"/>
    <p:sldId id="266" r:id="rId18"/>
    <p:sldId id="267" r:id="rId19"/>
    <p:sldId id="269"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2" autoAdjust="0"/>
    <p:restoredTop sz="94660"/>
  </p:normalViewPr>
  <p:slideViewPr>
    <p:cSldViewPr snapToGrid="0">
      <p:cViewPr varScale="1">
        <p:scale>
          <a:sx n="72" d="100"/>
          <a:sy n="72" d="100"/>
        </p:scale>
        <p:origin x="3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4/24/2020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72240-590B-45E0-8CBC-D4243D7366B7}"/>
              </a:ext>
            </a:extLst>
          </p:cNvPr>
          <p:cNvSpPr>
            <a:spLocks noGrp="1"/>
          </p:cNvSpPr>
          <p:nvPr>
            <p:ph type="ctrTitle"/>
          </p:nvPr>
        </p:nvSpPr>
        <p:spPr>
          <a:xfrm>
            <a:off x="846445" y="0"/>
            <a:ext cx="8001000" cy="2971801"/>
          </a:xfrm>
        </p:spPr>
        <p:txBody>
          <a:bodyPr>
            <a:normAutofit/>
          </a:bodyPr>
          <a:lstStyle/>
          <a:p>
            <a:r>
              <a:rPr lang="en-GB" altLang="zh-CN" b="1" dirty="0"/>
              <a:t>Mobile Friendly Bravo Consulting Website</a:t>
            </a:r>
            <a:endParaRPr lang="zh-CN" altLang="en-US" sz="5400" b="1" dirty="0"/>
          </a:p>
        </p:txBody>
      </p:sp>
      <p:sp>
        <p:nvSpPr>
          <p:cNvPr id="3" name="副标题 2">
            <a:extLst>
              <a:ext uri="{FF2B5EF4-FFF2-40B4-BE49-F238E27FC236}">
                <a16:creationId xmlns:a16="http://schemas.microsoft.com/office/drawing/2014/main" id="{E090460F-249B-47B1-BD8E-1B683B848162}"/>
              </a:ext>
            </a:extLst>
          </p:cNvPr>
          <p:cNvSpPr>
            <a:spLocks noGrp="1"/>
          </p:cNvSpPr>
          <p:nvPr>
            <p:ph type="subTitle" idx="1"/>
          </p:nvPr>
        </p:nvSpPr>
        <p:spPr>
          <a:xfrm>
            <a:off x="846445" y="3429000"/>
            <a:ext cx="6676102" cy="2299341"/>
          </a:xfrm>
        </p:spPr>
        <p:txBody>
          <a:bodyPr>
            <a:normAutofit/>
          </a:bodyPr>
          <a:lstStyle/>
          <a:p>
            <a:r>
              <a:rPr lang="en-AU" altLang="zh-CN" sz="4000" b="1" dirty="0">
                <a:solidFill>
                  <a:schemeClr val="tx1"/>
                </a:solidFill>
              </a:rPr>
              <a:t>Project overview </a:t>
            </a:r>
          </a:p>
          <a:p>
            <a:r>
              <a:rPr lang="en-AU" altLang="zh-CN" sz="3200" b="1" dirty="0">
                <a:solidFill>
                  <a:schemeClr val="tx1"/>
                </a:solidFill>
              </a:rPr>
              <a:t>Group A</a:t>
            </a:r>
            <a:endParaRPr lang="zh-CN" altLang="zh-CN" sz="3200" b="1" dirty="0">
              <a:solidFill>
                <a:schemeClr val="tx1"/>
              </a:solidFill>
            </a:endParaRPr>
          </a:p>
        </p:txBody>
      </p:sp>
      <p:pic>
        <p:nvPicPr>
          <p:cNvPr id="5" name="图片 4" descr="图片包含 游戏机, 树&#10;&#10;描述已自动生成">
            <a:extLst>
              <a:ext uri="{FF2B5EF4-FFF2-40B4-BE49-F238E27FC236}">
                <a16:creationId xmlns:a16="http://schemas.microsoft.com/office/drawing/2014/main" id="{DEDDA975-247F-4071-A077-9B5FBF16FC11}"/>
              </a:ext>
            </a:extLst>
          </p:cNvPr>
          <p:cNvPicPr>
            <a:picLocks noChangeAspect="1"/>
          </p:cNvPicPr>
          <p:nvPr/>
        </p:nvPicPr>
        <p:blipFill>
          <a:blip r:embed="rId2"/>
          <a:stretch>
            <a:fillRect/>
          </a:stretch>
        </p:blipFill>
        <p:spPr>
          <a:xfrm>
            <a:off x="4513005" y="4244027"/>
            <a:ext cx="7230149" cy="2299341"/>
          </a:xfrm>
          <a:prstGeom prst="rect">
            <a:avLst/>
          </a:prstGeom>
          <a:effectLst>
            <a:glow>
              <a:schemeClr val="tx1">
                <a:alpha val="65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648875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7DEA3-AA4B-442F-ABE5-CD98607DA838}"/>
              </a:ext>
            </a:extLst>
          </p:cNvPr>
          <p:cNvSpPr>
            <a:spLocks noGrp="1"/>
          </p:cNvSpPr>
          <p:nvPr>
            <p:ph type="title"/>
          </p:nvPr>
        </p:nvSpPr>
        <p:spPr>
          <a:xfrm>
            <a:off x="684212" y="0"/>
            <a:ext cx="8534400" cy="1507067"/>
          </a:xfrm>
        </p:spPr>
        <p:txBody>
          <a:bodyPr/>
          <a:lstStyle/>
          <a:p>
            <a:r>
              <a:rPr lang="en-US" altLang="zh-CN" b="1" dirty="0"/>
              <a:t>Demonstration </a:t>
            </a:r>
            <a:r>
              <a:rPr lang="en-US" altLang="zh-CN" dirty="0"/>
              <a:t>	</a:t>
            </a:r>
            <a:endParaRPr lang="zh-CN" altLang="en-US" dirty="0"/>
          </a:p>
        </p:txBody>
      </p:sp>
      <p:sp>
        <p:nvSpPr>
          <p:cNvPr id="3" name="内容占位符 2">
            <a:extLst>
              <a:ext uri="{FF2B5EF4-FFF2-40B4-BE49-F238E27FC236}">
                <a16:creationId xmlns:a16="http://schemas.microsoft.com/office/drawing/2014/main" id="{B12959FF-2465-4D69-A6CC-F8C3BE5C301B}"/>
              </a:ext>
            </a:extLst>
          </p:cNvPr>
          <p:cNvSpPr>
            <a:spLocks noGrp="1"/>
          </p:cNvSpPr>
          <p:nvPr>
            <p:ph idx="1"/>
          </p:nvPr>
        </p:nvSpPr>
        <p:spPr>
          <a:xfrm>
            <a:off x="707886" y="1417062"/>
            <a:ext cx="11252864" cy="5692877"/>
          </a:xfrm>
        </p:spPr>
        <p:txBody>
          <a:bodyPr>
            <a:normAutofit fontScale="92500" lnSpcReduction="10000"/>
          </a:bodyPr>
          <a:lstStyle/>
          <a:p>
            <a:pPr marL="0" indent="0">
              <a:buNone/>
            </a:pPr>
            <a:r>
              <a:rPr lang="en-AU" altLang="zh-CN" sz="2800" b="1" dirty="0">
                <a:solidFill>
                  <a:schemeClr val="tx1"/>
                </a:solidFill>
              </a:rPr>
              <a:t>Tools and </a:t>
            </a:r>
            <a:r>
              <a:rPr lang="en-US" altLang="zh-CN" sz="2800" b="1" dirty="0">
                <a:solidFill>
                  <a:schemeClr val="tx1"/>
                </a:solidFill>
              </a:rPr>
              <a:t>Technologies</a:t>
            </a:r>
            <a:r>
              <a:rPr lang="en-AU" altLang="zh-CN" sz="2800" b="1" dirty="0">
                <a:solidFill>
                  <a:schemeClr val="tx1"/>
                </a:solidFill>
              </a:rPr>
              <a:t>:</a:t>
            </a:r>
            <a:endParaRPr lang="zh-CN" altLang="zh-CN" sz="2800" dirty="0">
              <a:solidFill>
                <a:schemeClr val="tx1"/>
              </a:solidFill>
            </a:endParaRPr>
          </a:p>
          <a:p>
            <a:r>
              <a:rPr lang="en-AU" altLang="zh-CN" sz="2400" b="1" dirty="0">
                <a:solidFill>
                  <a:schemeClr val="tx1"/>
                </a:solidFill>
              </a:rPr>
              <a:t>Design and prototype: </a:t>
            </a:r>
            <a:r>
              <a:rPr lang="en-AU" altLang="zh-CN" sz="2400" dirty="0">
                <a:solidFill>
                  <a:schemeClr val="tx1"/>
                </a:solidFill>
              </a:rPr>
              <a:t>Figma</a:t>
            </a:r>
            <a:endParaRPr lang="zh-CN" altLang="zh-CN" sz="2400" dirty="0">
              <a:solidFill>
                <a:schemeClr val="tx1"/>
              </a:solidFill>
            </a:endParaRPr>
          </a:p>
          <a:p>
            <a:r>
              <a:rPr lang="en-AU" altLang="zh-CN" sz="2400" b="1" dirty="0">
                <a:solidFill>
                  <a:schemeClr val="tx1"/>
                </a:solidFill>
              </a:rPr>
              <a:t>IDE</a:t>
            </a:r>
            <a:r>
              <a:rPr lang="en-AU" altLang="zh-CN" sz="2400" dirty="0">
                <a:solidFill>
                  <a:schemeClr val="tx1"/>
                </a:solidFill>
              </a:rPr>
              <a:t>: Visual studio code for frontend and Backend coding</a:t>
            </a:r>
            <a:endParaRPr lang="zh-CN" altLang="zh-CN" sz="2400" dirty="0">
              <a:solidFill>
                <a:schemeClr val="tx1"/>
              </a:solidFill>
            </a:endParaRPr>
          </a:p>
          <a:p>
            <a:r>
              <a:rPr lang="en-AU" altLang="zh-CN" sz="2400" b="1" dirty="0">
                <a:solidFill>
                  <a:schemeClr val="tx1"/>
                </a:solidFill>
              </a:rPr>
              <a:t>Front end technologies</a:t>
            </a:r>
            <a:r>
              <a:rPr lang="en-AU" altLang="zh-CN" sz="2400" dirty="0">
                <a:solidFill>
                  <a:schemeClr val="tx1"/>
                </a:solidFill>
              </a:rPr>
              <a:t>: This is the code that runs on client’s device and contains layout and interface. HTML5, CSS3, SASS, Bootstrap and Vanilla JavaScript</a:t>
            </a:r>
          </a:p>
          <a:p>
            <a:r>
              <a:rPr lang="en-AU" altLang="zh-CN" sz="2400" b="1" dirty="0">
                <a:solidFill>
                  <a:schemeClr val="tx1"/>
                </a:solidFill>
              </a:rPr>
              <a:t>Back end technologies</a:t>
            </a:r>
            <a:r>
              <a:rPr lang="en-AU" altLang="zh-CN" sz="2400" dirty="0">
                <a:solidFill>
                  <a:schemeClr val="tx1"/>
                </a:solidFill>
              </a:rPr>
              <a:t>: This is the code that runs on the servers and contain all the business logic. MERN stack: MongoDB(database), Express, React and NodeJS</a:t>
            </a:r>
            <a:endParaRPr lang="zh-CN" altLang="zh-CN" sz="2400" dirty="0">
              <a:solidFill>
                <a:schemeClr val="tx1"/>
              </a:solidFill>
            </a:endParaRPr>
          </a:p>
          <a:p>
            <a:r>
              <a:rPr lang="en-AU" altLang="zh-CN" sz="2400" b="1" dirty="0">
                <a:solidFill>
                  <a:schemeClr val="tx1"/>
                </a:solidFill>
              </a:rPr>
              <a:t>Debugging and testing</a:t>
            </a:r>
            <a:r>
              <a:rPr lang="en-AU" altLang="zh-CN" sz="2400" dirty="0">
                <a:solidFill>
                  <a:schemeClr val="tx1"/>
                </a:solidFill>
              </a:rPr>
              <a:t>: Chrome Developer Tools and Firefox Developer Tools</a:t>
            </a:r>
            <a:endParaRPr lang="zh-CN" altLang="zh-CN" sz="2400" dirty="0">
              <a:solidFill>
                <a:schemeClr val="tx1"/>
              </a:solidFill>
            </a:endParaRPr>
          </a:p>
          <a:p>
            <a:r>
              <a:rPr lang="en-AU" altLang="zh-CN" sz="2400" b="1" dirty="0">
                <a:solidFill>
                  <a:schemeClr val="tx1"/>
                </a:solidFill>
              </a:rPr>
              <a:t>Git Repository</a:t>
            </a:r>
            <a:r>
              <a:rPr lang="en-AU" altLang="zh-CN" sz="2400" dirty="0">
                <a:solidFill>
                  <a:schemeClr val="tx1"/>
                </a:solidFill>
              </a:rPr>
              <a:t>: GitHub</a:t>
            </a:r>
            <a:endParaRPr lang="zh-CN" altLang="zh-CN" sz="2400" dirty="0">
              <a:solidFill>
                <a:schemeClr val="tx1"/>
              </a:solidFill>
            </a:endParaRPr>
          </a:p>
          <a:p>
            <a:r>
              <a:rPr lang="en-AU" altLang="zh-CN" sz="2400" b="1" dirty="0">
                <a:solidFill>
                  <a:schemeClr val="tx1"/>
                </a:solidFill>
              </a:rPr>
              <a:t>Team collaboration</a:t>
            </a:r>
            <a:r>
              <a:rPr lang="en-AU" altLang="zh-CN" sz="2400" dirty="0">
                <a:solidFill>
                  <a:schemeClr val="tx1"/>
                </a:solidFill>
              </a:rPr>
              <a:t>: Microsoft teams, Messenger, Trello and Skype</a:t>
            </a:r>
            <a:endParaRPr lang="zh-CN" altLang="zh-CN" sz="2400" dirty="0">
              <a:solidFill>
                <a:schemeClr val="tx1"/>
              </a:solidFill>
            </a:endParaRPr>
          </a:p>
          <a:p>
            <a:r>
              <a:rPr lang="en-AU" altLang="zh-CN" sz="2400" b="1" dirty="0">
                <a:solidFill>
                  <a:schemeClr val="tx1"/>
                </a:solidFill>
              </a:rPr>
              <a:t>Documentation storage and sharing:</a:t>
            </a:r>
            <a:r>
              <a:rPr lang="en-AU" altLang="zh-CN" sz="2400" dirty="0">
                <a:solidFill>
                  <a:schemeClr val="tx1"/>
                </a:solidFill>
              </a:rPr>
              <a:t> Google Drive, Google Docs and Gmail</a:t>
            </a:r>
            <a:endParaRPr lang="zh-CN" altLang="zh-CN" sz="2400" dirty="0">
              <a:solidFill>
                <a:schemeClr val="tx1"/>
              </a:solidFill>
            </a:endParaRPr>
          </a:p>
          <a:p>
            <a:endParaRPr lang="en-AU" altLang="zh-CN" sz="2400" dirty="0">
              <a:solidFill>
                <a:schemeClr val="tx1"/>
              </a:solidFill>
            </a:endParaRPr>
          </a:p>
          <a:p>
            <a:endParaRPr lang="zh-CN" altLang="zh-CN" sz="2400" dirty="0">
              <a:solidFill>
                <a:schemeClr val="tx1"/>
              </a:solidFill>
            </a:endParaRPr>
          </a:p>
          <a:p>
            <a:endParaRPr lang="zh-CN" altLang="en-US" sz="2400" dirty="0">
              <a:solidFill>
                <a:schemeClr val="tx1"/>
              </a:solidFill>
            </a:endParaRPr>
          </a:p>
        </p:txBody>
      </p:sp>
    </p:spTree>
    <p:extLst>
      <p:ext uri="{BB962C8B-B14F-4D97-AF65-F5344CB8AC3E}">
        <p14:creationId xmlns:p14="http://schemas.microsoft.com/office/powerpoint/2010/main" val="405186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65E299-7B89-4BBE-A8BE-E2F4EB0EBAD6}"/>
              </a:ext>
            </a:extLst>
          </p:cNvPr>
          <p:cNvSpPr>
            <a:spLocks noGrp="1"/>
          </p:cNvSpPr>
          <p:nvPr>
            <p:ph idx="1"/>
          </p:nvPr>
        </p:nvSpPr>
        <p:spPr>
          <a:xfrm>
            <a:off x="684212" y="685800"/>
            <a:ext cx="10013380" cy="5599590"/>
          </a:xfrm>
        </p:spPr>
        <p:txBody>
          <a:bodyPr/>
          <a:lstStyle/>
          <a:p>
            <a:pPr marL="0" indent="0">
              <a:buNone/>
            </a:pPr>
            <a:r>
              <a:rPr lang="en-AU" altLang="zh-CN" sz="3200" b="1" dirty="0">
                <a:solidFill>
                  <a:schemeClr val="tx1"/>
                </a:solidFill>
              </a:rPr>
              <a:t>Potential features</a:t>
            </a:r>
            <a:endParaRPr lang="zh-CN" altLang="zh-CN" sz="3200" dirty="0">
              <a:solidFill>
                <a:schemeClr val="tx1"/>
              </a:solidFill>
            </a:endParaRPr>
          </a:p>
          <a:p>
            <a:r>
              <a:rPr lang="en-AU" altLang="zh-CN" b="1" dirty="0">
                <a:solidFill>
                  <a:schemeClr val="tx1"/>
                </a:solidFill>
              </a:rPr>
              <a:t>Chatbot</a:t>
            </a:r>
            <a:r>
              <a:rPr lang="en-AU" altLang="zh-CN" dirty="0">
                <a:solidFill>
                  <a:schemeClr val="tx1"/>
                </a:solidFill>
              </a:rPr>
              <a:t>: Our team is looking to implement a chatbot that will automatically guide users to their desired services. However, it is very vast task, difficult to implement and not required by the client, so as of today it is still only in initial analyzation phase.</a:t>
            </a:r>
            <a:endParaRPr lang="zh-CN" altLang="zh-CN" dirty="0">
              <a:solidFill>
                <a:schemeClr val="tx1"/>
              </a:solidFill>
            </a:endParaRPr>
          </a:p>
          <a:p>
            <a:r>
              <a:rPr lang="en-US" altLang="zh-CN" b="1" dirty="0">
                <a:solidFill>
                  <a:schemeClr val="tx1"/>
                </a:solidFill>
              </a:rPr>
              <a:t>24/7 support</a:t>
            </a:r>
            <a:r>
              <a:rPr lang="en-US" altLang="zh-CN" dirty="0">
                <a:solidFill>
                  <a:schemeClr val="tx1"/>
                </a:solidFill>
              </a:rPr>
              <a:t>: A support chat service so clients can connect easily with their respective consultants	</a:t>
            </a:r>
          </a:p>
          <a:p>
            <a:endParaRPr lang="en-AU" dirty="0"/>
          </a:p>
        </p:txBody>
      </p:sp>
    </p:spTree>
    <p:extLst>
      <p:ext uri="{BB962C8B-B14F-4D97-AF65-F5344CB8AC3E}">
        <p14:creationId xmlns:p14="http://schemas.microsoft.com/office/powerpoint/2010/main" val="395923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9D300-3D0C-4A73-ACF9-1E35E3949E94}"/>
              </a:ext>
            </a:extLst>
          </p:cNvPr>
          <p:cNvSpPr>
            <a:spLocks noGrp="1"/>
          </p:cNvSpPr>
          <p:nvPr>
            <p:ph type="title"/>
          </p:nvPr>
        </p:nvSpPr>
        <p:spPr>
          <a:xfrm>
            <a:off x="919343" y="254966"/>
            <a:ext cx="8534400" cy="1507067"/>
          </a:xfrm>
        </p:spPr>
        <p:txBody>
          <a:bodyPr>
            <a:normAutofit fontScale="90000"/>
          </a:bodyPr>
          <a:lstStyle/>
          <a:p>
            <a:br>
              <a:rPr lang="zh-CN" altLang="en-US" dirty="0"/>
            </a:br>
            <a:br>
              <a:rPr lang="zh-CN" altLang="en-US" dirty="0"/>
            </a:br>
            <a:r>
              <a:rPr lang="en-US" altLang="zh-CN" sz="4400" b="1" dirty="0"/>
              <a:t>Feedback</a:t>
            </a:r>
            <a:r>
              <a:rPr lang="en-US" altLang="zh-CN" b="1" dirty="0"/>
              <a:t> </a:t>
            </a:r>
            <a:r>
              <a:rPr lang="en-US" altLang="zh-CN" dirty="0"/>
              <a:t>	</a:t>
            </a:r>
            <a:br>
              <a:rPr lang="en-US" altLang="zh-CN" dirty="0"/>
            </a:br>
            <a:r>
              <a:rPr lang="en-US" altLang="zh-CN" sz="4400" b="1" dirty="0"/>
              <a:t> </a:t>
            </a:r>
            <a:r>
              <a:rPr lang="en-US" altLang="zh-CN" sz="4400" dirty="0"/>
              <a:t>	</a:t>
            </a:r>
            <a:br>
              <a:rPr lang="en-US" altLang="zh-CN" dirty="0"/>
            </a:br>
            <a:endParaRPr lang="zh-CN" altLang="en-US" dirty="0"/>
          </a:p>
        </p:txBody>
      </p:sp>
      <p:sp>
        <p:nvSpPr>
          <p:cNvPr id="8" name="内容占位符 2">
            <a:extLst>
              <a:ext uri="{FF2B5EF4-FFF2-40B4-BE49-F238E27FC236}">
                <a16:creationId xmlns:a16="http://schemas.microsoft.com/office/drawing/2014/main" id="{A7D21776-23B1-40A6-84ED-00496705403C}"/>
              </a:ext>
            </a:extLst>
          </p:cNvPr>
          <p:cNvSpPr>
            <a:spLocks noGrp="1"/>
          </p:cNvSpPr>
          <p:nvPr>
            <p:ph idx="1"/>
          </p:nvPr>
        </p:nvSpPr>
        <p:spPr>
          <a:xfrm>
            <a:off x="919343" y="1008499"/>
            <a:ext cx="9198051" cy="5128195"/>
          </a:xfrm>
        </p:spPr>
        <p:txBody>
          <a:bodyPr>
            <a:normAutofit/>
          </a:bodyPr>
          <a:lstStyle/>
          <a:p>
            <a:pPr marL="0" indent="0">
              <a:lnSpc>
                <a:spcPct val="150000"/>
              </a:lnSpc>
              <a:buNone/>
            </a:pPr>
            <a:r>
              <a:rPr lang="en-AU" altLang="zh-CN" sz="3200" b="1" dirty="0">
                <a:solidFill>
                  <a:schemeClr val="tx1"/>
                </a:solidFill>
              </a:rPr>
              <a:t>Client Feedback</a:t>
            </a:r>
            <a:endParaRPr lang="en-AU" altLang="zh-CN" sz="3500" b="1" dirty="0">
              <a:solidFill>
                <a:schemeClr val="tx1"/>
              </a:solidFill>
            </a:endParaRPr>
          </a:p>
          <a:p>
            <a:pPr fontAlgn="base"/>
            <a:r>
              <a:rPr lang="en-US" altLang="zh-CN" sz="2800" dirty="0">
                <a:solidFill>
                  <a:schemeClr val="tx1"/>
                </a:solidFill>
              </a:rPr>
              <a:t>Design is nice and clear. </a:t>
            </a:r>
          </a:p>
          <a:p>
            <a:pPr fontAlgn="base"/>
            <a:r>
              <a:rPr lang="en-US" altLang="zh-CN" sz="2800" dirty="0">
                <a:solidFill>
                  <a:schemeClr val="tx1"/>
                </a:solidFill>
              </a:rPr>
              <a:t>Make the navigation in each page.​</a:t>
            </a:r>
          </a:p>
          <a:p>
            <a:pPr fontAlgn="base"/>
            <a:r>
              <a:rPr lang="en-US" altLang="zh-CN" sz="2800" dirty="0">
                <a:solidFill>
                  <a:schemeClr val="tx1"/>
                </a:solidFill>
              </a:rPr>
              <a:t>Add calendar system. (prefer a new one)</a:t>
            </a:r>
          </a:p>
          <a:p>
            <a:pPr fontAlgn="base"/>
            <a:r>
              <a:rPr lang="en-US" altLang="zh-CN" sz="2800" dirty="0">
                <a:solidFill>
                  <a:schemeClr val="tx1"/>
                </a:solidFill>
              </a:rPr>
              <a:t>Add Appointment service. </a:t>
            </a:r>
          </a:p>
          <a:p>
            <a:pPr fontAlgn="base"/>
            <a:r>
              <a:rPr lang="en-US" altLang="zh-CN" sz="2800" dirty="0">
                <a:solidFill>
                  <a:schemeClr val="tx1"/>
                </a:solidFill>
              </a:rPr>
              <a:t>Required online Ads system. </a:t>
            </a:r>
            <a:endParaRPr lang="zh-CN" altLang="en-US" sz="2800" dirty="0">
              <a:solidFill>
                <a:schemeClr val="tx1"/>
              </a:solidFill>
            </a:endParaRPr>
          </a:p>
        </p:txBody>
      </p:sp>
    </p:spTree>
    <p:extLst>
      <p:ext uri="{BB962C8B-B14F-4D97-AF65-F5344CB8AC3E}">
        <p14:creationId xmlns:p14="http://schemas.microsoft.com/office/powerpoint/2010/main" val="328292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9D300-3D0C-4A73-ACF9-1E35E3949E94}"/>
              </a:ext>
            </a:extLst>
          </p:cNvPr>
          <p:cNvSpPr>
            <a:spLocks noGrp="1"/>
          </p:cNvSpPr>
          <p:nvPr>
            <p:ph type="title"/>
          </p:nvPr>
        </p:nvSpPr>
        <p:spPr>
          <a:xfrm>
            <a:off x="919343" y="254966"/>
            <a:ext cx="8534400" cy="1507067"/>
          </a:xfrm>
        </p:spPr>
        <p:txBody>
          <a:bodyPr>
            <a:normAutofit fontScale="90000"/>
          </a:bodyPr>
          <a:lstStyle/>
          <a:p>
            <a:br>
              <a:rPr lang="zh-CN" altLang="en-US" dirty="0"/>
            </a:br>
            <a:br>
              <a:rPr lang="zh-CN" altLang="en-US" dirty="0"/>
            </a:br>
            <a:r>
              <a:rPr lang="en-US" altLang="zh-CN" sz="4400" b="1" dirty="0"/>
              <a:t>Feedback</a:t>
            </a:r>
            <a:r>
              <a:rPr lang="en-US" altLang="zh-CN" b="1" dirty="0"/>
              <a:t> </a:t>
            </a:r>
            <a:r>
              <a:rPr lang="en-US" altLang="zh-CN" dirty="0"/>
              <a:t>	</a:t>
            </a:r>
            <a:br>
              <a:rPr lang="en-US" altLang="zh-CN" dirty="0"/>
            </a:br>
            <a:r>
              <a:rPr lang="en-US" altLang="zh-CN" sz="4400" b="1" dirty="0"/>
              <a:t> </a:t>
            </a:r>
            <a:r>
              <a:rPr lang="en-US" altLang="zh-CN" sz="4400" dirty="0"/>
              <a:t>	</a:t>
            </a:r>
            <a:br>
              <a:rPr lang="en-US" altLang="zh-CN" dirty="0"/>
            </a:br>
            <a:endParaRPr lang="zh-CN" altLang="en-US" dirty="0"/>
          </a:p>
        </p:txBody>
      </p:sp>
      <p:sp>
        <p:nvSpPr>
          <p:cNvPr id="8" name="内容占位符 2">
            <a:extLst>
              <a:ext uri="{FF2B5EF4-FFF2-40B4-BE49-F238E27FC236}">
                <a16:creationId xmlns:a16="http://schemas.microsoft.com/office/drawing/2014/main" id="{A7D21776-23B1-40A6-84ED-00496705403C}"/>
              </a:ext>
            </a:extLst>
          </p:cNvPr>
          <p:cNvSpPr>
            <a:spLocks noGrp="1"/>
          </p:cNvSpPr>
          <p:nvPr>
            <p:ph idx="1"/>
          </p:nvPr>
        </p:nvSpPr>
        <p:spPr>
          <a:xfrm>
            <a:off x="919343" y="1429790"/>
            <a:ext cx="9155682" cy="4754879"/>
          </a:xfrm>
        </p:spPr>
        <p:txBody>
          <a:bodyPr>
            <a:normAutofit lnSpcReduction="10000"/>
          </a:bodyPr>
          <a:lstStyle/>
          <a:p>
            <a:endParaRPr lang="zh-CN" altLang="en-US" dirty="0"/>
          </a:p>
          <a:p>
            <a:pPr marL="0" indent="0">
              <a:buNone/>
            </a:pPr>
            <a:r>
              <a:rPr lang="en-US" altLang="zh-CN" sz="3500" b="1" dirty="0">
                <a:solidFill>
                  <a:schemeClr val="tx1"/>
                </a:solidFill>
              </a:rPr>
              <a:t>Discussion</a:t>
            </a:r>
            <a:r>
              <a:rPr lang="en-US" altLang="zh-CN" b="1" dirty="0">
                <a:solidFill>
                  <a:schemeClr val="tx1"/>
                </a:solidFill>
              </a:rPr>
              <a:t> </a:t>
            </a:r>
            <a:r>
              <a:rPr lang="en-US" altLang="zh-CN" dirty="0">
                <a:solidFill>
                  <a:schemeClr val="tx1"/>
                </a:solidFill>
              </a:rPr>
              <a:t>	</a:t>
            </a:r>
          </a:p>
          <a:p>
            <a:pPr fontAlgn="base"/>
            <a:r>
              <a:rPr lang="en-US" altLang="zh-CN" sz="3200" dirty="0">
                <a:solidFill>
                  <a:schemeClr val="tx1"/>
                </a:solidFill>
              </a:rPr>
              <a:t>Interface improvement.</a:t>
            </a:r>
          </a:p>
          <a:p>
            <a:pPr lvl="1" fontAlgn="base"/>
            <a:r>
              <a:rPr lang="en-US" altLang="zh-CN" sz="3000" dirty="0">
                <a:solidFill>
                  <a:schemeClr val="tx1"/>
                </a:solidFill>
              </a:rPr>
              <a:t>Make the navigation in each page.​</a:t>
            </a:r>
          </a:p>
          <a:p>
            <a:pPr lvl="1" fontAlgn="base"/>
            <a:r>
              <a:rPr lang="en-US" altLang="zh-CN" sz="3000" dirty="0">
                <a:solidFill>
                  <a:schemeClr val="tx1"/>
                </a:solidFill>
              </a:rPr>
              <a:t>​Add one Ads dashboard. </a:t>
            </a:r>
          </a:p>
          <a:p>
            <a:pPr fontAlgn="base"/>
            <a:r>
              <a:rPr lang="en-US" altLang="zh-CN" sz="3200" dirty="0">
                <a:solidFill>
                  <a:schemeClr val="tx1"/>
                </a:solidFill>
              </a:rPr>
              <a:t>Improve the calendar system. </a:t>
            </a:r>
          </a:p>
          <a:p>
            <a:pPr fontAlgn="base"/>
            <a:r>
              <a:rPr lang="en-US" altLang="zh-CN" sz="3200" dirty="0">
                <a:solidFill>
                  <a:schemeClr val="tx1"/>
                </a:solidFill>
              </a:rPr>
              <a:t>Add Appointment service and joint with calendar system. </a:t>
            </a:r>
            <a:endParaRPr lang="zh-CN" altLang="en-US" sz="3200" dirty="0">
              <a:solidFill>
                <a:schemeClr val="tx1"/>
              </a:solidFill>
            </a:endParaRPr>
          </a:p>
          <a:p>
            <a:pPr marL="0" indent="0">
              <a:buNone/>
            </a:pPr>
            <a:endParaRPr lang="zh-CN" altLang="zh-CN" sz="3200" b="1" dirty="0"/>
          </a:p>
          <a:p>
            <a:endParaRPr lang="zh-CN" altLang="en-US" dirty="0"/>
          </a:p>
        </p:txBody>
      </p:sp>
    </p:spTree>
    <p:extLst>
      <p:ext uri="{BB962C8B-B14F-4D97-AF65-F5344CB8AC3E}">
        <p14:creationId xmlns:p14="http://schemas.microsoft.com/office/powerpoint/2010/main" val="1522054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9D300-3D0C-4A73-ACF9-1E35E3949E94}"/>
              </a:ext>
            </a:extLst>
          </p:cNvPr>
          <p:cNvSpPr>
            <a:spLocks noGrp="1"/>
          </p:cNvSpPr>
          <p:nvPr>
            <p:ph type="title"/>
          </p:nvPr>
        </p:nvSpPr>
        <p:spPr>
          <a:xfrm>
            <a:off x="919343" y="254966"/>
            <a:ext cx="8534400" cy="1507067"/>
          </a:xfrm>
        </p:spPr>
        <p:txBody>
          <a:bodyPr>
            <a:noAutofit/>
          </a:bodyPr>
          <a:lstStyle/>
          <a:p>
            <a:br>
              <a:rPr lang="zh-CN" altLang="en-US" sz="4000" dirty="0"/>
            </a:br>
            <a:br>
              <a:rPr lang="zh-CN" altLang="en-US" sz="4000" dirty="0"/>
            </a:br>
            <a:br>
              <a:rPr lang="zh-CN" altLang="en-US" sz="4000" dirty="0"/>
            </a:br>
            <a:r>
              <a:rPr lang="en-US" altLang="zh-CN" sz="4000" b="1" dirty="0"/>
              <a:t>Critical reflection </a:t>
            </a:r>
            <a:r>
              <a:rPr lang="en-US" altLang="zh-CN" sz="4000" dirty="0"/>
              <a:t>	</a:t>
            </a:r>
            <a:br>
              <a:rPr lang="en-US" altLang="zh-CN" sz="4000" dirty="0"/>
            </a:br>
            <a:br>
              <a:rPr lang="en-US" altLang="zh-CN" sz="4000" dirty="0"/>
            </a:br>
            <a:r>
              <a:rPr lang="en-US" altLang="zh-CN" sz="4800" b="1" dirty="0"/>
              <a:t> </a:t>
            </a:r>
            <a:r>
              <a:rPr lang="en-US" altLang="zh-CN" sz="4800" dirty="0"/>
              <a:t>	</a:t>
            </a:r>
            <a:br>
              <a:rPr lang="en-US" altLang="zh-CN" sz="4000" dirty="0"/>
            </a:br>
            <a:endParaRPr lang="zh-CN" altLang="en-US" sz="4000" dirty="0"/>
          </a:p>
        </p:txBody>
      </p:sp>
      <p:sp>
        <p:nvSpPr>
          <p:cNvPr id="8" name="内容占位符 2">
            <a:extLst>
              <a:ext uri="{FF2B5EF4-FFF2-40B4-BE49-F238E27FC236}">
                <a16:creationId xmlns:a16="http://schemas.microsoft.com/office/drawing/2014/main" id="{A7D21776-23B1-40A6-84ED-00496705403C}"/>
              </a:ext>
            </a:extLst>
          </p:cNvPr>
          <p:cNvSpPr>
            <a:spLocks noGrp="1"/>
          </p:cNvSpPr>
          <p:nvPr>
            <p:ph idx="1"/>
          </p:nvPr>
        </p:nvSpPr>
        <p:spPr>
          <a:xfrm>
            <a:off x="919343" y="1511310"/>
            <a:ext cx="9286541" cy="4757866"/>
          </a:xfrm>
        </p:spPr>
        <p:txBody>
          <a:bodyPr>
            <a:normAutofit fontScale="85000" lnSpcReduction="20000"/>
          </a:bodyPr>
          <a:lstStyle/>
          <a:p>
            <a:endParaRPr lang="zh-CN" altLang="en-US" dirty="0"/>
          </a:p>
          <a:p>
            <a:pPr marL="0" indent="0">
              <a:buNone/>
            </a:pPr>
            <a:r>
              <a:rPr lang="en-US" altLang="zh-CN" sz="4700" b="1" dirty="0">
                <a:solidFill>
                  <a:schemeClr val="tx1"/>
                </a:solidFill>
                <a:latin typeface="Abadi" panose="020B0604020202020204" pitchFamily="34" charset="0"/>
              </a:rPr>
              <a:t>Things went right</a:t>
            </a:r>
          </a:p>
          <a:p>
            <a:r>
              <a:rPr lang="en-AU" altLang="zh-CN" sz="3200" dirty="0">
                <a:solidFill>
                  <a:schemeClr val="tx1"/>
                </a:solidFill>
              </a:rPr>
              <a:t>Each member conducted further reading in their appointed domains.</a:t>
            </a:r>
            <a:r>
              <a:rPr lang="en-US" altLang="zh-CN" sz="3200" b="1" dirty="0">
                <a:solidFill>
                  <a:schemeClr val="tx1"/>
                </a:solidFill>
              </a:rPr>
              <a:t> </a:t>
            </a:r>
            <a:r>
              <a:rPr lang="en-US" altLang="zh-CN" sz="3200" dirty="0">
                <a:solidFill>
                  <a:schemeClr val="tx1"/>
                </a:solidFill>
              </a:rPr>
              <a:t>	</a:t>
            </a:r>
            <a:endParaRPr lang="en-US" altLang="zh-CN" sz="4500" b="1" dirty="0">
              <a:solidFill>
                <a:schemeClr val="tx1"/>
              </a:solidFill>
            </a:endParaRPr>
          </a:p>
          <a:p>
            <a:r>
              <a:rPr lang="en-AU" altLang="zh-CN" sz="3200" dirty="0">
                <a:solidFill>
                  <a:schemeClr val="tx1"/>
                </a:solidFill>
              </a:rPr>
              <a:t>We looked at various industry trends to gather more requirements and tweak our designs further.</a:t>
            </a:r>
            <a:endParaRPr lang="zh-CN" altLang="zh-CN" sz="3200" dirty="0">
              <a:solidFill>
                <a:schemeClr val="tx1"/>
              </a:solidFill>
            </a:endParaRPr>
          </a:p>
          <a:p>
            <a:r>
              <a:rPr lang="en-AU" altLang="zh-CN" sz="3200" dirty="0">
                <a:solidFill>
                  <a:schemeClr val="tx1"/>
                </a:solidFill>
              </a:rPr>
              <a:t>We also worked on some client feedback from the first project to add additional features into the website design and change few layout patterns.</a:t>
            </a:r>
            <a:endParaRPr lang="zh-CN" altLang="zh-CN" sz="3200" dirty="0">
              <a:solidFill>
                <a:schemeClr val="tx1"/>
              </a:solidFill>
            </a:endParaRPr>
          </a:p>
          <a:p>
            <a:r>
              <a:rPr lang="en-AU" altLang="zh-CN" sz="3200" dirty="0">
                <a:solidFill>
                  <a:schemeClr val="tx1"/>
                </a:solidFill>
              </a:rPr>
              <a:t>Got some experimental ideas that we may try to implement.</a:t>
            </a:r>
            <a:endParaRPr lang="zh-CN" altLang="zh-CN" sz="3200" dirty="0">
              <a:solidFill>
                <a:schemeClr val="tx1"/>
              </a:solidFill>
            </a:endParaRPr>
          </a:p>
          <a:p>
            <a:pPr marL="0" indent="0">
              <a:buNone/>
            </a:pPr>
            <a:endParaRPr lang="en-US" altLang="zh-CN" dirty="0"/>
          </a:p>
        </p:txBody>
      </p:sp>
    </p:spTree>
    <p:extLst>
      <p:ext uri="{BB962C8B-B14F-4D97-AF65-F5344CB8AC3E}">
        <p14:creationId xmlns:p14="http://schemas.microsoft.com/office/powerpoint/2010/main" val="1949757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9D300-3D0C-4A73-ACF9-1E35E3949E94}"/>
              </a:ext>
            </a:extLst>
          </p:cNvPr>
          <p:cNvSpPr>
            <a:spLocks noGrp="1"/>
          </p:cNvSpPr>
          <p:nvPr>
            <p:ph type="title"/>
          </p:nvPr>
        </p:nvSpPr>
        <p:spPr>
          <a:xfrm>
            <a:off x="919343" y="254966"/>
            <a:ext cx="8534400" cy="1507067"/>
          </a:xfrm>
        </p:spPr>
        <p:txBody>
          <a:bodyPr>
            <a:noAutofit/>
          </a:bodyPr>
          <a:lstStyle/>
          <a:p>
            <a:br>
              <a:rPr lang="zh-CN" altLang="en-US" sz="4000" dirty="0"/>
            </a:br>
            <a:br>
              <a:rPr lang="zh-CN" altLang="en-US" sz="4000" dirty="0"/>
            </a:br>
            <a:br>
              <a:rPr lang="zh-CN" altLang="en-US" sz="4000" dirty="0"/>
            </a:br>
            <a:r>
              <a:rPr lang="en-US" altLang="zh-CN" sz="4000" b="1" dirty="0"/>
              <a:t>Critical reflection </a:t>
            </a:r>
            <a:r>
              <a:rPr lang="en-US" altLang="zh-CN" sz="4000" dirty="0"/>
              <a:t>	</a:t>
            </a:r>
            <a:br>
              <a:rPr lang="en-US" altLang="zh-CN" sz="4000" dirty="0"/>
            </a:br>
            <a:br>
              <a:rPr lang="en-US" altLang="zh-CN" sz="4000" dirty="0"/>
            </a:br>
            <a:r>
              <a:rPr lang="en-US" altLang="zh-CN" sz="4800" b="1" dirty="0"/>
              <a:t> </a:t>
            </a:r>
            <a:r>
              <a:rPr lang="en-US" altLang="zh-CN" sz="4800" dirty="0"/>
              <a:t>	</a:t>
            </a:r>
            <a:br>
              <a:rPr lang="en-US" altLang="zh-CN" sz="4000" dirty="0"/>
            </a:br>
            <a:endParaRPr lang="zh-CN" altLang="en-US" sz="4000" dirty="0"/>
          </a:p>
        </p:txBody>
      </p:sp>
      <p:sp>
        <p:nvSpPr>
          <p:cNvPr id="8" name="内容占位符 2">
            <a:extLst>
              <a:ext uri="{FF2B5EF4-FFF2-40B4-BE49-F238E27FC236}">
                <a16:creationId xmlns:a16="http://schemas.microsoft.com/office/drawing/2014/main" id="{A7D21776-23B1-40A6-84ED-00496705403C}"/>
              </a:ext>
            </a:extLst>
          </p:cNvPr>
          <p:cNvSpPr>
            <a:spLocks noGrp="1"/>
          </p:cNvSpPr>
          <p:nvPr>
            <p:ph idx="1"/>
          </p:nvPr>
        </p:nvSpPr>
        <p:spPr>
          <a:xfrm>
            <a:off x="919343" y="1304832"/>
            <a:ext cx="9286541" cy="4757866"/>
          </a:xfrm>
        </p:spPr>
        <p:txBody>
          <a:bodyPr>
            <a:normAutofit fontScale="85000" lnSpcReduction="10000"/>
          </a:bodyPr>
          <a:lstStyle/>
          <a:p>
            <a:endParaRPr lang="zh-CN" altLang="en-US" dirty="0"/>
          </a:p>
          <a:p>
            <a:pPr marL="0" indent="0">
              <a:buNone/>
            </a:pPr>
            <a:r>
              <a:rPr lang="en-US" altLang="zh-CN" sz="4700" b="1" dirty="0">
                <a:solidFill>
                  <a:schemeClr val="tx1"/>
                </a:solidFill>
                <a:latin typeface="Abadi" panose="020B0604020202020204" pitchFamily="34" charset="0"/>
              </a:rPr>
              <a:t>Things Need to be Improved</a:t>
            </a:r>
          </a:p>
          <a:p>
            <a:r>
              <a:rPr lang="en-US" altLang="zh-CN" sz="3200" dirty="0">
                <a:solidFill>
                  <a:schemeClr val="tx1"/>
                </a:solidFill>
              </a:rPr>
              <a:t>Members should maintain more communication. Keep updating for every change of the project. </a:t>
            </a:r>
            <a:endParaRPr lang="en-US" altLang="zh-CN" sz="4500" b="1" dirty="0">
              <a:solidFill>
                <a:schemeClr val="tx1"/>
              </a:solidFill>
            </a:endParaRPr>
          </a:p>
          <a:p>
            <a:r>
              <a:rPr lang="en-US" altLang="zh-CN" sz="3200" dirty="0">
                <a:solidFill>
                  <a:schemeClr val="tx1"/>
                </a:solidFill>
              </a:rPr>
              <a:t>Arrange more meeting with client if possible, to meet client’s requirement. </a:t>
            </a:r>
            <a:endParaRPr lang="zh-CN" altLang="zh-CN" sz="3200" dirty="0">
              <a:solidFill>
                <a:schemeClr val="tx1"/>
              </a:solidFill>
            </a:endParaRPr>
          </a:p>
          <a:p>
            <a:r>
              <a:rPr lang="en-US" altLang="zh-CN" sz="3200" dirty="0">
                <a:solidFill>
                  <a:schemeClr val="tx1"/>
                </a:solidFill>
              </a:rPr>
              <a:t>Developing necessary skills,  e.g. coding, framework.</a:t>
            </a:r>
            <a:endParaRPr lang="zh-CN" altLang="zh-CN" sz="3200" dirty="0">
              <a:solidFill>
                <a:schemeClr val="tx1"/>
              </a:solidFill>
            </a:endParaRPr>
          </a:p>
          <a:p>
            <a:r>
              <a:rPr lang="en-US" altLang="zh-CN" sz="3200" dirty="0">
                <a:solidFill>
                  <a:schemeClr val="tx1"/>
                </a:solidFill>
              </a:rPr>
              <a:t>Run few more test before showing work to client.</a:t>
            </a:r>
            <a:endParaRPr lang="zh-CN" altLang="zh-CN" sz="3200" dirty="0">
              <a:solidFill>
                <a:schemeClr val="tx1"/>
              </a:solidFill>
            </a:endParaRPr>
          </a:p>
          <a:p>
            <a:pPr marL="0" indent="0">
              <a:buNone/>
            </a:pPr>
            <a:endParaRPr lang="en-US" altLang="zh-CN" dirty="0"/>
          </a:p>
        </p:txBody>
      </p:sp>
    </p:spTree>
    <p:extLst>
      <p:ext uri="{BB962C8B-B14F-4D97-AF65-F5344CB8AC3E}">
        <p14:creationId xmlns:p14="http://schemas.microsoft.com/office/powerpoint/2010/main" val="3007653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9D300-3D0C-4A73-ACF9-1E35E3949E94}"/>
              </a:ext>
            </a:extLst>
          </p:cNvPr>
          <p:cNvSpPr>
            <a:spLocks noGrp="1"/>
          </p:cNvSpPr>
          <p:nvPr>
            <p:ph type="title"/>
          </p:nvPr>
        </p:nvSpPr>
        <p:spPr>
          <a:xfrm>
            <a:off x="919343" y="344820"/>
            <a:ext cx="8534400" cy="1507067"/>
          </a:xfrm>
        </p:spPr>
        <p:txBody>
          <a:bodyPr>
            <a:normAutofit fontScale="90000"/>
          </a:bodyPr>
          <a:lstStyle/>
          <a:p>
            <a:br>
              <a:rPr lang="zh-CN" altLang="en-US" dirty="0"/>
            </a:br>
            <a:br>
              <a:rPr lang="zh-CN" altLang="en-US" dirty="0"/>
            </a:br>
            <a:r>
              <a:rPr lang="en-US" altLang="zh-CN" sz="4400" b="1" dirty="0"/>
              <a:t>conclusion</a:t>
            </a:r>
            <a:r>
              <a:rPr lang="en-US" altLang="zh-CN" b="1" dirty="0"/>
              <a:t> </a:t>
            </a:r>
            <a:r>
              <a:rPr lang="en-US" altLang="zh-CN" dirty="0"/>
              <a:t>	</a:t>
            </a:r>
            <a:br>
              <a:rPr lang="en-US" altLang="zh-CN" dirty="0"/>
            </a:br>
            <a:r>
              <a:rPr lang="en-US" altLang="zh-CN" sz="4400" b="1" dirty="0"/>
              <a:t> </a:t>
            </a:r>
            <a:r>
              <a:rPr lang="en-US" altLang="zh-CN" sz="4400" dirty="0"/>
              <a:t>	</a:t>
            </a:r>
            <a:br>
              <a:rPr lang="en-US" altLang="zh-CN" dirty="0"/>
            </a:br>
            <a:endParaRPr lang="zh-CN" altLang="en-US" dirty="0"/>
          </a:p>
        </p:txBody>
      </p:sp>
      <p:sp>
        <p:nvSpPr>
          <p:cNvPr id="8" name="内容占位符 2">
            <a:extLst>
              <a:ext uri="{FF2B5EF4-FFF2-40B4-BE49-F238E27FC236}">
                <a16:creationId xmlns:a16="http://schemas.microsoft.com/office/drawing/2014/main" id="{A7D21776-23B1-40A6-84ED-00496705403C}"/>
              </a:ext>
            </a:extLst>
          </p:cNvPr>
          <p:cNvSpPr>
            <a:spLocks noGrp="1"/>
          </p:cNvSpPr>
          <p:nvPr>
            <p:ph idx="1"/>
          </p:nvPr>
        </p:nvSpPr>
        <p:spPr>
          <a:xfrm>
            <a:off x="919343" y="1533833"/>
            <a:ext cx="9237379" cy="5324167"/>
          </a:xfrm>
        </p:spPr>
        <p:txBody>
          <a:bodyPr>
            <a:normAutofit/>
          </a:bodyPr>
          <a:lstStyle/>
          <a:p>
            <a:endParaRPr lang="en-US" altLang="zh-CN" sz="1800" dirty="0">
              <a:solidFill>
                <a:schemeClr val="tx1"/>
              </a:solidFill>
            </a:endParaRPr>
          </a:p>
          <a:p>
            <a:r>
              <a:rPr lang="en-US" altLang="zh-CN" sz="1800" dirty="0">
                <a:solidFill>
                  <a:schemeClr val="tx1"/>
                </a:solidFill>
              </a:rPr>
              <a:t>We have nearly met all the requirement from our client. Few more improvement and further development need to be done to our initial design prototype. </a:t>
            </a:r>
          </a:p>
          <a:p>
            <a:r>
              <a:rPr lang="en-US" altLang="zh-CN" sz="1800" dirty="0">
                <a:solidFill>
                  <a:schemeClr val="tx1"/>
                </a:solidFill>
              </a:rPr>
              <a:t>The team is well set up and every member is focused on what to do next.</a:t>
            </a:r>
          </a:p>
          <a:p>
            <a:r>
              <a:rPr lang="en-US" altLang="zh-CN" sz="1800" dirty="0">
                <a:solidFill>
                  <a:schemeClr val="tx1"/>
                </a:solidFill>
              </a:rPr>
              <a:t>The storyboard is clear and we are ready to start our next sprint in which we are implementing a local server and adding content to our web framework.</a:t>
            </a:r>
          </a:p>
          <a:p>
            <a:endParaRPr lang="zh-CN" altLang="en-US" sz="1800" dirty="0">
              <a:solidFill>
                <a:schemeClr val="tx1"/>
              </a:solidFill>
            </a:endParaRPr>
          </a:p>
          <a:p>
            <a:pPr marL="0" indent="0">
              <a:buNone/>
            </a:pPr>
            <a:endParaRPr lang="en-US" altLang="zh-CN" sz="3000" dirty="0">
              <a:solidFill>
                <a:schemeClr val="tx1"/>
              </a:solidFill>
            </a:endParaRPr>
          </a:p>
          <a:p>
            <a:pPr marL="0" indent="0">
              <a:buNone/>
            </a:pPr>
            <a:endParaRPr lang="zh-CN" altLang="zh-CN" sz="2800" b="1" dirty="0"/>
          </a:p>
          <a:p>
            <a:endParaRPr lang="zh-CN" altLang="en-US" sz="1800" dirty="0"/>
          </a:p>
        </p:txBody>
      </p:sp>
    </p:spTree>
    <p:extLst>
      <p:ext uri="{BB962C8B-B14F-4D97-AF65-F5344CB8AC3E}">
        <p14:creationId xmlns:p14="http://schemas.microsoft.com/office/powerpoint/2010/main" val="2486206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2E897E4-E68E-4A39-AAE6-C3DA63DD4577}"/>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altLang="zh-CN" sz="4800" b="1" dirty="0"/>
              <a:t>Thank you for your attention! </a:t>
            </a:r>
            <a:br>
              <a:rPr lang="en-US" altLang="zh-CN" sz="4800" b="1" dirty="0"/>
            </a:br>
            <a:r>
              <a:rPr lang="en-US" altLang="zh-CN" sz="4800" b="1" dirty="0"/>
              <a:t>Any Questions??</a:t>
            </a:r>
          </a:p>
        </p:txBody>
      </p:sp>
      <p:pic>
        <p:nvPicPr>
          <p:cNvPr id="6" name="Graphic 5" descr="Questions">
            <a:extLst>
              <a:ext uri="{FF2B5EF4-FFF2-40B4-BE49-F238E27FC236}">
                <a16:creationId xmlns:a16="http://schemas.microsoft.com/office/drawing/2014/main" id="{0093B410-38D2-4791-B281-E1A20E1CB1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633" y="1264416"/>
            <a:ext cx="4004489" cy="4004489"/>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1" name="Group 20">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 name="Straight Connector 21">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59693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9D300-3D0C-4A73-ACF9-1E35E3949E94}"/>
              </a:ext>
            </a:extLst>
          </p:cNvPr>
          <p:cNvSpPr>
            <a:spLocks noGrp="1"/>
          </p:cNvSpPr>
          <p:nvPr>
            <p:ph type="title"/>
          </p:nvPr>
        </p:nvSpPr>
        <p:spPr>
          <a:xfrm>
            <a:off x="834140" y="0"/>
            <a:ext cx="8534400" cy="1507067"/>
          </a:xfrm>
        </p:spPr>
        <p:txBody>
          <a:bodyPr>
            <a:normAutofit fontScale="90000"/>
          </a:bodyPr>
          <a:lstStyle/>
          <a:p>
            <a:br>
              <a:rPr lang="zh-CN" altLang="en-US" dirty="0"/>
            </a:br>
            <a:r>
              <a:rPr lang="en-US" altLang="zh-CN" sz="4000" b="1" dirty="0"/>
              <a:t>Introduction</a:t>
            </a:r>
            <a:r>
              <a:rPr lang="en-US" altLang="zh-CN" b="1" dirty="0"/>
              <a:t> </a:t>
            </a:r>
            <a:r>
              <a:rPr lang="en-US" altLang="zh-CN" dirty="0"/>
              <a:t>	</a:t>
            </a:r>
            <a:br>
              <a:rPr lang="en-US" altLang="zh-CN" dirty="0"/>
            </a:br>
            <a:endParaRPr lang="zh-CN" altLang="en-US" dirty="0"/>
          </a:p>
        </p:txBody>
      </p:sp>
      <p:sp>
        <p:nvSpPr>
          <p:cNvPr id="3" name="内容占位符 2">
            <a:extLst>
              <a:ext uri="{FF2B5EF4-FFF2-40B4-BE49-F238E27FC236}">
                <a16:creationId xmlns:a16="http://schemas.microsoft.com/office/drawing/2014/main" id="{0665FEE4-F88B-48F3-86F7-90F3C047E3CC}"/>
              </a:ext>
            </a:extLst>
          </p:cNvPr>
          <p:cNvSpPr>
            <a:spLocks noGrp="1"/>
          </p:cNvSpPr>
          <p:nvPr>
            <p:ph idx="1"/>
          </p:nvPr>
        </p:nvSpPr>
        <p:spPr>
          <a:xfrm>
            <a:off x="834140" y="1281237"/>
            <a:ext cx="8534400" cy="3615267"/>
          </a:xfrm>
        </p:spPr>
        <p:txBody>
          <a:bodyPr/>
          <a:lstStyle/>
          <a:p>
            <a:endParaRPr lang="zh-CN" altLang="en-US" dirty="0"/>
          </a:p>
          <a:p>
            <a:pPr marL="0" indent="0">
              <a:buNone/>
            </a:pPr>
            <a:r>
              <a:rPr lang="en-US" altLang="zh-CN" sz="3200" b="1" dirty="0">
                <a:solidFill>
                  <a:schemeClr val="tx1"/>
                </a:solidFill>
              </a:rPr>
              <a:t>Overview of team </a:t>
            </a:r>
            <a:r>
              <a:rPr lang="en-US" altLang="zh-CN" sz="2800" b="1" dirty="0"/>
              <a:t>	</a:t>
            </a:r>
          </a:p>
          <a:p>
            <a:endParaRPr lang="en-US" altLang="zh-CN" sz="2800" b="1" dirty="0"/>
          </a:p>
          <a:p>
            <a:endParaRPr lang="en-US" altLang="zh-CN" sz="2800" b="1" dirty="0"/>
          </a:p>
          <a:p>
            <a:endParaRPr lang="en-US" altLang="zh-CN" sz="2800" b="1" dirty="0"/>
          </a:p>
          <a:p>
            <a:endParaRPr lang="en-US" altLang="zh-CN" sz="2800" b="1" dirty="0"/>
          </a:p>
          <a:p>
            <a:endParaRPr lang="en-US" altLang="zh-CN" sz="2800" b="1" dirty="0"/>
          </a:p>
          <a:p>
            <a:endParaRPr lang="zh-CN" altLang="en-US" dirty="0"/>
          </a:p>
        </p:txBody>
      </p:sp>
      <p:graphicFrame>
        <p:nvGraphicFramePr>
          <p:cNvPr id="4" name="表格 3">
            <a:extLst>
              <a:ext uri="{FF2B5EF4-FFF2-40B4-BE49-F238E27FC236}">
                <a16:creationId xmlns:a16="http://schemas.microsoft.com/office/drawing/2014/main" id="{72C8B2E7-4287-42F4-9241-4D0507E5B61B}"/>
              </a:ext>
            </a:extLst>
          </p:cNvPr>
          <p:cNvGraphicFramePr>
            <a:graphicFrameLocks noGrp="1"/>
          </p:cNvGraphicFramePr>
          <p:nvPr>
            <p:extLst>
              <p:ext uri="{D42A27DB-BD31-4B8C-83A1-F6EECF244321}">
                <p14:modId xmlns:p14="http://schemas.microsoft.com/office/powerpoint/2010/main" val="1399846718"/>
              </p:ext>
            </p:extLst>
          </p:nvPr>
        </p:nvGraphicFramePr>
        <p:xfrm>
          <a:off x="834139" y="2244799"/>
          <a:ext cx="10791803" cy="4020149"/>
        </p:xfrm>
        <a:graphic>
          <a:graphicData uri="http://schemas.openxmlformats.org/drawingml/2006/table">
            <a:tbl>
              <a:tblPr firstRow="1" firstCol="1" bandRow="1">
                <a:tableStyleId>{5C22544A-7EE6-4342-B048-85BDC9FD1C3A}</a:tableStyleId>
              </a:tblPr>
              <a:tblGrid>
                <a:gridCol w="3598065">
                  <a:extLst>
                    <a:ext uri="{9D8B030D-6E8A-4147-A177-3AD203B41FA5}">
                      <a16:colId xmlns:a16="http://schemas.microsoft.com/office/drawing/2014/main" val="1443091549"/>
                    </a:ext>
                  </a:extLst>
                </a:gridCol>
                <a:gridCol w="3596869">
                  <a:extLst>
                    <a:ext uri="{9D8B030D-6E8A-4147-A177-3AD203B41FA5}">
                      <a16:colId xmlns:a16="http://schemas.microsoft.com/office/drawing/2014/main" val="2577163983"/>
                    </a:ext>
                  </a:extLst>
                </a:gridCol>
                <a:gridCol w="3596869">
                  <a:extLst>
                    <a:ext uri="{9D8B030D-6E8A-4147-A177-3AD203B41FA5}">
                      <a16:colId xmlns:a16="http://schemas.microsoft.com/office/drawing/2014/main" val="2231791001"/>
                    </a:ext>
                  </a:extLst>
                </a:gridCol>
              </a:tblGrid>
              <a:tr h="617632">
                <a:tc>
                  <a:txBody>
                    <a:bodyPr/>
                    <a:lstStyle/>
                    <a:p>
                      <a:pPr algn="ctr">
                        <a:lnSpc>
                          <a:spcPct val="106000"/>
                        </a:lnSpc>
                        <a:spcAft>
                          <a:spcPts val="0"/>
                        </a:spcAft>
                      </a:pPr>
                      <a:r>
                        <a:rPr lang="en-AU" sz="2400" dirty="0">
                          <a:effectLst/>
                        </a:rPr>
                        <a:t> ID</a:t>
                      </a:r>
                      <a:endParaRPr lang="zh-CN"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nchorCtr="1"/>
                </a:tc>
                <a:tc>
                  <a:txBody>
                    <a:bodyPr/>
                    <a:lstStyle/>
                    <a:p>
                      <a:pPr algn="ctr">
                        <a:lnSpc>
                          <a:spcPct val="106000"/>
                        </a:lnSpc>
                        <a:spcAft>
                          <a:spcPts val="0"/>
                        </a:spcAft>
                      </a:pPr>
                      <a:r>
                        <a:rPr lang="en-AU" sz="2400" dirty="0">
                          <a:effectLst/>
                        </a:rPr>
                        <a:t>Name </a:t>
                      </a:r>
                      <a:endParaRPr lang="zh-CN"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nchorCtr="1"/>
                </a:tc>
                <a:tc>
                  <a:txBody>
                    <a:bodyPr/>
                    <a:lstStyle/>
                    <a:p>
                      <a:pPr algn="ctr">
                        <a:lnSpc>
                          <a:spcPct val="106000"/>
                        </a:lnSpc>
                        <a:spcAft>
                          <a:spcPts val="0"/>
                        </a:spcAft>
                      </a:pPr>
                      <a:r>
                        <a:rPr lang="en-AU" sz="2400">
                          <a:effectLst/>
                        </a:rPr>
                        <a:t>Role</a:t>
                      </a:r>
                      <a:endParaRPr lang="zh-CN"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2246179966"/>
                  </a:ext>
                </a:extLst>
              </a:tr>
              <a:tr h="425722">
                <a:tc>
                  <a:txBody>
                    <a:bodyPr/>
                    <a:lstStyle/>
                    <a:p>
                      <a:pPr algn="ctr">
                        <a:lnSpc>
                          <a:spcPct val="106000"/>
                        </a:lnSpc>
                        <a:spcAft>
                          <a:spcPts val="0"/>
                        </a:spcAft>
                      </a:pPr>
                      <a:r>
                        <a:rPr lang="en-AU" sz="2400" dirty="0">
                          <a:effectLst/>
                        </a:rPr>
                        <a:t>30361543</a:t>
                      </a:r>
                      <a:endParaRPr lang="zh-CN"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nchorCtr="1"/>
                </a:tc>
                <a:tc>
                  <a:txBody>
                    <a:bodyPr/>
                    <a:lstStyle/>
                    <a:p>
                      <a:pPr algn="ctr">
                        <a:lnSpc>
                          <a:spcPct val="106000"/>
                        </a:lnSpc>
                        <a:spcAft>
                          <a:spcPts val="0"/>
                        </a:spcAft>
                      </a:pPr>
                      <a:r>
                        <a:rPr lang="en-AU" sz="2400">
                          <a:effectLst/>
                        </a:rPr>
                        <a:t>Ajit Kunwar</a:t>
                      </a:r>
                      <a:endParaRPr lang="zh-CN"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nchorCtr="1"/>
                </a:tc>
                <a:tc>
                  <a:txBody>
                    <a:bodyPr/>
                    <a:lstStyle/>
                    <a:p>
                      <a:pPr algn="ctr">
                        <a:lnSpc>
                          <a:spcPct val="106000"/>
                        </a:lnSpc>
                        <a:spcAft>
                          <a:spcPts val="0"/>
                        </a:spcAft>
                      </a:pPr>
                      <a:r>
                        <a:rPr lang="en-AU" sz="2400">
                          <a:effectLst/>
                        </a:rPr>
                        <a:t>Scrum Master/Tester/DB</a:t>
                      </a:r>
                      <a:endParaRPr lang="zh-CN"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3530621734"/>
                  </a:ext>
                </a:extLst>
              </a:tr>
              <a:tr h="714009">
                <a:tc>
                  <a:txBody>
                    <a:bodyPr/>
                    <a:lstStyle/>
                    <a:p>
                      <a:pPr algn="ctr">
                        <a:lnSpc>
                          <a:spcPct val="106000"/>
                        </a:lnSpc>
                        <a:spcAft>
                          <a:spcPts val="0"/>
                        </a:spcAft>
                      </a:pPr>
                      <a:r>
                        <a:rPr lang="en-AU" sz="2400" dirty="0">
                          <a:effectLst/>
                        </a:rPr>
                        <a:t>30361559</a:t>
                      </a:r>
                      <a:endParaRPr lang="zh-CN"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nchorCtr="1"/>
                </a:tc>
                <a:tc>
                  <a:txBody>
                    <a:bodyPr/>
                    <a:lstStyle/>
                    <a:p>
                      <a:pPr algn="ctr">
                        <a:lnSpc>
                          <a:spcPct val="106000"/>
                        </a:lnSpc>
                        <a:spcAft>
                          <a:spcPts val="0"/>
                        </a:spcAft>
                      </a:pPr>
                      <a:r>
                        <a:rPr lang="en-AU" sz="2400" dirty="0">
                          <a:effectLst/>
                        </a:rPr>
                        <a:t>Birendra </a:t>
                      </a:r>
                      <a:r>
                        <a:rPr lang="en-AU" sz="2400" dirty="0" err="1">
                          <a:effectLst/>
                        </a:rPr>
                        <a:t>Rokaha</a:t>
                      </a:r>
                      <a:endParaRPr lang="zh-CN"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nchorCtr="1"/>
                </a:tc>
                <a:tc>
                  <a:txBody>
                    <a:bodyPr/>
                    <a:lstStyle/>
                    <a:p>
                      <a:pPr algn="ctr">
                        <a:lnSpc>
                          <a:spcPct val="106000"/>
                        </a:lnSpc>
                        <a:spcAft>
                          <a:spcPts val="0"/>
                        </a:spcAft>
                      </a:pPr>
                      <a:r>
                        <a:rPr lang="en-AU" sz="2400" dirty="0">
                          <a:effectLst/>
                        </a:rPr>
                        <a:t>Product Manager/ Design and Code</a:t>
                      </a:r>
                      <a:endParaRPr lang="zh-CN"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188702395"/>
                  </a:ext>
                </a:extLst>
              </a:tr>
              <a:tr h="889330">
                <a:tc>
                  <a:txBody>
                    <a:bodyPr/>
                    <a:lstStyle/>
                    <a:p>
                      <a:pPr algn="ctr">
                        <a:lnSpc>
                          <a:spcPct val="106000"/>
                        </a:lnSpc>
                        <a:spcAft>
                          <a:spcPts val="0"/>
                        </a:spcAft>
                      </a:pPr>
                      <a:r>
                        <a:rPr lang="en-AU" sz="2400">
                          <a:effectLst/>
                        </a:rPr>
                        <a:t>30347752</a:t>
                      </a:r>
                      <a:endParaRPr lang="zh-CN"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nchorCtr="1"/>
                </a:tc>
                <a:tc>
                  <a:txBody>
                    <a:bodyPr/>
                    <a:lstStyle/>
                    <a:p>
                      <a:pPr algn="ctr">
                        <a:lnSpc>
                          <a:spcPct val="106000"/>
                        </a:lnSpc>
                        <a:spcAft>
                          <a:spcPts val="0"/>
                        </a:spcAft>
                      </a:pPr>
                      <a:r>
                        <a:rPr lang="en-AU" sz="2400" dirty="0">
                          <a:effectLst/>
                        </a:rPr>
                        <a:t>Sushant Adhikari</a:t>
                      </a:r>
                      <a:endParaRPr lang="zh-CN"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nchorCtr="1"/>
                </a:tc>
                <a:tc>
                  <a:txBody>
                    <a:bodyPr/>
                    <a:lstStyle/>
                    <a:p>
                      <a:pPr algn="ctr">
                        <a:lnSpc>
                          <a:spcPct val="106000"/>
                        </a:lnSpc>
                        <a:spcAft>
                          <a:spcPts val="0"/>
                        </a:spcAft>
                      </a:pPr>
                      <a:r>
                        <a:rPr lang="en-AU" sz="2400" dirty="0">
                          <a:effectLst/>
                        </a:rPr>
                        <a:t>Documentation/Tester</a:t>
                      </a:r>
                      <a:endParaRPr lang="zh-CN"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296511286"/>
                  </a:ext>
                </a:extLst>
              </a:tr>
              <a:tr h="1000617">
                <a:tc>
                  <a:txBody>
                    <a:bodyPr/>
                    <a:lstStyle/>
                    <a:p>
                      <a:pPr algn="ctr">
                        <a:lnSpc>
                          <a:spcPct val="106000"/>
                        </a:lnSpc>
                        <a:spcAft>
                          <a:spcPts val="0"/>
                        </a:spcAft>
                      </a:pPr>
                      <a:r>
                        <a:rPr lang="en-AU" sz="2400" dirty="0">
                          <a:effectLst/>
                        </a:rPr>
                        <a:t>30117452</a:t>
                      </a:r>
                      <a:endParaRPr lang="zh-CN"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nchorCtr="1"/>
                </a:tc>
                <a:tc>
                  <a:txBody>
                    <a:bodyPr/>
                    <a:lstStyle/>
                    <a:p>
                      <a:pPr algn="ctr">
                        <a:lnSpc>
                          <a:spcPct val="106000"/>
                        </a:lnSpc>
                        <a:spcAft>
                          <a:spcPts val="0"/>
                        </a:spcAft>
                      </a:pPr>
                      <a:r>
                        <a:rPr lang="en-AU" sz="2400" dirty="0">
                          <a:effectLst/>
                        </a:rPr>
                        <a:t>Chao Zhang</a:t>
                      </a:r>
                      <a:endParaRPr lang="zh-CN"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nchorCtr="1"/>
                </a:tc>
                <a:tc>
                  <a:txBody>
                    <a:bodyPr/>
                    <a:lstStyle/>
                    <a:p>
                      <a:pPr algn="ctr">
                        <a:lnSpc>
                          <a:spcPct val="106000"/>
                        </a:lnSpc>
                        <a:spcAft>
                          <a:spcPts val="0"/>
                        </a:spcAft>
                      </a:pPr>
                      <a:r>
                        <a:rPr lang="en-AU" altLang="zh-CN" sz="2400" dirty="0">
                          <a:effectLst/>
                        </a:rPr>
                        <a:t>Documentation</a:t>
                      </a:r>
                      <a:r>
                        <a:rPr lang="en-US" altLang="zh-CN" sz="2400" dirty="0">
                          <a:effectLst/>
                        </a:rPr>
                        <a:t>/</a:t>
                      </a:r>
                      <a:r>
                        <a:rPr lang="en-AU" altLang="zh-CN" sz="2400" dirty="0">
                          <a:effectLst/>
                        </a:rPr>
                        <a:t>Code</a:t>
                      </a:r>
                      <a:endParaRPr lang="zh-CN"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316534279"/>
                  </a:ext>
                </a:extLst>
              </a:tr>
            </a:tbl>
          </a:graphicData>
        </a:graphic>
      </p:graphicFrame>
    </p:spTree>
    <p:extLst>
      <p:ext uri="{BB962C8B-B14F-4D97-AF65-F5344CB8AC3E}">
        <p14:creationId xmlns:p14="http://schemas.microsoft.com/office/powerpoint/2010/main" val="140208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9D300-3D0C-4A73-ACF9-1E35E3949E94}"/>
              </a:ext>
            </a:extLst>
          </p:cNvPr>
          <p:cNvSpPr>
            <a:spLocks noGrp="1"/>
          </p:cNvSpPr>
          <p:nvPr>
            <p:ph type="title"/>
          </p:nvPr>
        </p:nvSpPr>
        <p:spPr>
          <a:xfrm>
            <a:off x="671332" y="154930"/>
            <a:ext cx="8534400" cy="1507067"/>
          </a:xfrm>
        </p:spPr>
        <p:txBody>
          <a:bodyPr>
            <a:normAutofit fontScale="90000"/>
          </a:bodyPr>
          <a:lstStyle/>
          <a:p>
            <a:br>
              <a:rPr lang="zh-CN" altLang="en-US" dirty="0"/>
            </a:br>
            <a:r>
              <a:rPr lang="en-AU" altLang="zh-CN" sz="4400" b="1" dirty="0"/>
              <a:t>Client</a:t>
            </a:r>
            <a:r>
              <a:rPr lang="en-US" altLang="zh-CN" sz="4400" b="1" dirty="0"/>
              <a:t> </a:t>
            </a:r>
            <a:r>
              <a:rPr lang="en-US" altLang="zh-CN" sz="4400" dirty="0"/>
              <a:t>	</a:t>
            </a:r>
            <a:br>
              <a:rPr lang="en-US" altLang="zh-CN" dirty="0"/>
            </a:br>
            <a:endParaRPr lang="zh-CN" altLang="en-US" dirty="0"/>
          </a:p>
        </p:txBody>
      </p:sp>
      <p:sp>
        <p:nvSpPr>
          <p:cNvPr id="8" name="内容占位符 2">
            <a:extLst>
              <a:ext uri="{FF2B5EF4-FFF2-40B4-BE49-F238E27FC236}">
                <a16:creationId xmlns:a16="http://schemas.microsoft.com/office/drawing/2014/main" id="{A7D21776-23B1-40A6-84ED-00496705403C}"/>
              </a:ext>
            </a:extLst>
          </p:cNvPr>
          <p:cNvSpPr>
            <a:spLocks noGrp="1"/>
          </p:cNvSpPr>
          <p:nvPr>
            <p:ph idx="1"/>
          </p:nvPr>
        </p:nvSpPr>
        <p:spPr>
          <a:xfrm>
            <a:off x="671332" y="1540806"/>
            <a:ext cx="6528592" cy="4606139"/>
          </a:xfrm>
        </p:spPr>
        <p:txBody>
          <a:bodyPr>
            <a:normAutofit fontScale="92500" lnSpcReduction="20000"/>
          </a:bodyPr>
          <a:lstStyle/>
          <a:p>
            <a:pPr marL="0" indent="0">
              <a:buNone/>
            </a:pPr>
            <a:r>
              <a:rPr lang="en-AU" altLang="zh-CN" sz="3200" b="1" dirty="0">
                <a:solidFill>
                  <a:schemeClr val="tx1"/>
                </a:solidFill>
              </a:rPr>
              <a:t>Client Name</a:t>
            </a:r>
            <a:r>
              <a:rPr lang="en-AU" altLang="zh-CN" sz="3200" dirty="0">
                <a:solidFill>
                  <a:schemeClr val="tx1"/>
                </a:solidFill>
              </a:rPr>
              <a:t>: </a:t>
            </a:r>
          </a:p>
          <a:p>
            <a:pPr marL="0" indent="0">
              <a:buNone/>
            </a:pPr>
            <a:r>
              <a:rPr lang="en-AU" altLang="zh-CN" sz="2800" dirty="0">
                <a:solidFill>
                  <a:schemeClr val="tx1"/>
                </a:solidFill>
              </a:rPr>
              <a:t>Bravo careers / </a:t>
            </a:r>
            <a:r>
              <a:rPr lang="en-AU" altLang="zh-CN" sz="2800" dirty="0" err="1">
                <a:solidFill>
                  <a:schemeClr val="tx1"/>
                </a:solidFill>
              </a:rPr>
              <a:t>Arif</a:t>
            </a:r>
            <a:r>
              <a:rPr lang="en-AU" altLang="zh-CN" sz="2800" dirty="0">
                <a:solidFill>
                  <a:schemeClr val="tx1"/>
                </a:solidFill>
              </a:rPr>
              <a:t> Systems​</a:t>
            </a:r>
            <a:endParaRPr lang="en-AU" altLang="zh-CN" sz="4000" b="1" dirty="0">
              <a:solidFill>
                <a:schemeClr val="tx1"/>
              </a:solidFill>
            </a:endParaRPr>
          </a:p>
          <a:p>
            <a:pPr marL="0" indent="0">
              <a:buNone/>
            </a:pPr>
            <a:endParaRPr lang="zh-CN" altLang="zh-CN" sz="3200" b="1" dirty="0">
              <a:solidFill>
                <a:schemeClr val="tx1"/>
              </a:solidFill>
            </a:endParaRPr>
          </a:p>
          <a:p>
            <a:r>
              <a:rPr lang="en-AU" altLang="zh-CN" sz="3500" dirty="0">
                <a:solidFill>
                  <a:schemeClr val="tx1"/>
                </a:solidFill>
              </a:rPr>
              <a:t>Bravo careers are renounced consulting firm in Melbourne with services provided in multiple fields such as employee management, educational, financial and HR consulting services.</a:t>
            </a:r>
            <a:endParaRPr lang="zh-CN" altLang="zh-CN" sz="3500" dirty="0">
              <a:solidFill>
                <a:schemeClr val="tx1"/>
              </a:solidFill>
            </a:endParaRPr>
          </a:p>
          <a:p>
            <a:endParaRPr lang="zh-CN" altLang="en-US" dirty="0"/>
          </a:p>
        </p:txBody>
      </p:sp>
      <p:pic>
        <p:nvPicPr>
          <p:cNvPr id="1026" name="Picture 2">
            <a:extLst>
              <a:ext uri="{FF2B5EF4-FFF2-40B4-BE49-F238E27FC236}">
                <a16:creationId xmlns:a16="http://schemas.microsoft.com/office/drawing/2014/main" id="{FA9318D6-ECDF-451A-87DC-2EBD050D2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018" y="2672936"/>
            <a:ext cx="413385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73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9D300-3D0C-4A73-ACF9-1E35E3949E94}"/>
              </a:ext>
            </a:extLst>
          </p:cNvPr>
          <p:cNvSpPr>
            <a:spLocks noGrp="1"/>
          </p:cNvSpPr>
          <p:nvPr>
            <p:ph type="title"/>
          </p:nvPr>
        </p:nvSpPr>
        <p:spPr>
          <a:xfrm>
            <a:off x="735164" y="-172664"/>
            <a:ext cx="8534400" cy="1507067"/>
          </a:xfrm>
        </p:spPr>
        <p:txBody>
          <a:bodyPr>
            <a:noAutofit/>
          </a:bodyPr>
          <a:lstStyle/>
          <a:p>
            <a:br>
              <a:rPr lang="zh-CN" altLang="en-US" sz="4000" dirty="0"/>
            </a:br>
            <a:r>
              <a:rPr lang="en-US" altLang="zh-CN" sz="4000" dirty="0"/>
              <a:t>	</a:t>
            </a:r>
            <a:br>
              <a:rPr lang="en-US" altLang="zh-CN" sz="4000" dirty="0"/>
            </a:br>
            <a:endParaRPr lang="zh-CN" altLang="en-US" sz="4000" dirty="0"/>
          </a:p>
        </p:txBody>
      </p:sp>
      <p:sp>
        <p:nvSpPr>
          <p:cNvPr id="3" name="内容占位符 2">
            <a:extLst>
              <a:ext uri="{FF2B5EF4-FFF2-40B4-BE49-F238E27FC236}">
                <a16:creationId xmlns:a16="http://schemas.microsoft.com/office/drawing/2014/main" id="{0665FEE4-F88B-48F3-86F7-90F3C047E3CC}"/>
              </a:ext>
            </a:extLst>
          </p:cNvPr>
          <p:cNvSpPr>
            <a:spLocks noGrp="1"/>
          </p:cNvSpPr>
          <p:nvPr>
            <p:ph idx="1"/>
          </p:nvPr>
        </p:nvSpPr>
        <p:spPr>
          <a:xfrm>
            <a:off x="737846" y="840490"/>
            <a:ext cx="11140952" cy="5406470"/>
          </a:xfrm>
        </p:spPr>
        <p:txBody>
          <a:bodyPr>
            <a:normAutofit/>
          </a:bodyPr>
          <a:lstStyle/>
          <a:p>
            <a:pPr marL="0" indent="0">
              <a:buNone/>
            </a:pPr>
            <a:endParaRPr lang="en-AU" altLang="zh-CN" sz="3200" dirty="0">
              <a:solidFill>
                <a:schemeClr val="tx1"/>
              </a:solidFill>
            </a:endParaRPr>
          </a:p>
          <a:p>
            <a:r>
              <a:rPr lang="en-AU" altLang="zh-CN" sz="3200" dirty="0">
                <a:solidFill>
                  <a:schemeClr val="tx1"/>
                </a:solidFill>
              </a:rPr>
              <a:t>A contemporary web platform with:</a:t>
            </a:r>
          </a:p>
          <a:p>
            <a:pPr lvl="1">
              <a:buFont typeface="Wingdings" panose="05000000000000000000" pitchFamily="2" charset="2"/>
              <a:buChar char="ü"/>
            </a:pPr>
            <a:r>
              <a:rPr lang="en-AU" altLang="zh-CN" sz="2800" dirty="0">
                <a:solidFill>
                  <a:schemeClr val="tx1"/>
                </a:solidFill>
              </a:rPr>
              <a:t>Modern Design Language</a:t>
            </a:r>
          </a:p>
          <a:p>
            <a:pPr lvl="1">
              <a:buFont typeface="Wingdings" panose="05000000000000000000" pitchFamily="2" charset="2"/>
              <a:buChar char="ü"/>
            </a:pPr>
            <a:r>
              <a:rPr lang="en-AU" altLang="zh-CN" sz="2800" dirty="0">
                <a:solidFill>
                  <a:schemeClr val="tx1"/>
                </a:solidFill>
              </a:rPr>
              <a:t>Modern Layout </a:t>
            </a:r>
          </a:p>
          <a:p>
            <a:pPr lvl="1">
              <a:buFont typeface="Wingdings" panose="05000000000000000000" pitchFamily="2" charset="2"/>
              <a:buChar char="ü"/>
            </a:pPr>
            <a:r>
              <a:rPr lang="en-AU" altLang="zh-CN" sz="2800" dirty="0">
                <a:solidFill>
                  <a:schemeClr val="tx1"/>
                </a:solidFill>
              </a:rPr>
              <a:t>Mobile Responsiveness</a:t>
            </a:r>
          </a:p>
          <a:p>
            <a:pPr lvl="1">
              <a:buFont typeface="Wingdings" panose="05000000000000000000" pitchFamily="2" charset="2"/>
              <a:buChar char="ü"/>
            </a:pPr>
            <a:r>
              <a:rPr lang="en-AU" altLang="zh-CN" sz="2800" dirty="0">
                <a:solidFill>
                  <a:schemeClr val="tx1"/>
                </a:solidFill>
              </a:rPr>
              <a:t>App like performance </a:t>
            </a:r>
          </a:p>
          <a:p>
            <a:pPr lvl="1">
              <a:buFont typeface="Wingdings" panose="05000000000000000000" pitchFamily="2" charset="2"/>
              <a:buChar char="ü"/>
            </a:pPr>
            <a:r>
              <a:rPr lang="en-AU" altLang="zh-CN" sz="2800" dirty="0">
                <a:solidFill>
                  <a:schemeClr val="tx1"/>
                </a:solidFill>
              </a:rPr>
              <a:t>Accessibility </a:t>
            </a:r>
          </a:p>
          <a:p>
            <a:endParaRPr lang="zh-CN" altLang="en-US" sz="2400" dirty="0"/>
          </a:p>
        </p:txBody>
      </p:sp>
      <p:sp>
        <p:nvSpPr>
          <p:cNvPr id="4" name="标题 1">
            <a:extLst>
              <a:ext uri="{FF2B5EF4-FFF2-40B4-BE49-F238E27FC236}">
                <a16:creationId xmlns:a16="http://schemas.microsoft.com/office/drawing/2014/main" id="{07FCA680-ABC8-485C-9452-49FD7B8FB899}"/>
              </a:ext>
            </a:extLst>
          </p:cNvPr>
          <p:cNvSpPr txBox="1">
            <a:spLocks/>
          </p:cNvSpPr>
          <p:nvPr/>
        </p:nvSpPr>
        <p:spPr>
          <a:xfrm>
            <a:off x="952593" y="515116"/>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altLang="zh-CN" sz="4000" b="1" dirty="0"/>
              <a:t>Project </a:t>
            </a:r>
            <a:r>
              <a:rPr lang="en-US" altLang="zh-CN" sz="4000" b="1" dirty="0"/>
              <a:t>background </a:t>
            </a:r>
            <a:endParaRPr lang="zh-CN" altLang="zh-CN" sz="4800" dirty="0"/>
          </a:p>
        </p:txBody>
      </p:sp>
    </p:spTree>
    <p:extLst>
      <p:ext uri="{BB962C8B-B14F-4D97-AF65-F5344CB8AC3E}">
        <p14:creationId xmlns:p14="http://schemas.microsoft.com/office/powerpoint/2010/main" val="1685451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90CFB59-02A4-4396-8AFB-7ED51DEAA5A3}"/>
              </a:ext>
            </a:extLst>
          </p:cNvPr>
          <p:cNvGraphicFramePr>
            <a:graphicFrameLocks noGrp="1"/>
          </p:cNvGraphicFramePr>
          <p:nvPr>
            <p:ph idx="1"/>
            <p:extLst>
              <p:ext uri="{D42A27DB-BD31-4B8C-83A1-F6EECF244321}">
                <p14:modId xmlns:p14="http://schemas.microsoft.com/office/powerpoint/2010/main" val="4168691536"/>
              </p:ext>
            </p:extLst>
          </p:nvPr>
        </p:nvGraphicFramePr>
        <p:xfrm>
          <a:off x="304799" y="970263"/>
          <a:ext cx="11624440" cy="5717937"/>
        </p:xfrm>
        <a:graphic>
          <a:graphicData uri="http://schemas.openxmlformats.org/drawingml/2006/table">
            <a:tbl>
              <a:tblPr firstRow="1" firstCol="1" bandRow="1"/>
              <a:tblGrid>
                <a:gridCol w="2906110">
                  <a:extLst>
                    <a:ext uri="{9D8B030D-6E8A-4147-A177-3AD203B41FA5}">
                      <a16:colId xmlns:a16="http://schemas.microsoft.com/office/drawing/2014/main" val="1435272981"/>
                    </a:ext>
                  </a:extLst>
                </a:gridCol>
                <a:gridCol w="2906110">
                  <a:extLst>
                    <a:ext uri="{9D8B030D-6E8A-4147-A177-3AD203B41FA5}">
                      <a16:colId xmlns:a16="http://schemas.microsoft.com/office/drawing/2014/main" val="2947852155"/>
                    </a:ext>
                  </a:extLst>
                </a:gridCol>
                <a:gridCol w="4211866">
                  <a:extLst>
                    <a:ext uri="{9D8B030D-6E8A-4147-A177-3AD203B41FA5}">
                      <a16:colId xmlns:a16="http://schemas.microsoft.com/office/drawing/2014/main" val="3768647049"/>
                    </a:ext>
                  </a:extLst>
                </a:gridCol>
                <a:gridCol w="1600354">
                  <a:extLst>
                    <a:ext uri="{9D8B030D-6E8A-4147-A177-3AD203B41FA5}">
                      <a16:colId xmlns:a16="http://schemas.microsoft.com/office/drawing/2014/main" val="2153174144"/>
                    </a:ext>
                  </a:extLst>
                </a:gridCol>
              </a:tblGrid>
              <a:tr h="767539">
                <a:tc>
                  <a:txBody>
                    <a:bodyPr/>
                    <a:lstStyle/>
                    <a:p>
                      <a:pPr>
                        <a:lnSpc>
                          <a:spcPct val="107000"/>
                        </a:lnSpc>
                        <a:spcAft>
                          <a:spcPts val="0"/>
                        </a:spcAft>
                      </a:pPr>
                      <a:r>
                        <a:rPr lang="en-AU"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Requirements</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72" marR="65972"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a:lnSpc>
                          <a:spcPct val="107000"/>
                        </a:lnSpc>
                        <a:spcAft>
                          <a:spcPts val="0"/>
                        </a:spcAft>
                      </a:pPr>
                      <a:r>
                        <a:rPr lang="en-AU"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Conditions of satisfaction</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65972" marR="65972"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a:lnSpc>
                          <a:spcPct val="107000"/>
                        </a:lnSpc>
                        <a:spcAft>
                          <a:spcPts val="0"/>
                        </a:spcAft>
                      </a:pPr>
                      <a:r>
                        <a:rPr lang="en-AU"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Tasks and estimates</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65972" marR="65972"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a:lnSpc>
                          <a:spcPct val="107000"/>
                        </a:lnSpc>
                        <a:spcAft>
                          <a:spcPts val="0"/>
                        </a:spcAft>
                      </a:pPr>
                      <a:r>
                        <a:rPr lang="en-AU"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Estimated time</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65972" marR="65972"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921267136"/>
                  </a:ext>
                </a:extLst>
              </a:tr>
              <a:tr h="1024861">
                <a:tc>
                  <a:txBody>
                    <a:bodyPr/>
                    <a:lstStyle/>
                    <a:p>
                      <a:pPr>
                        <a:lnSpc>
                          <a:spcPct val="107000"/>
                        </a:lnSpc>
                        <a:spcAft>
                          <a:spcPts val="0"/>
                        </a:spcAft>
                      </a:pPr>
                      <a:r>
                        <a:rPr lang="en-AU"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SD1: Web Framework</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65972" marR="6597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nSpc>
                          <a:spcPct val="107000"/>
                        </a:lnSpc>
                        <a:spcAft>
                          <a:spcPts val="0"/>
                        </a:spcAft>
                      </a:pPr>
                      <a:r>
                        <a:rPr lang="en-AU"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Creation of web framework for content                                                                                                                                                                                                                                                                                 </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65972" marR="6597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nSpc>
                          <a:spcPct val="107000"/>
                        </a:lnSpc>
                        <a:spcAft>
                          <a:spcPts val="0"/>
                        </a:spcAft>
                      </a:pPr>
                      <a:r>
                        <a:rPr lang="en-AU"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T1: Create a web framework</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T2: List all sections of the website</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T3: Every member reviews the framework and gives feedback</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65972" marR="6597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nSpc>
                          <a:spcPct val="107000"/>
                        </a:lnSpc>
                        <a:spcAft>
                          <a:spcPts val="0"/>
                        </a:spcAft>
                      </a:pPr>
                      <a:r>
                        <a:rPr lang="en-AU"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10-12 hours</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65972" marR="6597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715327909"/>
                  </a:ext>
                </a:extLst>
              </a:tr>
              <a:tr h="1982812">
                <a:tc>
                  <a:txBody>
                    <a:bodyPr/>
                    <a:lstStyle/>
                    <a:p>
                      <a:pPr>
                        <a:lnSpc>
                          <a:spcPct val="107000"/>
                        </a:lnSpc>
                        <a:spcAft>
                          <a:spcPts val="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SD2: Modifying the original design prototype for both desktop and mobile view</a:t>
                      </a:r>
                    </a:p>
                  </a:txBody>
                  <a:tcPr marL="65972" marR="6597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nSpc>
                          <a:spcPct val="107000"/>
                        </a:lnSpc>
                        <a:spcAft>
                          <a:spcPts val="0"/>
                        </a:spcAft>
                      </a:pPr>
                      <a:r>
                        <a:rPr lang="en-AU" sz="1800">
                          <a:effectLst/>
                          <a:latin typeface="Calibri" panose="020F0502020204030204" pitchFamily="34" charset="0"/>
                          <a:ea typeface="Calibri" panose="020F0502020204030204" pitchFamily="34" charset="0"/>
                          <a:cs typeface="Times New Roman" panose="02020603050405020304" pitchFamily="18" charset="0"/>
                        </a:rPr>
                        <a:t>modify of the initial design prototype using the prototyping software – Figma to incorporate views for both desktop and mobile view</a:t>
                      </a:r>
                    </a:p>
                  </a:txBody>
                  <a:tcPr marL="65972" marR="6597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nSpc>
                          <a:spcPct val="107000"/>
                        </a:lnSpc>
                        <a:spcAft>
                          <a:spcPts val="0"/>
                        </a:spcAft>
                      </a:pPr>
                      <a:r>
                        <a:rPr lang="en-AU" sz="1800">
                          <a:effectLst/>
                          <a:latin typeface="Calibri" panose="020F0502020204030204" pitchFamily="34" charset="0"/>
                          <a:ea typeface="Calibri" panose="020F0502020204030204" pitchFamily="34" charset="0"/>
                          <a:cs typeface="Times New Roman" panose="02020603050405020304" pitchFamily="18" charset="0"/>
                        </a:rPr>
                        <a:t>T1: Modifying the theme by following standard design patterns for the website.</a:t>
                      </a:r>
                    </a:p>
                    <a:p>
                      <a:pPr>
                        <a:lnSpc>
                          <a:spcPct val="107000"/>
                        </a:lnSpc>
                        <a:spcAft>
                          <a:spcPts val="0"/>
                        </a:spcAft>
                      </a:pPr>
                      <a:r>
                        <a:rPr lang="en-AU" sz="1800">
                          <a:effectLst/>
                          <a:latin typeface="Calibri" panose="020F0502020204030204" pitchFamily="34" charset="0"/>
                          <a:ea typeface="Calibri" panose="020F0502020204030204" pitchFamily="34" charset="0"/>
                          <a:cs typeface="Times New Roman" panose="02020603050405020304" pitchFamily="18" charset="0"/>
                        </a:rPr>
                        <a:t>T2: Creation of Web and Desktop responsive view with prototyping</a:t>
                      </a:r>
                    </a:p>
                    <a:p>
                      <a:pPr>
                        <a:lnSpc>
                          <a:spcPct val="107000"/>
                        </a:lnSpc>
                        <a:spcAft>
                          <a:spcPts val="0"/>
                        </a:spcAft>
                      </a:pPr>
                      <a:r>
                        <a:rPr lang="en-AU" sz="1800">
                          <a:effectLst/>
                          <a:latin typeface="Calibri" panose="020F0502020204030204" pitchFamily="34" charset="0"/>
                          <a:ea typeface="Calibri" panose="020F0502020204030204" pitchFamily="34" charset="0"/>
                          <a:cs typeface="Times New Roman" panose="02020603050405020304" pitchFamily="18" charset="0"/>
                        </a:rPr>
                        <a:t>T3: Every member reviews the prototype and provides feedback.</a:t>
                      </a:r>
                    </a:p>
                    <a:p>
                      <a:pPr>
                        <a:lnSpc>
                          <a:spcPct val="107000"/>
                        </a:lnSpc>
                        <a:spcAft>
                          <a:spcPts val="0"/>
                        </a:spcAft>
                      </a:pPr>
                      <a:r>
                        <a:rPr lang="en-AU" sz="1800">
                          <a:effectLst/>
                          <a:latin typeface="Calibri" panose="020F0502020204030204" pitchFamily="34" charset="0"/>
                          <a:ea typeface="Calibri" panose="020F0502020204030204" pitchFamily="34" charset="0"/>
                          <a:cs typeface="Times New Roman" panose="02020603050405020304" pitchFamily="18" charset="0"/>
                        </a:rPr>
                        <a:t> </a:t>
                      </a:r>
                    </a:p>
                  </a:txBody>
                  <a:tcPr marL="65972" marR="6597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a:lnSpc>
                          <a:spcPct val="107000"/>
                        </a:lnSpc>
                        <a:spcAft>
                          <a:spcPts val="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8-9 hours</a:t>
                      </a:r>
                    </a:p>
                  </a:txBody>
                  <a:tcPr marL="65972" marR="6597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287903377"/>
                  </a:ext>
                </a:extLst>
              </a:tr>
              <a:tr h="1543022">
                <a:tc>
                  <a:txBody>
                    <a:bodyPr/>
                    <a:lstStyle/>
                    <a:p>
                      <a:pPr>
                        <a:lnSpc>
                          <a:spcPct val="107000"/>
                        </a:lnSpc>
                        <a:spcAft>
                          <a:spcPts val="0"/>
                        </a:spcAft>
                      </a:pPr>
                      <a:r>
                        <a:rPr lang="en-AU"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SD3: Debugging/Testing and implementing prototype to Web framework</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72" marR="6597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nSpc>
                          <a:spcPct val="107000"/>
                        </a:lnSpc>
                        <a:spcAft>
                          <a:spcPts val="0"/>
                        </a:spcAft>
                      </a:pPr>
                      <a:r>
                        <a:rPr lang="en-AU"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Implementing the prototype into actual HTML framework and testing</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txBody>
                  <a:tcPr marL="65972" marR="6597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nSpc>
                          <a:spcPct val="107000"/>
                        </a:lnSpc>
                        <a:spcAft>
                          <a:spcPts val="0"/>
                        </a:spcAft>
                      </a:pPr>
                      <a:r>
                        <a:rPr lang="en-AU"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T1: Implement the prototype and Create index page for the website using web technologies.</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T2: The testers will conduct debugging and documentation.</a:t>
                      </a:r>
                      <a:endParaRPr lang="en-AU"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AU" sz="1800">
                          <a:effectLst/>
                          <a:latin typeface="Calibri" panose="020F0502020204030204" pitchFamily="34" charset="0"/>
                          <a:ea typeface="Calibri" panose="020F0502020204030204" pitchFamily="34" charset="0"/>
                          <a:cs typeface="Times New Roman" panose="02020603050405020304" pitchFamily="18" charset="0"/>
                        </a:rPr>
                        <a:t> </a:t>
                      </a:r>
                    </a:p>
                  </a:txBody>
                  <a:tcPr marL="65972" marR="6597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a:lnSpc>
                          <a:spcPct val="107000"/>
                        </a:lnSpc>
                        <a:spcAft>
                          <a:spcPts val="0"/>
                        </a:spcAft>
                      </a:pPr>
                      <a:r>
                        <a:rPr lang="en-AU"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5-8 hours</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972" marR="6597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241634636"/>
                  </a:ext>
                </a:extLst>
              </a:tr>
            </a:tbl>
          </a:graphicData>
        </a:graphic>
      </p:graphicFrame>
      <p:sp>
        <p:nvSpPr>
          <p:cNvPr id="7" name="TextBox 6">
            <a:extLst>
              <a:ext uri="{FF2B5EF4-FFF2-40B4-BE49-F238E27FC236}">
                <a16:creationId xmlns:a16="http://schemas.microsoft.com/office/drawing/2014/main" id="{BB58C8EB-E2D6-480C-B46C-8665FD06243D}"/>
              </a:ext>
            </a:extLst>
          </p:cNvPr>
          <p:cNvSpPr txBox="1"/>
          <p:nvPr/>
        </p:nvSpPr>
        <p:spPr>
          <a:xfrm>
            <a:off x="2785241" y="169800"/>
            <a:ext cx="5099473" cy="707886"/>
          </a:xfrm>
          <a:prstGeom prst="rect">
            <a:avLst/>
          </a:prstGeom>
          <a:noFill/>
        </p:spPr>
        <p:txBody>
          <a:bodyPr wrap="none" rtlCol="0">
            <a:spAutoFit/>
          </a:bodyPr>
          <a:lstStyle/>
          <a:p>
            <a:r>
              <a:rPr lang="en-US" sz="4000" b="1" dirty="0"/>
              <a:t>Project Background</a:t>
            </a:r>
            <a:endParaRPr lang="en-AU" sz="4000" b="1" dirty="0"/>
          </a:p>
        </p:txBody>
      </p:sp>
    </p:spTree>
    <p:extLst>
      <p:ext uri="{BB962C8B-B14F-4D97-AF65-F5344CB8AC3E}">
        <p14:creationId xmlns:p14="http://schemas.microsoft.com/office/powerpoint/2010/main" val="324146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9D300-3D0C-4A73-ACF9-1E35E3949E94}"/>
              </a:ext>
            </a:extLst>
          </p:cNvPr>
          <p:cNvSpPr>
            <a:spLocks noGrp="1"/>
          </p:cNvSpPr>
          <p:nvPr>
            <p:ph type="title"/>
          </p:nvPr>
        </p:nvSpPr>
        <p:spPr>
          <a:xfrm>
            <a:off x="935968" y="149629"/>
            <a:ext cx="8534400" cy="1507067"/>
          </a:xfrm>
        </p:spPr>
        <p:txBody>
          <a:bodyPr>
            <a:normAutofit/>
          </a:bodyPr>
          <a:lstStyle/>
          <a:p>
            <a:r>
              <a:rPr lang="en-AU" altLang="zh-CN" sz="4000" b="1" dirty="0"/>
              <a:t>Project </a:t>
            </a:r>
            <a:r>
              <a:rPr lang="en-US" altLang="zh-CN" sz="4000" b="1" dirty="0"/>
              <a:t>background </a:t>
            </a:r>
            <a:endParaRPr lang="zh-CN" altLang="zh-CN" sz="4800" dirty="0"/>
          </a:p>
        </p:txBody>
      </p:sp>
      <p:sp>
        <p:nvSpPr>
          <p:cNvPr id="8" name="内容占位符 2">
            <a:extLst>
              <a:ext uri="{FF2B5EF4-FFF2-40B4-BE49-F238E27FC236}">
                <a16:creationId xmlns:a16="http://schemas.microsoft.com/office/drawing/2014/main" id="{A7D21776-23B1-40A6-84ED-00496705403C}"/>
              </a:ext>
            </a:extLst>
          </p:cNvPr>
          <p:cNvSpPr>
            <a:spLocks noGrp="1"/>
          </p:cNvSpPr>
          <p:nvPr>
            <p:ph idx="1"/>
          </p:nvPr>
        </p:nvSpPr>
        <p:spPr>
          <a:xfrm>
            <a:off x="620085" y="1274508"/>
            <a:ext cx="11400119" cy="5093042"/>
          </a:xfrm>
        </p:spPr>
        <p:txBody>
          <a:bodyPr>
            <a:normAutofit/>
          </a:bodyPr>
          <a:lstStyle/>
          <a:p>
            <a:r>
              <a:rPr lang="en-AU" altLang="zh-CN" sz="3200" dirty="0">
                <a:solidFill>
                  <a:schemeClr val="tx1"/>
                </a:solidFill>
              </a:rPr>
              <a:t>Especially focused on the mobile first design philosophy and layout. The business implementation is that potential clients can engage directly with the consultants and the consultants can manage a better client relationship.</a:t>
            </a:r>
            <a:endParaRPr lang="zh-CN" altLang="zh-CN" sz="3200" dirty="0">
              <a:solidFill>
                <a:schemeClr val="tx1"/>
              </a:solidFill>
            </a:endParaRPr>
          </a:p>
          <a:p>
            <a:r>
              <a:rPr lang="en-AU" altLang="zh-CN" sz="3200" dirty="0">
                <a:solidFill>
                  <a:schemeClr val="tx1"/>
                </a:solidFill>
              </a:rPr>
              <a:t>Responsive design- It is a new website design concept in which a website scales/transforms form desktop, tablet and mobile interface by using only one codebase.</a:t>
            </a:r>
            <a:endParaRPr lang="zh-CN" altLang="zh-CN" sz="3200" dirty="0">
              <a:solidFill>
                <a:schemeClr val="tx1"/>
              </a:solidFill>
            </a:endParaRPr>
          </a:p>
        </p:txBody>
      </p:sp>
    </p:spTree>
    <p:extLst>
      <p:ext uri="{BB962C8B-B14F-4D97-AF65-F5344CB8AC3E}">
        <p14:creationId xmlns:p14="http://schemas.microsoft.com/office/powerpoint/2010/main" val="390123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54E89C35-4869-4CBE-A166-1ECE0662A971}"/>
              </a:ext>
            </a:extLst>
          </p:cNvPr>
          <p:cNvSpPr>
            <a:spLocks noGrp="1"/>
          </p:cNvSpPr>
          <p:nvPr>
            <p:ph type="title"/>
          </p:nvPr>
        </p:nvSpPr>
        <p:spPr>
          <a:xfrm>
            <a:off x="232268" y="612227"/>
            <a:ext cx="3751151" cy="4892040"/>
          </a:xfrm>
        </p:spPr>
        <p:txBody>
          <a:bodyPr>
            <a:normAutofit/>
          </a:bodyPr>
          <a:lstStyle/>
          <a:p>
            <a:pPr algn="r"/>
            <a:r>
              <a:rPr lang="en-AU" sz="3300" dirty="0"/>
              <a:t>Methodology</a:t>
            </a:r>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5054C3-AFB2-4F31-B6CB-9CFEDECEB010}"/>
              </a:ext>
            </a:extLst>
          </p:cNvPr>
          <p:cNvSpPr>
            <a:spLocks noGrp="1"/>
          </p:cNvSpPr>
          <p:nvPr>
            <p:ph idx="1"/>
          </p:nvPr>
        </p:nvSpPr>
        <p:spPr>
          <a:xfrm>
            <a:off x="4650783" y="685799"/>
            <a:ext cx="7467642" cy="4892040"/>
          </a:xfrm>
        </p:spPr>
        <p:txBody>
          <a:bodyPr>
            <a:normAutofit/>
          </a:bodyPr>
          <a:lstStyle/>
          <a:p>
            <a:r>
              <a:rPr lang="en-US" sz="2400" dirty="0">
                <a:solidFill>
                  <a:schemeClr val="tx1"/>
                </a:solidFill>
              </a:rPr>
              <a:t>Our project follows an Agile software development process as stated by the course description</a:t>
            </a:r>
          </a:p>
          <a:p>
            <a:r>
              <a:rPr lang="en-US" sz="2400" dirty="0">
                <a:solidFill>
                  <a:schemeClr val="tx1"/>
                </a:solidFill>
              </a:rPr>
              <a:t>Scrum/Kanban are used to visualize our story board for clear progress communication.</a:t>
            </a:r>
          </a:p>
          <a:p>
            <a:r>
              <a:rPr lang="en-US" sz="2400" dirty="0">
                <a:solidFill>
                  <a:schemeClr val="tx1"/>
                </a:solidFill>
              </a:rPr>
              <a:t>Git is used as source and version controlled and GitHub is used as the repository.</a:t>
            </a:r>
          </a:p>
          <a:p>
            <a:r>
              <a:rPr lang="en-US" sz="2400" dirty="0">
                <a:solidFill>
                  <a:schemeClr val="tx1"/>
                </a:solidFill>
              </a:rPr>
              <a:t>Design/framework is kept minimal and flexible to incorporate for further client requests,</a:t>
            </a:r>
          </a:p>
        </p:txBody>
      </p:sp>
    </p:spTree>
    <p:extLst>
      <p:ext uri="{BB962C8B-B14F-4D97-AF65-F5344CB8AC3E}">
        <p14:creationId xmlns:p14="http://schemas.microsoft.com/office/powerpoint/2010/main" val="1684859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9D300-3D0C-4A73-ACF9-1E35E3949E94}"/>
              </a:ext>
            </a:extLst>
          </p:cNvPr>
          <p:cNvSpPr>
            <a:spLocks noGrp="1"/>
          </p:cNvSpPr>
          <p:nvPr>
            <p:ph type="title"/>
          </p:nvPr>
        </p:nvSpPr>
        <p:spPr>
          <a:xfrm>
            <a:off x="696097" y="213169"/>
            <a:ext cx="8534400" cy="1507067"/>
          </a:xfrm>
        </p:spPr>
        <p:txBody>
          <a:bodyPr>
            <a:normAutofit fontScale="90000"/>
          </a:bodyPr>
          <a:lstStyle/>
          <a:p>
            <a:br>
              <a:rPr lang="zh-CN" altLang="en-US" dirty="0"/>
            </a:br>
            <a:br>
              <a:rPr lang="zh-CN" altLang="en-US" sz="4000" dirty="0"/>
            </a:br>
            <a:br>
              <a:rPr lang="zh-CN" altLang="en-US" dirty="0"/>
            </a:br>
            <a:r>
              <a:rPr lang="en-US" altLang="zh-CN" sz="4400" b="1" dirty="0"/>
              <a:t>Demonstration</a:t>
            </a:r>
            <a:r>
              <a:rPr lang="en-US" altLang="zh-CN" b="1" dirty="0"/>
              <a:t> </a:t>
            </a:r>
            <a:r>
              <a:rPr lang="en-US" altLang="zh-CN" dirty="0"/>
              <a:t>	</a:t>
            </a:r>
            <a:br>
              <a:rPr lang="en-US" altLang="zh-CN" dirty="0"/>
            </a:br>
            <a:r>
              <a:rPr lang="en-US" altLang="zh-CN" b="1" dirty="0"/>
              <a:t> </a:t>
            </a:r>
            <a:r>
              <a:rPr lang="en-US" altLang="zh-CN" dirty="0"/>
              <a:t>	</a:t>
            </a:r>
            <a:br>
              <a:rPr lang="en-US" altLang="zh-CN" dirty="0"/>
            </a:br>
            <a:br>
              <a:rPr lang="en-US" altLang="zh-CN" dirty="0"/>
            </a:br>
            <a:endParaRPr lang="zh-CN" altLang="en-US" dirty="0"/>
          </a:p>
        </p:txBody>
      </p:sp>
      <p:sp>
        <p:nvSpPr>
          <p:cNvPr id="3" name="内容占位符 2">
            <a:extLst>
              <a:ext uri="{FF2B5EF4-FFF2-40B4-BE49-F238E27FC236}">
                <a16:creationId xmlns:a16="http://schemas.microsoft.com/office/drawing/2014/main" id="{0665FEE4-F88B-48F3-86F7-90F3C047E3CC}"/>
              </a:ext>
            </a:extLst>
          </p:cNvPr>
          <p:cNvSpPr>
            <a:spLocks noGrp="1"/>
          </p:cNvSpPr>
          <p:nvPr>
            <p:ph idx="1"/>
          </p:nvPr>
        </p:nvSpPr>
        <p:spPr>
          <a:xfrm>
            <a:off x="625251" y="1507067"/>
            <a:ext cx="4338046" cy="5161279"/>
          </a:xfrm>
        </p:spPr>
        <p:txBody>
          <a:bodyPr>
            <a:normAutofit/>
          </a:bodyPr>
          <a:lstStyle/>
          <a:p>
            <a:r>
              <a:rPr lang="en-AU" altLang="zh-CN" sz="2800" dirty="0">
                <a:solidFill>
                  <a:schemeClr val="tx1"/>
                </a:solidFill>
              </a:rPr>
              <a:t>Design layout is ready and set up.</a:t>
            </a:r>
            <a:br>
              <a:rPr lang="en-AU" altLang="zh-CN" sz="2800" dirty="0">
                <a:solidFill>
                  <a:schemeClr val="tx1"/>
                </a:solidFill>
              </a:rPr>
            </a:br>
            <a:r>
              <a:rPr lang="en-AU" altLang="zh-CN" sz="2800" dirty="0">
                <a:solidFill>
                  <a:schemeClr val="tx1"/>
                </a:solidFill>
              </a:rPr>
              <a:t>- interface, Manu</a:t>
            </a:r>
          </a:p>
          <a:p>
            <a:r>
              <a:rPr lang="en-AU" altLang="zh-CN" sz="2800" dirty="0">
                <a:solidFill>
                  <a:schemeClr val="tx1"/>
                </a:solidFill>
              </a:rPr>
              <a:t>Fully functioning prototype live through Figma online.</a:t>
            </a:r>
          </a:p>
          <a:p>
            <a:r>
              <a:rPr lang="en-AU" altLang="zh-CN" sz="2800" dirty="0">
                <a:solidFill>
                  <a:schemeClr val="tx1"/>
                </a:solidFill>
              </a:rPr>
              <a:t>Backend code has started.</a:t>
            </a:r>
            <a:endParaRPr lang="zh-CN" altLang="zh-CN" sz="2800" dirty="0">
              <a:solidFill>
                <a:schemeClr val="tx1"/>
              </a:solidFill>
            </a:endParaRPr>
          </a:p>
          <a:p>
            <a:pPr marL="0" indent="0">
              <a:buNone/>
            </a:pPr>
            <a:endParaRPr lang="zh-CN" altLang="en-US" sz="2800" dirty="0"/>
          </a:p>
        </p:txBody>
      </p:sp>
      <p:pic>
        <p:nvPicPr>
          <p:cNvPr id="4" name="Picture 3" descr="A screen shot of a computer&#10;&#10;Description automatically generated">
            <a:extLst>
              <a:ext uri="{FF2B5EF4-FFF2-40B4-BE49-F238E27FC236}">
                <a16:creationId xmlns:a16="http://schemas.microsoft.com/office/drawing/2014/main" id="{ABB4FF61-24A1-45DE-A6D9-8085D64BA468}"/>
              </a:ext>
            </a:extLst>
          </p:cNvPr>
          <p:cNvPicPr/>
          <p:nvPr/>
        </p:nvPicPr>
        <p:blipFill>
          <a:blip r:embed="rId2">
            <a:extLst>
              <a:ext uri="{28A0092B-C50C-407E-A947-70E740481C1C}">
                <a14:useLocalDpi xmlns:a14="http://schemas.microsoft.com/office/drawing/2010/main" val="0"/>
              </a:ext>
            </a:extLst>
          </a:blip>
          <a:stretch>
            <a:fillRect/>
          </a:stretch>
        </p:blipFill>
        <p:spPr>
          <a:xfrm>
            <a:off x="5885678" y="1054417"/>
            <a:ext cx="2381250" cy="4749165"/>
          </a:xfrm>
          <a:prstGeom prst="rect">
            <a:avLst/>
          </a:prstGeom>
        </p:spPr>
      </p:pic>
      <p:pic>
        <p:nvPicPr>
          <p:cNvPr id="7" name="Picture 3">
            <a:extLst>
              <a:ext uri="{FF2B5EF4-FFF2-40B4-BE49-F238E27FC236}">
                <a16:creationId xmlns:a16="http://schemas.microsoft.com/office/drawing/2014/main" id="{A83569B2-7952-49A2-B9DC-7DFDD1864C09}"/>
              </a:ext>
            </a:extLst>
          </p:cNvPr>
          <p:cNvPicPr/>
          <p:nvPr/>
        </p:nvPicPr>
        <p:blipFill rotWithShape="1">
          <a:blip r:embed="rId3">
            <a:extLst>
              <a:ext uri="{28A0092B-C50C-407E-A947-70E740481C1C}">
                <a14:useLocalDpi xmlns:a14="http://schemas.microsoft.com/office/drawing/2010/main" val="0"/>
              </a:ext>
            </a:extLst>
          </a:blip>
          <a:srcRect l="15371" t="4280" r="15991" b="4939"/>
          <a:stretch/>
        </p:blipFill>
        <p:spPr>
          <a:xfrm>
            <a:off x="8981768" y="1054417"/>
            <a:ext cx="2514135" cy="4836880"/>
          </a:xfrm>
          <a:prstGeom prst="rect">
            <a:avLst/>
          </a:prstGeom>
        </p:spPr>
      </p:pic>
    </p:spTree>
    <p:extLst>
      <p:ext uri="{BB962C8B-B14F-4D97-AF65-F5344CB8AC3E}">
        <p14:creationId xmlns:p14="http://schemas.microsoft.com/office/powerpoint/2010/main" val="391124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9D300-3D0C-4A73-ACF9-1E35E3949E94}"/>
              </a:ext>
            </a:extLst>
          </p:cNvPr>
          <p:cNvSpPr>
            <a:spLocks noGrp="1"/>
          </p:cNvSpPr>
          <p:nvPr>
            <p:ph type="title"/>
          </p:nvPr>
        </p:nvSpPr>
        <p:spPr>
          <a:xfrm>
            <a:off x="960658" y="-176981"/>
            <a:ext cx="8534400" cy="1507067"/>
          </a:xfrm>
        </p:spPr>
        <p:txBody>
          <a:bodyPr>
            <a:normAutofit fontScale="90000"/>
          </a:bodyPr>
          <a:lstStyle/>
          <a:p>
            <a:br>
              <a:rPr lang="zh-CN" altLang="en-US" dirty="0"/>
            </a:br>
            <a:br>
              <a:rPr lang="zh-CN" altLang="en-US" sz="4000" dirty="0"/>
            </a:br>
            <a:br>
              <a:rPr lang="zh-CN" altLang="en-US" dirty="0"/>
            </a:br>
            <a:r>
              <a:rPr lang="en-US" altLang="zh-CN" sz="4400" b="1" dirty="0"/>
              <a:t>Demonstration</a:t>
            </a:r>
            <a:r>
              <a:rPr lang="en-US" altLang="zh-CN" b="1" dirty="0"/>
              <a:t> </a:t>
            </a:r>
            <a:r>
              <a:rPr lang="en-US" altLang="zh-CN" dirty="0"/>
              <a:t>	</a:t>
            </a:r>
            <a:br>
              <a:rPr lang="en-US" altLang="zh-CN" dirty="0"/>
            </a:br>
            <a:r>
              <a:rPr lang="en-US" altLang="zh-CN" b="1" dirty="0"/>
              <a:t> </a:t>
            </a:r>
            <a:r>
              <a:rPr lang="en-US" altLang="zh-CN" dirty="0"/>
              <a:t>	</a:t>
            </a:r>
            <a:br>
              <a:rPr lang="en-US" altLang="zh-CN" dirty="0"/>
            </a:br>
            <a:br>
              <a:rPr lang="en-US" altLang="zh-CN" dirty="0"/>
            </a:br>
            <a:endParaRPr lang="zh-CN" altLang="en-US" dirty="0"/>
          </a:p>
        </p:txBody>
      </p:sp>
      <p:sp>
        <p:nvSpPr>
          <p:cNvPr id="3" name="内容占位符 2">
            <a:extLst>
              <a:ext uri="{FF2B5EF4-FFF2-40B4-BE49-F238E27FC236}">
                <a16:creationId xmlns:a16="http://schemas.microsoft.com/office/drawing/2014/main" id="{0665FEE4-F88B-48F3-86F7-90F3C047E3CC}"/>
              </a:ext>
            </a:extLst>
          </p:cNvPr>
          <p:cNvSpPr>
            <a:spLocks noGrp="1"/>
          </p:cNvSpPr>
          <p:nvPr>
            <p:ph idx="1"/>
          </p:nvPr>
        </p:nvSpPr>
        <p:spPr>
          <a:xfrm>
            <a:off x="960658" y="1105872"/>
            <a:ext cx="6407094" cy="1252956"/>
          </a:xfrm>
        </p:spPr>
        <p:txBody>
          <a:bodyPr>
            <a:normAutofit fontScale="92500" lnSpcReduction="20000"/>
          </a:bodyPr>
          <a:lstStyle/>
          <a:p>
            <a:pPr>
              <a:buFont typeface="Wingdings" panose="05000000000000000000" pitchFamily="2" charset="2"/>
              <a:buChar char="l"/>
            </a:pPr>
            <a:r>
              <a:rPr lang="en-US" altLang="zh-CN" sz="2800" dirty="0">
                <a:solidFill>
                  <a:schemeClr val="tx1"/>
                </a:solidFill>
              </a:rPr>
              <a:t>Here are more samples</a:t>
            </a:r>
          </a:p>
          <a:p>
            <a:pPr>
              <a:buFont typeface="Wingdings" panose="05000000000000000000" pitchFamily="2" charset="2"/>
              <a:buChar char="l"/>
            </a:pPr>
            <a:r>
              <a:rPr lang="en-US" altLang="zh-CN" sz="2800" dirty="0">
                <a:solidFill>
                  <a:schemeClr val="tx1"/>
                </a:solidFill>
              </a:rPr>
              <a:t>The Calendar system has been added as client required. </a:t>
            </a:r>
            <a:endParaRPr lang="zh-CN" altLang="en-US" sz="2800" dirty="0">
              <a:solidFill>
                <a:schemeClr val="tx1"/>
              </a:solidFill>
            </a:endParaRPr>
          </a:p>
        </p:txBody>
      </p:sp>
      <p:pic>
        <p:nvPicPr>
          <p:cNvPr id="7" name="Picture 4" descr="A screenshot of a cell phone&#10;&#10;Description automatically generated">
            <a:extLst>
              <a:ext uri="{FF2B5EF4-FFF2-40B4-BE49-F238E27FC236}">
                <a16:creationId xmlns:a16="http://schemas.microsoft.com/office/drawing/2014/main" id="{1C033556-7240-433F-A75A-073A12B759AC}"/>
              </a:ext>
            </a:extLst>
          </p:cNvPr>
          <p:cNvPicPr/>
          <p:nvPr/>
        </p:nvPicPr>
        <p:blipFill>
          <a:blip r:embed="rId2">
            <a:extLst>
              <a:ext uri="{28A0092B-C50C-407E-A947-70E740481C1C}">
                <a14:useLocalDpi xmlns:a14="http://schemas.microsoft.com/office/drawing/2010/main" val="0"/>
              </a:ext>
            </a:extLst>
          </a:blip>
          <a:stretch>
            <a:fillRect/>
          </a:stretch>
        </p:blipFill>
        <p:spPr>
          <a:xfrm>
            <a:off x="7598979" y="588579"/>
            <a:ext cx="3184635" cy="5986429"/>
          </a:xfrm>
          <a:prstGeom prst="rect">
            <a:avLst/>
          </a:prstGeom>
        </p:spPr>
      </p:pic>
      <p:pic>
        <p:nvPicPr>
          <p:cNvPr id="8" name="Picture 7">
            <a:extLst>
              <a:ext uri="{FF2B5EF4-FFF2-40B4-BE49-F238E27FC236}">
                <a16:creationId xmlns:a16="http://schemas.microsoft.com/office/drawing/2014/main" id="{E262E9E8-BA32-428D-A237-60B586521812}"/>
              </a:ext>
            </a:extLst>
          </p:cNvPr>
          <p:cNvPicPr/>
          <p:nvPr/>
        </p:nvPicPr>
        <p:blipFill rotWithShape="1">
          <a:blip r:embed="rId3">
            <a:extLst>
              <a:ext uri="{28A0092B-C50C-407E-A947-70E740481C1C}">
                <a14:useLocalDpi xmlns:a14="http://schemas.microsoft.com/office/drawing/2010/main" val="0"/>
              </a:ext>
            </a:extLst>
          </a:blip>
          <a:srcRect l="16462" t="3210" r="11722" b="3047"/>
          <a:stretch/>
        </p:blipFill>
        <p:spPr>
          <a:xfrm>
            <a:off x="960658" y="2423336"/>
            <a:ext cx="2382069" cy="4151671"/>
          </a:xfrm>
          <a:prstGeom prst="rect">
            <a:avLst/>
          </a:prstGeom>
        </p:spPr>
      </p:pic>
      <p:pic>
        <p:nvPicPr>
          <p:cNvPr id="10" name="Picture 8">
            <a:extLst>
              <a:ext uri="{FF2B5EF4-FFF2-40B4-BE49-F238E27FC236}">
                <a16:creationId xmlns:a16="http://schemas.microsoft.com/office/drawing/2014/main" id="{2A4F4146-7345-4667-94F3-A4513343D6B5}"/>
              </a:ext>
            </a:extLst>
          </p:cNvPr>
          <p:cNvPicPr/>
          <p:nvPr/>
        </p:nvPicPr>
        <p:blipFill rotWithShape="1">
          <a:blip r:embed="rId4">
            <a:extLst>
              <a:ext uri="{28A0092B-C50C-407E-A947-70E740481C1C}">
                <a14:useLocalDpi xmlns:a14="http://schemas.microsoft.com/office/drawing/2010/main" val="0"/>
              </a:ext>
            </a:extLst>
          </a:blip>
          <a:srcRect l="22436" t="4471" r="19371" b="4471"/>
          <a:stretch/>
        </p:blipFill>
        <p:spPr>
          <a:xfrm>
            <a:off x="4483719" y="2423336"/>
            <a:ext cx="2308634" cy="4151671"/>
          </a:xfrm>
          <a:prstGeom prst="rect">
            <a:avLst/>
          </a:prstGeom>
        </p:spPr>
      </p:pic>
    </p:spTree>
    <p:extLst>
      <p:ext uri="{BB962C8B-B14F-4D97-AF65-F5344CB8AC3E}">
        <p14:creationId xmlns:p14="http://schemas.microsoft.com/office/powerpoint/2010/main" val="3562783111"/>
      </p:ext>
    </p:extLst>
  </p:cSld>
  <p:clrMapOvr>
    <a:masterClrMapping/>
  </p:clrMapOvr>
</p:sld>
</file>

<file path=ppt/theme/theme1.xml><?xml version="1.0" encoding="utf-8"?>
<a:theme xmlns:a="http://schemas.openxmlformats.org/drawingml/2006/main" name="切片">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5499D9A6E4E357468442D6E4A0332DE4" ma:contentTypeVersion="8" ma:contentTypeDescription="新建文档。" ma:contentTypeScope="" ma:versionID="1021cf70fb9d4f11edc0de52a2fe6dd1">
  <xsd:schema xmlns:xsd="http://www.w3.org/2001/XMLSchema" xmlns:xs="http://www.w3.org/2001/XMLSchema" xmlns:p="http://schemas.microsoft.com/office/2006/metadata/properties" xmlns:ns2="a644977a-312d-4b47-8319-5b031857f290" targetNamespace="http://schemas.microsoft.com/office/2006/metadata/properties" ma:root="true" ma:fieldsID="b2399d2ccae44efc64321b7889289eee" ns2:_="">
    <xsd:import namespace="a644977a-312d-4b47-8319-5b031857f29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44977a-312d-4b47-8319-5b031857f2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ADB18D-AB97-4854-9605-6F2DF61BCA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44977a-312d-4b47-8319-5b031857f2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BD026E-8DE8-4F97-BAFA-4DA6E4C6F3EE}">
  <ds:schemaRefs>
    <ds:schemaRef ds:uri="http://schemas.microsoft.com/sharepoint/v3/contenttype/forms"/>
  </ds:schemaRefs>
</ds:datastoreItem>
</file>

<file path=customXml/itemProps3.xml><?xml version="1.0" encoding="utf-8"?>
<ds:datastoreItem xmlns:ds="http://schemas.openxmlformats.org/officeDocument/2006/customXml" ds:itemID="{E9896D43-F6F7-4BB1-B42C-8F5833D516A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54</TotalTime>
  <Words>752</Words>
  <Application>Microsoft Office PowerPoint</Application>
  <PresentationFormat>Widescreen</PresentationFormat>
  <Paragraphs>129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Abadi</vt:lpstr>
      <vt:lpstr>Calibri</vt:lpstr>
      <vt:lpstr>Century Gothic</vt:lpstr>
      <vt:lpstr>Wingdings</vt:lpstr>
      <vt:lpstr>Wingdings 3</vt:lpstr>
      <vt:lpstr>切片</vt:lpstr>
      <vt:lpstr>Mobile Friendly Bravo Consulting Website</vt:lpstr>
      <vt:lpstr> Introduction   </vt:lpstr>
      <vt:lpstr> Client   </vt:lpstr>
      <vt:lpstr>   </vt:lpstr>
      <vt:lpstr>PowerPoint Presentation</vt:lpstr>
      <vt:lpstr>Project background </vt:lpstr>
      <vt:lpstr>Methodology</vt:lpstr>
      <vt:lpstr>   Demonstration       </vt:lpstr>
      <vt:lpstr>   Demonstration       </vt:lpstr>
      <vt:lpstr>Demonstration  </vt:lpstr>
      <vt:lpstr>PowerPoint Presentation</vt:lpstr>
      <vt:lpstr>  Feedback      </vt:lpstr>
      <vt:lpstr>  Feedback      </vt:lpstr>
      <vt:lpstr>   Critical reflection       </vt:lpstr>
      <vt:lpstr>   Critical reflection       </vt:lpstr>
      <vt:lpstr>  conclusion      </vt:lpstr>
      <vt:lpstr>Thank you for your attention!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Friendly Bravo Consulting Website</dc:title>
  <dc:creator>Birendra Rokaha</dc:creator>
  <cp:lastModifiedBy>Birendra Rokaha</cp:lastModifiedBy>
  <cp:revision>5</cp:revision>
  <dcterms:created xsi:type="dcterms:W3CDTF">2020-04-23T11:17:31Z</dcterms:created>
  <dcterms:modified xsi:type="dcterms:W3CDTF">2020-04-24T00:15:48Z</dcterms:modified>
</cp:coreProperties>
</file>