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DD67D-BF8A-4DEE-8035-DBC63592795F}"/>
              </a:ext>
            </a:extLst>
          </p:cNvPr>
          <p:cNvSpPr>
            <a:spLocks noGrp="1"/>
          </p:cNvSpPr>
          <p:nvPr>
            <p:ph type="ctrTitle"/>
          </p:nvPr>
        </p:nvSpPr>
        <p:spPr>
          <a:xfrm>
            <a:off x="7532710" y="628617"/>
            <a:ext cx="3971902" cy="3028983"/>
          </a:xfrm>
        </p:spPr>
        <p:txBody>
          <a:bodyPr>
            <a:normAutofit/>
          </a:bodyPr>
          <a:lstStyle/>
          <a:p>
            <a:r>
              <a:rPr lang="en-US" dirty="0"/>
              <a:t>Bravo careers</a:t>
            </a:r>
            <a:endParaRPr lang="en-AU" dirty="0"/>
          </a:p>
        </p:txBody>
      </p:sp>
      <p:sp>
        <p:nvSpPr>
          <p:cNvPr id="3" name="Subtitle 2">
            <a:extLst>
              <a:ext uri="{FF2B5EF4-FFF2-40B4-BE49-F238E27FC236}">
                <a16:creationId xmlns:a16="http://schemas.microsoft.com/office/drawing/2014/main" id="{47D323F9-7B36-4282-9657-B332E8A77480}"/>
              </a:ext>
            </a:extLst>
          </p:cNvPr>
          <p:cNvSpPr>
            <a:spLocks noGrp="1"/>
          </p:cNvSpPr>
          <p:nvPr>
            <p:ph type="subTitle" idx="1"/>
          </p:nvPr>
        </p:nvSpPr>
        <p:spPr>
          <a:xfrm>
            <a:off x="7532709" y="3843868"/>
            <a:ext cx="2827315" cy="1564744"/>
          </a:xfrm>
        </p:spPr>
        <p:txBody>
          <a:bodyPr>
            <a:normAutofit/>
          </a:bodyPr>
          <a:lstStyle/>
          <a:p>
            <a:endParaRPr lang="en-US" dirty="0"/>
          </a:p>
          <a:p>
            <a:r>
              <a:rPr lang="en-US" dirty="0"/>
              <a:t>Team A</a:t>
            </a:r>
            <a:endParaRPr lang="en-AU" dirty="0"/>
          </a:p>
        </p:txBody>
      </p:sp>
      <p:sp>
        <p:nvSpPr>
          <p:cNvPr id="1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4275AA4D-A88B-43D6-95B1-01C841A5E2F6}"/>
              </a:ext>
            </a:extLst>
          </p:cNvPr>
          <p:cNvPicPr>
            <a:picLocks noChangeAspect="1"/>
          </p:cNvPicPr>
          <p:nvPr/>
        </p:nvPicPr>
        <p:blipFill rotWithShape="1">
          <a:blip r:embed="rId2"/>
          <a:srcRect l="24399" r="27652" b="-5"/>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4" name="Group 1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3435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47E0-FBC7-4CB2-AA81-FC7009436EF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32A37E2-F142-40F8-9942-DF44DABCFC1C}"/>
              </a:ext>
            </a:extLst>
          </p:cNvPr>
          <p:cNvSpPr>
            <a:spLocks noGrp="1"/>
          </p:cNvSpPr>
          <p:nvPr>
            <p:ph idx="1"/>
          </p:nvPr>
        </p:nvSpPr>
        <p:spPr/>
        <p:txBody>
          <a:bodyPr/>
          <a:lstStyle/>
          <a:p>
            <a:r>
              <a:rPr lang="en-US" dirty="0"/>
              <a:t>Add all backlog items</a:t>
            </a:r>
            <a:endParaRPr lang="en-AU" dirty="0"/>
          </a:p>
          <a:p>
            <a:endParaRPr lang="en-US" dirty="0"/>
          </a:p>
        </p:txBody>
      </p:sp>
    </p:spTree>
    <p:extLst>
      <p:ext uri="{BB962C8B-B14F-4D97-AF65-F5344CB8AC3E}">
        <p14:creationId xmlns:p14="http://schemas.microsoft.com/office/powerpoint/2010/main" val="107657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C2EA6-2B5C-41AD-B787-6637FF2613CC}"/>
              </a:ext>
            </a:extLst>
          </p:cNvPr>
          <p:cNvSpPr>
            <a:spLocks noGrp="1"/>
          </p:cNvSpPr>
          <p:nvPr>
            <p:ph idx="1"/>
          </p:nvPr>
        </p:nvSpPr>
        <p:spPr>
          <a:xfrm>
            <a:off x="684211" y="685800"/>
            <a:ext cx="10794615" cy="5572957"/>
          </a:xfrm>
        </p:spPr>
        <p:txBody>
          <a:bodyPr/>
          <a:lstStyle/>
          <a:p>
            <a:r>
              <a:rPr lang="en-AU" b="1" dirty="0"/>
              <a:t>Product: </a:t>
            </a:r>
            <a:r>
              <a:rPr lang="en-AU" dirty="0"/>
              <a:t>Responsive website. </a:t>
            </a:r>
          </a:p>
          <a:p>
            <a:r>
              <a:rPr lang="en-AU" b="1" dirty="0"/>
              <a:t>Client Name</a:t>
            </a:r>
            <a:r>
              <a:rPr lang="en-AU" dirty="0"/>
              <a:t>: Bravo careers / </a:t>
            </a:r>
            <a:r>
              <a:rPr lang="en-AU" dirty="0" err="1"/>
              <a:t>Arif</a:t>
            </a:r>
            <a:r>
              <a:rPr lang="en-AU" dirty="0"/>
              <a:t> Systems</a:t>
            </a:r>
          </a:p>
          <a:p>
            <a:r>
              <a:rPr lang="en-AU" b="1" dirty="0"/>
              <a:t>Project Description: </a:t>
            </a:r>
            <a:endParaRPr lang="en-AU" dirty="0"/>
          </a:p>
          <a:p>
            <a:r>
              <a:rPr lang="en-AU" dirty="0"/>
              <a:t>A modern web platform with modern design language, layout, responsiveness, optimization and accessibility especially focused on the mobile first design philosophy and layout. The business implementation is that potential clients can engage directly with the consultants and the consultants can manage a better client relationship.</a:t>
            </a:r>
          </a:p>
          <a:p>
            <a:r>
              <a:rPr lang="en-AU" dirty="0"/>
              <a:t>Responsive design- It is a new website design concept in which a website scales/transforms form desktop, tablet and mobile interface by using only one codebase.</a:t>
            </a:r>
          </a:p>
          <a:p>
            <a:r>
              <a:rPr lang="en-AU" b="1" dirty="0"/>
              <a:t>Progress</a:t>
            </a:r>
            <a:r>
              <a:rPr lang="en-AU" dirty="0"/>
              <a:t>: The basic framework is laid out and we just need to add more content</a:t>
            </a:r>
          </a:p>
          <a:p>
            <a:endParaRPr lang="en-AU" dirty="0"/>
          </a:p>
        </p:txBody>
      </p:sp>
    </p:spTree>
    <p:extLst>
      <p:ext uri="{BB962C8B-B14F-4D97-AF65-F5344CB8AC3E}">
        <p14:creationId xmlns:p14="http://schemas.microsoft.com/office/powerpoint/2010/main" val="216422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4D42-5DA5-4C82-9142-29094F7F778E}"/>
              </a:ext>
            </a:extLst>
          </p:cNvPr>
          <p:cNvSpPr>
            <a:spLocks noGrp="1"/>
          </p:cNvSpPr>
          <p:nvPr>
            <p:ph type="title"/>
          </p:nvPr>
        </p:nvSpPr>
        <p:spPr/>
        <p:txBody>
          <a:bodyPr/>
          <a:lstStyle/>
          <a:p>
            <a:r>
              <a:rPr lang="en-US" dirty="0"/>
              <a:t>Client requirements</a:t>
            </a:r>
            <a:endParaRPr lang="en-AU" dirty="0"/>
          </a:p>
        </p:txBody>
      </p:sp>
      <p:sp>
        <p:nvSpPr>
          <p:cNvPr id="3" name="Content Placeholder 2">
            <a:extLst>
              <a:ext uri="{FF2B5EF4-FFF2-40B4-BE49-F238E27FC236}">
                <a16:creationId xmlns:a16="http://schemas.microsoft.com/office/drawing/2014/main" id="{925A53D0-1130-4F1B-94E9-9F8B27D0C7EF}"/>
              </a:ext>
            </a:extLst>
          </p:cNvPr>
          <p:cNvSpPr>
            <a:spLocks noGrp="1"/>
          </p:cNvSpPr>
          <p:nvPr>
            <p:ph idx="1"/>
          </p:nvPr>
        </p:nvSpPr>
        <p:spPr>
          <a:xfrm>
            <a:off x="684212" y="685800"/>
            <a:ext cx="10532428" cy="3615267"/>
          </a:xfrm>
        </p:spPr>
        <p:txBody>
          <a:bodyPr>
            <a:normAutofit fontScale="92500" lnSpcReduction="20000"/>
          </a:bodyPr>
          <a:lstStyle/>
          <a:p>
            <a:r>
              <a:rPr lang="en-US" sz="2800" dirty="0"/>
              <a:t>Design and implement Responsive website</a:t>
            </a:r>
          </a:p>
          <a:p>
            <a:r>
              <a:rPr lang="en-US" sz="2800" dirty="0"/>
              <a:t>Modern design language and modern aesthetic</a:t>
            </a:r>
          </a:p>
          <a:p>
            <a:r>
              <a:rPr lang="en-US" sz="2800" dirty="0"/>
              <a:t>Mobile friendly</a:t>
            </a:r>
          </a:p>
          <a:p>
            <a:r>
              <a:rPr lang="en-US" sz="2800" dirty="0"/>
              <a:t>Use of modern STACK as old website technologies are now obsolete</a:t>
            </a:r>
          </a:p>
          <a:p>
            <a:r>
              <a:rPr lang="en-US" sz="2800" dirty="0"/>
              <a:t>Easy content management system for blogs and announcements</a:t>
            </a:r>
          </a:p>
          <a:p>
            <a:r>
              <a:rPr lang="en-US" sz="2800" dirty="0"/>
              <a:t>Appointment service for clients</a:t>
            </a:r>
          </a:p>
        </p:txBody>
      </p:sp>
    </p:spTree>
    <p:extLst>
      <p:ext uri="{BB962C8B-B14F-4D97-AF65-F5344CB8AC3E}">
        <p14:creationId xmlns:p14="http://schemas.microsoft.com/office/powerpoint/2010/main" val="316387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D58B7CEF-377E-43E9-BBA5-6D4DEA87848A}"/>
              </a:ext>
            </a:extLst>
          </p:cNvPr>
          <p:cNvGraphicFramePr>
            <a:graphicFrameLocks noGrp="1"/>
          </p:cNvGraphicFramePr>
          <p:nvPr>
            <p:extLst>
              <p:ext uri="{D42A27DB-BD31-4B8C-83A1-F6EECF244321}">
                <p14:modId xmlns:p14="http://schemas.microsoft.com/office/powerpoint/2010/main" val="3727869836"/>
              </p:ext>
            </p:extLst>
          </p:nvPr>
        </p:nvGraphicFramePr>
        <p:xfrm>
          <a:off x="660400" y="568961"/>
          <a:ext cx="10830559" cy="5683608"/>
        </p:xfrm>
        <a:graphic>
          <a:graphicData uri="http://schemas.openxmlformats.org/drawingml/2006/table">
            <a:tbl>
              <a:tblPr firstRow="1" firstCol="1" bandRow="1">
                <a:tableStyleId>{327F97BB-C833-4FB7-BDE5-3F7075034690}</a:tableStyleId>
              </a:tblPr>
              <a:tblGrid>
                <a:gridCol w="3610987">
                  <a:extLst>
                    <a:ext uri="{9D8B030D-6E8A-4147-A177-3AD203B41FA5}">
                      <a16:colId xmlns:a16="http://schemas.microsoft.com/office/drawing/2014/main" val="3896519134"/>
                    </a:ext>
                  </a:extLst>
                </a:gridCol>
                <a:gridCol w="3609786">
                  <a:extLst>
                    <a:ext uri="{9D8B030D-6E8A-4147-A177-3AD203B41FA5}">
                      <a16:colId xmlns:a16="http://schemas.microsoft.com/office/drawing/2014/main" val="4020180668"/>
                    </a:ext>
                  </a:extLst>
                </a:gridCol>
                <a:gridCol w="3609786">
                  <a:extLst>
                    <a:ext uri="{9D8B030D-6E8A-4147-A177-3AD203B41FA5}">
                      <a16:colId xmlns:a16="http://schemas.microsoft.com/office/drawing/2014/main" val="3977076792"/>
                    </a:ext>
                  </a:extLst>
                </a:gridCol>
              </a:tblGrid>
              <a:tr h="690902">
                <a:tc>
                  <a:txBody>
                    <a:bodyPr/>
                    <a:lstStyle/>
                    <a:p>
                      <a:pPr>
                        <a:lnSpc>
                          <a:spcPct val="106000"/>
                        </a:lnSpc>
                        <a:spcAft>
                          <a:spcPts val="0"/>
                        </a:spcAft>
                      </a:pPr>
                      <a:r>
                        <a:rPr lang="en-AU" sz="2400" dirty="0">
                          <a:effectLst/>
                        </a:rPr>
                        <a:t>30361543</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Ajit Kunwar</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Scrum Master/Tester/DB</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3938921"/>
                  </a:ext>
                </a:extLst>
              </a:tr>
              <a:tr h="1412225">
                <a:tc>
                  <a:txBody>
                    <a:bodyPr/>
                    <a:lstStyle/>
                    <a:p>
                      <a:pPr>
                        <a:lnSpc>
                          <a:spcPct val="106000"/>
                        </a:lnSpc>
                        <a:spcAft>
                          <a:spcPts val="0"/>
                        </a:spcAft>
                      </a:pPr>
                      <a:r>
                        <a:rPr lang="en-AU" sz="2400" dirty="0">
                          <a:effectLst/>
                        </a:rPr>
                        <a:t>30361559</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Birendra Rokaha</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Product Manager/ Design and Code</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705517"/>
                  </a:ext>
                </a:extLst>
              </a:tr>
              <a:tr h="1412225">
                <a:tc>
                  <a:txBody>
                    <a:bodyPr/>
                    <a:lstStyle/>
                    <a:p>
                      <a:pPr>
                        <a:lnSpc>
                          <a:spcPct val="106000"/>
                        </a:lnSpc>
                        <a:spcAft>
                          <a:spcPts val="0"/>
                        </a:spcAft>
                      </a:pPr>
                      <a:r>
                        <a:rPr lang="en-AU" sz="2400" strike="sngStrike">
                          <a:effectLst/>
                        </a:rPr>
                        <a:t>30323980</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strike="sngStrike">
                          <a:effectLst/>
                        </a:rPr>
                        <a:t>Petar Petrov (Left the Uni)</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strike="sngStrike">
                          <a:effectLst/>
                        </a:rPr>
                        <a:t>Development Team/Design and Code</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7586854"/>
                  </a:ext>
                </a:extLst>
              </a:tr>
              <a:tr h="690902">
                <a:tc>
                  <a:txBody>
                    <a:bodyPr/>
                    <a:lstStyle/>
                    <a:p>
                      <a:pPr>
                        <a:lnSpc>
                          <a:spcPct val="106000"/>
                        </a:lnSpc>
                        <a:spcAft>
                          <a:spcPts val="0"/>
                        </a:spcAft>
                      </a:pPr>
                      <a:r>
                        <a:rPr lang="en-AU" sz="2400">
                          <a:effectLst/>
                        </a:rPr>
                        <a:t>30347752</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Sushant Adhikari</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Documentation/Tester</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2711080"/>
                  </a:ext>
                </a:extLst>
              </a:tr>
              <a:tr h="1412225">
                <a:tc>
                  <a:txBody>
                    <a:bodyPr/>
                    <a:lstStyle/>
                    <a:p>
                      <a:pPr>
                        <a:lnSpc>
                          <a:spcPct val="106000"/>
                        </a:lnSpc>
                        <a:spcAft>
                          <a:spcPts val="0"/>
                        </a:spcAft>
                      </a:pPr>
                      <a:r>
                        <a:rPr lang="en-AU" sz="2400">
                          <a:effectLst/>
                        </a:rPr>
                        <a:t> </a:t>
                      </a:r>
                    </a:p>
                    <a:p>
                      <a:pPr>
                        <a:lnSpc>
                          <a:spcPct val="106000"/>
                        </a:lnSpc>
                        <a:spcAft>
                          <a:spcPts val="0"/>
                        </a:spcAft>
                      </a:pPr>
                      <a:r>
                        <a:rPr lang="en-AU" sz="2400">
                          <a:effectLst/>
                        </a:rPr>
                        <a:t>30117452</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a:effectLst/>
                        </a:rPr>
                        <a:t>Chao Zhang (Newly added member on 3 april,2020)</a:t>
                      </a:r>
                      <a:endParaRPr lang="en-AU"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6000"/>
                        </a:lnSpc>
                        <a:spcAft>
                          <a:spcPts val="0"/>
                        </a:spcAft>
                      </a:pPr>
                      <a:r>
                        <a:rPr lang="en-AU" sz="2400" dirty="0">
                          <a:effectLst/>
                        </a:rPr>
                        <a:t>Client communication/Design</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27047"/>
                  </a:ext>
                </a:extLst>
              </a:tr>
            </a:tbl>
          </a:graphicData>
        </a:graphic>
      </p:graphicFrame>
    </p:spTree>
    <p:extLst>
      <p:ext uri="{BB962C8B-B14F-4D97-AF65-F5344CB8AC3E}">
        <p14:creationId xmlns:p14="http://schemas.microsoft.com/office/powerpoint/2010/main" val="407773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A603-0A04-4399-9B7F-7A4BAE6458E0}"/>
              </a:ext>
            </a:extLst>
          </p:cNvPr>
          <p:cNvSpPr>
            <a:spLocks noGrp="1"/>
          </p:cNvSpPr>
          <p:nvPr>
            <p:ph type="title"/>
          </p:nvPr>
        </p:nvSpPr>
        <p:spPr/>
        <p:txBody>
          <a:bodyPr/>
          <a:lstStyle/>
          <a:p>
            <a:r>
              <a:rPr lang="en-US" dirty="0"/>
              <a:t>Tools and Technologies</a:t>
            </a:r>
            <a:endParaRPr lang="en-AU" dirty="0"/>
          </a:p>
        </p:txBody>
      </p:sp>
      <p:sp>
        <p:nvSpPr>
          <p:cNvPr id="3" name="Content Placeholder 2">
            <a:extLst>
              <a:ext uri="{FF2B5EF4-FFF2-40B4-BE49-F238E27FC236}">
                <a16:creationId xmlns:a16="http://schemas.microsoft.com/office/drawing/2014/main" id="{2EC51BAF-3FF7-408A-ABB9-B89E94B9F545}"/>
              </a:ext>
            </a:extLst>
          </p:cNvPr>
          <p:cNvSpPr>
            <a:spLocks noGrp="1"/>
          </p:cNvSpPr>
          <p:nvPr>
            <p:ph idx="1"/>
          </p:nvPr>
        </p:nvSpPr>
        <p:spPr>
          <a:xfrm>
            <a:off x="684212" y="685800"/>
            <a:ext cx="10823576" cy="4272280"/>
          </a:xfrm>
        </p:spPr>
        <p:txBody>
          <a:bodyPr>
            <a:normAutofit lnSpcReduction="10000"/>
          </a:bodyPr>
          <a:lstStyle/>
          <a:p>
            <a:r>
              <a:rPr lang="en-AU" b="1" dirty="0"/>
              <a:t>Design and prototype: </a:t>
            </a:r>
            <a:r>
              <a:rPr lang="en-AU" dirty="0" err="1"/>
              <a:t>Figma</a:t>
            </a:r>
            <a:endParaRPr lang="en-AU" dirty="0"/>
          </a:p>
          <a:p>
            <a:r>
              <a:rPr lang="en-AU" b="1" dirty="0"/>
              <a:t>IDE</a:t>
            </a:r>
            <a:r>
              <a:rPr lang="en-AU" dirty="0"/>
              <a:t>: Visual studio code for frontend and Backend coding</a:t>
            </a:r>
          </a:p>
          <a:p>
            <a:r>
              <a:rPr lang="en-AU" b="1" dirty="0"/>
              <a:t>Front end technologies</a:t>
            </a:r>
            <a:r>
              <a:rPr lang="en-AU" dirty="0"/>
              <a:t>: This is the code that runs on client’s device and contains layout and interface. HTML5, CSS3, SASS, Bootstrap and Vanilla JavaScript</a:t>
            </a:r>
          </a:p>
          <a:p>
            <a:r>
              <a:rPr lang="en-AU" b="1" dirty="0"/>
              <a:t>Back end technologies</a:t>
            </a:r>
            <a:r>
              <a:rPr lang="en-AU" dirty="0"/>
              <a:t>: This is the code that runs on the servers and contain all the business logic. MERN stack: MongoDB(database), Express, React and NodeJS</a:t>
            </a:r>
          </a:p>
          <a:p>
            <a:r>
              <a:rPr lang="en-AU" b="1" dirty="0"/>
              <a:t>Debugging and testing</a:t>
            </a:r>
            <a:r>
              <a:rPr lang="en-AU" dirty="0"/>
              <a:t>: Chrome Developer Tools and Firefox Developer Tools</a:t>
            </a:r>
          </a:p>
          <a:p>
            <a:r>
              <a:rPr lang="en-AU" b="1" dirty="0"/>
              <a:t>Git Repository</a:t>
            </a:r>
            <a:r>
              <a:rPr lang="en-AU" dirty="0"/>
              <a:t>: GitHub</a:t>
            </a:r>
          </a:p>
          <a:p>
            <a:r>
              <a:rPr lang="en-AU" b="1" dirty="0"/>
              <a:t>Team collaboration</a:t>
            </a:r>
            <a:r>
              <a:rPr lang="en-AU" dirty="0"/>
              <a:t>: Microsoft teams, Messenger, Trello and Skype</a:t>
            </a:r>
          </a:p>
          <a:p>
            <a:r>
              <a:rPr lang="en-AU" b="1" dirty="0"/>
              <a:t>Documentation storage and sharing:</a:t>
            </a:r>
            <a:r>
              <a:rPr lang="en-AU" dirty="0"/>
              <a:t> Google Drive, Google Docs and Gmail</a:t>
            </a:r>
          </a:p>
          <a:p>
            <a:r>
              <a:rPr lang="en-AU" b="1" dirty="0"/>
              <a:t>Experimental/Alt. technologies</a:t>
            </a:r>
            <a:r>
              <a:rPr lang="en-AU" dirty="0"/>
              <a:t>: Django (AI chatbot), Angular and Vue</a:t>
            </a:r>
          </a:p>
        </p:txBody>
      </p:sp>
    </p:spTree>
    <p:extLst>
      <p:ext uri="{BB962C8B-B14F-4D97-AF65-F5344CB8AC3E}">
        <p14:creationId xmlns:p14="http://schemas.microsoft.com/office/powerpoint/2010/main" val="338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D438-2218-4598-BB99-5B3C72978C92}"/>
              </a:ext>
            </a:extLst>
          </p:cNvPr>
          <p:cNvSpPr>
            <a:spLocks noGrp="1"/>
          </p:cNvSpPr>
          <p:nvPr>
            <p:ph type="title"/>
          </p:nvPr>
        </p:nvSpPr>
        <p:spPr/>
        <p:txBody>
          <a:bodyPr/>
          <a:lstStyle/>
          <a:p>
            <a:r>
              <a:rPr lang="en-US" dirty="0"/>
              <a:t>Progress so far</a:t>
            </a:r>
            <a:endParaRPr lang="en-AU" dirty="0"/>
          </a:p>
        </p:txBody>
      </p:sp>
      <p:sp>
        <p:nvSpPr>
          <p:cNvPr id="3" name="Content Placeholder 2">
            <a:extLst>
              <a:ext uri="{FF2B5EF4-FFF2-40B4-BE49-F238E27FC236}">
                <a16:creationId xmlns:a16="http://schemas.microsoft.com/office/drawing/2014/main" id="{85080FAB-8AE3-4C86-A097-7EB356B7DF02}"/>
              </a:ext>
            </a:extLst>
          </p:cNvPr>
          <p:cNvSpPr>
            <a:spLocks noGrp="1"/>
          </p:cNvSpPr>
          <p:nvPr>
            <p:ph idx="1"/>
          </p:nvPr>
        </p:nvSpPr>
        <p:spPr>
          <a:xfrm>
            <a:off x="684212" y="685800"/>
            <a:ext cx="10715308" cy="3615267"/>
          </a:xfrm>
        </p:spPr>
        <p:txBody>
          <a:bodyPr>
            <a:normAutofit lnSpcReduction="10000"/>
          </a:bodyPr>
          <a:lstStyle/>
          <a:p>
            <a:r>
              <a:rPr lang="en-AU" sz="2400" dirty="0"/>
              <a:t>Design layout is ready and set up. Fully functioning prototype live through </a:t>
            </a:r>
            <a:r>
              <a:rPr lang="en-AU" sz="2400" dirty="0" err="1"/>
              <a:t>Figma</a:t>
            </a:r>
            <a:r>
              <a:rPr lang="en-AU" sz="2400" dirty="0"/>
              <a:t> online.</a:t>
            </a:r>
            <a:br>
              <a:rPr lang="en-AU" sz="2400" dirty="0"/>
            </a:br>
            <a:r>
              <a:rPr lang="en-AU" sz="2400" dirty="0"/>
              <a:t>Peter (Left University) has the prototype and we are communicating with him to get the files.</a:t>
            </a:r>
          </a:p>
          <a:p>
            <a:pPr lvl="0"/>
            <a:r>
              <a:rPr lang="en-AU" sz="2400" dirty="0"/>
              <a:t>Backend code has started.</a:t>
            </a:r>
          </a:p>
          <a:p>
            <a:r>
              <a:rPr lang="en-AU" sz="2400" dirty="0"/>
              <a:t>As of this documentation all files are available for anyone on GitHub and Microsoft teams </a:t>
            </a:r>
          </a:p>
          <a:p>
            <a:r>
              <a:rPr lang="en-AU" sz="2400" dirty="0"/>
              <a:t>The basic framework has been setup and need to add more content.</a:t>
            </a:r>
          </a:p>
        </p:txBody>
      </p:sp>
    </p:spTree>
    <p:extLst>
      <p:ext uri="{BB962C8B-B14F-4D97-AF65-F5344CB8AC3E}">
        <p14:creationId xmlns:p14="http://schemas.microsoft.com/office/powerpoint/2010/main" val="36204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F61A-3310-4E85-9BE2-283B2474565B}"/>
              </a:ext>
            </a:extLst>
          </p:cNvPr>
          <p:cNvSpPr>
            <a:spLocks noGrp="1"/>
          </p:cNvSpPr>
          <p:nvPr>
            <p:ph type="title"/>
          </p:nvPr>
        </p:nvSpPr>
        <p:spPr/>
        <p:txBody>
          <a:bodyPr/>
          <a:lstStyle/>
          <a:p>
            <a:r>
              <a:rPr lang="en-AU" dirty="0"/>
              <a:t>Progress made during break</a:t>
            </a:r>
          </a:p>
        </p:txBody>
      </p:sp>
      <p:sp>
        <p:nvSpPr>
          <p:cNvPr id="3" name="Content Placeholder 2">
            <a:extLst>
              <a:ext uri="{FF2B5EF4-FFF2-40B4-BE49-F238E27FC236}">
                <a16:creationId xmlns:a16="http://schemas.microsoft.com/office/drawing/2014/main" id="{B5C3B27F-5348-46F5-BBDE-0D0041F4832A}"/>
              </a:ext>
            </a:extLst>
          </p:cNvPr>
          <p:cNvSpPr>
            <a:spLocks noGrp="1"/>
          </p:cNvSpPr>
          <p:nvPr>
            <p:ph idx="1"/>
          </p:nvPr>
        </p:nvSpPr>
        <p:spPr>
          <a:xfrm>
            <a:off x="684212" y="685800"/>
            <a:ext cx="10755948" cy="3615267"/>
          </a:xfrm>
        </p:spPr>
        <p:txBody>
          <a:bodyPr>
            <a:normAutofit fontScale="85000" lnSpcReduction="10000"/>
          </a:bodyPr>
          <a:lstStyle/>
          <a:p>
            <a:pPr lvl="0"/>
            <a:r>
              <a:rPr lang="en-AU" sz="2400" dirty="0"/>
              <a:t>Each member conducted further reading in their appointed domains.</a:t>
            </a:r>
          </a:p>
          <a:p>
            <a:r>
              <a:rPr lang="en-AU" sz="2400" dirty="0"/>
              <a:t>Birendra – React, NodeJS, Express, MongoDB, HTML, CSS and JS.</a:t>
            </a:r>
          </a:p>
          <a:p>
            <a:r>
              <a:rPr lang="en-AU" sz="2400" dirty="0" err="1"/>
              <a:t>Ajit</a:t>
            </a:r>
            <a:r>
              <a:rPr lang="en-AU" sz="2400" dirty="0"/>
              <a:t> – MongoDB, Express, HTML, CSS and JS.</a:t>
            </a:r>
          </a:p>
          <a:p>
            <a:r>
              <a:rPr lang="en-AU" sz="2400" dirty="0"/>
              <a:t>Sushant – Chrome developer tools, VSC debugger, HTML, CSS and JS.</a:t>
            </a:r>
          </a:p>
          <a:p>
            <a:pPr lvl="0"/>
            <a:r>
              <a:rPr lang="en-AU" sz="2400" dirty="0"/>
              <a:t>We looked at various industry trends to gather more requirements and tweak our designs further.</a:t>
            </a:r>
          </a:p>
          <a:p>
            <a:pPr lvl="0"/>
            <a:r>
              <a:rPr lang="en-AU" sz="2400" dirty="0"/>
              <a:t>Got some experimental ideas that we may try to implement.</a:t>
            </a:r>
          </a:p>
          <a:p>
            <a:pPr lvl="0"/>
            <a:r>
              <a:rPr lang="en-AU" sz="2400" dirty="0"/>
              <a:t>We also worked on some client feedback from the first project to add additional features into the website design and change few layout patterns.</a:t>
            </a:r>
          </a:p>
        </p:txBody>
      </p:sp>
    </p:spTree>
    <p:extLst>
      <p:ext uri="{BB962C8B-B14F-4D97-AF65-F5344CB8AC3E}">
        <p14:creationId xmlns:p14="http://schemas.microsoft.com/office/powerpoint/2010/main" val="339121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516B-8083-4DD3-A799-5617A1EE804E}"/>
              </a:ext>
            </a:extLst>
          </p:cNvPr>
          <p:cNvSpPr>
            <a:spLocks noGrp="1"/>
          </p:cNvSpPr>
          <p:nvPr>
            <p:ph type="title"/>
          </p:nvPr>
        </p:nvSpPr>
        <p:spPr/>
        <p:txBody>
          <a:bodyPr/>
          <a:lstStyle/>
          <a:p>
            <a:r>
              <a:rPr lang="en-US" dirty="0"/>
              <a:t>Potential features</a:t>
            </a:r>
            <a:endParaRPr lang="en-AU" dirty="0"/>
          </a:p>
        </p:txBody>
      </p:sp>
      <p:sp>
        <p:nvSpPr>
          <p:cNvPr id="3" name="Content Placeholder 2">
            <a:extLst>
              <a:ext uri="{FF2B5EF4-FFF2-40B4-BE49-F238E27FC236}">
                <a16:creationId xmlns:a16="http://schemas.microsoft.com/office/drawing/2014/main" id="{8216B28B-5C09-4BDF-8B64-EE28F534F529}"/>
              </a:ext>
            </a:extLst>
          </p:cNvPr>
          <p:cNvSpPr>
            <a:spLocks noGrp="1"/>
          </p:cNvSpPr>
          <p:nvPr>
            <p:ph idx="1"/>
          </p:nvPr>
        </p:nvSpPr>
        <p:spPr>
          <a:xfrm>
            <a:off x="684212" y="685800"/>
            <a:ext cx="10004108" cy="3615267"/>
          </a:xfrm>
        </p:spPr>
        <p:txBody>
          <a:bodyPr/>
          <a:lstStyle/>
          <a:p>
            <a:r>
              <a:rPr lang="en-US" sz="2400" dirty="0"/>
              <a:t>Chatbot: Our team is looking to implement a chatbot that will automatically guide users to their desired services. However, it is very vast task, difficult to implement and not required by the client, so as of today it is still only in initial analyzation phase.</a:t>
            </a:r>
          </a:p>
          <a:p>
            <a:r>
              <a:rPr lang="en-US" sz="2400" dirty="0"/>
              <a:t>24/7 support: A support chat service so clients can connect easily with their respective consultants</a:t>
            </a:r>
          </a:p>
          <a:p>
            <a:endParaRPr lang="en-AU" dirty="0"/>
          </a:p>
        </p:txBody>
      </p:sp>
    </p:spTree>
    <p:extLst>
      <p:ext uri="{BB962C8B-B14F-4D97-AF65-F5344CB8AC3E}">
        <p14:creationId xmlns:p14="http://schemas.microsoft.com/office/powerpoint/2010/main" val="401880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FAC0-42B3-414F-AF6F-3AE225B4105D}"/>
              </a:ext>
            </a:extLst>
          </p:cNvPr>
          <p:cNvSpPr>
            <a:spLocks noGrp="1"/>
          </p:cNvSpPr>
          <p:nvPr>
            <p:ph type="title"/>
          </p:nvPr>
        </p:nvSpPr>
        <p:spPr/>
        <p:txBody>
          <a:bodyPr/>
          <a:lstStyle/>
          <a:p>
            <a:r>
              <a:rPr lang="en-US" dirty="0"/>
              <a:t>Sprint 3</a:t>
            </a:r>
            <a:endParaRPr lang="en-AU" dirty="0"/>
          </a:p>
        </p:txBody>
      </p:sp>
      <p:graphicFrame>
        <p:nvGraphicFramePr>
          <p:cNvPr id="4" name="Table 4">
            <a:extLst>
              <a:ext uri="{FF2B5EF4-FFF2-40B4-BE49-F238E27FC236}">
                <a16:creationId xmlns:a16="http://schemas.microsoft.com/office/drawing/2014/main" id="{01536656-0FE8-4FC6-ADA5-DD2A69DA119D}"/>
              </a:ext>
            </a:extLst>
          </p:cNvPr>
          <p:cNvGraphicFramePr>
            <a:graphicFrameLocks noGrp="1"/>
          </p:cNvGraphicFramePr>
          <p:nvPr>
            <p:ph idx="1"/>
            <p:extLst>
              <p:ext uri="{D42A27DB-BD31-4B8C-83A1-F6EECF244321}">
                <p14:modId xmlns:p14="http://schemas.microsoft.com/office/powerpoint/2010/main" val="591082505"/>
              </p:ext>
            </p:extLst>
          </p:nvPr>
        </p:nvGraphicFramePr>
        <p:xfrm>
          <a:off x="684212" y="685800"/>
          <a:ext cx="10288588" cy="3268536"/>
        </p:xfrm>
        <a:graphic>
          <a:graphicData uri="http://schemas.openxmlformats.org/drawingml/2006/table">
            <a:tbl>
              <a:tblPr firstRow="1" bandRow="1">
                <a:tableStyleId>{5C22544A-7EE6-4342-B048-85BDC9FD1C3A}</a:tableStyleId>
              </a:tblPr>
              <a:tblGrid>
                <a:gridCol w="2572147">
                  <a:extLst>
                    <a:ext uri="{9D8B030D-6E8A-4147-A177-3AD203B41FA5}">
                      <a16:colId xmlns:a16="http://schemas.microsoft.com/office/drawing/2014/main" val="1900015789"/>
                    </a:ext>
                  </a:extLst>
                </a:gridCol>
                <a:gridCol w="2572147">
                  <a:extLst>
                    <a:ext uri="{9D8B030D-6E8A-4147-A177-3AD203B41FA5}">
                      <a16:colId xmlns:a16="http://schemas.microsoft.com/office/drawing/2014/main" val="471116238"/>
                    </a:ext>
                  </a:extLst>
                </a:gridCol>
                <a:gridCol w="2572147">
                  <a:extLst>
                    <a:ext uri="{9D8B030D-6E8A-4147-A177-3AD203B41FA5}">
                      <a16:colId xmlns:a16="http://schemas.microsoft.com/office/drawing/2014/main" val="4232860928"/>
                    </a:ext>
                  </a:extLst>
                </a:gridCol>
                <a:gridCol w="2572147">
                  <a:extLst>
                    <a:ext uri="{9D8B030D-6E8A-4147-A177-3AD203B41FA5}">
                      <a16:colId xmlns:a16="http://schemas.microsoft.com/office/drawing/2014/main" val="111083899"/>
                    </a:ext>
                  </a:extLst>
                </a:gridCol>
              </a:tblGrid>
              <a:tr h="416830">
                <a:tc>
                  <a:txBody>
                    <a:bodyPr/>
                    <a:lstStyle/>
                    <a:p>
                      <a:r>
                        <a:rPr lang="en-US" dirty="0"/>
                        <a:t>Requirements</a:t>
                      </a:r>
                      <a:endParaRPr lang="en-AU" dirty="0"/>
                    </a:p>
                  </a:txBody>
                  <a:tcPr/>
                </a:tc>
                <a:tc>
                  <a:txBody>
                    <a:bodyPr/>
                    <a:lstStyle/>
                    <a:p>
                      <a:r>
                        <a:rPr lang="en-US" dirty="0"/>
                        <a:t>Condition and satisfaction</a:t>
                      </a:r>
                      <a:endParaRPr lang="en-AU" dirty="0"/>
                    </a:p>
                  </a:txBody>
                  <a:tcPr/>
                </a:tc>
                <a:tc>
                  <a:txBody>
                    <a:bodyPr/>
                    <a:lstStyle/>
                    <a:p>
                      <a:r>
                        <a:rPr lang="en-US" dirty="0"/>
                        <a:t>Task and estimates</a:t>
                      </a:r>
                      <a:endParaRPr lang="en-AU" dirty="0"/>
                    </a:p>
                  </a:txBody>
                  <a:tcPr/>
                </a:tc>
                <a:tc>
                  <a:txBody>
                    <a:bodyPr/>
                    <a:lstStyle/>
                    <a:p>
                      <a:r>
                        <a:rPr lang="en-US" dirty="0"/>
                        <a:t>Estimated time</a:t>
                      </a:r>
                      <a:endParaRPr lang="en-AU" dirty="0"/>
                    </a:p>
                  </a:txBody>
                  <a:tcPr/>
                </a:tc>
                <a:extLst>
                  <a:ext uri="{0D108BD9-81ED-4DB2-BD59-A6C34878D82A}">
                    <a16:rowId xmlns:a16="http://schemas.microsoft.com/office/drawing/2014/main" val="2317572335"/>
                  </a:ext>
                </a:extLst>
              </a:tr>
              <a:tr h="1711690">
                <a:tc>
                  <a:txBody>
                    <a:bodyPr/>
                    <a:lstStyle/>
                    <a:p>
                      <a:pPr>
                        <a:lnSpc>
                          <a:spcPct val="107000"/>
                        </a:lnSpc>
                        <a:spcAft>
                          <a:spcPts val="0"/>
                        </a:spcAft>
                      </a:pPr>
                      <a:r>
                        <a:rPr lang="en-AU"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SD2: Initial design prototype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Creation of an initial design prototype using the prototyping software - Figma.</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T1: Creating a theme by following standard design patterns for the website.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T2: Creating a design mock up using Figma.</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T3: Every member reviews the prototype and provides feedback.</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2 hours</a:t>
                      </a:r>
                    </a:p>
                    <a:p>
                      <a:pPr>
                        <a:lnSpc>
                          <a:spcPct val="107000"/>
                        </a:lnSpc>
                        <a:spcAft>
                          <a:spcPts val="0"/>
                        </a:spcAft>
                      </a:pPr>
                      <a:endParaRPr lang="en-AU"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6940735"/>
                  </a:ext>
                </a:extLst>
              </a:tr>
            </a:tbl>
          </a:graphicData>
        </a:graphic>
      </p:graphicFrame>
    </p:spTree>
    <p:extLst>
      <p:ext uri="{BB962C8B-B14F-4D97-AF65-F5344CB8AC3E}">
        <p14:creationId xmlns:p14="http://schemas.microsoft.com/office/powerpoint/2010/main" val="4205650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61</TotalTime>
  <Words>605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Slice</vt:lpstr>
      <vt:lpstr>Bravo careers</vt:lpstr>
      <vt:lpstr>PowerPoint Presentation</vt:lpstr>
      <vt:lpstr>Client requirements</vt:lpstr>
      <vt:lpstr>PowerPoint Presentation</vt:lpstr>
      <vt:lpstr>Tools and Technologies</vt:lpstr>
      <vt:lpstr>Progress so far</vt:lpstr>
      <vt:lpstr>Progress made during break</vt:lpstr>
      <vt:lpstr>Potential features</vt:lpstr>
      <vt:lpstr>Sprint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Bravo careers</dc:title>
  <dc:creator>Birendra Rokaha</dc:creator>
  <cp:lastModifiedBy>Birendra Rokaha</cp:lastModifiedBy>
  <cp:revision>9</cp:revision>
  <dcterms:created xsi:type="dcterms:W3CDTF">2020-04-17T00:23:54Z</dcterms:created>
  <dcterms:modified xsi:type="dcterms:W3CDTF">2020-04-17T01:25:19Z</dcterms:modified>
</cp:coreProperties>
</file>