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4630400" cy="8229600"/>
  <p:notesSz cx="8229600" cy="14630400"/>
  <p:embeddedFontLst>
    <p:embeddedFont>
      <p:font typeface="Crimson Pro Semi Bold" panose="020B0604020202020204" charset="0"/>
      <p:regular r:id="rId13"/>
    </p:embeddedFont>
    <p:embeddedFont>
      <p:font typeface="Heebo" pitchFamily="2" charset="-79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27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9598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0F0F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91527"/>
            <a:ext cx="1166971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Dynamic Job Shop Scheduling: A Deep Reinforcement Learning Approach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49247"/>
            <a:ext cx="1166971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This presentation explores a new approach to job shop scheduling using deep reinforcement learning, designed to optimize production in multi-agent manufacturing systems. The objective is to improve scheduling efficiency and resource utilization in dynamic, personalized production environments.</a:t>
            </a:r>
            <a:endParaRPr lang="en-US" sz="1750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9DEE4F43-4B98-E390-86FA-26F0CFA8A3E7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7896"/>
            <a:ext cx="788622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Conclusion and Future Directions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41559"/>
            <a:ext cx="1036342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deep reinforcement learning approach to job shop scheduling offers a promising solution for dynamic and personalized production environments. Future research could explore further advancements in the AI scheduler, such as incorporating more complex reward functions and integrating real-time machine learning techniques.</a:t>
            </a:r>
            <a:endParaRPr lang="en-US" sz="1750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20E3A0B6-ABDB-CC77-9E69-06BB68675270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90340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Challenge of Personalized Production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14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Customer Demand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1" y="4396859"/>
            <a:ext cx="523049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With increasing social productivity, customer demand for personalized products is growing. This leads to a shift from mass production to small-scale, customized production.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677426" y="3815715"/>
            <a:ext cx="31293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Manufacturing Challenges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6677426" y="4396859"/>
            <a:ext cx="5348088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Manufacturers face challenges in meeting this demand for multi-variety and variable-batch orders. Efficient and energy-saving production becomes crucial.</a:t>
            </a:r>
            <a:endParaRPr lang="en-US" sz="1750" dirty="0"/>
          </a:p>
        </p:txBody>
      </p:sp>
      <p:sp>
        <p:nvSpPr>
          <p:cNvPr id="7" name="Shape 0">
            <a:extLst>
              <a:ext uri="{FF2B5EF4-FFF2-40B4-BE49-F238E27FC236}">
                <a16:creationId xmlns:a16="http://schemas.microsoft.com/office/drawing/2014/main" id="{9FA49E96-B55D-AC62-6D98-5BD29A23DDC0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45976"/>
            <a:ext cx="75346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Role of Job Shop Scheduling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094917"/>
            <a:ext cx="1139308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Job shop scheduling, a complex NP-hard problem, involves allocating operations to machines to optimize production performance. The goal is to find the best schedule that minimizes time, cost, and resource utilization, while meeting production demands.</a:t>
            </a:r>
            <a:endParaRPr lang="en-US" sz="1750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4A9D742C-85D7-459C-DC03-B0DDAF47E38E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73191"/>
            <a:ext cx="107609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Traditional Approaches and Their Limitations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9772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988100" y="4062293"/>
            <a:ext cx="12168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9772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Heuristic Algorithms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7" y="4467701"/>
            <a:ext cx="45855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Various heuristic algorithms have been used to solve job shop scheduling problems, but they can struggle with dynamic environments.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667" y="397728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7599402" y="4062293"/>
            <a:ext cx="16883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65783" y="3977283"/>
            <a:ext cx="39610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Multi-Objective Decision-Making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65783" y="4467701"/>
            <a:ext cx="442341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Linearly combining multiple evaluation metrics to build a multi-objective decision-making model often leads to local optima.</a:t>
            </a:r>
            <a:endParaRPr lang="en-US" sz="1750" dirty="0"/>
          </a:p>
        </p:txBody>
      </p:sp>
      <p:sp>
        <p:nvSpPr>
          <p:cNvPr id="11" name="Shape 0">
            <a:extLst>
              <a:ext uri="{FF2B5EF4-FFF2-40B4-BE49-F238E27FC236}">
                <a16:creationId xmlns:a16="http://schemas.microsoft.com/office/drawing/2014/main" id="{6F693C35-655A-D168-2F28-E60B29E2B0E1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2359131"/>
            <a:ext cx="1113951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Deep Reinforcement Learning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for Dynamic Scheduling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1" y="4276368"/>
            <a:ext cx="112086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Deep reinforcement learning (DRL) offers a powerful solution for tackling the challenges of dynamic job shop scheduling. The approach leverages the ability of AI algorithms to learn from data and adapt to changing conditions.</a:t>
            </a:r>
            <a:endParaRPr lang="en-US" sz="1750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EFB5DECB-D9F4-D2D1-5EBB-49026A59B131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91527"/>
            <a:ext cx="10870573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Training the AI Scheduler with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Proximal Policy Optimization (PPO)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449247"/>
            <a:ext cx="1123940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PPO algorithm is used to train the AI scheduler by iteratively improving the decision-making policy based on feedback received from the workshop environment. This continuous learning process ensures the AI scheduler adapts to dynamic conditions.</a:t>
            </a:r>
            <a:endParaRPr lang="en-US" sz="1750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506096DA-8B5F-236C-8F7A-917F4764F1A8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227427"/>
            <a:ext cx="84371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The AI Scheduler: A Key Component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1" y="4276368"/>
            <a:ext cx="1066310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AI scheduler, a decision-making module based on DRL, acts as the brain of the scheduling system. It receives information about job characteristics and machine states, and generates optimal production strategies to allocate tasks.</a:t>
            </a:r>
            <a:endParaRPr lang="en-US" sz="1750" dirty="0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9206687B-B94A-17AC-B125-A013C6A67C57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60410" y="1518517"/>
            <a:ext cx="77107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540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Key Elements of the AI Scheduler</a:t>
            </a:r>
            <a:endParaRPr lang="en-US" sz="5400" dirty="0"/>
          </a:p>
        </p:txBody>
      </p:sp>
      <p:sp>
        <p:nvSpPr>
          <p:cNvPr id="3" name="Shape 1"/>
          <p:cNvSpPr/>
          <p:nvPr/>
        </p:nvSpPr>
        <p:spPr>
          <a:xfrm>
            <a:off x="0" y="5472933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361123" y="3937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6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State Space</a:t>
            </a:r>
            <a:endParaRPr lang="en-US" sz="3600" dirty="0"/>
          </a:p>
        </p:txBody>
      </p:sp>
      <p:sp>
        <p:nvSpPr>
          <p:cNvPr id="5" name="Text 3"/>
          <p:cNvSpPr/>
          <p:nvPr/>
        </p:nvSpPr>
        <p:spPr>
          <a:xfrm>
            <a:off x="290621" y="5613862"/>
            <a:ext cx="374273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state space represents the workshop environment, including job attributes and machine status. It provides crucial context for decision-making.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5216962" y="5472933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6227548" y="3937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6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Action Space</a:t>
            </a:r>
            <a:endParaRPr lang="en-US" sz="3600" dirty="0"/>
          </a:p>
        </p:txBody>
      </p:sp>
      <p:sp>
        <p:nvSpPr>
          <p:cNvPr id="8" name="Text 6"/>
          <p:cNvSpPr/>
          <p:nvPr/>
        </p:nvSpPr>
        <p:spPr>
          <a:xfrm>
            <a:off x="5543669" y="5613862"/>
            <a:ext cx="3742730" cy="25235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action space comprises all possible actions the AI scheduler can take, ranging from standby to assigning jobs to specific machines.</a:t>
            </a:r>
            <a:endParaRPr lang="en-US" sz="2000" dirty="0"/>
          </a:p>
        </p:txBody>
      </p:sp>
      <p:sp>
        <p:nvSpPr>
          <p:cNvPr id="9" name="Shape 7"/>
          <p:cNvSpPr/>
          <p:nvPr/>
        </p:nvSpPr>
        <p:spPr>
          <a:xfrm>
            <a:off x="10434042" y="5472933"/>
            <a:ext cx="4196358" cy="2758559"/>
          </a:xfrm>
          <a:prstGeom prst="roundRect">
            <a:avLst>
              <a:gd name="adj" fmla="val 1233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11093973" y="39376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36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Reward Function</a:t>
            </a:r>
            <a:endParaRPr lang="en-US" sz="3600" dirty="0"/>
          </a:p>
        </p:txBody>
      </p:sp>
      <p:sp>
        <p:nvSpPr>
          <p:cNvPr id="11" name="Text 9"/>
          <p:cNvSpPr/>
          <p:nvPr/>
        </p:nvSpPr>
        <p:spPr>
          <a:xfrm>
            <a:off x="10660856" y="5613862"/>
            <a:ext cx="37427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reward function guides the AI scheduler's learning process by assigning values to actions based on their impact on overall performance.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7479"/>
            <a:ext cx="750915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52D47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Implementation and Evaluation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5466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246602"/>
            <a:ext cx="291929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Simulation Environment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1" y="4737021"/>
            <a:ext cx="47016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AI scheduler is initially trained in a simulated workshop environment to optimize performance before being deployed in real-world settings.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4088" y="275466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85221" y="424660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D"/>
                </a:solidFill>
                <a:latin typeface="Crimson Pro Semi Bold" pitchFamily="34" charset="0"/>
                <a:ea typeface="Crimson Pro Semi Bold" pitchFamily="34" charset="-122"/>
                <a:cs typeface="Crimson Pro Semi Bold" pitchFamily="34" charset="-120"/>
              </a:rPr>
              <a:t>Performance Metrics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394089" y="4737021"/>
            <a:ext cx="457102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D"/>
                </a:solidFill>
                <a:latin typeface="Heebo" pitchFamily="34" charset="0"/>
                <a:ea typeface="Heebo" pitchFamily="34" charset="-122"/>
                <a:cs typeface="Heebo" pitchFamily="34" charset="-120"/>
              </a:rPr>
              <a:t>The AI scheduler's performance is evaluated based on various metrics, including completion time, tardiness, workload balance, and resource utilization.</a:t>
            </a:r>
            <a:endParaRPr lang="en-US" sz="1750" dirty="0"/>
          </a:p>
        </p:txBody>
      </p:sp>
      <p:sp>
        <p:nvSpPr>
          <p:cNvPr id="11" name="Shape 0">
            <a:extLst>
              <a:ext uri="{FF2B5EF4-FFF2-40B4-BE49-F238E27FC236}">
                <a16:creationId xmlns:a16="http://schemas.microsoft.com/office/drawing/2014/main" id="{B877186B-7D20-A703-1404-AC1F6AAFE4BF}"/>
              </a:ext>
            </a:extLst>
          </p:cNvPr>
          <p:cNvSpPr/>
          <p:nvPr/>
        </p:nvSpPr>
        <p:spPr>
          <a:xfrm>
            <a:off x="12909176" y="1"/>
            <a:ext cx="1721224" cy="8229600"/>
          </a:xfrm>
          <a:prstGeom prst="rect">
            <a:avLst/>
          </a:prstGeom>
          <a:solidFill>
            <a:srgbClr val="E5E0DF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533</Words>
  <Application>Microsoft Office PowerPoint</Application>
  <PresentationFormat>Custom</PresentationFormat>
  <Paragraphs>48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Crimson Pro Semi Bold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rushi birewar</cp:lastModifiedBy>
  <cp:revision>2</cp:revision>
  <dcterms:created xsi:type="dcterms:W3CDTF">2024-12-07T17:13:18Z</dcterms:created>
  <dcterms:modified xsi:type="dcterms:W3CDTF">2024-12-07T19:50:27Z</dcterms:modified>
</cp:coreProperties>
</file>