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Raleway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Light-italic.fntdata"/><Relationship Id="rId30" Type="http://schemas.openxmlformats.org/officeDocument/2006/relationships/font" Target="fonts/RalewayLigh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aleway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yann.lecun.com/exdb/mnist/" TargetMode="External"/><Relationship Id="rId4" Type="http://schemas.openxmlformats.org/officeDocument/2006/relationships/hyperlink" Target="https://archive.ics.uci.edu/ml/datasets/iris"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kaggle.com/" TargetMode="External"/><Relationship Id="rId4" Type="http://schemas.openxmlformats.org/officeDocument/2006/relationships/hyperlink" Target="https://docs.google.com/document/d/1TOC41vbdTZpyzM6nz7KV6v_S4W_KfpK4EMQ-LUAkki4/edit?usp=sharing" TargetMode="External"/><Relationship Id="rId5" Type="http://schemas.openxmlformats.org/officeDocument/2006/relationships/hyperlink" Target="https://www.dataquest.io/blog/web-scraping-tutorial-pyth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numpy.org/license.html#licen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jupyter.org/" TargetMode="External"/><Relationship Id="rId4" Type="http://schemas.openxmlformats.org/officeDocument/2006/relationships/hyperlink" Target="https://github.com/jupyter/jupyter/wiki/A-gallery-of-interesting-Jupyter-Notebook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ensorflow.org/install/" TargetMode="External"/><Relationship Id="rId4" Type="http://schemas.openxmlformats.org/officeDocument/2006/relationships/hyperlink" Target="https://www.tensorflow.org/get_started/mnist/beginners" TargetMode="External"/><Relationship Id="rId5" Type="http://schemas.openxmlformats.org/officeDocument/2006/relationships/hyperlink" Target="https://www.tensorflow.org/get_started/mnist/pros" TargetMode="Externa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keras.io/" TargetMode="External"/><Relationship Id="rId4" Type="http://schemas.openxmlformats.org/officeDocument/2006/relationships/hyperlink" Target="https://github.com/fchollet/keras/tree/master/examples" TargetMode="External"/><Relationship Id="rId5" Type="http://schemas.openxmlformats.org/officeDocument/2006/relationships/hyperlink" Target="https://github.com/bcarlyle/Momentum-AI-machine-learning-course/blob/master/lesson1/Getting%20started%20with%20AI.ipynb" TargetMode="External"/><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bcarlyle/Momentum-AI-machine-learning-course/blob/master/lesson1/Getting%20started%20with%20AI.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machinelearningmastery.com/linear-algebra-machine-learning/" TargetMode="External"/><Relationship Id="rId4" Type="http://schemas.openxmlformats.org/officeDocument/2006/relationships/hyperlink" Target="https://www.umiacs.umd.edu/~hal/courses/2013S_ML/math4ml.pdf" TargetMode="External"/><Relationship Id="rId5" Type="http://schemas.openxmlformats.org/officeDocument/2006/relationships/hyperlink" Target="http://machinelearningmastery.com/crash-course-statistics-machine-learning/" TargetMode="External"/><Relationship Id="rId6" Type="http://schemas.openxmlformats.org/officeDocument/2006/relationships/hyperlink" Target="http://www.wildml.com/2015/09/implementing-a-neural-network-from-scrat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s://en.wikipedia.org/wiki/Machine_learning#Reinforcement_learning" TargetMode="External"/><Relationship Id="rId10" Type="http://schemas.openxmlformats.org/officeDocument/2006/relationships/hyperlink" Target="https://en.wikipedia.org/wiki/Machine_learning#Bayesian_networks" TargetMode="External"/><Relationship Id="rId13" Type="http://schemas.openxmlformats.org/officeDocument/2006/relationships/hyperlink" Target="https://en.wikipedia.org/wiki/Machine_learning#Similarity_and_metric_learning" TargetMode="External"/><Relationship Id="rId12" Type="http://schemas.openxmlformats.org/officeDocument/2006/relationships/hyperlink" Target="https://en.wikipedia.org/wiki/Machine_learning#Representation_learning"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Machine_learning#Decision_tree_learning" TargetMode="External"/><Relationship Id="rId4" Type="http://schemas.openxmlformats.org/officeDocument/2006/relationships/hyperlink" Target="https://en.wikipedia.org/wiki/Machine_learning#Association_rule_learning" TargetMode="External"/><Relationship Id="rId9" Type="http://schemas.openxmlformats.org/officeDocument/2006/relationships/hyperlink" Target="https://en.wikipedia.org/wiki/Machine_learning#Clustering" TargetMode="External"/><Relationship Id="rId15" Type="http://schemas.openxmlformats.org/officeDocument/2006/relationships/hyperlink" Target="https://en.wikipedia.org/wiki/Machine_learning#Sparse_dictionary_learning" TargetMode="External"/><Relationship Id="rId14" Type="http://schemas.openxmlformats.org/officeDocument/2006/relationships/hyperlink" Target="https://en.wikipedia.org/wiki/Machine_learning#Sparse_dictionary_learning" TargetMode="External"/><Relationship Id="rId17" Type="http://schemas.openxmlformats.org/officeDocument/2006/relationships/hyperlink" Target="https://en.wikipedia.org/wiki/Machine_learning#Rule-based_machine_learning" TargetMode="External"/><Relationship Id="rId16" Type="http://schemas.openxmlformats.org/officeDocument/2006/relationships/hyperlink" Target="https://en.wikipedia.org/wiki/Machine_learning#Genetic_algorithms" TargetMode="External"/><Relationship Id="rId5" Type="http://schemas.openxmlformats.org/officeDocument/2006/relationships/hyperlink" Target="https://en.wikipedia.org/wiki/Machine_learning#Artificial_neural_networks" TargetMode="External"/><Relationship Id="rId6" Type="http://schemas.openxmlformats.org/officeDocument/2006/relationships/hyperlink" Target="https://en.wikipedia.org/wiki/Machine_learning#Deep_learning" TargetMode="External"/><Relationship Id="rId18" Type="http://schemas.openxmlformats.org/officeDocument/2006/relationships/hyperlink" Target="https://en.wikipedia.org/wiki/Machine_learning#Learning_classifier_systems" TargetMode="External"/><Relationship Id="rId7" Type="http://schemas.openxmlformats.org/officeDocument/2006/relationships/hyperlink" Target="https://en.wikipedia.org/wiki/Machine_learning#Inductive_logic_programming" TargetMode="External"/><Relationship Id="rId8" Type="http://schemas.openxmlformats.org/officeDocument/2006/relationships/hyperlink" Target="https://en.wikipedia.org/wiki/Machine_learning#Support_vector_machin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lnSpc>
                <a:spcPct val="115000"/>
              </a:lnSpc>
              <a:spcBef>
                <a:spcPts val="1800"/>
              </a:spcBef>
              <a:spcAft>
                <a:spcPts val="600"/>
              </a:spcAft>
              <a:buClr>
                <a:schemeClr val="dk1"/>
              </a:buClr>
              <a:buSzPct val="25000"/>
              <a:buFont typeface="Arial"/>
              <a:buNone/>
            </a:pPr>
            <a:r>
              <a:rPr lang="en" sz="6000">
                <a:latin typeface="Raleway Light"/>
                <a:ea typeface="Raleway Light"/>
                <a:cs typeface="Raleway Light"/>
                <a:sym typeface="Raleway Light"/>
              </a:rPr>
              <a:t>What is AI?</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rtl="0">
              <a:spcBef>
                <a:spcPts val="0"/>
              </a:spcBef>
              <a:buNone/>
            </a:pPr>
            <a:r>
              <a:rPr lang="en" sz="1800"/>
              <a:t> </a:t>
            </a:r>
            <a:r>
              <a:rPr lang="en" sz="1800">
                <a:solidFill>
                  <a:schemeClr val="dk1"/>
                </a:solidFill>
                <a:latin typeface="Raleway Light"/>
                <a:ea typeface="Raleway Light"/>
                <a:cs typeface="Raleway Light"/>
                <a:sym typeface="Raleway Light"/>
              </a:rPr>
              <a:t>AI or Artificial Intelligence is the idea that intelligence can be defined so precisely that we can make an make a machine perform all the required steps to become intelligent.</a:t>
            </a:r>
          </a:p>
          <a:p>
            <a:pPr lvl="0" rtl="0">
              <a:lnSpc>
                <a:spcPct val="115000"/>
              </a:lnSpc>
              <a:spcBef>
                <a:spcPts val="0"/>
              </a:spcBef>
              <a:buClr>
                <a:schemeClr val="dk1"/>
              </a:buClr>
              <a:buSzPct val="61111"/>
              <a:buFont typeface="Arial"/>
              <a:buNone/>
            </a:pPr>
            <a:r>
              <a:t/>
            </a:r>
            <a:endParaRPr sz="1800">
              <a:solidFill>
                <a:schemeClr val="dk1"/>
              </a:solidFill>
              <a:latin typeface="Raleway Light"/>
              <a:ea typeface="Raleway Light"/>
              <a:cs typeface="Raleway Light"/>
              <a:sym typeface="Raleway Light"/>
            </a:endParaRPr>
          </a:p>
          <a:p>
            <a:pPr lvl="0" rtl="0">
              <a:lnSpc>
                <a:spcPct val="115000"/>
              </a:lnSpc>
              <a:spcBef>
                <a:spcPts val="0"/>
              </a:spcBef>
              <a:buClr>
                <a:schemeClr val="dk1"/>
              </a:buClr>
              <a:buSzPct val="61111"/>
              <a:buFont typeface="Arial"/>
              <a:buNone/>
            </a:pPr>
            <a:r>
              <a:rPr lang="en" sz="1800">
                <a:solidFill>
                  <a:schemeClr val="dk1"/>
                </a:solidFill>
                <a:latin typeface="Raleway Light"/>
                <a:ea typeface="Raleway Light"/>
                <a:cs typeface="Raleway Light"/>
                <a:sym typeface="Raleway Light"/>
              </a:rPr>
              <a:t>One of the fields long term goals is general intelligence, making machine that can think like humans.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1600"/>
              </a:spcBef>
              <a:spcAft>
                <a:spcPts val="400"/>
              </a:spcAft>
              <a:buClr>
                <a:schemeClr val="dk1"/>
              </a:buClr>
              <a:buSzPct val="44000"/>
              <a:buFont typeface="Arial"/>
              <a:buNone/>
            </a:pPr>
            <a:r>
              <a:rPr lang="en" sz="2500">
                <a:solidFill>
                  <a:srgbClr val="434343"/>
                </a:solidFill>
              </a:rPr>
              <a:t>Classic machine learning datasets</a:t>
            </a:r>
          </a:p>
        </p:txBody>
      </p:sp>
      <p:sp>
        <p:nvSpPr>
          <p:cNvPr id="114" name="Shape 114"/>
          <p:cNvSpPr txBox="1"/>
          <p:nvPr>
            <p:ph idx="1" type="body"/>
          </p:nvPr>
        </p:nvSpPr>
        <p:spPr>
          <a:xfrm>
            <a:off x="5300675" y="1200525"/>
            <a:ext cx="36033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t/>
            </a:r>
            <a:endParaRPr b="1" sz="1100">
              <a:solidFill>
                <a:schemeClr val="dk1"/>
              </a:solidFill>
              <a:latin typeface="Raleway"/>
              <a:ea typeface="Raleway"/>
              <a:cs typeface="Raleway"/>
              <a:sym typeface="Raleway"/>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MNIST</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MNIST is a dataset of handwritten digits. It is the hello world of machine learning. The goal with MNIST is to classify (guess) which handwritten digit is displayed by use of a machine learning model.</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3"/>
              </a:rPr>
              <a:t>http://yann.lecun.com/exdb/mnist/</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IRIS</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IRIS is another equally famous machine learning dataset. Iris is a dataset for classifying different types of flowers.</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4"/>
              </a:rPr>
              <a:t>https://archive.ics.uci.edu/ml/datasets/iris</a:t>
            </a:r>
          </a:p>
          <a:p>
            <a:pPr lvl="0">
              <a:spcBef>
                <a:spcPts val="0"/>
              </a:spcBef>
              <a:buNone/>
            </a:pPr>
            <a:r>
              <a:t/>
            </a:r>
            <a:endParaRPr/>
          </a:p>
        </p:txBody>
      </p:sp>
      <p:pic>
        <p:nvPicPr>
          <p:cNvPr descr="mnist.png" id="115" name="Shape 115"/>
          <p:cNvPicPr preferRelativeResize="0"/>
          <p:nvPr/>
        </p:nvPicPr>
        <p:blipFill>
          <a:blip r:embed="rId5">
            <a:alphaModFix/>
          </a:blip>
          <a:stretch>
            <a:fillRect/>
          </a:stretch>
        </p:blipFill>
        <p:spPr>
          <a:xfrm>
            <a:off x="311700" y="1298425"/>
            <a:ext cx="4892849" cy="3508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How to get data for machine learning</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rPr lang="en" sz="1400">
                <a:solidFill>
                  <a:schemeClr val="dk1"/>
                </a:solidFill>
                <a:latin typeface="Raleway Light"/>
                <a:ea typeface="Raleway Light"/>
                <a:cs typeface="Raleway Light"/>
                <a:sym typeface="Raleway Light"/>
              </a:rPr>
              <a:t>Open datasets on Kaggle</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Here are places you can find ready made datasets for machine learning</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3"/>
              </a:rPr>
              <a:t>http://kaggle.com/</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rPr lang="en" sz="1100">
                <a:solidFill>
                  <a:schemeClr val="dk1"/>
                </a:solidFill>
                <a:latin typeface="Raleway Light"/>
                <a:ea typeface="Raleway Light"/>
                <a:cs typeface="Raleway Light"/>
                <a:sym typeface="Raleway Light"/>
              </a:rPr>
              <a:t>Here is a list of all the datasets available at Kaggle with a link on where to download them. </a:t>
            </a: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rPr lang="en" sz="1100">
                <a:solidFill>
                  <a:schemeClr val="dk1"/>
                </a:solidFill>
                <a:latin typeface="Raleway Light"/>
                <a:ea typeface="Raleway Light"/>
                <a:cs typeface="Raleway Light"/>
                <a:sym typeface="Raleway Light"/>
              </a:rPr>
              <a:t>Here is a google doc with information about AI that contains a list to all the datsets on Kaggle.</a:t>
            </a:r>
          </a:p>
          <a:p>
            <a:pPr lvl="0" rtl="0">
              <a:spcBef>
                <a:spcPts val="0"/>
              </a:spcBef>
              <a:spcAft>
                <a:spcPts val="0"/>
              </a:spcAft>
              <a:buNone/>
            </a:pPr>
            <a:r>
              <a:rPr lang="en" sz="1100" u="sng">
                <a:solidFill>
                  <a:schemeClr val="hlink"/>
                </a:solidFill>
                <a:latin typeface="Raleway Light"/>
                <a:ea typeface="Raleway Light"/>
                <a:cs typeface="Raleway Light"/>
                <a:sym typeface="Raleway Light"/>
                <a:hlinkClick r:id="rId4"/>
              </a:rPr>
              <a:t>https://docs.google.com/document/d/1TOC41vbdTZpyzM6nz7KV6v_S4W_KfpK4EMQ-LUAkki4/edit?usp=sharing</a:t>
            </a:r>
          </a:p>
          <a:p>
            <a:pPr lvl="0" rtl="0">
              <a:spcBef>
                <a:spcPts val="1600"/>
              </a:spcBef>
              <a:spcAft>
                <a:spcPts val="400"/>
              </a:spcAft>
              <a:buClr>
                <a:schemeClr val="dk1"/>
              </a:buClr>
              <a:buSzPct val="78571"/>
              <a:buFont typeface="Arial"/>
              <a:buNone/>
            </a:pPr>
            <a:r>
              <a:rPr lang="en" sz="1400">
                <a:solidFill>
                  <a:srgbClr val="434343"/>
                </a:solidFill>
              </a:rPr>
              <a:t>Scrape data for machine learning</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Scraping is another way to get data. Scraping means to request data from websites and store it offline for later analysis.</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Here you can learn more about scraping.</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5"/>
              </a:rPr>
              <a:t>https://www.dataquest.io/blog/web-scraping-tutorial-python/</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1600"/>
              </a:spcBef>
              <a:spcAft>
                <a:spcPts val="400"/>
              </a:spcAft>
              <a:buClr>
                <a:schemeClr val="dk1"/>
              </a:buClr>
              <a:buSzPct val="44000"/>
              <a:buFont typeface="Arial"/>
              <a:buNone/>
            </a:pPr>
            <a:r>
              <a:rPr lang="en" sz="2500">
                <a:solidFill>
                  <a:srgbClr val="434343"/>
                </a:solidFill>
              </a:rPr>
              <a:t>What is an artificial neural network</a:t>
            </a:r>
          </a:p>
          <a:p>
            <a:pPr lvl="0">
              <a:spcBef>
                <a:spcPts val="0"/>
              </a:spcBef>
              <a:buNone/>
            </a:pPr>
            <a:r>
              <a:t/>
            </a:r>
            <a:endParaRPr/>
          </a:p>
        </p:txBody>
      </p:sp>
      <p:sp>
        <p:nvSpPr>
          <p:cNvPr id="127" name="Shape 127"/>
          <p:cNvSpPr txBox="1"/>
          <p:nvPr>
            <p:ph idx="1" type="body"/>
          </p:nvPr>
        </p:nvSpPr>
        <p:spPr>
          <a:xfrm>
            <a:off x="6213300" y="1408700"/>
            <a:ext cx="2619000" cy="34164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An artificial neural network is a form of machine learning algorithm that is modelled on how we suppose the brain functions. </a:t>
            </a:r>
          </a:p>
        </p:txBody>
      </p:sp>
      <p:pic>
        <p:nvPicPr>
          <p:cNvPr descr="perceptron.png" id="128" name="Shape 128"/>
          <p:cNvPicPr preferRelativeResize="0"/>
          <p:nvPr/>
        </p:nvPicPr>
        <p:blipFill>
          <a:blip r:embed="rId3">
            <a:alphaModFix/>
          </a:blip>
          <a:stretch>
            <a:fillRect/>
          </a:stretch>
        </p:blipFill>
        <p:spPr>
          <a:xfrm>
            <a:off x="311700" y="1152475"/>
            <a:ext cx="6080850" cy="3416400"/>
          </a:xfrm>
          <a:prstGeom prst="rect">
            <a:avLst/>
          </a:prstGeom>
          <a:noFill/>
          <a:ln>
            <a:noFill/>
          </a:ln>
        </p:spPr>
      </p:pic>
      <p:sp>
        <p:nvSpPr>
          <p:cNvPr id="129" name="Shape 129"/>
          <p:cNvSpPr txBox="1"/>
          <p:nvPr/>
        </p:nvSpPr>
        <p:spPr>
          <a:xfrm>
            <a:off x="1008875" y="4568875"/>
            <a:ext cx="4371900" cy="507600"/>
          </a:xfrm>
          <a:prstGeom prst="rect">
            <a:avLst/>
          </a:prstGeom>
          <a:noFill/>
          <a:ln>
            <a:noFill/>
          </a:ln>
        </p:spPr>
        <p:txBody>
          <a:bodyPr anchorCtr="0" anchor="t" bIns="91425" lIns="91425" rIns="91425" wrap="square" tIns="91425">
            <a:noAutofit/>
          </a:bodyPr>
          <a:lstStyle/>
          <a:p>
            <a:pPr lvl="0">
              <a:spcBef>
                <a:spcPts val="0"/>
              </a:spcBef>
              <a:buNone/>
            </a:pPr>
            <a:r>
              <a:rPr lang="en"/>
              <a:t>The first artificial neural network, the perceptron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1600"/>
              </a:spcBef>
              <a:spcAft>
                <a:spcPts val="400"/>
              </a:spcAft>
              <a:buClr>
                <a:schemeClr val="dk1"/>
              </a:buClr>
              <a:buSzPct val="44000"/>
              <a:buFont typeface="Arial"/>
              <a:buNone/>
            </a:pPr>
            <a:r>
              <a:rPr lang="en" sz="2500">
                <a:solidFill>
                  <a:srgbClr val="434343"/>
                </a:solidFill>
              </a:rPr>
              <a:t>Different types of artificial neural networks</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creen Shot 2017-09-19 at 17.17.40.png" id="136" name="Shape 136"/>
          <p:cNvPicPr preferRelativeResize="0"/>
          <p:nvPr/>
        </p:nvPicPr>
        <p:blipFill>
          <a:blip r:embed="rId3">
            <a:alphaModFix/>
          </a:blip>
          <a:stretch>
            <a:fillRect/>
          </a:stretch>
        </p:blipFill>
        <p:spPr>
          <a:xfrm>
            <a:off x="1053475" y="1152474"/>
            <a:ext cx="6524625" cy="353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1800"/>
              </a:spcBef>
              <a:spcAft>
                <a:spcPts val="600"/>
              </a:spcAft>
              <a:buClr>
                <a:schemeClr val="dk1"/>
              </a:buClr>
              <a:buSzPct val="44000"/>
              <a:buFont typeface="Arial"/>
              <a:buNone/>
            </a:pPr>
            <a:r>
              <a:rPr lang="en" sz="2500"/>
              <a:t>Technology to use to work with artificial neural networks</a:t>
            </a:r>
          </a:p>
          <a:p>
            <a:pPr lvl="0">
              <a:spcBef>
                <a:spcPts val="0"/>
              </a:spcBef>
              <a:buNone/>
            </a:pPr>
            <a:r>
              <a:t/>
            </a:r>
            <a:endParaRPr sz="2500"/>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1800"/>
              </a:spcBef>
              <a:spcAft>
                <a:spcPts val="600"/>
              </a:spcAft>
              <a:buClr>
                <a:schemeClr val="dk1"/>
              </a:buClr>
              <a:buSzPct val="68750"/>
              <a:buFont typeface="Arial"/>
              <a:buNone/>
            </a:pPr>
            <a:r>
              <a:rPr b="1" lang="en" sz="1600">
                <a:solidFill>
                  <a:schemeClr val="dk1"/>
                </a:solidFill>
              </a:rPr>
              <a:t>Python</a:t>
            </a:r>
          </a:p>
          <a:p>
            <a:pPr lvl="0">
              <a:spcBef>
                <a:spcPts val="0"/>
              </a:spcBef>
              <a:buNone/>
            </a:pPr>
            <a:r>
              <a:t/>
            </a:r>
            <a:endParaRPr sz="1600">
              <a:solidFill>
                <a:schemeClr val="dk1"/>
              </a:solidFill>
              <a:highlight>
                <a:srgbClr val="FFFFFF"/>
              </a:highlight>
            </a:endParaRPr>
          </a:p>
          <a:p>
            <a:pPr lvl="0">
              <a:spcBef>
                <a:spcPts val="0"/>
              </a:spcBef>
              <a:buNone/>
            </a:pPr>
            <a:r>
              <a:rPr lang="en" sz="1600">
                <a:solidFill>
                  <a:schemeClr val="dk1"/>
                </a:solidFill>
                <a:highlight>
                  <a:srgbClr val="FFFFFF"/>
                </a:highlight>
              </a:rPr>
              <a:t>The war over what programming language to use in data science is over. Python won. The biggest machine learning libraries are built in Python (Tensorflow, Keras). Just use Python. It’s fantastic.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Python libraries to use for machine learning</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1600"/>
              </a:spcBef>
              <a:spcAft>
                <a:spcPts val="400"/>
              </a:spcAft>
              <a:buClr>
                <a:schemeClr val="dk1"/>
              </a:buClr>
              <a:buSzPct val="78571"/>
              <a:buFont typeface="Arial"/>
              <a:buNone/>
            </a:pPr>
            <a:r>
              <a:rPr lang="en" sz="1400">
                <a:solidFill>
                  <a:srgbClr val="434343"/>
                </a:solidFill>
              </a:rPr>
              <a:t>Numpy</a:t>
            </a:r>
          </a:p>
          <a:p>
            <a:pPr lvl="0" rtl="0">
              <a:spcBef>
                <a:spcPts val="0"/>
              </a:spcBef>
              <a:spcAft>
                <a:spcPts val="700"/>
              </a:spcAft>
              <a:buClr>
                <a:schemeClr val="dk1"/>
              </a:buClr>
              <a:buSzPct val="110000"/>
              <a:buFont typeface="Arial"/>
              <a:buNone/>
            </a:pPr>
            <a:r>
              <a:rPr lang="en" sz="1000">
                <a:solidFill>
                  <a:srgbClr val="333333"/>
                </a:solidFill>
                <a:latin typeface="Raleway Light"/>
                <a:ea typeface="Raleway Light"/>
                <a:cs typeface="Raleway Light"/>
                <a:sym typeface="Raleway Light"/>
              </a:rPr>
              <a:t>NumPy is the fundamental package for scientific computing with Python. It contains among other things:</a:t>
            </a:r>
          </a:p>
          <a:p>
            <a:pPr indent="-292100" lvl="0" marL="698500" rtl="0">
              <a:lnSpc>
                <a:spcPct val="142500"/>
              </a:lnSpc>
              <a:spcBef>
                <a:spcPts val="0"/>
              </a:spcBef>
              <a:spcAft>
                <a:spcPts val="700"/>
              </a:spcAft>
              <a:buClr>
                <a:srgbClr val="333333"/>
              </a:buClr>
              <a:buSzPct val="100000"/>
              <a:buFont typeface="Raleway Light"/>
            </a:pPr>
            <a:r>
              <a:rPr lang="en" sz="1000">
                <a:solidFill>
                  <a:srgbClr val="333333"/>
                </a:solidFill>
                <a:latin typeface="Raleway Light"/>
                <a:ea typeface="Raleway Light"/>
                <a:cs typeface="Raleway Light"/>
                <a:sym typeface="Raleway Light"/>
              </a:rPr>
              <a:t>a powerful N-dimensional array object</a:t>
            </a:r>
          </a:p>
          <a:p>
            <a:pPr indent="-292100" lvl="0" marL="698500" rtl="0">
              <a:lnSpc>
                <a:spcPct val="142500"/>
              </a:lnSpc>
              <a:spcBef>
                <a:spcPts val="0"/>
              </a:spcBef>
              <a:spcAft>
                <a:spcPts val="700"/>
              </a:spcAft>
              <a:buClr>
                <a:srgbClr val="333333"/>
              </a:buClr>
              <a:buSzPct val="100000"/>
              <a:buFont typeface="Raleway Light"/>
            </a:pPr>
            <a:r>
              <a:rPr lang="en" sz="1000">
                <a:solidFill>
                  <a:srgbClr val="333333"/>
                </a:solidFill>
                <a:latin typeface="Raleway Light"/>
                <a:ea typeface="Raleway Light"/>
                <a:cs typeface="Raleway Light"/>
                <a:sym typeface="Raleway Light"/>
              </a:rPr>
              <a:t>sophisticated (broadcasting) functions</a:t>
            </a:r>
          </a:p>
          <a:p>
            <a:pPr indent="-292100" lvl="0" marL="698500" rtl="0">
              <a:lnSpc>
                <a:spcPct val="142500"/>
              </a:lnSpc>
              <a:spcBef>
                <a:spcPts val="0"/>
              </a:spcBef>
              <a:spcAft>
                <a:spcPts val="700"/>
              </a:spcAft>
              <a:buClr>
                <a:srgbClr val="333333"/>
              </a:buClr>
              <a:buSzPct val="100000"/>
              <a:buFont typeface="Raleway Light"/>
            </a:pPr>
            <a:r>
              <a:rPr lang="en" sz="1000">
                <a:solidFill>
                  <a:srgbClr val="333333"/>
                </a:solidFill>
                <a:latin typeface="Raleway Light"/>
                <a:ea typeface="Raleway Light"/>
                <a:cs typeface="Raleway Light"/>
                <a:sym typeface="Raleway Light"/>
              </a:rPr>
              <a:t>tools for integrating C/C++ and Fortran code</a:t>
            </a:r>
          </a:p>
          <a:p>
            <a:pPr indent="-292100" lvl="0" marL="698500" rtl="0">
              <a:lnSpc>
                <a:spcPct val="142500"/>
              </a:lnSpc>
              <a:spcBef>
                <a:spcPts val="0"/>
              </a:spcBef>
              <a:spcAft>
                <a:spcPts val="700"/>
              </a:spcAft>
              <a:buClr>
                <a:srgbClr val="333333"/>
              </a:buClr>
              <a:buSzPct val="100000"/>
              <a:buFont typeface="Raleway Light"/>
            </a:pPr>
            <a:r>
              <a:rPr lang="en" sz="1000">
                <a:solidFill>
                  <a:srgbClr val="333333"/>
                </a:solidFill>
                <a:latin typeface="Raleway Light"/>
                <a:ea typeface="Raleway Light"/>
                <a:cs typeface="Raleway Light"/>
                <a:sym typeface="Raleway Light"/>
              </a:rPr>
              <a:t>useful linear algebra, Fourier transform, and random number capabilities</a:t>
            </a:r>
          </a:p>
          <a:p>
            <a:pPr lvl="0" rtl="0">
              <a:spcBef>
                <a:spcPts val="0"/>
              </a:spcBef>
              <a:spcAft>
                <a:spcPts val="700"/>
              </a:spcAft>
              <a:buClr>
                <a:schemeClr val="dk1"/>
              </a:buClr>
              <a:buSzPct val="110000"/>
              <a:buFont typeface="Arial"/>
              <a:buNone/>
            </a:pPr>
            <a:r>
              <a:rPr lang="en" sz="1000">
                <a:solidFill>
                  <a:srgbClr val="333333"/>
                </a:solidFill>
                <a:latin typeface="Raleway Light"/>
                <a:ea typeface="Raleway Light"/>
                <a:cs typeface="Raleway Light"/>
                <a:sym typeface="Raleway Light"/>
              </a:rPr>
              <a:t>Besides its obvious scientific uses, NumPy can also be used as an efficient multi-dimensional container of generic data. Arbitrary data-types can be defined. This allows NumPy to seamlessly and speedily integrate with a wide variety of databases.</a:t>
            </a:r>
          </a:p>
          <a:p>
            <a:pPr lvl="0" rtl="0">
              <a:spcBef>
                <a:spcPts val="0"/>
              </a:spcBef>
              <a:spcAft>
                <a:spcPts val="700"/>
              </a:spcAft>
              <a:buClr>
                <a:schemeClr val="dk1"/>
              </a:buClr>
              <a:buSzPct val="110000"/>
              <a:buFont typeface="Arial"/>
              <a:buNone/>
            </a:pPr>
            <a:r>
              <a:rPr lang="en" sz="1000">
                <a:solidFill>
                  <a:srgbClr val="333333"/>
                </a:solidFill>
                <a:latin typeface="Raleway Light"/>
                <a:ea typeface="Raleway Light"/>
                <a:cs typeface="Raleway Light"/>
                <a:sym typeface="Raleway Light"/>
              </a:rPr>
              <a:t>NumPy is licensed under the </a:t>
            </a:r>
            <a:r>
              <a:rPr lang="en" sz="1000" u="sng">
                <a:solidFill>
                  <a:srgbClr val="0088CC"/>
                </a:solidFill>
                <a:latin typeface="Raleway Light"/>
                <a:ea typeface="Raleway Light"/>
                <a:cs typeface="Raleway Light"/>
                <a:sym typeface="Raleway Light"/>
                <a:hlinkClick r:id="rId3"/>
              </a:rPr>
              <a:t>BSD license</a:t>
            </a:r>
            <a:r>
              <a:rPr lang="en" sz="1000">
                <a:solidFill>
                  <a:srgbClr val="333333"/>
                </a:solidFill>
                <a:latin typeface="Raleway Light"/>
                <a:ea typeface="Raleway Light"/>
                <a:cs typeface="Raleway Light"/>
                <a:sym typeface="Raleway Light"/>
              </a:rPr>
              <a:t>, enabling reuse with few restrictions.</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Numpy is used in AI for building a neural network from scratch among other things.</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Python libraries for machine learning</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1600"/>
              </a:spcBef>
              <a:spcAft>
                <a:spcPts val="400"/>
              </a:spcAft>
              <a:buClr>
                <a:schemeClr val="dk1"/>
              </a:buClr>
              <a:buSzPct val="78571"/>
              <a:buFont typeface="Arial"/>
              <a:buNone/>
            </a:pPr>
            <a:r>
              <a:rPr lang="en" sz="1400">
                <a:solidFill>
                  <a:srgbClr val="434343"/>
                </a:solidFill>
              </a:rPr>
              <a:t>Pandas</a:t>
            </a:r>
          </a:p>
          <a:p>
            <a:pPr indent="-298450" lvl="0" marL="457200" rtl="0">
              <a:spcBef>
                <a:spcPts val="0"/>
              </a:spcBef>
              <a:spcAft>
                <a:spcPts val="0"/>
              </a:spcAft>
              <a:buClr>
                <a:schemeClr val="dk1"/>
              </a:buClr>
              <a:buSzPct val="100000"/>
            </a:pPr>
            <a:r>
              <a:rPr lang="en" sz="1100">
                <a:solidFill>
                  <a:schemeClr val="dk1"/>
                </a:solidFill>
              </a:rPr>
              <a:t>Pandas is a library for working with arrays </a:t>
            </a:r>
          </a:p>
          <a:p>
            <a:pPr indent="-298450" lvl="0" marL="457200" rtl="0">
              <a:spcBef>
                <a:spcPts val="0"/>
              </a:spcBef>
              <a:spcAft>
                <a:spcPts val="0"/>
              </a:spcAft>
              <a:buClr>
                <a:schemeClr val="dk1"/>
              </a:buClr>
              <a:buSzPct val="100000"/>
            </a:pPr>
            <a:r>
              <a:rPr lang="en" sz="1100">
                <a:solidFill>
                  <a:schemeClr val="dk1"/>
                </a:solidFill>
              </a:rPr>
              <a:t>Creates dataframes for working with high dimensional arrays</a:t>
            </a:r>
          </a:p>
          <a:p>
            <a:pPr indent="-298450" lvl="0" marL="457200" rtl="0">
              <a:spcBef>
                <a:spcPts val="0"/>
              </a:spcBef>
              <a:spcAft>
                <a:spcPts val="0"/>
              </a:spcAft>
              <a:buClr>
                <a:schemeClr val="dk1"/>
              </a:buClr>
              <a:buSzPct val="100000"/>
            </a:pPr>
            <a:r>
              <a:rPr lang="en" sz="1100">
                <a:solidFill>
                  <a:schemeClr val="dk1"/>
                </a:solidFill>
              </a:rPr>
              <a:t>Great for working with CSV files</a:t>
            </a:r>
          </a:p>
          <a:p>
            <a:pPr lvl="0" rtl="0">
              <a:spcBef>
                <a:spcPts val="1600"/>
              </a:spcBef>
              <a:spcAft>
                <a:spcPts val="400"/>
              </a:spcAft>
              <a:buNone/>
            </a:pPr>
            <a:r>
              <a:rPr lang="en" sz="1400">
                <a:solidFill>
                  <a:srgbClr val="434343"/>
                </a:solidFill>
              </a:rPr>
              <a:t>Scikitlearn</a:t>
            </a:r>
          </a:p>
          <a:p>
            <a:pPr indent="-304800" lvl="0" marL="457200" rtl="0">
              <a:spcBef>
                <a:spcPts val="1600"/>
              </a:spcBef>
              <a:spcAft>
                <a:spcPts val="400"/>
              </a:spcAft>
              <a:buClr>
                <a:srgbClr val="434343"/>
              </a:buClr>
              <a:buSzPct val="100000"/>
            </a:pPr>
            <a:r>
              <a:rPr lang="en" sz="1200">
                <a:solidFill>
                  <a:srgbClr val="434343"/>
                </a:solidFill>
              </a:rPr>
              <a:t>Simple and efficient tools for data mining and data analysis </a:t>
            </a:r>
          </a:p>
          <a:p>
            <a:pPr indent="-304800" lvl="0" marL="457200" rtl="0">
              <a:spcBef>
                <a:spcPts val="1600"/>
              </a:spcBef>
              <a:spcAft>
                <a:spcPts val="400"/>
              </a:spcAft>
              <a:buClr>
                <a:srgbClr val="434343"/>
              </a:buClr>
              <a:buSzPct val="100000"/>
            </a:pPr>
            <a:r>
              <a:rPr lang="en" sz="1200">
                <a:solidFill>
                  <a:srgbClr val="434343"/>
                </a:solidFill>
              </a:rPr>
              <a:t>Built on NumPy, SciPy, and matplotlib</a:t>
            </a:r>
          </a:p>
          <a:p>
            <a:pPr lvl="0" rtl="0">
              <a:spcBef>
                <a:spcPts val="1600"/>
              </a:spcBef>
              <a:spcAft>
                <a:spcPts val="400"/>
              </a:spcAft>
              <a:buNone/>
            </a:pPr>
            <a:r>
              <a:rPr lang="en" sz="1400">
                <a:solidFill>
                  <a:srgbClr val="434343"/>
                </a:solidFill>
              </a:rPr>
              <a:t>Matplotlib</a:t>
            </a:r>
          </a:p>
          <a:p>
            <a:pPr indent="-317500" lvl="0" marL="457200" rtl="0">
              <a:spcBef>
                <a:spcPts val="1600"/>
              </a:spcBef>
              <a:spcAft>
                <a:spcPts val="400"/>
              </a:spcAft>
              <a:buClr>
                <a:srgbClr val="434343"/>
              </a:buClr>
              <a:buSzPct val="100000"/>
            </a:pPr>
            <a:r>
              <a:rPr lang="en" sz="1400">
                <a:solidFill>
                  <a:srgbClr val="434343"/>
                </a:solidFill>
              </a:rPr>
              <a:t>Visualisation library for statistic</a:t>
            </a:r>
          </a:p>
          <a:p>
            <a:pPr lvl="0" rtl="0">
              <a:spcBef>
                <a:spcPts val="1600"/>
              </a:spcBef>
              <a:spcAft>
                <a:spcPts val="400"/>
              </a:spcAft>
              <a:buClr>
                <a:schemeClr val="dk1"/>
              </a:buClr>
              <a:buSzPct val="78571"/>
              <a:buFont typeface="Arial"/>
              <a:buNone/>
            </a:pPr>
            <a:r>
              <a:t/>
            </a:r>
            <a:endParaRPr sz="1400">
              <a:solidFill>
                <a:srgbClr val="434343"/>
              </a:solidFill>
            </a:endParaRP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Python libraries for machine learning</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1600"/>
              </a:spcBef>
              <a:spcAft>
                <a:spcPts val="400"/>
              </a:spcAft>
              <a:buNone/>
            </a:pPr>
            <a:r>
              <a:rPr lang="en" sz="1400">
                <a:solidFill>
                  <a:srgbClr val="434343"/>
                </a:solidFill>
              </a:rPr>
              <a:t>Jupyter notebooks</a:t>
            </a:r>
          </a:p>
          <a:p>
            <a:pPr indent="-317500" lvl="0" marL="457200" rtl="0">
              <a:spcBef>
                <a:spcPts val="1600"/>
              </a:spcBef>
              <a:spcAft>
                <a:spcPts val="400"/>
              </a:spcAft>
              <a:buClr>
                <a:srgbClr val="434343"/>
              </a:buClr>
              <a:buSzPct val="100000"/>
            </a:pPr>
            <a:r>
              <a:rPr lang="en" sz="1400">
                <a:solidFill>
                  <a:srgbClr val="434343"/>
                </a:solidFill>
              </a:rPr>
              <a:t>Awesome interactive python notebooks running on your local machine</a:t>
            </a:r>
          </a:p>
          <a:p>
            <a:pPr lvl="0" rtl="0">
              <a:spcBef>
                <a:spcPts val="0"/>
              </a:spcBef>
              <a:spcAft>
                <a:spcPts val="0"/>
              </a:spcAft>
              <a:buNone/>
            </a:pPr>
            <a:r>
              <a:rPr lang="en" sz="1100">
                <a:solidFill>
                  <a:schemeClr val="dk1"/>
                </a:solidFill>
                <a:latin typeface="Raleway Light"/>
                <a:ea typeface="Raleway Light"/>
                <a:cs typeface="Raleway Light"/>
                <a:sym typeface="Raleway Light"/>
              </a:rPr>
              <a:t>Installation</a:t>
            </a:r>
          </a:p>
          <a:p>
            <a:pPr lvl="0" rtl="0">
              <a:spcBef>
                <a:spcPts val="0"/>
              </a:spcBef>
              <a:spcAft>
                <a:spcPts val="0"/>
              </a:spcAft>
              <a:buNone/>
            </a:pPr>
            <a:r>
              <a:rPr lang="en" sz="1100" u="sng">
                <a:solidFill>
                  <a:srgbClr val="1155CC"/>
                </a:solidFill>
                <a:latin typeface="Raleway Light"/>
                <a:ea typeface="Raleway Light"/>
                <a:cs typeface="Raleway Light"/>
                <a:sym typeface="Raleway Light"/>
                <a:hlinkClick r:id="rId3"/>
              </a:rPr>
              <a:t>http://jupyter.org/</a:t>
            </a: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rPr lang="en" sz="1100">
                <a:solidFill>
                  <a:schemeClr val="dk1"/>
                </a:solidFill>
                <a:latin typeface="Raleway Light"/>
                <a:ea typeface="Raleway Light"/>
                <a:cs typeface="Raleway Light"/>
                <a:sym typeface="Raleway Light"/>
              </a:rPr>
              <a:t>Here is a huge list of Jupyter Notebooks used in data science.</a:t>
            </a:r>
          </a:p>
          <a:p>
            <a:pPr lvl="0" rtl="0">
              <a:spcBef>
                <a:spcPts val="0"/>
              </a:spcBef>
              <a:spcAft>
                <a:spcPts val="0"/>
              </a:spcAft>
              <a:buNone/>
            </a:pPr>
            <a:r>
              <a:rPr lang="en" sz="1100" u="sng">
                <a:solidFill>
                  <a:srgbClr val="1155CC"/>
                </a:solidFill>
                <a:latin typeface="Raleway Light"/>
                <a:ea typeface="Raleway Light"/>
                <a:cs typeface="Raleway Light"/>
                <a:sym typeface="Raleway Light"/>
                <a:hlinkClick r:id="rId4"/>
              </a:rPr>
              <a:t>https://github.com/jupyter/jupyter/wiki/A-gallery-of-interesting-Jupyter-Notebooks</a:t>
            </a: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All our examples are stored in Jupyter Notebooks.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Tensorflow</a:t>
            </a:r>
          </a:p>
        </p:txBody>
      </p:sp>
      <p:sp>
        <p:nvSpPr>
          <p:cNvPr id="166" name="Shape 166"/>
          <p:cNvSpPr txBox="1"/>
          <p:nvPr>
            <p:ph idx="1" type="body"/>
          </p:nvPr>
        </p:nvSpPr>
        <p:spPr>
          <a:xfrm>
            <a:off x="311700" y="1152475"/>
            <a:ext cx="8520600" cy="3747900"/>
          </a:xfrm>
          <a:prstGeom prst="rect">
            <a:avLst/>
          </a:prstGeom>
        </p:spPr>
        <p:txBody>
          <a:bodyPr anchorCtr="0" anchor="t" bIns="91425" lIns="91425" rIns="91425" wrap="square" tIns="91425">
            <a:noAutofit/>
          </a:bodyPr>
          <a:lstStyle/>
          <a:p>
            <a:pPr lvl="0" rtl="0">
              <a:spcBef>
                <a:spcPts val="1600"/>
              </a:spcBef>
              <a:spcAft>
                <a:spcPts val="400"/>
              </a:spcAft>
              <a:buClr>
                <a:schemeClr val="dk1"/>
              </a:buClr>
              <a:buSzPct val="78571"/>
              <a:buFont typeface="Arial"/>
              <a:buNone/>
            </a:pPr>
            <a:r>
              <a:rPr lang="en" sz="1400">
                <a:solidFill>
                  <a:srgbClr val="434343"/>
                </a:solidFill>
              </a:rPr>
              <a:t>What is Tensorflow?</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Tensorflow is Google Machine Learning library. It is open sourced and an incredible percentage of the progress made in AI in the last years has been done using Tensorflow. It is the de facto standard in machine learning. Google is betting all it’s weight on AI becoming the future of tomorrow and open sourcing Tensorflow is Googles attempts to become the leader in the AI field. Currently it is working really well and Google is seen by many as the leader of AI.</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Installation</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3"/>
              </a:rPr>
              <a:t>https://www.tensorflow.org/install/</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Training your first model in Tensorflow</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MNISTS for beginners</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4"/>
              </a:rPr>
              <a:t>https://www.tensorflow.org/get_started/mnist/beginners</a:t>
            </a:r>
          </a:p>
          <a:p>
            <a:pPr lvl="0" rtl="0">
              <a:spcBef>
                <a:spcPts val="0"/>
              </a:spcBef>
              <a:spcAft>
                <a:spcPts val="0"/>
              </a:spcAft>
              <a:buClr>
                <a:schemeClr val="dk1"/>
              </a:buClr>
              <a:buSzPct val="100000"/>
              <a:buFont typeface="Arial"/>
              <a:buNone/>
            </a:pPr>
            <a:r>
              <a:t/>
            </a:r>
            <a:endParaRPr b="1" sz="1100">
              <a:solidFill>
                <a:schemeClr val="dk1"/>
              </a:solidFill>
              <a:latin typeface="Raleway"/>
              <a:ea typeface="Raleway"/>
              <a:cs typeface="Raleway"/>
              <a:sym typeface="Raleway"/>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MNISTS for experts</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5"/>
              </a:rPr>
              <a:t>https://www.tensorflow.org/get_started/mnist/pros</a:t>
            </a:r>
          </a:p>
          <a:p>
            <a:pPr lvl="0">
              <a:spcBef>
                <a:spcPts val="0"/>
              </a:spcBef>
              <a:buNone/>
            </a:pPr>
            <a:r>
              <a:t/>
            </a:r>
            <a:endParaRPr/>
          </a:p>
        </p:txBody>
      </p:sp>
      <p:pic>
        <p:nvPicPr>
          <p:cNvPr descr="Screen Shot 2017-09-19 at 17.28.20.png" id="167" name="Shape 167"/>
          <p:cNvPicPr preferRelativeResize="0"/>
          <p:nvPr/>
        </p:nvPicPr>
        <p:blipFill>
          <a:blip r:embed="rId6">
            <a:alphaModFix/>
          </a:blip>
          <a:stretch>
            <a:fillRect/>
          </a:stretch>
        </p:blipFill>
        <p:spPr>
          <a:xfrm>
            <a:off x="5179600" y="2770425"/>
            <a:ext cx="3035625" cy="1905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Keras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t/>
            </a:r>
            <a:endParaRPr b="1" sz="1100">
              <a:solidFill>
                <a:schemeClr val="dk1"/>
              </a:solidFill>
              <a:latin typeface="Raleway"/>
              <a:ea typeface="Raleway"/>
              <a:cs typeface="Raleway"/>
              <a:sym typeface="Raleway"/>
            </a:endParaRPr>
          </a:p>
          <a:p>
            <a:pPr lvl="0" rtl="0">
              <a:spcBef>
                <a:spcPts val="0"/>
              </a:spcBef>
              <a:spcAft>
                <a:spcPts val="0"/>
              </a:spcAft>
              <a:buNone/>
            </a:pPr>
            <a:r>
              <a:rPr b="1" lang="en" sz="1100">
                <a:solidFill>
                  <a:schemeClr val="dk1"/>
                </a:solidFill>
                <a:latin typeface="Raleway"/>
                <a:ea typeface="Raleway"/>
                <a:cs typeface="Raleway"/>
                <a:sym typeface="Raleway"/>
              </a:rPr>
              <a:t>What is Keras?</a:t>
            </a:r>
          </a:p>
          <a:p>
            <a:pPr lvl="0" rtl="0">
              <a:spcBef>
                <a:spcPts val="0"/>
              </a:spcBef>
              <a:spcAft>
                <a:spcPts val="0"/>
              </a:spcAft>
              <a:buNone/>
            </a:pPr>
            <a:r>
              <a:rPr lang="en" sz="1100">
                <a:solidFill>
                  <a:schemeClr val="dk1"/>
                </a:solidFill>
                <a:latin typeface="Raleway Light"/>
                <a:ea typeface="Raleway Light"/>
                <a:cs typeface="Raleway Light"/>
                <a:sym typeface="Raleway Light"/>
              </a:rPr>
              <a:t>Keras is an API on top of Tensorflow that makes it much easier to get started with machine learning. </a:t>
            </a: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rPr b="1" lang="en" sz="1100">
                <a:solidFill>
                  <a:schemeClr val="dk1"/>
                </a:solidFill>
                <a:latin typeface="Raleway"/>
                <a:ea typeface="Raleway"/>
                <a:cs typeface="Raleway"/>
                <a:sym typeface="Raleway"/>
              </a:rPr>
              <a:t>How do I get started with Keras?</a:t>
            </a:r>
          </a:p>
          <a:p>
            <a:pPr lvl="0" rtl="0">
              <a:spcBef>
                <a:spcPts val="0"/>
              </a:spcBef>
              <a:spcAft>
                <a:spcPts val="0"/>
              </a:spcAft>
              <a:buNone/>
            </a:pPr>
            <a:r>
              <a:rPr lang="en" sz="1100">
                <a:solidFill>
                  <a:schemeClr val="dk1"/>
                </a:solidFill>
                <a:latin typeface="Raleway Light"/>
                <a:ea typeface="Raleway Light"/>
                <a:cs typeface="Raleway Light"/>
                <a:sym typeface="Raleway Light"/>
              </a:rPr>
              <a:t>The best way to get started is either with a tutorial or by exploring your own datasets. </a:t>
            </a:r>
          </a:p>
          <a:p>
            <a:pPr lvl="0" rtl="0">
              <a:spcBef>
                <a:spcPts val="1600"/>
              </a:spcBef>
              <a:spcAft>
                <a:spcPts val="400"/>
              </a:spcAft>
              <a:buClr>
                <a:schemeClr val="dk1"/>
              </a:buClr>
              <a:buSzPct val="78571"/>
              <a:buFont typeface="Arial"/>
              <a:buNone/>
            </a:pPr>
            <a:r>
              <a:rPr lang="en" sz="1400">
                <a:solidFill>
                  <a:srgbClr val="434343"/>
                </a:solidFill>
              </a:rPr>
              <a:t>Keras</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3"/>
              </a:rPr>
              <a:t>https://keras.io/</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Keras machine learning examples</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4"/>
              </a:rPr>
              <a:t>https://github.com/fchollet/keras/tree/master/examples</a:t>
            </a:r>
          </a:p>
          <a:p>
            <a:pPr lvl="0" rtl="0">
              <a:spcBef>
                <a:spcPts val="0"/>
              </a:spcBef>
              <a:spcAft>
                <a:spcPts val="0"/>
              </a:spcAft>
              <a:buClr>
                <a:schemeClr val="dk1"/>
              </a:buClr>
              <a:buSzPct val="100000"/>
              <a:buFont typeface="Arial"/>
              <a:buNone/>
            </a:pPr>
            <a:r>
              <a:t/>
            </a:r>
            <a:endParaRPr b="1" sz="1100">
              <a:solidFill>
                <a:schemeClr val="dk1"/>
              </a:solidFill>
              <a:latin typeface="Raleway"/>
              <a:ea typeface="Raleway"/>
              <a:cs typeface="Raleway"/>
              <a:sym typeface="Raleway"/>
            </a:endParaRPr>
          </a:p>
          <a:p>
            <a:pPr lvl="0" rtl="0">
              <a:spcBef>
                <a:spcPts val="0"/>
              </a:spcBef>
              <a:spcAft>
                <a:spcPts val="0"/>
              </a:spcAft>
              <a:buClr>
                <a:schemeClr val="dk1"/>
              </a:buClr>
              <a:buSzPct val="100000"/>
              <a:buFont typeface="Arial"/>
              <a:buNone/>
            </a:pPr>
            <a:r>
              <a:rPr b="1" lang="en" sz="1100">
                <a:solidFill>
                  <a:schemeClr val="dk1"/>
                </a:solidFill>
                <a:latin typeface="Raleway"/>
                <a:ea typeface="Raleway"/>
                <a:cs typeface="Raleway"/>
                <a:sym typeface="Raleway"/>
              </a:rPr>
              <a:t>Keras tutorials</a:t>
            </a:r>
          </a:p>
          <a:p>
            <a:pPr lvl="0" rtl="0">
              <a:spcBef>
                <a:spcPts val="0"/>
              </a:spcBef>
              <a:spcAft>
                <a:spcPts val="0"/>
              </a:spcAft>
              <a:buNone/>
            </a:pPr>
            <a:r>
              <a:rPr lang="en" sz="1100" u="sng">
                <a:solidFill>
                  <a:schemeClr val="hlink"/>
                </a:solidFill>
                <a:latin typeface="Raleway Light"/>
                <a:ea typeface="Raleway Light"/>
                <a:cs typeface="Raleway Light"/>
                <a:sym typeface="Raleway Light"/>
                <a:hlinkClick r:id="rId5"/>
              </a:rPr>
              <a:t>https://github.com/bcarlyle/Momentum-AI-machine-learning-course/blob/master/lesson1/Getting%20started%20with%20AI.ipynb</a:t>
            </a:r>
          </a:p>
          <a:p>
            <a:pPr lvl="0" rtl="0">
              <a:spcBef>
                <a:spcPts val="0"/>
              </a:spcBef>
              <a:spcAft>
                <a:spcPts val="0"/>
              </a:spcAft>
              <a:buNone/>
            </a:pPr>
            <a:r>
              <a:t/>
            </a:r>
            <a:endParaRPr sz="1100">
              <a:latin typeface="Raleway Light"/>
              <a:ea typeface="Raleway Light"/>
              <a:cs typeface="Raleway Light"/>
              <a:sym typeface="Raleway Light"/>
            </a:endParaRPr>
          </a:p>
        </p:txBody>
      </p:sp>
      <p:pic>
        <p:nvPicPr>
          <p:cNvPr descr="Screen Shot 2017-09-19 at 17.31.27.png" id="174" name="Shape 174"/>
          <p:cNvPicPr preferRelativeResize="0"/>
          <p:nvPr/>
        </p:nvPicPr>
        <p:blipFill>
          <a:blip r:embed="rId6">
            <a:alphaModFix/>
          </a:blip>
          <a:stretch>
            <a:fillRect/>
          </a:stretch>
        </p:blipFill>
        <p:spPr>
          <a:xfrm>
            <a:off x="5411112" y="2784000"/>
            <a:ext cx="3286125" cy="165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1600"/>
              </a:spcBef>
              <a:spcAft>
                <a:spcPts val="400"/>
              </a:spcAft>
              <a:buClr>
                <a:schemeClr val="dk1"/>
              </a:buClr>
              <a:buSzPct val="27500"/>
              <a:buFont typeface="Arial"/>
              <a:buNone/>
            </a:pPr>
            <a:r>
              <a:rPr lang="en" sz="4000">
                <a:solidFill>
                  <a:srgbClr val="434343"/>
                </a:solidFill>
              </a:rPr>
              <a:t>Why is AI suddenly so popular?</a:t>
            </a:r>
          </a:p>
          <a:p>
            <a:pPr lvl="0">
              <a:spcBef>
                <a:spcPts val="0"/>
              </a:spcBef>
              <a:buNone/>
            </a:pPr>
            <a:r>
              <a:t/>
            </a:r>
            <a:endParaRPr/>
          </a:p>
        </p:txBody>
      </p:sp>
      <p:sp>
        <p:nvSpPr>
          <p:cNvPr id="61" name="Shape 61"/>
          <p:cNvSpPr txBox="1"/>
          <p:nvPr>
            <p:ph idx="1" type="body"/>
          </p:nvPr>
        </p:nvSpPr>
        <p:spPr>
          <a:xfrm>
            <a:off x="311700" y="1825600"/>
            <a:ext cx="8520600" cy="23109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61111"/>
              <a:buFont typeface="Arial"/>
              <a:buNone/>
            </a:pPr>
            <a:r>
              <a:rPr lang="en">
                <a:solidFill>
                  <a:schemeClr val="dk1"/>
                </a:solidFill>
                <a:latin typeface="Raleway Light"/>
                <a:ea typeface="Raleway Light"/>
                <a:cs typeface="Raleway Light"/>
                <a:sym typeface="Raleway Light"/>
              </a:rPr>
              <a:t>The popularity of AI is mainly based on two factors, the increased computational powers of modern computers and the availability of huge datasets.</a:t>
            </a:r>
          </a:p>
          <a:p>
            <a:pPr lvl="0" rtl="0">
              <a:spcBef>
                <a:spcPts val="0"/>
              </a:spcBef>
              <a:spcAft>
                <a:spcPts val="0"/>
              </a:spcAft>
              <a:buClr>
                <a:schemeClr val="dk1"/>
              </a:buClr>
              <a:buSzPct val="61111"/>
              <a:buFont typeface="Arial"/>
              <a:buNone/>
            </a:pPr>
            <a:r>
              <a:t/>
            </a:r>
            <a:endParaRPr>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61111"/>
              <a:buFont typeface="Arial"/>
              <a:buNone/>
            </a:pPr>
            <a:r>
              <a:rPr lang="en">
                <a:solidFill>
                  <a:schemeClr val="dk1"/>
                </a:solidFill>
                <a:latin typeface="Raleway Light"/>
                <a:ea typeface="Raleway Light"/>
                <a:cs typeface="Raleway Light"/>
                <a:sym typeface="Raleway Light"/>
              </a:rPr>
              <a:t>AI like people gain experience from stimuli that explain the world (data). This data is used to make predictions on how to act. The more information, the better the predictions. This is true both for people and machines!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Lets train our first artificial neural network!</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Now it’s time to train our first artificial neural network.</a:t>
            </a:r>
          </a:p>
          <a:p>
            <a:pPr lvl="0">
              <a:spcBef>
                <a:spcPts val="0"/>
              </a:spcBef>
              <a:buNone/>
            </a:pPr>
            <a:r>
              <a:rPr lang="en"/>
              <a:t>Follow this link to open up the first dataset in a Jupyter notebook.</a:t>
            </a:r>
          </a:p>
          <a:p>
            <a:pPr lvl="0">
              <a:spcBef>
                <a:spcPts val="0"/>
              </a:spcBef>
              <a:buNone/>
            </a:pPr>
            <a:r>
              <a:rPr lang="en" u="sng">
                <a:solidFill>
                  <a:schemeClr val="hlink"/>
                </a:solidFill>
                <a:hlinkClick r:id="rId3"/>
              </a:rPr>
              <a:t>https://github.com/bcarlyle/Momentum-AI-machine-learning-course/blob/master/lesson1/Getting%20started%20with%20AI.ipynb</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AI and neuroscience</a:t>
            </a:r>
          </a:p>
        </p:txBody>
      </p:sp>
      <p:sp>
        <p:nvSpPr>
          <p:cNvPr id="67" name="Shape 67"/>
          <p:cNvSpPr txBox="1"/>
          <p:nvPr>
            <p:ph idx="1" type="body"/>
          </p:nvPr>
        </p:nvSpPr>
        <p:spPr>
          <a:xfrm>
            <a:off x="5877150" y="1502900"/>
            <a:ext cx="3074700" cy="3416400"/>
          </a:xfrm>
          <a:prstGeom prst="rect">
            <a:avLst/>
          </a:prstGeom>
        </p:spPr>
        <p:txBody>
          <a:bodyPr anchorCtr="0" anchor="t" bIns="91425" lIns="91425" rIns="91425" wrap="square" tIns="91425">
            <a:noAutofit/>
          </a:bodyPr>
          <a:lstStyle/>
          <a:p>
            <a:pPr lvl="0" rtl="0">
              <a:spcBef>
                <a:spcPts val="1600"/>
              </a:spcBef>
              <a:spcAft>
                <a:spcPts val="400"/>
              </a:spcAft>
              <a:buClr>
                <a:schemeClr val="dk1"/>
              </a:buClr>
              <a:buSzPct val="78571"/>
              <a:buFont typeface="Arial"/>
              <a:buNone/>
            </a:pPr>
            <a:r>
              <a:t/>
            </a:r>
            <a:endParaRPr sz="1400">
              <a:solidFill>
                <a:srgbClr val="434343"/>
              </a:solidFill>
            </a:endParaRPr>
          </a:p>
          <a:p>
            <a:pPr lvl="0" rtl="0">
              <a:spcBef>
                <a:spcPts val="0"/>
              </a:spcBef>
              <a:spcAft>
                <a:spcPts val="0"/>
              </a:spcAft>
              <a:buNone/>
            </a:pPr>
            <a:r>
              <a:rPr lang="en" sz="1100">
                <a:solidFill>
                  <a:schemeClr val="dk1"/>
                </a:solidFill>
                <a:latin typeface="Raleway Light"/>
                <a:ea typeface="Raleway Light"/>
                <a:cs typeface="Raleway Light"/>
                <a:sym typeface="Raleway Light"/>
              </a:rPr>
              <a:t>AI and neuroscience are two fields that are becoming more and more intertwined. </a:t>
            </a: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rPr lang="en" sz="1100">
                <a:solidFill>
                  <a:schemeClr val="dk1"/>
                </a:solidFill>
                <a:latin typeface="Raleway Light"/>
                <a:ea typeface="Raleway Light"/>
                <a:cs typeface="Raleway Light"/>
                <a:sym typeface="Raleway Light"/>
              </a:rPr>
              <a:t>The most effective forms of AI are based on theories for how the brain works. Artificial neural networks are modeled on the biological neural networks of the brain. </a:t>
            </a: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The  convolutional neural networks used for image classifications are modeled on theories of how the visual cortex in mammals work (and they can now classify images better than humans on some tasks!)</a:t>
            </a:r>
          </a:p>
          <a:p>
            <a:pPr lvl="0" rtl="0">
              <a:spcBef>
                <a:spcPts val="0"/>
              </a:spcBef>
              <a:spcAft>
                <a:spcPts val="0"/>
              </a:spcAft>
              <a:buClr>
                <a:schemeClr val="dk1"/>
              </a:buClr>
              <a:buSzPct val="100000"/>
              <a:buFont typeface="Arial"/>
              <a:buNone/>
            </a:pPr>
            <a:r>
              <a:t/>
            </a:r>
            <a:endParaRPr sz="1100">
              <a:solidFill>
                <a:schemeClr val="dk1"/>
              </a:solidFill>
              <a:latin typeface="Raleway Light"/>
              <a:ea typeface="Raleway Light"/>
              <a:cs typeface="Raleway Light"/>
              <a:sym typeface="Raleway Light"/>
            </a:endParaRPr>
          </a:p>
          <a:p>
            <a:pPr lvl="0">
              <a:spcBef>
                <a:spcPts val="0"/>
              </a:spcBef>
              <a:buNone/>
            </a:pPr>
            <a:r>
              <a:t/>
            </a:r>
            <a:endParaRPr/>
          </a:p>
        </p:txBody>
      </p:sp>
      <p:pic>
        <p:nvPicPr>
          <p:cNvPr descr="neuralnetwork.png" id="68" name="Shape 68"/>
          <p:cNvPicPr preferRelativeResize="0"/>
          <p:nvPr/>
        </p:nvPicPr>
        <p:blipFill>
          <a:blip r:embed="rId3">
            <a:alphaModFix/>
          </a:blip>
          <a:stretch>
            <a:fillRect/>
          </a:stretch>
        </p:blipFill>
        <p:spPr>
          <a:xfrm>
            <a:off x="471856" y="1280574"/>
            <a:ext cx="5242318" cy="341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Do I need to learn math in order to work in AI?</a:t>
            </a:r>
          </a:p>
        </p:txBody>
      </p:sp>
      <p:sp>
        <p:nvSpPr>
          <p:cNvPr id="74" name="Shape 74"/>
          <p:cNvSpPr txBox="1"/>
          <p:nvPr>
            <p:ph idx="1" type="body"/>
          </p:nvPr>
        </p:nvSpPr>
        <p:spPr>
          <a:xfrm>
            <a:off x="311700" y="1122075"/>
            <a:ext cx="4956900" cy="3416400"/>
          </a:xfrm>
          <a:prstGeom prst="rect">
            <a:avLst/>
          </a:prstGeom>
        </p:spPr>
        <p:txBody>
          <a:bodyPr anchorCtr="0" anchor="t" bIns="91425" lIns="91425" rIns="91425" wrap="square" tIns="91425">
            <a:noAutofit/>
          </a:bodyPr>
          <a:lstStyle/>
          <a:p>
            <a:pPr lvl="0" rtl="0">
              <a:spcBef>
                <a:spcPts val="0"/>
              </a:spcBef>
              <a:spcAft>
                <a:spcPts val="0"/>
              </a:spcAft>
              <a:buNone/>
            </a:pPr>
            <a:r>
              <a:t/>
            </a:r>
            <a:endParaRPr sz="1600">
              <a:solidFill>
                <a:schemeClr val="dk1"/>
              </a:solidFill>
              <a:latin typeface="Raleway Light"/>
              <a:ea typeface="Raleway Light"/>
              <a:cs typeface="Raleway Light"/>
              <a:sym typeface="Raleway Light"/>
            </a:endParaRPr>
          </a:p>
          <a:p>
            <a:pPr lvl="0" rtl="0">
              <a:spcBef>
                <a:spcPts val="0"/>
              </a:spcBef>
              <a:spcAft>
                <a:spcPts val="0"/>
              </a:spcAft>
              <a:buNone/>
            </a:pPr>
            <a:r>
              <a:rPr lang="en" sz="1600">
                <a:solidFill>
                  <a:schemeClr val="dk1"/>
                </a:solidFill>
                <a:latin typeface="Raleway Light"/>
                <a:ea typeface="Raleway Light"/>
                <a:cs typeface="Raleway Light"/>
                <a:sym typeface="Raleway Light"/>
              </a:rPr>
              <a:t>It depends. The more math you know the better. </a:t>
            </a:r>
          </a:p>
          <a:p>
            <a:pPr lvl="0" rtl="0">
              <a:spcBef>
                <a:spcPts val="0"/>
              </a:spcBef>
              <a:spcAft>
                <a:spcPts val="0"/>
              </a:spcAft>
              <a:buNone/>
            </a:pPr>
            <a:r>
              <a:t/>
            </a:r>
            <a:endParaRPr sz="1600">
              <a:solidFill>
                <a:schemeClr val="dk1"/>
              </a:solidFill>
              <a:latin typeface="Raleway Light"/>
              <a:ea typeface="Raleway Light"/>
              <a:cs typeface="Raleway Light"/>
              <a:sym typeface="Raleway Light"/>
            </a:endParaRPr>
          </a:p>
          <a:p>
            <a:pPr lvl="0" rtl="0">
              <a:spcBef>
                <a:spcPts val="0"/>
              </a:spcBef>
              <a:spcAft>
                <a:spcPts val="0"/>
              </a:spcAft>
              <a:buNone/>
            </a:pPr>
            <a:r>
              <a:rPr lang="en" sz="1600">
                <a:solidFill>
                  <a:schemeClr val="dk1"/>
                </a:solidFill>
                <a:latin typeface="Raleway Light"/>
                <a:ea typeface="Raleway Light"/>
                <a:cs typeface="Raleway Light"/>
                <a:sym typeface="Raleway Light"/>
              </a:rPr>
              <a:t>If you know math you can build your own neural networks and  implement machine learning algorithms published in AI research papers.</a:t>
            </a:r>
          </a:p>
          <a:p>
            <a:pPr lvl="0" rtl="0">
              <a:spcBef>
                <a:spcPts val="0"/>
              </a:spcBef>
              <a:spcAft>
                <a:spcPts val="0"/>
              </a:spcAft>
              <a:buNone/>
            </a:pPr>
            <a:r>
              <a:t/>
            </a:r>
            <a:endParaRPr sz="1600">
              <a:solidFill>
                <a:schemeClr val="dk1"/>
              </a:solidFill>
              <a:latin typeface="Raleway Light"/>
              <a:ea typeface="Raleway Light"/>
              <a:cs typeface="Raleway Light"/>
              <a:sym typeface="Raleway Light"/>
            </a:endParaRPr>
          </a:p>
          <a:p>
            <a:pPr lvl="0" rtl="0">
              <a:spcBef>
                <a:spcPts val="0"/>
              </a:spcBef>
              <a:spcAft>
                <a:spcPts val="0"/>
              </a:spcAft>
              <a:buNone/>
            </a:pPr>
            <a:r>
              <a:rPr lang="en" sz="1600">
                <a:solidFill>
                  <a:schemeClr val="dk1"/>
                </a:solidFill>
                <a:latin typeface="Raleway Light"/>
                <a:ea typeface="Raleway Light"/>
                <a:cs typeface="Raleway Light"/>
                <a:sym typeface="Raleway Light"/>
              </a:rPr>
              <a:t>But you can start out making use of powerful libraries for AI technology (Keras, Tensorflow) without a full mathematical understanding of how the libraries work.  </a:t>
            </a:r>
          </a:p>
          <a:p>
            <a:pPr lvl="0" rtl="0">
              <a:spcBef>
                <a:spcPts val="0"/>
              </a:spcBef>
              <a:spcAft>
                <a:spcPts val="0"/>
              </a:spcAft>
              <a:buNone/>
            </a:pPr>
            <a:r>
              <a:t/>
            </a:r>
            <a:endParaRPr sz="16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68750"/>
              <a:buFont typeface="Arial"/>
              <a:buNone/>
            </a:pPr>
            <a:r>
              <a:rPr lang="en" sz="1600">
                <a:solidFill>
                  <a:schemeClr val="dk1"/>
                </a:solidFill>
                <a:latin typeface="Raleway Light"/>
                <a:ea typeface="Raleway Light"/>
                <a:cs typeface="Raleway Light"/>
                <a:sym typeface="Raleway Light"/>
              </a:rPr>
              <a:t>The best advice is to start doing stuff and learn the math along the way. </a:t>
            </a:r>
          </a:p>
        </p:txBody>
      </p:sp>
      <p:pic>
        <p:nvPicPr>
          <p:cNvPr descr="Screen Shot 2017-09-19 at 16.40.40.png" id="75" name="Shape 75"/>
          <p:cNvPicPr preferRelativeResize="0"/>
          <p:nvPr/>
        </p:nvPicPr>
        <p:blipFill>
          <a:blip r:embed="rId3">
            <a:alphaModFix/>
          </a:blip>
          <a:stretch>
            <a:fillRect/>
          </a:stretch>
        </p:blipFill>
        <p:spPr>
          <a:xfrm>
            <a:off x="6226962" y="1559475"/>
            <a:ext cx="1990725" cy="419100"/>
          </a:xfrm>
          <a:prstGeom prst="rect">
            <a:avLst/>
          </a:prstGeom>
          <a:noFill/>
          <a:ln>
            <a:noFill/>
          </a:ln>
        </p:spPr>
      </p:pic>
      <p:pic>
        <p:nvPicPr>
          <p:cNvPr descr="relu.png" id="76" name="Shape 76"/>
          <p:cNvPicPr preferRelativeResize="0"/>
          <p:nvPr/>
        </p:nvPicPr>
        <p:blipFill>
          <a:blip r:embed="rId4">
            <a:alphaModFix/>
          </a:blip>
          <a:stretch>
            <a:fillRect/>
          </a:stretch>
        </p:blipFill>
        <p:spPr>
          <a:xfrm>
            <a:off x="5437025" y="2082925"/>
            <a:ext cx="3570599" cy="2596799"/>
          </a:xfrm>
          <a:prstGeom prst="rect">
            <a:avLst/>
          </a:prstGeom>
          <a:noFill/>
          <a:ln>
            <a:noFill/>
          </a:ln>
        </p:spPr>
      </p:pic>
      <p:sp>
        <p:nvSpPr>
          <p:cNvPr id="77" name="Shape 77"/>
          <p:cNvSpPr txBox="1"/>
          <p:nvPr/>
        </p:nvSpPr>
        <p:spPr>
          <a:xfrm>
            <a:off x="5268600" y="1122075"/>
            <a:ext cx="3570600" cy="856500"/>
          </a:xfrm>
          <a:prstGeom prst="rect">
            <a:avLst/>
          </a:prstGeom>
          <a:noFill/>
          <a:ln>
            <a:noFill/>
          </a:ln>
        </p:spPr>
        <p:txBody>
          <a:bodyPr anchorCtr="0" anchor="t" bIns="91425" lIns="91425" rIns="91425" wrap="square" tIns="91425">
            <a:noAutofit/>
          </a:bodyPr>
          <a:lstStyle/>
          <a:p>
            <a:pPr indent="457200" lvl="0" marL="457200">
              <a:spcBef>
                <a:spcPts val="0"/>
              </a:spcBef>
              <a:buNone/>
            </a:pPr>
            <a:r>
              <a:rPr b="1" lang="en"/>
              <a:t>RELU activation function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Math of deep learning</a:t>
            </a:r>
          </a:p>
        </p:txBody>
      </p:sp>
      <p:sp>
        <p:nvSpPr>
          <p:cNvPr id="83" name="Shape 83"/>
          <p:cNvSpPr txBox="1"/>
          <p:nvPr>
            <p:ph idx="1" type="body"/>
          </p:nvPr>
        </p:nvSpPr>
        <p:spPr>
          <a:xfrm>
            <a:off x="311700" y="1017725"/>
            <a:ext cx="8520600" cy="3416400"/>
          </a:xfrm>
          <a:prstGeom prst="rect">
            <a:avLst/>
          </a:prstGeom>
        </p:spPr>
        <p:txBody>
          <a:bodyPr anchorCtr="0" anchor="t" bIns="91425" lIns="91425" rIns="91425" wrap="square" tIns="91425">
            <a:noAutofit/>
          </a:bodyPr>
          <a:lstStyle/>
          <a:p>
            <a:pPr lvl="0" rtl="0">
              <a:spcBef>
                <a:spcPts val="1800"/>
              </a:spcBef>
              <a:spcAft>
                <a:spcPts val="600"/>
              </a:spcAft>
              <a:buClr>
                <a:schemeClr val="dk1"/>
              </a:buClr>
              <a:buSzPct val="68750"/>
              <a:buFont typeface="Arial"/>
              <a:buNone/>
            </a:pPr>
            <a:r>
              <a:rPr lang="en" sz="1600">
                <a:solidFill>
                  <a:schemeClr val="dk1"/>
                </a:solidFill>
              </a:rPr>
              <a:t>Math of deep learning</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AI draws math from three different sources, linear algebra, calculus and statistics. </a:t>
            </a:r>
          </a:p>
          <a:p>
            <a:pPr lvl="0" rtl="0">
              <a:spcBef>
                <a:spcPts val="1600"/>
              </a:spcBef>
              <a:spcAft>
                <a:spcPts val="400"/>
              </a:spcAft>
              <a:buClr>
                <a:schemeClr val="dk1"/>
              </a:buClr>
              <a:buSzPct val="78571"/>
              <a:buFont typeface="Arial"/>
              <a:buNone/>
            </a:pPr>
            <a:r>
              <a:rPr lang="en" sz="1400">
                <a:solidFill>
                  <a:srgbClr val="434343"/>
                </a:solidFill>
              </a:rPr>
              <a:t>Linear algebra</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3"/>
              </a:rPr>
              <a:t>http://machinelearningmastery.com/linear-algebra-machine-learning/</a:t>
            </a:r>
          </a:p>
          <a:p>
            <a:pPr lvl="0" rtl="0">
              <a:spcBef>
                <a:spcPts val="1600"/>
              </a:spcBef>
              <a:spcAft>
                <a:spcPts val="400"/>
              </a:spcAft>
              <a:buClr>
                <a:schemeClr val="dk1"/>
              </a:buClr>
              <a:buSzPct val="78571"/>
              <a:buFont typeface="Arial"/>
              <a:buNone/>
            </a:pPr>
            <a:r>
              <a:rPr lang="en" sz="1400">
                <a:solidFill>
                  <a:srgbClr val="434343"/>
                </a:solidFill>
              </a:rPr>
              <a:t>Calculus</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4"/>
              </a:rPr>
              <a:t>https://www.umiacs.umd.edu/~hal/courses/2013S_ML/math4ml.pdf</a:t>
            </a:r>
          </a:p>
          <a:p>
            <a:pPr lvl="0" rtl="0">
              <a:spcBef>
                <a:spcPts val="1600"/>
              </a:spcBef>
              <a:spcAft>
                <a:spcPts val="400"/>
              </a:spcAft>
              <a:buClr>
                <a:schemeClr val="dk1"/>
              </a:buClr>
              <a:buSzPct val="78571"/>
              <a:buFont typeface="Arial"/>
              <a:buNone/>
            </a:pPr>
            <a:r>
              <a:rPr lang="en" sz="1400">
                <a:solidFill>
                  <a:srgbClr val="434343"/>
                </a:solidFill>
              </a:rPr>
              <a:t>Statistics</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5"/>
              </a:rPr>
              <a:t>http://machinelearningmastery.com/crash-course-statistics-machine-learning/</a:t>
            </a:r>
          </a:p>
          <a:p>
            <a:pPr lvl="0" rtl="0">
              <a:spcBef>
                <a:spcPts val="1600"/>
              </a:spcBef>
              <a:spcAft>
                <a:spcPts val="400"/>
              </a:spcAft>
              <a:buClr>
                <a:schemeClr val="dk1"/>
              </a:buClr>
              <a:buSzPct val="78571"/>
              <a:buFont typeface="Arial"/>
              <a:buNone/>
            </a:pPr>
            <a:r>
              <a:rPr lang="en" sz="1400">
                <a:solidFill>
                  <a:srgbClr val="434343"/>
                </a:solidFill>
              </a:rPr>
              <a:t>Neural network from scratch</a:t>
            </a: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Building a simple neural network from scratch. Walkthrough and experiments. </a:t>
            </a:r>
          </a:p>
          <a:p>
            <a:pPr lvl="0" rtl="0">
              <a:spcBef>
                <a:spcPts val="0"/>
              </a:spcBef>
              <a:spcAft>
                <a:spcPts val="0"/>
              </a:spcAft>
              <a:buClr>
                <a:schemeClr val="dk1"/>
              </a:buClr>
              <a:buSzPct val="100000"/>
              <a:buFont typeface="Arial"/>
              <a:buNone/>
            </a:pPr>
            <a:r>
              <a:rPr lang="en" sz="1100" u="sng">
                <a:solidFill>
                  <a:srgbClr val="1155CC"/>
                </a:solidFill>
                <a:latin typeface="Raleway Light"/>
                <a:ea typeface="Raleway Light"/>
                <a:cs typeface="Raleway Light"/>
                <a:sym typeface="Raleway Light"/>
                <a:hlinkClick r:id="rId6"/>
              </a:rPr>
              <a:t>http://www.wildml.com/2015/09/implementing-a-neural-network-from-scratch/</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1800"/>
              </a:spcBef>
              <a:spcAft>
                <a:spcPts val="600"/>
              </a:spcAft>
              <a:buNone/>
            </a:pPr>
            <a:r>
              <a:rPr lang="en" sz="4000"/>
              <a:t>What is machine learning?</a:t>
            </a:r>
          </a:p>
          <a:p>
            <a:pPr lvl="0" rtl="0">
              <a:lnSpc>
                <a:spcPct val="115000"/>
              </a:lnSpc>
              <a:spcBef>
                <a:spcPts val="1800"/>
              </a:spcBef>
              <a:spcAft>
                <a:spcPts val="600"/>
              </a:spcAft>
              <a:buClr>
                <a:schemeClr val="dk1"/>
              </a:buClr>
              <a:buSzPct val="27500"/>
              <a:buFont typeface="Arial"/>
              <a:buNone/>
            </a:pPr>
            <a:r>
              <a:t/>
            </a:r>
            <a:endParaRPr sz="4000"/>
          </a:p>
        </p:txBody>
      </p:sp>
      <p:sp>
        <p:nvSpPr>
          <p:cNvPr id="89" name="Shape 89"/>
          <p:cNvSpPr txBox="1"/>
          <p:nvPr>
            <p:ph idx="1" type="body"/>
          </p:nvPr>
        </p:nvSpPr>
        <p:spPr>
          <a:xfrm>
            <a:off x="5300625" y="2257975"/>
            <a:ext cx="3531600" cy="2310900"/>
          </a:xfrm>
          <a:prstGeom prst="rect">
            <a:avLst/>
          </a:prstGeom>
        </p:spPr>
        <p:txBody>
          <a:bodyPr anchorCtr="0" anchor="t" bIns="91425" lIns="91425" rIns="91425" wrap="square" tIns="91425">
            <a:noAutofit/>
          </a:bodyPr>
          <a:lstStyle/>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None/>
            </a:pPr>
            <a:r>
              <a:t/>
            </a:r>
            <a:endParaRPr sz="1100">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100000"/>
              <a:buFont typeface="Arial"/>
              <a:buNone/>
            </a:pPr>
            <a:r>
              <a:rPr lang="en" sz="1100">
                <a:solidFill>
                  <a:schemeClr val="dk1"/>
                </a:solidFill>
                <a:latin typeface="Raleway Light"/>
                <a:ea typeface="Raleway Light"/>
                <a:cs typeface="Raleway Light"/>
                <a:sym typeface="Raleway Light"/>
              </a:rPr>
              <a:t>Machine learning is a part of AI. It i</a:t>
            </a:r>
            <a:r>
              <a:rPr lang="en" sz="1100">
                <a:solidFill>
                  <a:srgbClr val="222222"/>
                </a:solidFill>
                <a:highlight>
                  <a:srgbClr val="FFFFFF"/>
                </a:highlight>
                <a:latin typeface="Raleway Light"/>
                <a:ea typeface="Raleway Light"/>
                <a:cs typeface="Raleway Light"/>
                <a:sym typeface="Raleway Light"/>
              </a:rPr>
              <a:t>s the subfield of computer science that, according to Arthur Samuel in 1959, gives "computers the ability to learn without being explicitly programmed."</a:t>
            </a:r>
          </a:p>
          <a:p>
            <a:pPr lvl="0">
              <a:spcBef>
                <a:spcPts val="0"/>
              </a:spcBef>
              <a:buNone/>
            </a:pPr>
            <a:r>
              <a:t/>
            </a:r>
            <a:endParaRPr/>
          </a:p>
        </p:txBody>
      </p:sp>
      <p:pic>
        <p:nvPicPr>
          <p:cNvPr descr="Screen Shot 2017-09-19 at 16.47.43.png" id="90" name="Shape 90"/>
          <p:cNvPicPr preferRelativeResize="0"/>
          <p:nvPr/>
        </p:nvPicPr>
        <p:blipFill>
          <a:blip r:embed="rId3">
            <a:alphaModFix/>
          </a:blip>
          <a:stretch>
            <a:fillRect/>
          </a:stretch>
        </p:blipFill>
        <p:spPr>
          <a:xfrm>
            <a:off x="592999" y="1450650"/>
            <a:ext cx="4512065" cy="324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Supervised and unsupervised learning</a:t>
            </a:r>
          </a:p>
        </p:txBody>
      </p:sp>
      <p:sp>
        <p:nvSpPr>
          <p:cNvPr id="96" name="Shape 96"/>
          <p:cNvSpPr txBox="1"/>
          <p:nvPr>
            <p:ph idx="1" type="body"/>
          </p:nvPr>
        </p:nvSpPr>
        <p:spPr>
          <a:xfrm>
            <a:off x="311700" y="1152475"/>
            <a:ext cx="8520600" cy="4692600"/>
          </a:xfrm>
          <a:prstGeom prst="rect">
            <a:avLst/>
          </a:prstGeom>
        </p:spPr>
        <p:txBody>
          <a:bodyPr anchorCtr="0" anchor="t" bIns="91425" lIns="91425" rIns="91425" wrap="square" tIns="91425">
            <a:noAutofit/>
          </a:bodyPr>
          <a:lstStyle/>
          <a:p>
            <a:pPr lvl="0">
              <a:spcBef>
                <a:spcPts val="0"/>
              </a:spcBef>
              <a:buNone/>
            </a:pPr>
            <a:r>
              <a:rPr lang="en" sz="1700"/>
              <a:t>Machine learning is divided into two parts. Supervised and unsupervised learning. Most of the advanced in the last couple of years have made using supervised learning. </a:t>
            </a:r>
          </a:p>
          <a:p>
            <a:pPr lvl="0">
              <a:spcBef>
                <a:spcPts val="0"/>
              </a:spcBef>
              <a:buNone/>
            </a:pPr>
            <a:r>
              <a:rPr b="1" lang="en" sz="1700"/>
              <a:t>Supervised learning</a:t>
            </a:r>
          </a:p>
          <a:p>
            <a:pPr lvl="0">
              <a:spcBef>
                <a:spcPts val="0"/>
              </a:spcBef>
              <a:buNone/>
            </a:pPr>
            <a:r>
              <a:rPr lang="en" sz="1700"/>
              <a:t>Supervised learning divides data into training and test data. The algorithms trains on the training data to make accurate guesses and then makes educated guesses on the test data. Examples, most artificial neural networks (feedforward, CNN, LSTM)</a:t>
            </a:r>
          </a:p>
          <a:p>
            <a:pPr lvl="0">
              <a:spcBef>
                <a:spcPts val="0"/>
              </a:spcBef>
              <a:buNone/>
            </a:pPr>
            <a:r>
              <a:rPr b="1" lang="en" sz="1700"/>
              <a:t>Unsupervised learning</a:t>
            </a:r>
          </a:p>
          <a:p>
            <a:pPr lvl="0">
              <a:spcBef>
                <a:spcPts val="0"/>
              </a:spcBef>
              <a:buNone/>
            </a:pPr>
            <a:r>
              <a:rPr lang="en" sz="1700"/>
              <a:t>No training data is provided. The algorithms needs to figure out optimal strategies on its own. Example, evolutionary algorithms and self-organizing map (SOM) and adaptive resonance theory (ART)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Types of machine learning</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300"/>
              </a:spcBef>
              <a:spcAft>
                <a:spcPts val="500"/>
              </a:spcAft>
              <a:buClr>
                <a:schemeClr val="dk1"/>
              </a:buClr>
              <a:buSzPct val="100000"/>
              <a:buFont typeface="Arial"/>
              <a:buNone/>
            </a:pPr>
            <a:r>
              <a:rPr lang="en" sz="1100" u="sng">
                <a:solidFill>
                  <a:srgbClr val="0B0080"/>
                </a:solidFill>
                <a:latin typeface="Raleway Light"/>
                <a:ea typeface="Raleway Light"/>
                <a:cs typeface="Raleway Light"/>
                <a:sym typeface="Raleway Light"/>
                <a:hlinkClick r:id="rId3"/>
              </a:rPr>
              <a:t>Decision tree learning</a:t>
            </a:r>
            <a:r>
              <a:rPr lang="en"/>
              <a:t>		</a:t>
            </a:r>
            <a:r>
              <a:rPr lang="en" sz="1100" u="sng">
                <a:solidFill>
                  <a:srgbClr val="0B0080"/>
                </a:solidFill>
                <a:latin typeface="Raleway Light"/>
                <a:ea typeface="Raleway Light"/>
                <a:cs typeface="Raleway Light"/>
                <a:sym typeface="Raleway Light"/>
                <a:hlinkClick r:id="rId4"/>
              </a:rPr>
              <a:t>Association rule learning</a:t>
            </a:r>
            <a:r>
              <a:rPr lang="en"/>
              <a:t>		</a:t>
            </a:r>
            <a:r>
              <a:rPr lang="en" sz="1100" u="sng">
                <a:solidFill>
                  <a:srgbClr val="0B0080"/>
                </a:solidFill>
                <a:latin typeface="Raleway Light"/>
                <a:ea typeface="Raleway Light"/>
                <a:cs typeface="Raleway Light"/>
                <a:sym typeface="Raleway Light"/>
                <a:hlinkClick r:id="rId5"/>
              </a:rPr>
              <a:t>Artificial neural networks</a:t>
            </a:r>
            <a:r>
              <a:rPr lang="en"/>
              <a:t>		</a:t>
            </a:r>
            <a:r>
              <a:rPr lang="en" sz="1100" u="sng">
                <a:solidFill>
                  <a:srgbClr val="0B0080"/>
                </a:solidFill>
                <a:latin typeface="Raleway Light"/>
                <a:ea typeface="Raleway Light"/>
                <a:cs typeface="Raleway Light"/>
                <a:sym typeface="Raleway Light"/>
                <a:hlinkClick r:id="rId6"/>
              </a:rPr>
              <a:t>Deep learning</a:t>
            </a:r>
          </a:p>
          <a:p>
            <a:pPr lvl="0" rtl="0">
              <a:spcBef>
                <a:spcPts val="300"/>
              </a:spcBef>
              <a:spcAft>
                <a:spcPts val="500"/>
              </a:spcAft>
              <a:buClr>
                <a:schemeClr val="dk1"/>
              </a:buClr>
              <a:buSzPct val="100000"/>
              <a:buFont typeface="Arial"/>
              <a:buNone/>
            </a:pPr>
            <a:r>
              <a:rPr lang="en" sz="1100" u="sng">
                <a:solidFill>
                  <a:srgbClr val="0B0080"/>
                </a:solidFill>
                <a:latin typeface="Raleway Light"/>
                <a:ea typeface="Raleway Light"/>
                <a:cs typeface="Raleway Light"/>
                <a:sym typeface="Raleway Light"/>
                <a:hlinkClick r:id="rId7"/>
              </a:rPr>
              <a:t>Inductive logic programming</a:t>
            </a:r>
            <a:r>
              <a:rPr lang="en"/>
              <a:t>	</a:t>
            </a:r>
            <a:r>
              <a:rPr lang="en" sz="1100" u="sng">
                <a:solidFill>
                  <a:srgbClr val="0B0080"/>
                </a:solidFill>
                <a:latin typeface="Raleway Light"/>
                <a:ea typeface="Raleway Light"/>
                <a:cs typeface="Raleway Light"/>
                <a:sym typeface="Raleway Light"/>
                <a:hlinkClick r:id="rId8"/>
              </a:rPr>
              <a:t>Support vector machines</a:t>
            </a:r>
            <a:r>
              <a:rPr lang="en"/>
              <a:t>		</a:t>
            </a:r>
            <a:r>
              <a:rPr lang="en" sz="1100" u="sng">
                <a:solidFill>
                  <a:srgbClr val="0B0080"/>
                </a:solidFill>
                <a:latin typeface="Raleway Light"/>
                <a:ea typeface="Raleway Light"/>
                <a:cs typeface="Raleway Light"/>
                <a:sym typeface="Raleway Light"/>
                <a:hlinkClick r:id="rId9"/>
              </a:rPr>
              <a:t>Clustering</a:t>
            </a:r>
            <a:r>
              <a:rPr lang="en"/>
              <a:t>				</a:t>
            </a:r>
            <a:r>
              <a:rPr lang="en" sz="1100" u="sng">
                <a:solidFill>
                  <a:srgbClr val="0B0080"/>
                </a:solidFill>
                <a:latin typeface="Raleway Light"/>
                <a:ea typeface="Raleway Light"/>
                <a:cs typeface="Raleway Light"/>
                <a:sym typeface="Raleway Light"/>
                <a:hlinkClick r:id="rId10"/>
              </a:rPr>
              <a:t>Bayesian networks</a:t>
            </a:r>
          </a:p>
          <a:p>
            <a:pPr lvl="0" rtl="0">
              <a:spcBef>
                <a:spcPts val="300"/>
              </a:spcBef>
              <a:spcAft>
                <a:spcPts val="500"/>
              </a:spcAft>
              <a:buNone/>
            </a:pPr>
            <a:r>
              <a:t/>
            </a:r>
            <a:endParaRPr/>
          </a:p>
          <a:p>
            <a:pPr lvl="0" rtl="0">
              <a:spcBef>
                <a:spcPts val="300"/>
              </a:spcBef>
              <a:spcAft>
                <a:spcPts val="500"/>
              </a:spcAft>
              <a:buNone/>
            </a:pPr>
            <a:r>
              <a:rPr lang="en" sz="1100" u="sng">
                <a:solidFill>
                  <a:srgbClr val="0B0080"/>
                </a:solidFill>
                <a:latin typeface="Raleway Light"/>
                <a:ea typeface="Raleway Light"/>
                <a:cs typeface="Raleway Light"/>
                <a:sym typeface="Raleway Light"/>
                <a:hlinkClick r:id="rId11"/>
              </a:rPr>
              <a:t>Reinforcement learning</a:t>
            </a:r>
            <a:r>
              <a:rPr lang="en"/>
              <a:t>		</a:t>
            </a:r>
            <a:r>
              <a:rPr lang="en" sz="1100" u="sng">
                <a:solidFill>
                  <a:srgbClr val="0B0080"/>
                </a:solidFill>
                <a:latin typeface="Raleway Light"/>
                <a:ea typeface="Raleway Light"/>
                <a:cs typeface="Raleway Light"/>
                <a:sym typeface="Raleway Light"/>
                <a:hlinkClick r:id="rId12"/>
              </a:rPr>
              <a:t>Representation learning</a:t>
            </a:r>
            <a:r>
              <a:rPr lang="en"/>
              <a:t>		</a:t>
            </a:r>
            <a:r>
              <a:rPr lang="en" sz="1100" u="sng">
                <a:solidFill>
                  <a:srgbClr val="0B0080"/>
                </a:solidFill>
                <a:latin typeface="Raleway Light"/>
                <a:ea typeface="Raleway Light"/>
                <a:cs typeface="Raleway Light"/>
                <a:sym typeface="Raleway Light"/>
                <a:hlinkClick r:id="rId13"/>
              </a:rPr>
              <a:t>Similarity and metric learning</a:t>
            </a:r>
            <a:r>
              <a:rPr lang="en"/>
              <a:t>	</a:t>
            </a:r>
            <a:r>
              <a:rPr lang="en" sz="1100" u="sng">
                <a:solidFill>
                  <a:srgbClr val="0B0080"/>
                </a:solidFill>
                <a:latin typeface="Raleway Light"/>
                <a:ea typeface="Raleway Light"/>
                <a:cs typeface="Raleway Light"/>
                <a:sym typeface="Raleway Light"/>
                <a:hlinkClick r:id="rId14"/>
              </a:rPr>
              <a:t>Sparse dictionary learning</a:t>
            </a:r>
          </a:p>
          <a:p>
            <a:pPr lvl="0" rtl="0">
              <a:spcBef>
                <a:spcPts val="300"/>
              </a:spcBef>
              <a:spcAft>
                <a:spcPts val="500"/>
              </a:spcAft>
              <a:buClr>
                <a:schemeClr val="dk1"/>
              </a:buClr>
              <a:buSzPct val="100000"/>
              <a:buFont typeface="Arial"/>
              <a:buNone/>
            </a:pPr>
            <a:r>
              <a:t/>
            </a:r>
            <a:endParaRPr sz="1100" u="sng">
              <a:solidFill>
                <a:srgbClr val="0B0080"/>
              </a:solidFill>
              <a:latin typeface="Raleway Light"/>
              <a:ea typeface="Raleway Light"/>
              <a:cs typeface="Raleway Light"/>
              <a:sym typeface="Raleway Light"/>
              <a:hlinkClick r:id="rId15"/>
            </a:endParaRPr>
          </a:p>
          <a:p>
            <a:pPr lvl="0" rtl="0">
              <a:spcBef>
                <a:spcPts val="300"/>
              </a:spcBef>
              <a:spcAft>
                <a:spcPts val="500"/>
              </a:spcAft>
              <a:buClr>
                <a:schemeClr val="dk1"/>
              </a:buClr>
              <a:buSzPct val="100000"/>
              <a:buFont typeface="Arial"/>
              <a:buNone/>
            </a:pPr>
            <a:r>
              <a:rPr lang="en" sz="1100" u="sng">
                <a:solidFill>
                  <a:srgbClr val="0B0080"/>
                </a:solidFill>
                <a:latin typeface="Raleway Light"/>
                <a:ea typeface="Raleway Light"/>
                <a:cs typeface="Raleway Light"/>
                <a:sym typeface="Raleway Light"/>
                <a:hlinkClick r:id="rId16"/>
              </a:rPr>
              <a:t>Genetic algorithm</a:t>
            </a:r>
            <a:r>
              <a:rPr lang="en"/>
              <a:t>			</a:t>
            </a:r>
            <a:r>
              <a:rPr lang="en" sz="1100" u="sng">
                <a:solidFill>
                  <a:srgbClr val="0B0080"/>
                </a:solidFill>
                <a:latin typeface="Raleway Light"/>
                <a:ea typeface="Raleway Light"/>
                <a:cs typeface="Raleway Light"/>
                <a:sym typeface="Raleway Light"/>
                <a:hlinkClick r:id="rId17"/>
              </a:rPr>
              <a:t>Rule-based machine learning</a:t>
            </a:r>
            <a:r>
              <a:rPr lang="en"/>
              <a:t>	</a:t>
            </a:r>
            <a:r>
              <a:rPr lang="en" sz="1100" u="sng">
                <a:solidFill>
                  <a:srgbClr val="0B0080"/>
                </a:solidFill>
                <a:latin typeface="Raleway Light"/>
                <a:ea typeface="Raleway Light"/>
                <a:cs typeface="Raleway Light"/>
                <a:sym typeface="Raleway Light"/>
                <a:hlinkClick r:id="rId18"/>
              </a:rPr>
              <a:t>Learning classifier systems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and machine learning, </a:t>
            </a:r>
          </a:p>
        </p:txBody>
      </p:sp>
      <p:sp>
        <p:nvSpPr>
          <p:cNvPr id="108" name="Shape 108"/>
          <p:cNvSpPr txBox="1"/>
          <p:nvPr>
            <p:ph idx="1" type="body"/>
          </p:nvPr>
        </p:nvSpPr>
        <p:spPr>
          <a:xfrm>
            <a:off x="311700" y="1152475"/>
            <a:ext cx="8520600" cy="38439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chemeClr val="dk1"/>
                </a:solidFill>
                <a:latin typeface="Raleway Light"/>
                <a:ea typeface="Raleway Light"/>
                <a:cs typeface="Raleway Light"/>
                <a:sym typeface="Raleway Light"/>
              </a:rPr>
              <a:t>Machine learning is a way to make advanced statistical models using math. It’s a way to make a computer guess. </a:t>
            </a:r>
          </a:p>
          <a:p>
            <a:pPr lvl="0" rtl="0">
              <a:spcBef>
                <a:spcPts val="0"/>
              </a:spcBef>
              <a:spcAft>
                <a:spcPts val="0"/>
              </a:spcAft>
              <a:buNone/>
            </a:pPr>
            <a:r>
              <a:t/>
            </a:r>
            <a:endParaRPr>
              <a:solidFill>
                <a:schemeClr val="dk1"/>
              </a:solidFill>
              <a:latin typeface="Raleway Light"/>
              <a:ea typeface="Raleway Light"/>
              <a:cs typeface="Raleway Light"/>
              <a:sym typeface="Raleway Light"/>
            </a:endParaRPr>
          </a:p>
          <a:p>
            <a:pPr lvl="0" rtl="0">
              <a:spcBef>
                <a:spcPts val="0"/>
              </a:spcBef>
              <a:spcAft>
                <a:spcPts val="0"/>
              </a:spcAft>
              <a:buNone/>
            </a:pPr>
            <a:r>
              <a:rPr lang="en">
                <a:solidFill>
                  <a:schemeClr val="dk1"/>
                </a:solidFill>
                <a:latin typeface="Raleway Light"/>
                <a:ea typeface="Raleway Light"/>
                <a:cs typeface="Raleway Light"/>
                <a:sym typeface="Raleway Light"/>
              </a:rPr>
              <a:t>Machine learning models are fantastic with access to good data.  However machine learning models can’t perform magic.</a:t>
            </a:r>
          </a:p>
          <a:p>
            <a:pPr lvl="0" rtl="0">
              <a:spcBef>
                <a:spcPts val="0"/>
              </a:spcBef>
              <a:spcAft>
                <a:spcPts val="0"/>
              </a:spcAft>
              <a:buNone/>
            </a:pPr>
            <a:r>
              <a:t/>
            </a:r>
            <a:endParaRPr>
              <a:solidFill>
                <a:schemeClr val="dk1"/>
              </a:solidFill>
              <a:latin typeface="Raleway Light"/>
              <a:ea typeface="Raleway Light"/>
              <a:cs typeface="Raleway Light"/>
              <a:sym typeface="Raleway Light"/>
            </a:endParaRPr>
          </a:p>
          <a:p>
            <a:pPr lvl="0" rtl="0">
              <a:lnSpc>
                <a:spcPct val="100000"/>
              </a:lnSpc>
              <a:spcBef>
                <a:spcPts val="0"/>
              </a:spcBef>
              <a:spcAft>
                <a:spcPts val="0"/>
              </a:spcAft>
              <a:buNone/>
            </a:pPr>
            <a:r>
              <a:rPr b="1" lang="en">
                <a:solidFill>
                  <a:schemeClr val="dk1"/>
                </a:solidFill>
                <a:latin typeface="Raleway"/>
                <a:ea typeface="Raleway"/>
                <a:cs typeface="Raleway"/>
                <a:sym typeface="Raleway"/>
              </a:rPr>
              <a:t>Garbage in = Garbage out</a:t>
            </a:r>
          </a:p>
          <a:p>
            <a:pPr lvl="0" rtl="0">
              <a:spcBef>
                <a:spcPts val="0"/>
              </a:spcBef>
              <a:spcAft>
                <a:spcPts val="0"/>
              </a:spcAft>
              <a:buNone/>
            </a:pPr>
            <a:r>
              <a:t/>
            </a:r>
            <a:endParaRPr>
              <a:solidFill>
                <a:schemeClr val="dk1"/>
              </a:solidFill>
              <a:latin typeface="Raleway Light"/>
              <a:ea typeface="Raleway Light"/>
              <a:cs typeface="Raleway Light"/>
              <a:sym typeface="Raleway Light"/>
            </a:endParaRPr>
          </a:p>
          <a:p>
            <a:pPr lvl="0" rtl="0">
              <a:spcBef>
                <a:spcPts val="0"/>
              </a:spcBef>
              <a:spcAft>
                <a:spcPts val="0"/>
              </a:spcAft>
              <a:buClr>
                <a:schemeClr val="dk1"/>
              </a:buClr>
              <a:buSzPct val="61111"/>
              <a:buFont typeface="Arial"/>
              <a:buNone/>
            </a:pPr>
            <a:r>
              <a:rPr lang="en">
                <a:solidFill>
                  <a:schemeClr val="dk1"/>
                </a:solidFill>
                <a:latin typeface="Raleway Light"/>
                <a:ea typeface="Raleway Light"/>
                <a:cs typeface="Raleway Light"/>
                <a:sym typeface="Raleway Light"/>
              </a:rPr>
              <a:t>Take a moment and think about what problem you are trying to solve? What data do you need for solving your problem?</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