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258" r:id="rId3"/>
    <p:sldId id="292" r:id="rId4"/>
    <p:sldId id="291" r:id="rId5"/>
    <p:sldId id="293" r:id="rId6"/>
    <p:sldId id="294" r:id="rId7"/>
    <p:sldId id="295" r:id="rId8"/>
    <p:sldId id="296" r:id="rId9"/>
    <p:sldId id="297" r:id="rId10"/>
    <p:sldId id="298" r:id="rId11"/>
    <p:sldId id="300" r:id="rId12"/>
    <p:sldId id="301" r:id="rId13"/>
    <p:sldId id="302" r:id="rId14"/>
    <p:sldId id="303" r:id="rId15"/>
    <p:sldId id="304" r:id="rId16"/>
    <p:sldId id="306" r:id="rId17"/>
    <p:sldId id="307" r:id="rId18"/>
    <p:sldId id="308" r:id="rId19"/>
    <p:sldId id="310" r:id="rId20"/>
    <p:sldId id="311" r:id="rId21"/>
    <p:sldId id="312" r:id="rId22"/>
    <p:sldId id="313" r:id="rId23"/>
    <p:sldId id="314" r:id="rId24"/>
    <p:sldId id="315" r:id="rId25"/>
    <p:sldId id="316"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3" r:id="rId41"/>
    <p:sldId id="332" r:id="rId42"/>
    <p:sldId id="334" r:id="rId43"/>
    <p:sldId id="335" r:id="rId44"/>
    <p:sldId id="336" r:id="rId45"/>
    <p:sldId id="337" r:id="rId46"/>
    <p:sldId id="338" r:id="rId47"/>
    <p:sldId id="339" r:id="rId48"/>
    <p:sldId id="340" r:id="rId49"/>
    <p:sldId id="341" r:id="rId50"/>
    <p:sldId id="342" r:id="rId51"/>
    <p:sldId id="343" r:id="rId52"/>
    <p:sldId id="344" r:id="rId53"/>
    <p:sldId id="345" r:id="rId54"/>
    <p:sldId id="346" r:id="rId55"/>
    <p:sldId id="29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p:restoredTop sz="50000" autoAdjust="0"/>
  </p:normalViewPr>
  <p:slideViewPr>
    <p:cSldViewPr>
      <p:cViewPr varScale="1">
        <p:scale>
          <a:sx n="40" d="100"/>
          <a:sy n="40" d="100"/>
        </p:scale>
        <p:origin x="2592"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DC5643-619E-4722-9C7F-F1FDB3E1B339}" type="datetimeFigureOut">
              <a:rPr lang="en-US" smtClean="0"/>
              <a:t>12/29/23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C5CE3-F0D4-4161-AB6E-41916CBB07D7}" type="slidenum">
              <a:rPr lang="en-US" smtClean="0"/>
              <a:t>‹#›</a:t>
            </a:fld>
            <a:endParaRPr lang="en-US"/>
          </a:p>
        </p:txBody>
      </p:sp>
    </p:spTree>
    <p:extLst>
      <p:ext uri="{BB962C8B-B14F-4D97-AF65-F5344CB8AC3E}">
        <p14:creationId xmlns:p14="http://schemas.microsoft.com/office/powerpoint/2010/main" val="79425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privacyrights.org/data-breach"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www.pcworld.com/businesscenter/article/146048/mass_sql_injection_attack_targets_chinese_web_sites.html"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alicebobandmallory.com/articles/2010/09/23/did-little-bobby-tables-migrate-to-sweden"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tech-404.com/calculator.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tpolicycompliance.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a:t>
            </a:fld>
            <a:endParaRPr lang="en-US"/>
          </a:p>
        </p:txBody>
      </p:sp>
    </p:spTree>
    <p:extLst>
      <p:ext uri="{BB962C8B-B14F-4D97-AF65-F5344CB8AC3E}">
        <p14:creationId xmlns:p14="http://schemas.microsoft.com/office/powerpoint/2010/main" val="1499018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the DBA typically is responsible for administering database security, some organizations have transferred this task to a separate security administration function that controls all of the IT security for the company. However, even in many shops where security administration is a separate entity, database security is still handled by the DBA group because database security is handled differently than a typical IT authorization scenario.</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the security administration group handles security policies, this group usually relies on third-party security software such as IBM’s RACF or Computer Associates ACF2 and Top Secret. These products automate the security function and do not require the administrator to have elevated privileges to manage security policies. However, most of these security administration products run only on mainframes. Additionally, most IT security departments are understaffed and lack the technical DBMS expertise required to administer database security. Granting untrained security personnel the privileges required to administer database security can result in accidental disruption of database service or performance problems. So, the DBA is forced to manage database security as a component of his job.</a:t>
            </a:r>
          </a:p>
          <a:p>
            <a:endParaRPr lang="en-US" dirty="0"/>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10</a:t>
            </a:fld>
            <a:endParaRPr lang="en-US"/>
          </a:p>
        </p:txBody>
      </p:sp>
    </p:spTree>
    <p:extLst>
      <p:ext uri="{BB962C8B-B14F-4D97-AF65-F5344CB8AC3E}">
        <p14:creationId xmlns:p14="http://schemas.microsoft.com/office/powerpoint/2010/main" val="458351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E496FD-89B7-4BFB-938C-26B2F4E065B5}" type="slidenum">
              <a:rPr lang="en-US"/>
              <a:pPr/>
              <a:t>11</a:t>
            </a:fld>
            <a:endParaRPr lang="en-US"/>
          </a:p>
        </p:txBody>
      </p:sp>
      <p:sp>
        <p:nvSpPr>
          <p:cNvPr id="314370" name="Rectangle 2"/>
          <p:cNvSpPr>
            <a:spLocks noGrp="1" noRot="1" noChangeAspect="1" noChangeArrowheads="1" noTextEdit="1"/>
          </p:cNvSpPr>
          <p:nvPr>
            <p:ph type="sldImg"/>
          </p:nvPr>
        </p:nvSpPr>
        <p:spPr>
          <a:xfrm>
            <a:off x="1144588" y="685800"/>
            <a:ext cx="4572000" cy="3429000"/>
          </a:xfrm>
          <a:ln/>
        </p:spPr>
      </p:sp>
      <p:sp>
        <p:nvSpPr>
          <p:cNvPr id="31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925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Strong authentication is the cornerstone of any security implementation plan. It is impossible to control authorization and track usage without it. Before authorization to use database resources can be granted, a login needs to be established for each user of the DBMS. Logins are sometimes referred to as </a:t>
            </a:r>
            <a:r>
              <a:rPr lang="en-US" sz="1200" i="1" kern="1200" dirty="0">
                <a:solidFill>
                  <a:schemeClr val="tx1"/>
                </a:solidFill>
                <a:effectLst/>
                <a:latin typeface="+mn-lt"/>
                <a:ea typeface="+mn-ea"/>
                <a:cs typeface="+mn-cs"/>
              </a:rPr>
              <a:t>accounts</a:t>
            </a:r>
            <a:r>
              <a:rPr lang="en-US" sz="1200" kern="1200" dirty="0">
                <a:solidFill>
                  <a:schemeClr val="tx1"/>
                </a:solidFill>
                <a:effectLst/>
                <a:latin typeface="+mn-lt"/>
                <a:ea typeface="+mn-ea"/>
                <a:cs typeface="+mn-cs"/>
              </a:rPr>
              <a:t>, or user IDs. The login will have a password associated with it such that only those who know the password can use the login ID. Some DBMSs use the operating system login ID and password as the DBMS login ID and password; others require an additional login ID and password to be created specifically for database access and security.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12</a:t>
            </a:fld>
            <a:endParaRPr lang="en-US"/>
          </a:p>
        </p:txBody>
      </p:sp>
    </p:spTree>
    <p:extLst>
      <p:ext uri="{BB962C8B-B14F-4D97-AF65-F5344CB8AC3E}">
        <p14:creationId xmlns:p14="http://schemas.microsoft.com/office/powerpoint/2010/main" val="1724330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DBMS controls the addition of logins, the DBA is required to provide certain information about the login when it is created. Typically, other than the actual login name or ID, the following information either can or must be provided:</a:t>
            </a:r>
          </a:p>
          <a:p>
            <a:pPr lvl="0"/>
            <a:r>
              <a:rPr lang="en-US" sz="1200" i="1" kern="1200" dirty="0">
                <a:solidFill>
                  <a:schemeClr val="tx1"/>
                </a:solidFill>
                <a:effectLst/>
                <a:latin typeface="+mn-lt"/>
                <a:ea typeface="+mn-ea"/>
                <a:cs typeface="+mn-cs"/>
              </a:rPr>
              <a:t>Password</a:t>
            </a:r>
            <a:r>
              <a:rPr lang="en-US" sz="1200" kern="1200" dirty="0">
                <a:solidFill>
                  <a:schemeClr val="tx1"/>
                </a:solidFill>
                <a:effectLst/>
                <a:latin typeface="+mn-lt"/>
                <a:ea typeface="+mn-ea"/>
                <a:cs typeface="+mn-cs"/>
              </a:rPr>
              <a:t>—the key phrase, word, or character string associated with the new login that must be provided by the user before access to the database is permitted</a:t>
            </a:r>
          </a:p>
          <a:p>
            <a:pPr lvl="0"/>
            <a:r>
              <a:rPr lang="en-US" sz="1200" i="1" kern="1200" dirty="0">
                <a:solidFill>
                  <a:schemeClr val="tx1"/>
                </a:solidFill>
                <a:effectLst/>
                <a:latin typeface="+mn-lt"/>
                <a:ea typeface="+mn-ea"/>
                <a:cs typeface="+mn-cs"/>
              </a:rPr>
              <a:t>Default database</a:t>
            </a:r>
            <a:r>
              <a:rPr lang="en-US" sz="1200" kern="1200" dirty="0">
                <a:solidFill>
                  <a:schemeClr val="tx1"/>
                </a:solidFill>
                <a:effectLst/>
                <a:latin typeface="+mn-lt"/>
                <a:ea typeface="+mn-ea"/>
                <a:cs typeface="+mn-cs"/>
              </a:rPr>
              <a:t>—the name of the database to which the user will initially be connected during login</a:t>
            </a:r>
          </a:p>
          <a:p>
            <a:pPr lvl="0"/>
            <a:r>
              <a:rPr lang="en-US" sz="1200" i="1" kern="1200" dirty="0">
                <a:solidFill>
                  <a:schemeClr val="tx1"/>
                </a:solidFill>
                <a:effectLst/>
                <a:latin typeface="+mn-lt"/>
                <a:ea typeface="+mn-ea"/>
                <a:cs typeface="+mn-cs"/>
              </a:rPr>
              <a:t>Default language</a:t>
            </a:r>
            <a:r>
              <a:rPr lang="en-US" sz="1200" kern="1200" dirty="0">
                <a:solidFill>
                  <a:schemeClr val="tx1"/>
                </a:solidFill>
                <a:effectLst/>
                <a:latin typeface="+mn-lt"/>
                <a:ea typeface="+mn-ea"/>
                <a:cs typeface="+mn-cs"/>
              </a:rPr>
              <a:t>—the default language assigned to the login when using the DBMS if multiple languages are supported</a:t>
            </a:r>
          </a:p>
          <a:p>
            <a:pPr lvl="0"/>
            <a:r>
              <a:rPr lang="en-US" sz="1200" i="1" kern="1200" dirty="0">
                <a:solidFill>
                  <a:schemeClr val="tx1"/>
                </a:solidFill>
                <a:effectLst/>
                <a:latin typeface="+mn-lt"/>
                <a:ea typeface="+mn-ea"/>
                <a:cs typeface="+mn-cs"/>
              </a:rPr>
              <a:t>Name</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the actual full name of the user associated with this login</a:t>
            </a:r>
          </a:p>
          <a:p>
            <a:pPr lvl="0"/>
            <a:r>
              <a:rPr lang="en-US" sz="1200" i="1" kern="1200" dirty="0">
                <a:solidFill>
                  <a:schemeClr val="tx1"/>
                </a:solidFill>
                <a:effectLst/>
                <a:latin typeface="+mn-lt"/>
                <a:ea typeface="+mn-ea"/>
                <a:cs typeface="+mn-cs"/>
              </a:rPr>
              <a:t>Additional details</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additional details about the user for which the login has been created: e-mail, phone number, office location, business unit, and so on. This is useful for documentation purposes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13</a:t>
            </a:fld>
            <a:endParaRPr lang="en-US"/>
          </a:p>
        </p:txBody>
      </p:sp>
    </p:spTree>
    <p:extLst>
      <p:ext uri="{BB962C8B-B14F-4D97-AF65-F5344CB8AC3E}">
        <p14:creationId xmlns:p14="http://schemas.microsoft.com/office/powerpoint/2010/main" val="673326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Passwords should be changed regularly over time to make it difficult for hackers and miscreants to gain access to the DBMS surreptitiously. Refer to the sidebar “Password Guidance” for tips on creating useful passwords. As a DBA, you may decide to set up automated procedures—such as an e-mail notification system—to coerce users into changing their login passwords every month or so. Users who do not change their login password can be disabled until the user calls to complain. Of course, this adds to the workload of the DBA, but it does enhance the security of the DBMS. </a:t>
            </a:r>
          </a:p>
          <a:p>
            <a:endParaRPr lang="en-US" dirty="0"/>
          </a:p>
          <a:p>
            <a:r>
              <a:rPr lang="en-US" sz="1200" kern="1200" dirty="0">
                <a:solidFill>
                  <a:schemeClr val="tx1"/>
                </a:solidFill>
                <a:effectLst/>
                <a:latin typeface="+mn-lt"/>
                <a:ea typeface="+mn-ea"/>
                <a:cs typeface="+mn-cs"/>
              </a:rPr>
              <a:t>As a DBA, you are responsible for securing the DBMS and granting data access to authorized users. One way of assuring proper DBMS usage is to develop and disseminate tips on creating useful passwords. A password that is useful and proper will be difficult to guess. </a:t>
            </a:r>
          </a:p>
          <a:p>
            <a:r>
              <a:rPr lang="en-US" sz="1200" kern="1200" dirty="0">
                <a:solidFill>
                  <a:schemeClr val="tx1"/>
                </a:solidFill>
                <a:effectLst/>
                <a:latin typeface="+mn-lt"/>
                <a:ea typeface="+mn-ea"/>
                <a:cs typeface="+mn-cs"/>
              </a:rPr>
              <a:t>If passwords are too simplistic or too related to some aspect of the person using the password, unscrupulous individuals may be able to guess the password and use it to surreptitiously access the database.</a:t>
            </a:r>
          </a:p>
          <a:p>
            <a:r>
              <a:rPr lang="en-US" sz="1200" kern="1200" dirty="0">
                <a:solidFill>
                  <a:schemeClr val="tx1"/>
                </a:solidFill>
                <a:effectLst/>
                <a:latin typeface="+mn-lt"/>
                <a:ea typeface="+mn-ea"/>
                <a:cs typeface="+mn-cs"/>
              </a:rPr>
              <a:t>The following guidelines should be followed for proper password creation:</a:t>
            </a:r>
          </a:p>
          <a:p>
            <a:pPr marL="171450" lvl="0" indent="-171450">
              <a:buFont typeface="Arial" pitchFamily="34" charset="0"/>
              <a:buChar char="•"/>
            </a:pPr>
            <a:r>
              <a:rPr lang="en-US" sz="1200" kern="1200" dirty="0">
                <a:solidFill>
                  <a:schemeClr val="tx1"/>
                </a:solidFill>
                <a:effectLst/>
                <a:latin typeface="+mn-lt"/>
                <a:ea typeface="+mn-ea"/>
                <a:cs typeface="+mn-cs"/>
              </a:rPr>
              <a:t>Avoid passwords that are too short. Each password should be at least six characters long, more if possible.</a:t>
            </a:r>
          </a:p>
          <a:p>
            <a:pPr marL="171450" lvl="0" indent="-171450">
              <a:buFont typeface="Arial" pitchFamily="34" charset="0"/>
              <a:buChar char="•"/>
            </a:pPr>
            <a:r>
              <a:rPr lang="en-US" sz="1200" kern="1200" dirty="0">
                <a:solidFill>
                  <a:schemeClr val="tx1"/>
                </a:solidFill>
                <a:effectLst/>
                <a:latin typeface="+mn-lt"/>
                <a:ea typeface="+mn-ea"/>
                <a:cs typeface="+mn-cs"/>
              </a:rPr>
              <a:t>Each password should consist of at least a combination of alphabetic characters and numeric characters. Using other allowable symbols makes the password harder to guess.</a:t>
            </a:r>
          </a:p>
          <a:p>
            <a:pPr marL="171450" lvl="0" indent="-171450">
              <a:buFont typeface="Arial" pitchFamily="34" charset="0"/>
              <a:buChar char="•"/>
            </a:pPr>
            <a:r>
              <a:rPr lang="en-US" sz="1200" kern="1200" dirty="0">
                <a:solidFill>
                  <a:schemeClr val="tx1"/>
                </a:solidFill>
                <a:effectLst/>
                <a:latin typeface="+mn-lt"/>
                <a:ea typeface="+mn-ea"/>
                <a:cs typeface="+mn-cs"/>
              </a:rPr>
              <a:t>Avoid creating a password that is a complete word (in either the native language of the user or any foreign language).</a:t>
            </a:r>
          </a:p>
          <a:p>
            <a:pPr marL="171450" lvl="0" indent="-171450">
              <a:buFont typeface="Arial" pitchFamily="34" charset="0"/>
              <a:buChar char="•"/>
            </a:pPr>
            <a:r>
              <a:rPr lang="en-US" sz="1200" kern="1200" dirty="0">
                <a:solidFill>
                  <a:schemeClr val="tx1"/>
                </a:solidFill>
                <a:effectLst/>
                <a:latin typeface="+mn-lt"/>
                <a:ea typeface="+mn-ea"/>
                <a:cs typeface="+mn-cs"/>
              </a:rPr>
              <a:t>Do not embed personal statistics in the password. Street addresses, social security numbers, phone numbers, and the like are easily guessed and do not belong in passwords.</a:t>
            </a:r>
          </a:p>
          <a:p>
            <a:pPr marL="171450" lvl="0" indent="-171450">
              <a:buFont typeface="Arial" pitchFamily="34" charset="0"/>
              <a:buChar char="•"/>
            </a:pPr>
            <a:r>
              <a:rPr lang="en-US" sz="1200" kern="1200" dirty="0">
                <a:solidFill>
                  <a:schemeClr val="tx1"/>
                </a:solidFill>
                <a:effectLst/>
                <a:latin typeface="+mn-lt"/>
                <a:ea typeface="+mn-ea"/>
                <a:cs typeface="+mn-cs"/>
              </a:rPr>
              <a:t>Consider concatenating two unrelated words with a symbol or number between them. For example, “toe3star” is a viable password.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mnemonic devices to help you remember passwords. For example, use a sentence such as “</a:t>
            </a:r>
            <a:r>
              <a:rPr lang="en-US" sz="1200" kern="1200" dirty="0" err="1">
                <a:solidFill>
                  <a:schemeClr val="tx1"/>
                </a:solidFill>
                <a:effectLst/>
                <a:latin typeface="+mn-lt"/>
                <a:ea typeface="+mn-ea"/>
                <a:cs typeface="+mn-cs"/>
              </a:rPr>
              <a:t>Moondance</a:t>
            </a:r>
            <a:r>
              <a:rPr lang="en-US" sz="1200" kern="1200" dirty="0">
                <a:solidFill>
                  <a:schemeClr val="tx1"/>
                </a:solidFill>
                <a:effectLst/>
                <a:latin typeface="+mn-lt"/>
                <a:ea typeface="+mn-ea"/>
                <a:cs typeface="+mn-cs"/>
              </a:rPr>
              <a:t> by Van Morrison is my favorite album” to remember that your password is “</a:t>
            </a:r>
            <a:r>
              <a:rPr lang="en-US" sz="1200" kern="1200" dirty="0" err="1">
                <a:solidFill>
                  <a:schemeClr val="tx1"/>
                </a:solidFill>
                <a:effectLst/>
                <a:latin typeface="+mn-lt"/>
                <a:ea typeface="+mn-ea"/>
                <a:cs typeface="+mn-cs"/>
              </a:rPr>
              <a:t>mbvmimfa</a:t>
            </a:r>
            <a:r>
              <a:rPr lang="en-US" sz="1200" kern="1200" dirty="0">
                <a:solidFill>
                  <a:schemeClr val="tx1"/>
                </a:solidFill>
                <a:effectLst/>
                <a:latin typeface="+mn-lt"/>
                <a:ea typeface="+mn-ea"/>
                <a:cs typeface="+mn-cs"/>
              </a:rPr>
              <a:t>” (the first letters of each word in the sentence). However, do not make the sentence too obvious—for example, using “My name is Craig S. Mullins” to remember “</a:t>
            </a:r>
            <a:r>
              <a:rPr lang="en-US" sz="1200" kern="1200" dirty="0" err="1">
                <a:solidFill>
                  <a:schemeClr val="tx1"/>
                </a:solidFill>
                <a:effectLst/>
                <a:latin typeface="+mn-lt"/>
                <a:ea typeface="+mn-ea"/>
                <a:cs typeface="+mn-cs"/>
              </a:rPr>
              <a:t>mnicsm</a:t>
            </a:r>
            <a:r>
              <a:rPr lang="en-US" sz="1200" kern="1200" dirty="0">
                <a:solidFill>
                  <a:schemeClr val="tx1"/>
                </a:solidFill>
                <a:effectLst/>
                <a:latin typeface="+mn-lt"/>
                <a:ea typeface="+mn-ea"/>
                <a:cs typeface="+mn-cs"/>
              </a:rPr>
              <a:t>” is not a good idea because it might be quite easily guessed.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Other common and weak password </a:t>
            </a:r>
            <a:r>
              <a:rPr lang="en-US" sz="1200" kern="1200" dirty="0" err="1">
                <a:solidFill>
                  <a:schemeClr val="tx1"/>
                </a:solidFill>
                <a:effectLst/>
                <a:latin typeface="+mn-lt"/>
                <a:ea typeface="+mn-ea"/>
                <a:cs typeface="+mn-cs"/>
              </a:rPr>
              <a:t>architypes</a:t>
            </a:r>
            <a:r>
              <a:rPr lang="en-US" sz="1200" kern="1200" dirty="0">
                <a:solidFill>
                  <a:schemeClr val="tx1"/>
                </a:solidFill>
                <a:effectLst/>
                <a:latin typeface="+mn-lt"/>
                <a:ea typeface="+mn-ea"/>
                <a:cs typeface="+mn-cs"/>
              </a:rPr>
              <a:t> include sports teams and sports celebrities (like ‘ChiBulls99’ or ‘</a:t>
            </a:r>
            <a:r>
              <a:rPr lang="en-US" sz="1200" kern="1200" dirty="0" err="1">
                <a:solidFill>
                  <a:schemeClr val="tx1"/>
                </a:solidFill>
                <a:effectLst/>
                <a:latin typeface="+mn-lt"/>
                <a:ea typeface="+mn-ea"/>
                <a:cs typeface="+mn-cs"/>
              </a:rPr>
              <a:t>TigerWoods</a:t>
            </a:r>
            <a:r>
              <a:rPr lang="en-US" sz="1200" kern="1200" dirty="0">
                <a:solidFill>
                  <a:schemeClr val="tx1"/>
                </a:solidFill>
                <a:effectLst/>
                <a:latin typeface="+mn-lt"/>
                <a:ea typeface="+mn-ea"/>
                <a:cs typeface="+mn-cs"/>
              </a:rPr>
              <a:t>’), naughty words (curse words/anatomy), and names of family members. In general, if you think it can be easily guessed avoid using it. </a:t>
            </a:r>
          </a:p>
          <a:p>
            <a:r>
              <a:rPr lang="en-US" sz="1200" kern="1200" dirty="0">
                <a:solidFill>
                  <a:schemeClr val="tx1"/>
                </a:solidFill>
                <a:effectLst/>
                <a:latin typeface="+mn-lt"/>
                <a:ea typeface="+mn-ea"/>
                <a:cs typeface="+mn-cs"/>
              </a:rPr>
              <a:t>As a DBA, you should work with your organization’s security administration team to create guidelines such as the above and distribute them to your database users.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14</a:t>
            </a:fld>
            <a:endParaRPr lang="en-US"/>
          </a:p>
        </p:txBody>
      </p:sp>
    </p:spTree>
    <p:extLst>
      <p:ext uri="{BB962C8B-B14F-4D97-AF65-F5344CB8AC3E}">
        <p14:creationId xmlns:p14="http://schemas.microsoft.com/office/powerpoint/2010/main" val="3285028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a DBMS user no longer requires access to the DBMS, or leaves the company, the DBA should drop his login from the system as soon as possible. However, this could become a complicated task—a login cannot be dropped if the person is currently using a database, or if the user owns any database objects. For this reason it is wise to limit the database users who can create database objects to DBAs only, especially in a production environment.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lieu of dropping a login, the DBMS may provide an option to lock the login. Locking a login prohibits the user from accessing the DBMS, but it does not actually drop the login from the system. The login can subsequently be unlocked, thereby enabling access to the server. Such a process is very useful if you simply wish to prohibit access, say, for those users who have not recently changed their login password.</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15</a:t>
            </a:fld>
            <a:endParaRPr lang="en-US"/>
          </a:p>
        </p:txBody>
      </p:sp>
    </p:spTree>
    <p:extLst>
      <p:ext uri="{BB962C8B-B14F-4D97-AF65-F5344CB8AC3E}">
        <p14:creationId xmlns:p14="http://schemas.microsoft.com/office/powerpoint/2010/main" val="2519416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addition to a login account, which is required to access the DBMS, some database systems require an additional account in order to use specific databases. In this situation, a user name is created for the login account and is attached to each database required by the user. As shown on the slide:</a:t>
            </a:r>
          </a:p>
          <a:p>
            <a:pPr marL="171450" indent="-171450">
              <a:buFont typeface="Arial" pitchFamily="34" charset="0"/>
              <a:buChar char="•"/>
            </a:pPr>
            <a:r>
              <a:rPr lang="en-US" sz="1200" kern="1200" dirty="0">
                <a:solidFill>
                  <a:schemeClr val="tx1"/>
                </a:solidFill>
                <a:effectLst/>
                <a:latin typeface="+mn-lt"/>
                <a:ea typeface="+mn-ea"/>
                <a:cs typeface="+mn-cs"/>
              </a:rPr>
              <a:t>A </a:t>
            </a:r>
            <a:r>
              <a:rPr lang="en-US" sz="1200" i="1" kern="1200" dirty="0">
                <a:solidFill>
                  <a:schemeClr val="tx1"/>
                </a:solidFill>
                <a:effectLst/>
                <a:latin typeface="+mn-lt"/>
                <a:ea typeface="+mn-ea"/>
                <a:cs typeface="+mn-cs"/>
              </a:rPr>
              <a:t>login</a:t>
            </a:r>
            <a:r>
              <a:rPr lang="en-US" sz="1200" kern="1200" dirty="0">
                <a:solidFill>
                  <a:schemeClr val="tx1"/>
                </a:solidFill>
                <a:effectLst/>
                <a:latin typeface="+mn-lt"/>
                <a:ea typeface="+mn-ea"/>
                <a:cs typeface="+mn-cs"/>
              </a:rPr>
              <a:t>, sometimes called an </a:t>
            </a:r>
            <a:r>
              <a:rPr lang="en-US" sz="1200" i="1" kern="1200" dirty="0">
                <a:solidFill>
                  <a:schemeClr val="tx1"/>
                </a:solidFill>
                <a:effectLst/>
                <a:latin typeface="+mn-lt"/>
                <a:ea typeface="+mn-ea"/>
                <a:cs typeface="+mn-cs"/>
              </a:rPr>
              <a:t>account</a:t>
            </a:r>
            <a:r>
              <a:rPr lang="en-US" sz="1200" kern="1200" dirty="0">
                <a:solidFill>
                  <a:schemeClr val="tx1"/>
                </a:solidFill>
                <a:effectLst/>
                <a:latin typeface="+mn-lt"/>
                <a:ea typeface="+mn-ea"/>
                <a:cs typeface="+mn-cs"/>
              </a:rPr>
              <a:t>, is used to access the DBMS, or database server. For this reason, it is sometimes also known as a server user ID, or SUID.</a:t>
            </a:r>
          </a:p>
          <a:p>
            <a:pPr marL="171450" lvl="0" indent="-171450">
              <a:buFont typeface="Arial" pitchFamily="34" charset="0"/>
              <a:buChar char="•"/>
            </a:pPr>
            <a:r>
              <a:rPr lang="en-US" sz="1200" kern="1200" dirty="0">
                <a:solidFill>
                  <a:schemeClr val="tx1"/>
                </a:solidFill>
                <a:effectLst/>
                <a:latin typeface="+mn-lt"/>
                <a:ea typeface="+mn-ea"/>
                <a:cs typeface="+mn-cs"/>
              </a:rPr>
              <a:t>A </a:t>
            </a:r>
            <a:r>
              <a:rPr lang="en-US" sz="1200" i="1" kern="1200" dirty="0">
                <a:solidFill>
                  <a:schemeClr val="tx1"/>
                </a:solidFill>
                <a:effectLst/>
                <a:latin typeface="+mn-lt"/>
                <a:ea typeface="+mn-ea"/>
                <a:cs typeface="+mn-cs"/>
              </a:rPr>
              <a:t>user name</a:t>
            </a:r>
            <a:r>
              <a:rPr lang="en-US" sz="1200" kern="1200" dirty="0">
                <a:solidFill>
                  <a:schemeClr val="tx1"/>
                </a:solidFill>
                <a:effectLst/>
                <a:latin typeface="+mn-lt"/>
                <a:ea typeface="+mn-ea"/>
                <a:cs typeface="+mn-cs"/>
              </a:rPr>
              <a:t> is sometimes referred to as a </a:t>
            </a:r>
            <a:r>
              <a:rPr lang="en-US" sz="1200" i="1" kern="1200" dirty="0">
                <a:solidFill>
                  <a:schemeClr val="tx1"/>
                </a:solidFill>
                <a:effectLst/>
                <a:latin typeface="+mn-lt"/>
                <a:ea typeface="+mn-ea"/>
                <a:cs typeface="+mn-cs"/>
              </a:rPr>
              <a:t>database ID</a:t>
            </a:r>
            <a:r>
              <a:rPr lang="en-US" sz="1200" kern="1200" dirty="0">
                <a:solidFill>
                  <a:schemeClr val="tx1"/>
                </a:solidFill>
                <a:effectLst/>
                <a:latin typeface="+mn-lt"/>
                <a:ea typeface="+mn-ea"/>
                <a:cs typeface="+mn-cs"/>
              </a:rPr>
              <a:t>. The user name is associated with the login account. Users are required by some DBMS implementations to be set up with a database user name in order to access each database.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Guest usage of a database is permitted by configuring a special user name that permits users to access the database as a GUEST. Adding a GUEST user for a database allows any login with the special user name to access the database.</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16</a:t>
            </a:fld>
            <a:endParaRPr lang="en-US"/>
          </a:p>
        </p:txBody>
      </p:sp>
    </p:spTree>
    <p:extLst>
      <p:ext uri="{BB962C8B-B14F-4D97-AF65-F5344CB8AC3E}">
        <p14:creationId xmlns:p14="http://schemas.microsoft.com/office/powerpoint/2010/main" val="1138877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DBA controls database security and authorization using Data Control Language, or DCL. DCL is one of three subtypes of SQL. (The other two are DDL and DML.) DCL statements are used to control which users have access to which objects and commands. These statements are the manner in which database security is enacted. DCL statements comprise two basic types:</a:t>
            </a:r>
          </a:p>
          <a:p>
            <a:pPr lvl="0"/>
            <a:r>
              <a:rPr lang="en-US" sz="1200" i="1" kern="1200" dirty="0">
                <a:solidFill>
                  <a:schemeClr val="tx1"/>
                </a:solidFill>
                <a:effectLst/>
                <a:latin typeface="+mn-lt"/>
                <a:ea typeface="+mn-ea"/>
                <a:cs typeface="+mn-cs"/>
              </a:rPr>
              <a:t>GRANT </a:t>
            </a:r>
            <a:r>
              <a:rPr lang="en-US" sz="1200" kern="1200" dirty="0">
                <a:solidFill>
                  <a:schemeClr val="tx1"/>
                </a:solidFill>
                <a:effectLst/>
                <a:latin typeface="+mn-lt"/>
                <a:ea typeface="+mn-ea"/>
                <a:cs typeface="+mn-cs"/>
              </a:rPr>
              <a:t>assigns a permission to a database user.</a:t>
            </a:r>
          </a:p>
          <a:p>
            <a:pPr lvl="0"/>
            <a:r>
              <a:rPr lang="en-US" sz="1200" i="1" kern="1200" dirty="0">
                <a:solidFill>
                  <a:schemeClr val="tx1"/>
                </a:solidFill>
                <a:effectLst/>
                <a:latin typeface="+mn-lt"/>
                <a:ea typeface="+mn-ea"/>
                <a:cs typeface="+mn-cs"/>
              </a:rPr>
              <a:t>REVOKE </a:t>
            </a:r>
            <a:r>
              <a:rPr lang="en-US" sz="1200" kern="1200" dirty="0">
                <a:solidFill>
                  <a:schemeClr val="tx1"/>
                </a:solidFill>
                <a:effectLst/>
                <a:latin typeface="+mn-lt"/>
                <a:ea typeface="+mn-ea"/>
                <a:cs typeface="+mn-cs"/>
              </a:rPr>
              <a:t>removes a permission from a database user.</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17</a:t>
            </a:fld>
            <a:endParaRPr lang="en-US"/>
          </a:p>
        </p:txBody>
      </p:sp>
    </p:spTree>
    <p:extLst>
      <p:ext uri="{BB962C8B-B14F-4D97-AF65-F5344CB8AC3E}">
        <p14:creationId xmlns:p14="http://schemas.microsoft.com/office/powerpoint/2010/main" val="4042149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GRANT statement is issued with two accompanying lists: a list of privileges to be assigned to a list of users. To use the GRANT statement, the user must be the owner of the database object, have been granted high-level group authority, or have been given the WITH GRANT OPTION when he was granted the privilege. </a:t>
            </a:r>
          </a:p>
          <a:p>
            <a:r>
              <a:rPr lang="en-US" sz="1200" kern="1200" dirty="0">
                <a:solidFill>
                  <a:schemeClr val="tx1"/>
                </a:solidFill>
                <a:effectLst/>
                <a:latin typeface="+mn-lt"/>
                <a:ea typeface="+mn-ea"/>
                <a:cs typeface="+mn-cs"/>
              </a:rPr>
              <a:t>The WITH GRANT OPTION allows a user to pass the authority to grant privileges along to others. Generally, the use of this clause depends on whether an installation practices centralized or decentralized administration of privileges.</a:t>
            </a:r>
          </a:p>
          <a:p>
            <a:pPr lvl="0"/>
            <a:r>
              <a:rPr lang="en-US" sz="1200" i="1" kern="1200" dirty="0">
                <a:solidFill>
                  <a:schemeClr val="tx1"/>
                </a:solidFill>
                <a:effectLst/>
                <a:latin typeface="+mn-lt"/>
                <a:ea typeface="+mn-ea"/>
                <a:cs typeface="+mn-cs"/>
              </a:rPr>
              <a:t>Decentralized administration </a:t>
            </a:r>
            <a:r>
              <a:rPr lang="en-US" sz="1200" kern="1200" dirty="0">
                <a:solidFill>
                  <a:schemeClr val="tx1"/>
                </a:solidFill>
                <a:effectLst/>
                <a:latin typeface="+mn-lt"/>
                <a:ea typeface="+mn-ea"/>
                <a:cs typeface="+mn-cs"/>
              </a:rPr>
              <a:t>is generally easier to establish, but more difficult to control. As more and more users obtain the authority to grant privileges, the scope of authority is widened and becomes unwieldy.</a:t>
            </a:r>
          </a:p>
          <a:p>
            <a:pPr lvl="0"/>
            <a:r>
              <a:rPr lang="en-US" sz="1200" i="1" kern="1200" dirty="0">
                <a:solidFill>
                  <a:schemeClr val="tx1"/>
                </a:solidFill>
                <a:effectLst/>
                <a:latin typeface="+mn-lt"/>
                <a:ea typeface="+mn-ea"/>
                <a:cs typeface="+mn-cs"/>
              </a:rPr>
              <a:t>Centralized administration</a:t>
            </a:r>
            <a:r>
              <a:rPr lang="en-US" sz="1200" kern="1200" dirty="0">
                <a:solidFill>
                  <a:schemeClr val="tx1"/>
                </a:solidFill>
                <a:effectLst/>
                <a:latin typeface="+mn-lt"/>
                <a:ea typeface="+mn-ea"/>
                <a:cs typeface="+mn-cs"/>
              </a:rPr>
              <a:t> is generally easier to administer, but places a burden on the centralized administrator as the sole arbiter of privileges within the environment.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Avoid issuing GRANT and REVOKE statements from within an application program. Ideally, an individual who understands the security needs of the organization—usually the DBA—grants database authorization. Furthermore, application programs designed to grant database privileges must be executed by a user who has the appropriate authority to issue the GRANTs and REVOKEs coded into the application program. This could create a loophole in your database security infrastructure.</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18</a:t>
            </a:fld>
            <a:endParaRPr lang="en-US"/>
          </a:p>
        </p:txBody>
      </p:sp>
    </p:spTree>
    <p:extLst>
      <p:ext uri="{BB962C8B-B14F-4D97-AF65-F5344CB8AC3E}">
        <p14:creationId xmlns:p14="http://schemas.microsoft.com/office/powerpoint/2010/main" val="2099266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different types of privileges that can be granted and revoked from database users. Every DBMS provides certain basic types of privileges, such as the ability to access data, to create database objects, and to perform system functions. Each DBMS will also have additional types of privileges, depending on the features it supports. Examples</a:t>
            </a:r>
            <a:r>
              <a:rPr lang="en-US" sz="1200" kern="1200" baseline="0" dirty="0">
                <a:solidFill>
                  <a:schemeClr val="tx1"/>
                </a:solidFill>
                <a:effectLst/>
                <a:latin typeface="+mn-lt"/>
                <a:ea typeface="+mn-ea"/>
                <a:cs typeface="+mn-cs"/>
              </a:rPr>
              <a:t> are listed here.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19</a:t>
            </a:fld>
            <a:endParaRPr lang="en-US"/>
          </a:p>
        </p:txBody>
      </p:sp>
    </p:spTree>
    <p:extLst>
      <p:ext uri="{BB962C8B-B14F-4D97-AF65-F5344CB8AC3E}">
        <p14:creationId xmlns:p14="http://schemas.microsoft.com/office/powerpoint/2010/main" val="600623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Database security and protection is receiving more attention and budget from organizations with the steady increase in data breaches and the resultant regulations (see next chapter) designed to abate them. However, database security still requires more focus and effort. According to a 2005 report from Forrester Research 75 percent of enterprises do not have a DBMS security plan.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DC5CE3-F0D4-4161-AB6E-41916CBB07D7}" type="slidenum">
              <a:rPr lang="en-US" smtClean="0"/>
              <a:t>2</a:t>
            </a:fld>
            <a:endParaRPr lang="en-US" dirty="0"/>
          </a:p>
        </p:txBody>
      </p:sp>
    </p:spTree>
    <p:extLst>
      <p:ext uri="{BB962C8B-B14F-4D97-AF65-F5344CB8AC3E}">
        <p14:creationId xmlns:p14="http://schemas.microsoft.com/office/powerpoint/2010/main" val="3997239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Database object privileges</a:t>
            </a:r>
            <a:r>
              <a:rPr lang="en-US" sz="1200" kern="1200" dirty="0">
                <a:solidFill>
                  <a:schemeClr val="tx1"/>
                </a:solidFill>
                <a:effectLst/>
                <a:latin typeface="+mn-lt"/>
                <a:ea typeface="+mn-ea"/>
                <a:cs typeface="+mn-cs"/>
              </a:rPr>
              <a:t> control which users have the permission to create database structures. The actual privileges that can be granted will depend on the DBMS and the types of database objects supported. Generally, the DBMS will provide options to grant CREATE privileges on each type of database object, including databases, </a:t>
            </a:r>
            <a:r>
              <a:rPr lang="en-US" sz="1200" kern="1200" dirty="0" err="1">
                <a:solidFill>
                  <a:schemeClr val="tx1"/>
                </a:solidFill>
                <a:effectLst/>
                <a:latin typeface="+mn-lt"/>
                <a:ea typeface="+mn-ea"/>
                <a:cs typeface="+mn-cs"/>
              </a:rPr>
              <a:t>tablespaces</a:t>
            </a:r>
            <a:r>
              <a:rPr lang="en-US" sz="1200" kern="1200" dirty="0">
                <a:solidFill>
                  <a:schemeClr val="tx1"/>
                </a:solidFill>
                <a:effectLst/>
                <a:latin typeface="+mn-lt"/>
                <a:ea typeface="+mn-ea"/>
                <a:cs typeface="+mn-cs"/>
              </a:rPr>
              <a:t>, tables, indexes, triggers, defaults, and user-defined data types.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21</a:t>
            </a:fld>
            <a:endParaRPr lang="en-US"/>
          </a:p>
        </p:txBody>
      </p:sp>
    </p:spTree>
    <p:extLst>
      <p:ext uri="{BB962C8B-B14F-4D97-AF65-F5344CB8AC3E}">
        <p14:creationId xmlns:p14="http://schemas.microsoft.com/office/powerpoint/2010/main" val="3872279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System privileges</a:t>
            </a:r>
            <a:r>
              <a:rPr lang="en-US" sz="1200" kern="1200" dirty="0">
                <a:solidFill>
                  <a:schemeClr val="tx1"/>
                </a:solidFill>
                <a:effectLst/>
                <a:latin typeface="+mn-lt"/>
                <a:ea typeface="+mn-ea"/>
                <a:cs typeface="+mn-cs"/>
              </a:rPr>
              <a:t> control which users can use certain DBMS features and execute certain DBMS commands. The system privileges available will vary from DBMS to DBMS but may include the ability to archive database logs, shut down and restart the database server, start traces for monitoring, manage storage, and manage database caches.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System privileges cannot be granted at the database level. System privileges are granted at a </a:t>
            </a:r>
            <a:r>
              <a:rPr lang="en-US" sz="1200" kern="1200" dirty="0" err="1">
                <a:solidFill>
                  <a:schemeClr val="tx1"/>
                </a:solidFill>
                <a:effectLst/>
                <a:latin typeface="+mn-lt"/>
                <a:ea typeface="+mn-ea"/>
                <a:cs typeface="+mn-cs"/>
              </a:rPr>
              <a:t>systemwide</a:t>
            </a:r>
            <a:r>
              <a:rPr lang="en-US" sz="1200" kern="1200" dirty="0">
                <a:solidFill>
                  <a:schemeClr val="tx1"/>
                </a:solidFill>
                <a:effectLst/>
                <a:latin typeface="+mn-lt"/>
                <a:ea typeface="+mn-ea"/>
                <a:cs typeface="+mn-cs"/>
              </a:rPr>
              <a:t> level across the DBMS. For example, to enable user6 to start performance traces, the following statement can be issued:</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22</a:t>
            </a:fld>
            <a:endParaRPr lang="en-US"/>
          </a:p>
        </p:txBody>
      </p:sp>
    </p:spTree>
    <p:extLst>
      <p:ext uri="{BB962C8B-B14F-4D97-AF65-F5344CB8AC3E}">
        <p14:creationId xmlns:p14="http://schemas.microsoft.com/office/powerpoint/2010/main" val="2080094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Granting the EXECUTE privilege gives the user permission to execute a program or a stored procedure. For example, to enable user1</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user9 to execute the stored procedure named proc1,</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following statement can be issued:</a:t>
            </a:r>
          </a:p>
          <a:p>
            <a:r>
              <a:rPr lang="en-US" sz="1200" kern="1200" dirty="0">
                <a:solidFill>
                  <a:schemeClr val="tx1"/>
                </a:solidFill>
                <a:effectLst/>
                <a:latin typeface="+mn-lt"/>
                <a:ea typeface="+mn-ea"/>
                <a:cs typeface="+mn-cs"/>
              </a:rPr>
              <a:t>				GRANT EXECUTE on proc1</a:t>
            </a:r>
          </a:p>
          <a:p>
            <a:r>
              <a:rPr lang="en-US" sz="1200" kern="1200" dirty="0">
                <a:solidFill>
                  <a:schemeClr val="tx1"/>
                </a:solidFill>
                <a:effectLst/>
                <a:latin typeface="+mn-lt"/>
                <a:ea typeface="+mn-ea"/>
                <a:cs typeface="+mn-cs"/>
              </a:rPr>
              <a:t>				TO    user1, user9;</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Granting privileges to users on programs and procedures is easier to control than granting privileges on individual tables and columns. The procedural logic in the program and procedure controls which specific tables and columns can be modified. Furthermore, the DBA can better maintain the integrity of production data if the only way it can be changed is programmatically. </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23</a:t>
            </a:fld>
            <a:endParaRPr lang="en-US"/>
          </a:p>
        </p:txBody>
      </p:sp>
    </p:spTree>
    <p:extLst>
      <p:ext uri="{BB962C8B-B14F-4D97-AF65-F5344CB8AC3E}">
        <p14:creationId xmlns:p14="http://schemas.microsoft.com/office/powerpoint/2010/main" val="355336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an alternative to granting access to a database user, the DBA can choose to grant a particular authorization to PUBLIC. When authorization is granted to PUBLIC, the DBMS will allow anyone who can log in to the DBMS that particular authority. Grants made to PUBLIC cannot be given with the WITH GRANT OPTION</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as everyone is in PUBLIC</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24</a:t>
            </a:fld>
            <a:endParaRPr lang="en-US"/>
          </a:p>
        </p:txBody>
      </p:sp>
    </p:spTree>
    <p:extLst>
      <p:ext uri="{BB962C8B-B14F-4D97-AF65-F5344CB8AC3E}">
        <p14:creationId xmlns:p14="http://schemas.microsoft.com/office/powerpoint/2010/main" val="4252885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privileges are revoked, the DBMS must decide whether additional revokes are necessary, based on the privileges being revoked. When one revoke causes the DBMS to revoke additional related privileges, it is called </a:t>
            </a:r>
            <a:r>
              <a:rPr lang="en-US" sz="1200" i="1" kern="1200" dirty="0">
                <a:solidFill>
                  <a:schemeClr val="tx1"/>
                </a:solidFill>
                <a:effectLst/>
                <a:latin typeface="+mn-lt"/>
                <a:ea typeface="+mn-ea"/>
                <a:cs typeface="+mn-cs"/>
              </a:rPr>
              <a:t>cascading REVOKEs</a:t>
            </a:r>
            <a:r>
              <a:rPr lang="en-US" sz="1200" kern="1200" dirty="0">
                <a:solidFill>
                  <a:schemeClr val="tx1"/>
                </a:solidFill>
                <a:effectLst/>
                <a:latin typeface="+mn-lt"/>
                <a:ea typeface="+mn-ea"/>
                <a:cs typeface="+mn-cs"/>
              </a:rPr>
              <a:t>. Consider the authority hierarchy depicted on</a:t>
            </a:r>
            <a:r>
              <a:rPr lang="en-US" sz="1200" kern="1200" baseline="0" dirty="0">
                <a:solidFill>
                  <a:schemeClr val="tx1"/>
                </a:solidFill>
                <a:effectLst/>
                <a:latin typeface="+mn-lt"/>
                <a:ea typeface="+mn-ea"/>
                <a:cs typeface="+mn-cs"/>
              </a:rPr>
              <a:t> the slide</a:t>
            </a:r>
            <a:r>
              <a:rPr lang="en-US" sz="1200" kern="1200" dirty="0">
                <a:solidFill>
                  <a:schemeClr val="tx1"/>
                </a:solidFill>
                <a:effectLst/>
                <a:latin typeface="+mn-lt"/>
                <a:ea typeface="+mn-ea"/>
                <a:cs typeface="+mn-cs"/>
              </a:rPr>
              <a:t>. Joe has been granted the ability to grant a privilege, say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to others. He grants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to Pete and Phil with the GRANT option. Pete in turn grants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to Bruce. Joe also grants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to Don, but without the grant option.</a:t>
            </a:r>
          </a:p>
          <a:p>
            <a:endParaRPr lang="en-US" dirty="0"/>
          </a:p>
          <a:p>
            <a:r>
              <a:rPr lang="en-US" sz="1200" kern="1200" dirty="0">
                <a:solidFill>
                  <a:schemeClr val="tx1"/>
                </a:solidFill>
                <a:effectLst/>
                <a:latin typeface="+mn-lt"/>
                <a:ea typeface="+mn-ea"/>
                <a:cs typeface="+mn-cs"/>
              </a:rPr>
              <a:t>Now let’s investigate the impact of cascading REVOKEs by outlining what happens if we revoke the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privilege from Joe. In this case, not only will Joe no longer have the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privilege, but the DBMS will also remove the authority from Pete, Phil, and Don. Furthermore, because Phil’s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privilege was revoked, the effect of the revoke will cascade to Bruce, too.</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minimize the impact of cascading REVOKEs, avoid granting privileges using the WITH GRANT OPTION. The fewer users who can grant subsequent privileges, the easier it is to manage and administer a viable DBMS security infrastructure.</a:t>
            </a:r>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26</a:t>
            </a:fld>
            <a:endParaRPr lang="en-US"/>
          </a:p>
        </p:txBody>
      </p:sp>
    </p:spTree>
    <p:extLst>
      <p:ext uri="{BB962C8B-B14F-4D97-AF65-F5344CB8AC3E}">
        <p14:creationId xmlns:p14="http://schemas.microsoft.com/office/powerpoint/2010/main" val="1643631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timing of a GRANT or REVOKE statement may have a bearing on its impact. For example, in some DBMSs it is possible to grant a privilege to all users except a specific user by issuing the statements shown on the slide.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statement grants everyone the authority to delete data from the titles table. Because the REVOKE statement is issued after the GRANT to public, the individual </a:t>
            </a:r>
            <a:r>
              <a:rPr lang="en-US" sz="1200" kern="1200" dirty="0" err="1">
                <a:solidFill>
                  <a:schemeClr val="tx1"/>
                </a:solidFill>
                <a:effectLst/>
                <a:latin typeface="+mn-lt"/>
                <a:ea typeface="+mn-ea"/>
                <a:cs typeface="+mn-cs"/>
              </a:rPr>
              <a:t>userx</a:t>
            </a:r>
            <a:r>
              <a:rPr lang="en-US" sz="1200" kern="1200" dirty="0">
                <a:solidFill>
                  <a:schemeClr val="tx1"/>
                </a:solidFill>
                <a:effectLst/>
                <a:latin typeface="+mn-lt"/>
                <a:ea typeface="+mn-ea"/>
                <a:cs typeface="+mn-cs"/>
              </a:rPr>
              <a:t> is barred from deleting data from this table. Some DBMSs (e.g., DB2) will not permit such exclusions, because the PUBLIC authority will override any revokes; other DBMSs (e.g., Microsoft SQL Server) will permit such exclusions.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DBA needs to understand exactly how GRANTs and REVOKEs work for each DBMS being administered in order to properly manage privileges on database objects and resources.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27</a:t>
            </a:fld>
            <a:endParaRPr lang="en-US"/>
          </a:p>
        </p:txBody>
      </p:sp>
    </p:spTree>
    <p:extLst>
      <p:ext uri="{BB962C8B-B14F-4D97-AF65-F5344CB8AC3E}">
        <p14:creationId xmlns:p14="http://schemas.microsoft.com/office/powerpoint/2010/main" val="3156562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database systems and applications become more sophisticated, the need for low-level access control to the data becomes more critical. A growing number of DBMSs offer Label Based Access Control (LBAC) to ensure that each piece of data is secured such that only authorized users can perform authorized functions is growing. With LBAC it is possible to support applications that need a more granular security scheme. LBAC can be setup to specify who can read and modify data in individual rows and/or columns. </a:t>
            </a:r>
          </a:p>
          <a:p>
            <a:endParaRPr lang="en-US" dirty="0"/>
          </a:p>
          <a:p>
            <a:r>
              <a:rPr lang="en-US" sz="1200" kern="1200" dirty="0">
                <a:solidFill>
                  <a:schemeClr val="tx1"/>
                </a:solidFill>
                <a:effectLst/>
                <a:latin typeface="+mn-lt"/>
                <a:ea typeface="+mn-ea"/>
                <a:cs typeface="+mn-cs"/>
              </a:rPr>
              <a:t>For example, you might want to set up an authorization scenario such that employees can see their own data but no one else’s. Or your authorization needs might dictate that each employee’s immediate manager is able to see his payroll information as well as all of his employee’s data, and so on up through the org chart. Setting up such a security scheme is virtually impossible without LBAC.</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DC5CE3-F0D4-4161-AB6E-41916CBB07D7}" type="slidenum">
              <a:rPr lang="en-US" smtClean="0"/>
              <a:t>28</a:t>
            </a:fld>
            <a:endParaRPr lang="en-US"/>
          </a:p>
        </p:txBody>
      </p:sp>
    </p:spTree>
    <p:extLst>
      <p:ext uri="{BB962C8B-B14F-4D97-AF65-F5344CB8AC3E}">
        <p14:creationId xmlns:p14="http://schemas.microsoft.com/office/powerpoint/2010/main" val="442820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configuration of LBAC is performed by an administrator who configures the LBAC system creating security label components, which are database objects used to represent the conditions determining whether a user can access a piece of data. A security policy is used to describe the criteria to be used for determining who has access to what data. A security policy contains one or more security label components. The policy is defined by the security administrator by creating security labels, that are comprised of security label components.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created, a security label can be associated with individual columns and rows in a table to protect the data held there. An administrator allows users access to protected data by granting them security labels. When a user tries to access protected data, that user's security label is compared to the security label protecting the data. The protecting label will block some security labels but not others.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Any individual user can hold security labels for multiple security policies. For any given security policy, however, a user can hold at most one label for read access and one label for write access. A security administrator can also grant exemptions to users. An exemption allows you to access protected data that your security labels might otherwise prevent you from accessing. Together your security labels and exemptions are called your LBAC credentials.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Any attempted access to a protected column when your LBAC credentials do not permit that access will fail. If you try to read protected rows not allowed by your LBAC credentials, the DBMS simply acts as if those rows do not exist. Even aggregate functions, such as </a:t>
            </a:r>
            <a:r>
              <a:rPr lang="en-US" sz="1200" u="sng" kern="1200" dirty="0">
                <a:solidFill>
                  <a:schemeClr val="tx1"/>
                </a:solidFill>
                <a:effectLst/>
                <a:latin typeface="+mn-lt"/>
                <a:ea typeface="+mn-ea"/>
                <a:cs typeface="+mn-cs"/>
              </a:rPr>
              <a:t>COUNT(*)</a:t>
            </a:r>
            <a:r>
              <a:rPr lang="en-US" sz="1200" kern="1200" dirty="0">
                <a:solidFill>
                  <a:schemeClr val="tx1"/>
                </a:solidFill>
                <a:effectLst/>
                <a:latin typeface="+mn-lt"/>
                <a:ea typeface="+mn-ea"/>
                <a:cs typeface="+mn-cs"/>
              </a:rPr>
              <a:t>, will ignore rows when your LBAC credentials do not allow read access. This is important because sometimes even having knowledge that the data exists (without being able to access it) must be protected.</a:t>
            </a:r>
          </a:p>
          <a:p>
            <a:endParaRPr lang="en-US" dirty="0"/>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29</a:t>
            </a:fld>
            <a:endParaRPr lang="en-US"/>
          </a:p>
        </p:txBody>
      </p:sp>
    </p:spTree>
    <p:extLst>
      <p:ext uri="{BB962C8B-B14F-4D97-AF65-F5344CB8AC3E}">
        <p14:creationId xmlns:p14="http://schemas.microsoft.com/office/powerpoint/2010/main" val="3720316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individual user can hold security labels for multiple security policies. For any given security policy, however, a user can hold at most one label for read access and one label for write access. A security administrator can also grant exemptions to users. An exemption allows you to access protected data that your security labels might otherwise prevent you from accessing. Together your security labels and exemptions are called your LBAC credentials.</a:t>
            </a:r>
          </a:p>
          <a:p>
            <a:endParaRPr lang="en-US" dirty="0"/>
          </a:p>
          <a:p>
            <a:r>
              <a:rPr lang="en-US" dirty="0"/>
              <a:t>Any attempted access to a protected column when your LBAC credentials do not permit that access will fail. If you try to read protected rows not allowed by your LBAC credentials, the DBMS simply acts as if those rows do not exist. Even aggregate functions, such as </a:t>
            </a:r>
            <a:r>
              <a:rPr lang="en-US" u="sng" dirty="0"/>
              <a:t>COUNT(*)</a:t>
            </a:r>
            <a:r>
              <a:rPr lang="en-US" dirty="0"/>
              <a:t>, will ignore rows when your LBAC credentials do not allow read access. This is important because sometimes even having knowledge that the data exists (without being able to access it) must be protected.</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30</a:t>
            </a:fld>
            <a:endParaRPr lang="en-US"/>
          </a:p>
        </p:txBody>
      </p:sp>
    </p:spTree>
    <p:extLst>
      <p:ext uri="{BB962C8B-B14F-4D97-AF65-F5344CB8AC3E}">
        <p14:creationId xmlns:p14="http://schemas.microsoft.com/office/powerpoint/2010/main" val="1202810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you might want to set up a hierarchy using colors, as shown here.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Consult your DBMS documentation for where and how to establish this hierarchy. For example, with DB2 for z/OS the hierarchy is established in security software, such as RACF. At the top of the hierarchy in the example, the RAINBOW security label includes everything—all colors are included in the rainbow. Middle levels of the hierarchy that represent additional security groupings can be created. In this case we have a second level of COOL, WARM, PASTEL, and FLUORESCENT. Under COOL, we see the cool colors, BLUE, GREEN, INDIGO and VIOLET. Even further categorization is possible as shown with the various shades of BLUE. And so on throughout the hierarchy. Such a hierarchy provides great flexibility for assigning various levels of security to data in your tables—and thereby appropriately securing the data from unauthorized user access.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By assigning a security label column in your table, and populating that column with the appropriate specification from the hierarchy, it is possible to control whether or not an individual user can access that particular row. So assigning a row to the security label of RAINBOW makes the data accessible to anyone whereas assigning the row to NAVY would be much more particular and prohibitive. Users with authority to access RAINBOW can access data because all colors fall under the rainbow.  BLUE data can access any row associated with BLUE, or any subordinate blue shade (NAVY, CERULEAN, and CYAN).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Of course, the hierarchy need not be so complex—you might simply choose to use something simpler, such as TOP SECRET, SECRET, and UNCLASSIFIED.</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31</a:t>
            </a:fld>
            <a:endParaRPr lang="en-US"/>
          </a:p>
        </p:txBody>
      </p:sp>
    </p:spTree>
    <p:extLst>
      <p:ext uri="{BB962C8B-B14F-4D97-AF65-F5344CB8AC3E}">
        <p14:creationId xmlns:p14="http://schemas.microsoft.com/office/powerpoint/2010/main" val="132346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148D2A-A1D3-407F-87D6-D3BD356B2661}" type="slidenum">
              <a:rPr lang="en-US"/>
              <a:pPr/>
              <a:t>3</a:t>
            </a:fld>
            <a:endParaRPr lang="en-US"/>
          </a:p>
        </p:txBody>
      </p:sp>
      <p:sp>
        <p:nvSpPr>
          <p:cNvPr id="254978" name="Rectangle 2"/>
          <p:cNvSpPr>
            <a:spLocks noGrp="1" noRot="1" noChangeAspect="1" noChangeArrowheads="1" noTextEdit="1"/>
          </p:cNvSpPr>
          <p:nvPr>
            <p:ph type="sldImg"/>
          </p:nvPr>
        </p:nvSpPr>
        <p:spPr>
          <a:xfrm>
            <a:off x="1144588" y="685800"/>
            <a:ext cx="4572000" cy="3429000"/>
          </a:xfrm>
          <a:ln/>
        </p:spPr>
      </p:sp>
      <p:sp>
        <p:nvSpPr>
          <p:cNvPr id="254979" name="Rectangle 3"/>
          <p:cNvSpPr>
            <a:spLocks noGrp="1" noChangeArrowheads="1"/>
          </p:cNvSpPr>
          <p:nvPr>
            <p:ph type="body" idx="1"/>
          </p:nvPr>
        </p:nvSpPr>
        <p:spPr/>
        <p:txBody>
          <a:bodyPr/>
          <a:lstStyle/>
          <a:p>
            <a:r>
              <a:rPr lang="en-US"/>
              <a:t>A data breach is an unauthorized disclosure of information that compromises the security, confidentiality, or integrity of personally identifiable information.</a:t>
            </a:r>
          </a:p>
          <a:p>
            <a:endParaRPr lang="en-US"/>
          </a:p>
          <a:p>
            <a:r>
              <a:rPr lang="en-US"/>
              <a:t>In other words, it is when your personal information is allowed to be stolen or accessed in unauthorized ways.</a:t>
            </a:r>
          </a:p>
        </p:txBody>
      </p:sp>
    </p:spTree>
    <p:extLst>
      <p:ext uri="{BB962C8B-B14F-4D97-AF65-F5344CB8AC3E}">
        <p14:creationId xmlns:p14="http://schemas.microsoft.com/office/powerpoint/2010/main" val="15338452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addition to granting privileges to individual users, the DBMS may provide the capability to assign</a:t>
            </a:r>
          </a:p>
          <a:p>
            <a:pPr marL="171450" lvl="0" indent="-171450">
              <a:buFont typeface="Arial" pitchFamily="34" charset="0"/>
              <a:buChar char="•"/>
            </a:pPr>
            <a:r>
              <a:rPr lang="en-US" sz="1200" kern="1200" dirty="0">
                <a:solidFill>
                  <a:schemeClr val="tx1"/>
                </a:solidFill>
                <a:effectLst/>
                <a:latin typeface="+mn-lt"/>
                <a:ea typeface="+mn-ea"/>
                <a:cs typeface="+mn-cs"/>
              </a:rPr>
              <a:t>Specific privileges to a role, which is then granted to others, or</a:t>
            </a:r>
          </a:p>
          <a:p>
            <a:pPr marL="171450" lvl="0" indent="-171450">
              <a:buFont typeface="Arial" pitchFamily="34" charset="0"/>
              <a:buChar char="•"/>
            </a:pPr>
            <a:r>
              <a:rPr lang="en-US" sz="1200" kern="1200" dirty="0">
                <a:solidFill>
                  <a:schemeClr val="tx1"/>
                </a:solidFill>
                <a:effectLst/>
                <a:latin typeface="+mn-lt"/>
                <a:ea typeface="+mn-ea"/>
                <a:cs typeface="+mn-cs"/>
              </a:rPr>
              <a:t>Specific built-in groups of privileges to users.</a:t>
            </a:r>
          </a:p>
          <a:p>
            <a:r>
              <a:rPr lang="en-US" sz="1200" kern="1200" dirty="0">
                <a:solidFill>
                  <a:schemeClr val="tx1"/>
                </a:solidFill>
                <a:effectLst/>
                <a:latin typeface="+mn-lt"/>
                <a:ea typeface="+mn-ea"/>
                <a:cs typeface="+mn-cs"/>
              </a:rPr>
              <a:t>Of course, the terminology is not strict among the major DBMSs. Some DBMSs refer to roles as groups, and vice versa. As a DBA, you will need to understand how each DBMS you manage implements roles and groups and how each of these features can be used to simplify database security administration.</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32</a:t>
            </a:fld>
            <a:endParaRPr lang="en-US"/>
          </a:p>
        </p:txBody>
      </p:sp>
    </p:spTree>
    <p:extLst>
      <p:ext uri="{BB962C8B-B14F-4D97-AF65-F5344CB8AC3E}">
        <p14:creationId xmlns:p14="http://schemas.microsoft.com/office/powerpoint/2010/main" val="2571620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defined, a </a:t>
            </a:r>
            <a:r>
              <a:rPr lang="en-US" sz="1200" i="1" kern="1200" dirty="0">
                <a:solidFill>
                  <a:schemeClr val="tx1"/>
                </a:solidFill>
                <a:effectLst/>
                <a:latin typeface="+mn-lt"/>
                <a:ea typeface="+mn-ea"/>
                <a:cs typeface="+mn-cs"/>
              </a:rPr>
              <a:t>role </a:t>
            </a:r>
            <a:r>
              <a:rPr lang="en-US" sz="1200" kern="1200" dirty="0">
                <a:solidFill>
                  <a:schemeClr val="tx1"/>
                </a:solidFill>
                <a:effectLst/>
                <a:latin typeface="+mn-lt"/>
                <a:ea typeface="+mn-ea"/>
                <a:cs typeface="+mn-cs"/>
              </a:rPr>
              <a:t>can be used to grant one or more </a:t>
            </a:r>
            <a:r>
              <a:rPr lang="en-US" sz="1200" kern="1200" dirty="0" err="1">
                <a:solidFill>
                  <a:schemeClr val="tx1"/>
                </a:solidFill>
                <a:effectLst/>
                <a:latin typeface="+mn-lt"/>
                <a:ea typeface="+mn-ea"/>
                <a:cs typeface="+mn-cs"/>
              </a:rPr>
              <a:t>preassigned</a:t>
            </a:r>
            <a:r>
              <a:rPr lang="en-US" sz="1200" kern="1200" dirty="0">
                <a:solidFill>
                  <a:schemeClr val="tx1"/>
                </a:solidFill>
                <a:effectLst/>
                <a:latin typeface="+mn-lt"/>
                <a:ea typeface="+mn-ea"/>
                <a:cs typeface="+mn-cs"/>
              </a:rPr>
              <a:t> privileges to a user. A role is essentially a collection of privileges. The DBA can create a role and assign certain privileges to that role. Then the role can be assigned to one or more users. The administration of database security is simplified in this way.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example shown here. The script creates a new role named MANAGER, grants privileges on certain tables and procedures to the role, and then assigns user1</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MANAGER role. Additional users can be assigned the MANAGER role, and the DBA will not need to remember to issue each of the individual GRANT statements, because they have already been assigned to the MANAGER role.</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33</a:t>
            </a:fld>
            <a:endParaRPr lang="en-US"/>
          </a:p>
        </p:txBody>
      </p:sp>
    </p:spTree>
    <p:extLst>
      <p:ext uri="{BB962C8B-B14F-4D97-AF65-F5344CB8AC3E}">
        <p14:creationId xmlns:p14="http://schemas.microsoft.com/office/powerpoint/2010/main" val="754580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Group-level authority is similar to roles. However, each DBMS provides built-in groups that cannot be changed. Each DBMS implements group-level database security in different ways and with different group names and privileges. However, there are some similarities across DBMSs. The following groups are common among the major DBMSs.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34</a:t>
            </a:fld>
            <a:endParaRPr lang="en-US"/>
          </a:p>
        </p:txBody>
      </p:sp>
    </p:spTree>
    <p:extLst>
      <p:ext uri="{BB962C8B-B14F-4D97-AF65-F5344CB8AC3E}">
        <p14:creationId xmlns:p14="http://schemas.microsoft.com/office/powerpoint/2010/main" val="30127861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single organization should limit the number of users who are assigned the SA role or group-level authority. A user with SA capabilities is very powerful. Only corporate DBAs and systems programmers should be granted this level of authority. End users, managers, and application development personnel do not need SA authority to do their jobs.</a:t>
            </a:r>
          </a:p>
          <a:p>
            <a:r>
              <a:rPr lang="en-US" sz="1200" kern="1200" dirty="0">
                <a:solidFill>
                  <a:schemeClr val="tx1"/>
                </a:solidFill>
                <a:effectLst/>
                <a:latin typeface="+mn-lt"/>
                <a:ea typeface="+mn-ea"/>
                <a:cs typeface="+mn-cs"/>
              </a:rPr>
              <a:t>A user with SA capabilities is very powerful.</a:t>
            </a:r>
          </a:p>
          <a:p>
            <a:r>
              <a:rPr lang="en-US" sz="1200" kern="1200" dirty="0">
                <a:solidFill>
                  <a:schemeClr val="tx1"/>
                </a:solidFill>
                <a:effectLst/>
                <a:latin typeface="+mn-lt"/>
                <a:ea typeface="+mn-ea"/>
                <a:cs typeface="+mn-cs"/>
              </a:rPr>
              <a:t>This is a particularly vexing problem with purchased third-party applications. Many such applications rely on SA authority because it is easier. However, it is not a secure practice.</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35</a:t>
            </a:fld>
            <a:endParaRPr lang="en-US"/>
          </a:p>
        </p:txBody>
      </p:sp>
    </p:spTree>
    <p:extLst>
      <p:ext uri="{BB962C8B-B14F-4D97-AF65-F5344CB8AC3E}">
        <p14:creationId xmlns:p14="http://schemas.microsoft.com/office/powerpoint/2010/main" val="2505646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Depending on the group, some users who have been assigned group-level privileges can grant privileges to other users. If the group-level authority is revoked from that user, any privileges that user granted will also be revoked. This is similar to the cascading REVOKEs that occur as a result of the WITH GRANT option.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Before revoking a group-level authorization from a user, be sure to ascertain the impact of cascading REVOKEs, and be prepared to reapply the required privileges that will be removed due to the cascading effect.</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36</a:t>
            </a:fld>
            <a:endParaRPr lang="en-US"/>
          </a:p>
        </p:txBody>
      </p:sp>
    </p:spTree>
    <p:extLst>
      <p:ext uri="{BB962C8B-B14F-4D97-AF65-F5344CB8AC3E}">
        <p14:creationId xmlns:p14="http://schemas.microsoft.com/office/powerpoint/2010/main" val="1335187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Most database security is performed using the native security of the DBMS. However, it is possible to simplify some aspects of database security by creating views to protect your data. Your organization has deployed an employee table that houses pertinent information about all employees. Columns within the table exist to store the employee’s first and last name, middle initial, address, telephone, salary, and so on. Granting the SELECT privilege on the employee table to a group of users can cause a security problem. While application security is maintained with this scenario, personal security is not because the user could access the personal details, including salary information, of fellow employees.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view could be created that omits the sensitive information from the employee table. By creating the view without the sensitive columns, users can be granted the SELECT privilege on the view and will be able to access employee information that is deemed appropriate. For example see the view on the slide.</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37</a:t>
            </a:fld>
            <a:endParaRPr lang="en-US"/>
          </a:p>
        </p:txBody>
      </p:sp>
    </p:spTree>
    <p:extLst>
      <p:ext uri="{BB962C8B-B14F-4D97-AF65-F5344CB8AC3E}">
        <p14:creationId xmlns:p14="http://schemas.microsoft.com/office/powerpoint/2010/main" val="4262440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previous example shows a view that specifies only certain columns from the base table. Once the view has been created and the user has been granted the SELECT privilege on the view, only the information specified in the view can be retrieved. When a view eliminates columns from a base table it is referred to as </a:t>
            </a:r>
            <a:r>
              <a:rPr lang="en-US" sz="1200" i="1" kern="1200" dirty="0">
                <a:solidFill>
                  <a:schemeClr val="tx1"/>
                </a:solidFill>
                <a:effectLst/>
                <a:latin typeface="+mn-lt"/>
                <a:ea typeface="+mn-ea"/>
                <a:cs typeface="+mn-cs"/>
              </a:rPr>
              <a:t>vertical restriction.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Of course, the definition of sensitive will vary from organization to organization. In our example, the salary and telephone information were removed. It is quite simple to understand why salary is sensitive, but what about telephone number? And if telephone number is sensitive, perhaps the employee’s address should be as well. Views allow you to easily specify the column-level security deemed necessary for your organization.</a:t>
            </a:r>
          </a:p>
          <a:p>
            <a:r>
              <a:rPr lang="en-US" sz="1200" kern="1200" dirty="0">
                <a:solidFill>
                  <a:schemeClr val="tx1"/>
                </a:solidFill>
                <a:effectLst/>
                <a:latin typeface="+mn-lt"/>
                <a:ea typeface="+mn-ea"/>
                <a:cs typeface="+mn-cs"/>
              </a:rPr>
              <a:t>Vertical restriction using views is an alternative to specifying columns when granting table privileges. It also can be easier to implement and administer.</a:t>
            </a:r>
          </a:p>
          <a:p>
            <a:r>
              <a:rPr lang="en-US" sz="1200" kern="1200" dirty="0">
                <a:solidFill>
                  <a:schemeClr val="tx1"/>
                </a:solidFill>
                <a:effectLst/>
                <a:latin typeface="+mn-lt"/>
                <a:ea typeface="+mn-ea"/>
                <a:cs typeface="+mn-cs"/>
              </a:rPr>
              <a:t>Views can also be used to provide row-level security based on the content of data. This is called </a:t>
            </a:r>
            <a:r>
              <a:rPr lang="en-US" sz="1200" i="1" kern="1200" dirty="0">
                <a:solidFill>
                  <a:schemeClr val="tx1"/>
                </a:solidFill>
                <a:effectLst/>
                <a:latin typeface="+mn-lt"/>
                <a:ea typeface="+mn-ea"/>
                <a:cs typeface="+mn-cs"/>
              </a:rPr>
              <a:t>horizontal restriction</a:t>
            </a:r>
            <a:r>
              <a:rPr lang="en-US" sz="1200" kern="1200" dirty="0">
                <a:solidFill>
                  <a:schemeClr val="tx1"/>
                </a:solidFill>
                <a:effectLst/>
                <a:latin typeface="+mn-lt"/>
                <a:ea typeface="+mn-ea"/>
                <a:cs typeface="+mn-cs"/>
              </a:rPr>
              <a:t> and is implemented by coding the appropriate WHERE clauses into the view. </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38</a:t>
            </a:fld>
            <a:endParaRPr lang="en-US"/>
          </a:p>
        </p:txBody>
      </p:sp>
    </p:spTree>
    <p:extLst>
      <p:ext uri="{BB962C8B-B14F-4D97-AF65-F5344CB8AC3E}">
        <p14:creationId xmlns:p14="http://schemas.microsoft.com/office/powerpoint/2010/main" val="22247429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Stored procedures can be used to provide an additional level of security. The privilege to execute a stored procedure must be explicitly granted or revoked, regardless of the security implemented on the underlying base tables.</a:t>
            </a:r>
          </a:p>
          <a:p>
            <a:r>
              <a:rPr lang="en-US" sz="1200" kern="1200" dirty="0">
                <a:solidFill>
                  <a:schemeClr val="tx1"/>
                </a:solidFill>
                <a:effectLst/>
                <a:latin typeface="+mn-lt"/>
                <a:ea typeface="+mn-ea"/>
                <a:cs typeface="+mn-cs"/>
              </a:rPr>
              <a:t>Stored procedures can be coded that access only row- and/or column-level subsets of data. The ability to execute these stored procedures can then be granted to users. If no privileges on the underlying base tables are granted, the users will be able to access the data only by executing the stored procedure, thereby providing the requisite security.</a:t>
            </a:r>
          </a:p>
          <a:p>
            <a:r>
              <a:rPr lang="en-US" sz="1200" kern="1200" dirty="0">
                <a:solidFill>
                  <a:schemeClr val="tx1"/>
                </a:solidFill>
                <a:effectLst/>
                <a:latin typeface="+mn-lt"/>
                <a:ea typeface="+mn-ea"/>
                <a:cs typeface="+mn-cs"/>
              </a:rPr>
              <a:t>In addition to providing a level of security, this method can provide better performance if the algorithms in the procedure are coded properly.</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39</a:t>
            </a:fld>
            <a:endParaRPr lang="en-US"/>
          </a:p>
        </p:txBody>
      </p:sp>
    </p:spTree>
    <p:extLst>
      <p:ext uri="{BB962C8B-B14F-4D97-AF65-F5344CB8AC3E}">
        <p14:creationId xmlns:p14="http://schemas.microsoft.com/office/powerpoint/2010/main" val="2507209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security feature for data protection is encryption. Data encryption is a process whereby data is transformed using an algorithm to make it unreadable to anyone without the decryption key. The general idea is to make the effort of decrypting so difficult as to outweigh the advantage to a hacker of accessing the unauthorized data. The general flow of encryption and decryption is depicted on the slide.</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Encryption has been used by governments and military organizations for years to enable secret data transmission and communication. With the added data protection and regulatory requirements of late, encryption is being more commonly used in many business systems and applications.</a:t>
            </a:r>
          </a:p>
        </p:txBody>
      </p:sp>
      <p:sp>
        <p:nvSpPr>
          <p:cNvPr id="4" name="Slide Number Placeholder 3"/>
          <p:cNvSpPr>
            <a:spLocks noGrp="1"/>
          </p:cNvSpPr>
          <p:nvPr>
            <p:ph type="sldNum" sz="quarter" idx="10"/>
          </p:nvPr>
        </p:nvSpPr>
        <p:spPr/>
        <p:txBody>
          <a:bodyPr/>
          <a:lstStyle/>
          <a:p>
            <a:fld id="{86DC5CE3-F0D4-4161-AB6E-41916CBB07D7}" type="slidenum">
              <a:rPr lang="en-US" smtClean="0"/>
              <a:t>40</a:t>
            </a:fld>
            <a:endParaRPr lang="en-US"/>
          </a:p>
        </p:txBody>
      </p:sp>
    </p:spTree>
    <p:extLst>
      <p:ext uri="{BB962C8B-B14F-4D97-AF65-F5344CB8AC3E}">
        <p14:creationId xmlns:p14="http://schemas.microsoft.com/office/powerpoint/2010/main" val="2807896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E01127-2232-4BCB-A6D4-9A50B5A35F6E}" type="slidenum">
              <a:rPr lang="en-US"/>
              <a:pPr/>
              <a:t>41</a:t>
            </a:fld>
            <a:endParaRPr lang="en-US"/>
          </a:p>
        </p:txBody>
      </p:sp>
      <p:sp>
        <p:nvSpPr>
          <p:cNvPr id="316418" name="Rectangle 2"/>
          <p:cNvSpPr>
            <a:spLocks noGrp="1" noRot="1" noChangeAspect="1" noChangeArrowheads="1" noTextEdit="1"/>
          </p:cNvSpPr>
          <p:nvPr>
            <p:ph type="sldImg"/>
          </p:nvPr>
        </p:nvSpPr>
        <p:spPr>
          <a:xfrm>
            <a:off x="1144588" y="685800"/>
            <a:ext cx="4572000" cy="3429000"/>
          </a:xfrm>
          <a:ln/>
        </p:spPr>
      </p:sp>
      <p:sp>
        <p:nvSpPr>
          <p:cNvPr id="316419" name="Rectangle 3"/>
          <p:cNvSpPr>
            <a:spLocks noGrp="1" noChangeArrowheads="1"/>
          </p:cNvSpPr>
          <p:nvPr>
            <p:ph type="body" idx="1"/>
          </p:nvPr>
        </p:nvSpPr>
        <p:spPr/>
        <p:txBody>
          <a:bodyPr/>
          <a:lstStyle/>
          <a:p>
            <a:r>
              <a:rPr lang="en-US" sz="1200" kern="1200" dirty="0">
                <a:solidFill>
                  <a:schemeClr val="tx1"/>
                </a:solidFill>
                <a:effectLst/>
                <a:latin typeface="+mn-lt"/>
                <a:ea typeface="+mn-ea"/>
                <a:cs typeface="+mn-cs"/>
              </a:rPr>
              <a:t>There are two types of situations where data encryption can be deployed: data in transit and data at rest. In a database context, data “at rest” encryption protects data stored in the database, whereas data “in transit” encryption is used for data being transferred over a network.</a:t>
            </a:r>
          </a:p>
          <a:p>
            <a:endParaRPr lang="en-US" dirty="0"/>
          </a:p>
        </p:txBody>
      </p:sp>
    </p:spTree>
    <p:extLst>
      <p:ext uri="{BB962C8B-B14F-4D97-AF65-F5344CB8AC3E}">
        <p14:creationId xmlns:p14="http://schemas.microsoft.com/office/powerpoint/2010/main" val="778836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breaches continue to dominate both business and IT news, with bigger and uglier data breaches being regularly announced. A </a:t>
            </a:r>
            <a:r>
              <a:rPr lang="en-US" sz="1200" u="sng" kern="1200" dirty="0">
                <a:solidFill>
                  <a:schemeClr val="tx1"/>
                </a:solidFill>
                <a:effectLst/>
                <a:latin typeface="+mn-lt"/>
                <a:ea typeface="+mn-ea"/>
                <a:cs typeface="+mn-cs"/>
              </a:rPr>
              <a:t>recent incident</a:t>
            </a:r>
            <a:r>
              <a:rPr lang="en-US" sz="1200" kern="1200" dirty="0">
                <a:solidFill>
                  <a:schemeClr val="tx1"/>
                </a:solidFill>
                <a:effectLst/>
                <a:latin typeface="+mn-lt"/>
                <a:ea typeface="+mn-ea"/>
                <a:cs typeface="+mn-cs"/>
              </a:rPr>
              <a:t> came from Epsilon, an email-marketing firm that sends billions of e-mails annually. The breach involved the exposure of e-mails for customers of many well-known brands, including the rewards programs of Ritz Carlton and Marriott, banks such as Citibank and Capital One, and others such as Kroger and Walgreens.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 bad is this problem? The Privacy Rights Clearinghouse (</a:t>
            </a:r>
            <a:r>
              <a:rPr lang="en-US" sz="1200" u="sng" kern="1200" dirty="0">
                <a:solidFill>
                  <a:schemeClr val="tx1"/>
                </a:solidFill>
                <a:effectLst/>
                <a:latin typeface="+mn-lt"/>
                <a:ea typeface="+mn-ea"/>
                <a:cs typeface="+mn-cs"/>
                <a:hlinkClick r:id="rId3"/>
              </a:rPr>
              <a:t>http://www.privacyrights.org/data-breach</a:t>
            </a:r>
            <a:r>
              <a:rPr lang="en-US" sz="1200" kern="1200" dirty="0">
                <a:solidFill>
                  <a:schemeClr val="tx1"/>
                </a:solidFill>
                <a:effectLst/>
                <a:latin typeface="+mn-lt"/>
                <a:ea typeface="+mn-ea"/>
                <a:cs typeface="+mn-cs"/>
              </a:rPr>
              <a:t>) keeps track of every data breach that is reported. According to their research, more than 544 million records have been breached between January 10, 2005 and early 2012 – over the course of almost 3,000 separate data breach events.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DC5CE3-F0D4-4161-AB6E-41916CBB07D7}" type="slidenum">
              <a:rPr lang="en-US" smtClean="0"/>
              <a:t>4</a:t>
            </a:fld>
            <a:endParaRPr lang="en-US"/>
          </a:p>
        </p:txBody>
      </p:sp>
    </p:spTree>
    <p:extLst>
      <p:ext uri="{BB962C8B-B14F-4D97-AF65-F5344CB8AC3E}">
        <p14:creationId xmlns:p14="http://schemas.microsoft.com/office/powerpoint/2010/main" val="10529480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Encrypting data at rest is undertaken to prohibit “behind the scenes” snooping for information. Consider, for example, a database containing a top secret military plan. Of course, this data can, and should be protected using traditional database security and authorization methods, such as granting access to only those with the proper clearance. Additional precaution can be taken by using LBAC techniques if the database contains data needing varying levels of clearance requirements. But what if the data is accessed outside the control of the DBMS?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By encrypting the data at rest, even if a hacker surreptitiously gains access to the data behind the scenes, without the decryption key the data will be meaningless.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Other examples of data at rest encryption in database systems include encrypting backup data and encrypting </a:t>
            </a:r>
            <a:r>
              <a:rPr lang="en-US" sz="1200" kern="1200" dirty="0" err="1">
                <a:solidFill>
                  <a:schemeClr val="tx1"/>
                </a:solidFill>
                <a:effectLst/>
                <a:latin typeface="+mn-lt"/>
                <a:ea typeface="+mn-ea"/>
                <a:cs typeface="+mn-cs"/>
              </a:rPr>
              <a:t>userids</a:t>
            </a:r>
            <a:r>
              <a:rPr lang="en-US" sz="1200" kern="1200" dirty="0">
                <a:solidFill>
                  <a:schemeClr val="tx1"/>
                </a:solidFill>
                <a:effectLst/>
                <a:latin typeface="+mn-lt"/>
                <a:ea typeface="+mn-ea"/>
                <a:cs typeface="+mn-cs"/>
              </a:rPr>
              <a:t> and passwords.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Data at rest encryption most commonly is supported using SQL functions or through an add-on encryption product. Oracle supports transparent data encryption through the use of a “wallet”.</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42</a:t>
            </a:fld>
            <a:endParaRPr lang="en-US"/>
          </a:p>
        </p:txBody>
      </p:sp>
    </p:spTree>
    <p:extLst>
      <p:ext uri="{BB962C8B-B14F-4D97-AF65-F5344CB8AC3E}">
        <p14:creationId xmlns:p14="http://schemas.microsoft.com/office/powerpoint/2010/main" val="21230490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Encrypting data in transit is undertaken to prohibit network packet sniffing. If the data is encrypted before it is sent over the network and decrypted upon reception at its destination, then it is protected along its journey. Anyone nefariously attempting to access the data en route will receive only encrypted data. And again, without the decryption key, the data cannot be deciphered.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Data in transit encryption most commonly is supported using DBMS system parameters and commands or through an add-on encryption product.</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43</a:t>
            </a:fld>
            <a:endParaRPr lang="en-US"/>
          </a:p>
        </p:txBody>
      </p:sp>
    </p:spTree>
    <p:extLst>
      <p:ext uri="{BB962C8B-B14F-4D97-AF65-F5344CB8AC3E}">
        <p14:creationId xmlns:p14="http://schemas.microsoft.com/office/powerpoint/2010/main" val="770505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aspect of database security is designing your applications properly in order to avoid SQL injection attacks. SQL injection is a form of web hacking whereby SQL statements are specified in the fields of a web form to cause a poorly designed web application to dump database content to the attacker. SQL injection is a favorite technique of web hackers and stories abound in the news of the technique being used for nefarious purposes</a:t>
            </a:r>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44</a:t>
            </a:fld>
            <a:endParaRPr lang="en-US"/>
          </a:p>
        </p:txBody>
      </p:sp>
    </p:spTree>
    <p:extLst>
      <p:ext uri="{BB962C8B-B14F-4D97-AF65-F5344CB8AC3E}">
        <p14:creationId xmlns:p14="http://schemas.microsoft.com/office/powerpoint/2010/main" val="4041552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many examples of SQL injection being used to attack popular web sites. For example:</a:t>
            </a:r>
          </a:p>
          <a:p>
            <a:r>
              <a:rPr lang="en-US" sz="1200" kern="1200" dirty="0">
                <a:solidFill>
                  <a:schemeClr val="tx1"/>
                </a:solidFill>
                <a:effectLst/>
                <a:latin typeface="+mn-lt"/>
                <a:ea typeface="+mn-ea"/>
                <a:cs typeface="+mn-cs"/>
              </a:rPr>
              <a:t>On January 13, 2006, Russian hackers broke into a Rhode Island government web site and obtained credit card data from residents who had done business online with state agencies (http://www.xiom.com/whid-2006-3).</a:t>
            </a:r>
          </a:p>
          <a:p>
            <a:r>
              <a:rPr lang="en-US" sz="1200" kern="1200" dirty="0">
                <a:solidFill>
                  <a:schemeClr val="tx1"/>
                </a:solidFill>
                <a:effectLst/>
                <a:latin typeface="+mn-lt"/>
                <a:ea typeface="+mn-ea"/>
                <a:cs typeface="+mn-cs"/>
              </a:rPr>
              <a:t>On June 29, 2007, a hacker defaced the Microsoft website in the U.K. using a SQL injection attack (http://www.cgisecurity.com/2007/06/hacker-defaces.html). </a:t>
            </a:r>
          </a:p>
          <a:p>
            <a:r>
              <a:rPr lang="en-US" sz="1200" kern="1200" dirty="0">
                <a:solidFill>
                  <a:schemeClr val="tx1"/>
                </a:solidFill>
                <a:effectLst/>
                <a:latin typeface="+mn-lt"/>
                <a:ea typeface="+mn-ea"/>
                <a:cs typeface="+mn-cs"/>
              </a:rPr>
              <a:t>In January 2008, tens of thousands of PCs were infected by an automated SQL injection attack that exploited a vulnerability in application code that accesses Microsoft SQL Server databases (</a:t>
            </a:r>
            <a:r>
              <a:rPr lang="en-US" sz="1200" u="sng" kern="1200" dirty="0">
                <a:solidFill>
                  <a:schemeClr val="tx1"/>
                </a:solidFill>
                <a:effectLst/>
                <a:latin typeface="+mn-lt"/>
                <a:ea typeface="+mn-ea"/>
                <a:cs typeface="+mn-cs"/>
                <a:hlinkClick r:id="rId3"/>
              </a:rPr>
              <a:t>http://www.pcworld.com/businesscenter/article/146048/mass_sql_injection_attack_targets_chinese_web_sites.html</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On September 19, 2010 during the Swedish election, a voter attempted an injection by hand writing SQL statements as part of a write in vote (</a:t>
            </a:r>
            <a:r>
              <a:rPr lang="en-US" sz="1200" u="sng" kern="1200" dirty="0">
                <a:solidFill>
                  <a:schemeClr val="tx1"/>
                </a:solidFill>
                <a:effectLst/>
                <a:latin typeface="+mn-lt"/>
                <a:ea typeface="+mn-ea"/>
                <a:cs typeface="+mn-cs"/>
                <a:hlinkClick r:id="rId4"/>
              </a:rPr>
              <a:t>http://alicebobandmallory.com/articles/2010/09/23/did-little-bobby-tables-migrate-to-sweden</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In June 2011, the Public Broadcasting System (PBS) was hacked, through use of SQL injection (http://blog.imperva.com/2011/05/pbs-breached-how-hackers-probably-did-it.html). </a:t>
            </a:r>
          </a:p>
          <a:p>
            <a:r>
              <a:rPr lang="en-US" sz="1200" kern="1200" dirty="0">
                <a:solidFill>
                  <a:schemeClr val="tx1"/>
                </a:solidFill>
                <a:effectLst/>
                <a:latin typeface="+mn-lt"/>
                <a:ea typeface="+mn-ea"/>
                <a:cs typeface="+mn-cs"/>
              </a:rPr>
              <a:t>In September 2011, Turkish Hackers accessed </a:t>
            </a:r>
            <a:r>
              <a:rPr lang="en-US" sz="1200" kern="1200" dirty="0" err="1">
                <a:solidFill>
                  <a:schemeClr val="tx1"/>
                </a:solidFill>
                <a:effectLst/>
                <a:latin typeface="+mn-lt"/>
                <a:ea typeface="+mn-ea"/>
                <a:cs typeface="+mn-cs"/>
              </a:rPr>
              <a:t>NetNames</a:t>
            </a:r>
            <a:r>
              <a:rPr lang="en-US" sz="1200" kern="1200" dirty="0">
                <a:solidFill>
                  <a:schemeClr val="tx1"/>
                </a:solidFill>
                <a:effectLst/>
                <a:latin typeface="+mn-lt"/>
                <a:ea typeface="+mn-ea"/>
                <a:cs typeface="+mn-cs"/>
              </a:rPr>
              <a:t> DNS records and changed entries redirecting users (of The Telegraph, The Register, The National Geographic, and others) to a site set up by them, and then taking responsibility by publishing it at http://www.zone-h.org/news/id/4741. </a:t>
            </a:r>
          </a:p>
          <a:p>
            <a:r>
              <a:rPr lang="en-US" sz="1200" kern="1200" dirty="0">
                <a:solidFill>
                  <a:schemeClr val="tx1"/>
                </a:solidFill>
                <a:effectLst/>
                <a:latin typeface="+mn-lt"/>
                <a:ea typeface="+mn-ea"/>
                <a:cs typeface="+mn-cs"/>
              </a:rPr>
              <a:t>Other websites attacked by SQL injection in 2011 included Barracuda Networks, mysql.com, Lady </a:t>
            </a:r>
            <a:r>
              <a:rPr lang="en-US" sz="1200" kern="1200" dirty="0" err="1">
                <a:solidFill>
                  <a:schemeClr val="tx1"/>
                </a:solidFill>
                <a:effectLst/>
                <a:latin typeface="+mn-lt"/>
                <a:ea typeface="+mn-ea"/>
                <a:cs typeface="+mn-cs"/>
              </a:rPr>
              <a:t>Gaga's</a:t>
            </a:r>
            <a:r>
              <a:rPr lang="en-US" sz="1200" kern="1200" dirty="0">
                <a:solidFill>
                  <a:schemeClr val="tx1"/>
                </a:solidFill>
                <a:effectLst/>
                <a:latin typeface="+mn-lt"/>
                <a:ea typeface="+mn-ea"/>
                <a:cs typeface="+mn-cs"/>
              </a:rPr>
              <a:t> website, Nokia’s developer site, and Canon, among other prominent organizations.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45</a:t>
            </a:fld>
            <a:endParaRPr lang="en-US"/>
          </a:p>
        </p:txBody>
      </p:sp>
    </p:spTree>
    <p:extLst>
      <p:ext uri="{BB962C8B-B14F-4D97-AF65-F5344CB8AC3E}">
        <p14:creationId xmlns:p14="http://schemas.microsoft.com/office/powerpoint/2010/main" val="148343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Perhaps it is easiest to comprehend SQL injection by example. Consider a web-based application using dynamic SQL. The website requires users to login with their e-mail address and a password. Almost all sites of this type also offer an option to retrieve your password by supplying your e-mail address. Review the example shown on the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46</a:t>
            </a:fld>
            <a:endParaRPr lang="en-US"/>
          </a:p>
        </p:txBody>
      </p:sp>
    </p:spTree>
    <p:extLst>
      <p:ext uri="{BB962C8B-B14F-4D97-AF65-F5344CB8AC3E}">
        <p14:creationId xmlns:p14="http://schemas.microsoft.com/office/powerpoint/2010/main" val="19449246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the application does not check the input properly the injection causes the SQL to now look like this: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SELECT </a:t>
            </a:r>
            <a:r>
              <a:rPr lang="en-US" sz="1200" kern="1200" dirty="0" err="1">
                <a:solidFill>
                  <a:schemeClr val="tx1"/>
                </a:solidFill>
                <a:effectLst/>
                <a:latin typeface="+mn-lt"/>
                <a:ea typeface="+mn-ea"/>
                <a:cs typeface="+mn-cs"/>
              </a:rPr>
              <a:t>userid</a:t>
            </a:r>
            <a:r>
              <a:rPr lang="en-US" sz="1200" kern="1200" dirty="0">
                <a:solidFill>
                  <a:schemeClr val="tx1"/>
                </a:solidFill>
                <a:effectLst/>
                <a:latin typeface="+mn-lt"/>
                <a:ea typeface="+mn-ea"/>
                <a:cs typeface="+mn-cs"/>
              </a:rPr>
              <a:t>, password	</a:t>
            </a:r>
          </a:p>
          <a:p>
            <a:r>
              <a:rPr lang="en-US" sz="1200" kern="1200" dirty="0">
                <a:solidFill>
                  <a:schemeClr val="tx1"/>
                </a:solidFill>
                <a:effectLst/>
                <a:latin typeface="+mn-lt"/>
                <a:ea typeface="+mn-ea"/>
                <a:cs typeface="+mn-cs"/>
              </a:rPr>
              <a:t>FROM   </a:t>
            </a:r>
            <a:r>
              <a:rPr lang="en-US" sz="1200" kern="1200" dirty="0" err="1">
                <a:solidFill>
                  <a:schemeClr val="tx1"/>
                </a:solidFill>
                <a:effectLst/>
                <a:latin typeface="+mn-lt"/>
                <a:ea typeface="+mn-ea"/>
                <a:cs typeface="+mn-cs"/>
              </a:rPr>
              <a:t>uid_pwd_table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WHERE  field = 'anything' OR '1'='1';</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will cause a complete dump of every </a:t>
            </a:r>
            <a:r>
              <a:rPr lang="en-US" sz="1200" kern="1200" dirty="0" err="1">
                <a:solidFill>
                  <a:schemeClr val="tx1"/>
                </a:solidFill>
                <a:effectLst/>
                <a:latin typeface="+mn-lt"/>
                <a:ea typeface="+mn-ea"/>
                <a:cs typeface="+mn-cs"/>
              </a:rPr>
              <a:t>userid</a:t>
            </a:r>
            <a:r>
              <a:rPr lang="en-US" sz="1200" kern="1200" dirty="0">
                <a:solidFill>
                  <a:schemeClr val="tx1"/>
                </a:solidFill>
                <a:effectLst/>
                <a:latin typeface="+mn-lt"/>
                <a:ea typeface="+mn-ea"/>
                <a:cs typeface="+mn-cs"/>
              </a:rPr>
              <a:t> and password in the database because the OR '1'='1' component will always evaluate to TRUE. It does not matter what the first part of the injection was, it could be anything, because the second part of the injection gives the hacker everything in the table. </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47</a:t>
            </a:fld>
            <a:endParaRPr lang="en-US"/>
          </a:p>
        </p:txBody>
      </p:sp>
    </p:spTree>
    <p:extLst>
      <p:ext uri="{BB962C8B-B14F-4D97-AF65-F5344CB8AC3E}">
        <p14:creationId xmlns:p14="http://schemas.microsoft.com/office/powerpoint/2010/main" val="14911640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form of SQL injection relies upon improper typing, for example not checking whether data that should be numeric is actually numeric. Consider, the example shown.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case, the SQL is being built into the statement variable; the </a:t>
            </a:r>
            <a:r>
              <a:rPr lang="en-US" sz="1200" kern="1200" dirty="0" err="1">
                <a:solidFill>
                  <a:schemeClr val="tx1"/>
                </a:solidFill>
                <a:effectLst/>
                <a:latin typeface="+mn-lt"/>
                <a:ea typeface="+mn-ea"/>
                <a:cs typeface="+mn-cs"/>
              </a:rPr>
              <a:t>in_var</a:t>
            </a:r>
            <a:r>
              <a:rPr lang="en-US" sz="1200" kern="1200" dirty="0">
                <a:solidFill>
                  <a:schemeClr val="tx1"/>
                </a:solidFill>
                <a:effectLst/>
                <a:latin typeface="+mn-lt"/>
                <a:ea typeface="+mn-ea"/>
                <a:cs typeface="+mn-cs"/>
              </a:rPr>
              <a:t> is the variable used to supply the input. Let’s assume that the id column is numeric. However, if the program does not check the data type of the </a:t>
            </a:r>
            <a:r>
              <a:rPr lang="en-US" sz="1200" kern="1200" dirty="0" err="1">
                <a:solidFill>
                  <a:schemeClr val="tx1"/>
                </a:solidFill>
                <a:effectLst/>
                <a:latin typeface="+mn-lt"/>
                <a:ea typeface="+mn-ea"/>
                <a:cs typeface="+mn-cs"/>
              </a:rPr>
              <a:t>in_var</a:t>
            </a:r>
            <a:r>
              <a:rPr lang="en-US" sz="1200" kern="1200" dirty="0">
                <a:solidFill>
                  <a:schemeClr val="tx1"/>
                </a:solidFill>
                <a:effectLst/>
                <a:latin typeface="+mn-lt"/>
                <a:ea typeface="+mn-ea"/>
                <a:cs typeface="+mn-cs"/>
              </a:rPr>
              <a:t> variable to ensure that numeric data is supplied, SQL injection can occur. For example, instead of just supplying a numeric value, the hacker can supply something like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this SQL statement is built and executed the customer table (if one exists) will be dropped from the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48</a:t>
            </a:fld>
            <a:endParaRPr lang="en-US"/>
          </a:p>
        </p:txBody>
      </p:sp>
    </p:spTree>
    <p:extLst>
      <p:ext uri="{BB962C8B-B14F-4D97-AF65-F5344CB8AC3E}">
        <p14:creationId xmlns:p14="http://schemas.microsoft.com/office/powerpoint/2010/main" val="1293741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well designed query language interpreters and coding applications appropriately can prevent SQL injection attacks. When possible use static SQL (see next section for more details).</a:t>
            </a:r>
          </a:p>
          <a:p>
            <a:r>
              <a:rPr lang="en-US" sz="1200" kern="1200" dirty="0">
                <a:solidFill>
                  <a:schemeClr val="tx1"/>
                </a:solidFill>
                <a:effectLst/>
                <a:latin typeface="+mn-lt"/>
                <a:ea typeface="+mn-ea"/>
                <a:cs typeface="+mn-cs"/>
              </a:rPr>
              <a:t>Always validate user input by testing type, length, format, and range. </a:t>
            </a:r>
          </a:p>
          <a:p>
            <a:r>
              <a:rPr lang="en-US" sz="1200" kern="1200" dirty="0">
                <a:solidFill>
                  <a:schemeClr val="tx1"/>
                </a:solidFill>
                <a:effectLst/>
                <a:latin typeface="+mn-lt"/>
                <a:ea typeface="+mn-ea"/>
                <a:cs typeface="+mn-cs"/>
              </a:rPr>
              <a:t>The program should make absolutely no assumptions about the size, type, or content of the data that is received. Test the size and data type of input and enforce appropriate limits. Doing so can help to prevent buffer overruns. Test the content of string variables and allow only expected values to be processed. Any input that contain binary data, escape sequences, and comment characters should be summarily rejected. </a:t>
            </a:r>
          </a:p>
          <a:p>
            <a:r>
              <a:rPr lang="en-US" sz="1200" kern="1200" dirty="0">
                <a:solidFill>
                  <a:schemeClr val="tx1"/>
                </a:solidFill>
                <a:effectLst/>
                <a:latin typeface="+mn-lt"/>
                <a:ea typeface="+mn-ea"/>
                <a:cs typeface="+mn-cs"/>
              </a:rPr>
              <a:t>Avoid concatenating user input that has not been validated. String concatenation is the primary point of entry for SQL injection attacks. Furthermore, consider using stored procedures to validate user input.</a:t>
            </a:r>
          </a:p>
          <a:p>
            <a:r>
              <a:rPr lang="en-US" sz="1200" kern="1200" dirty="0">
                <a:solidFill>
                  <a:schemeClr val="tx1"/>
                </a:solidFill>
                <a:effectLst/>
                <a:latin typeface="+mn-lt"/>
                <a:ea typeface="+mn-ea"/>
                <a:cs typeface="+mn-cs"/>
              </a:rPr>
              <a:t>Analyze input and reject anything that contains special characters such as the semi-colon (;), the string delimiter ('), comment delimiters (--, /*…*/), V$ (the beginning of Oracle DBA views), and </a:t>
            </a:r>
            <a:r>
              <a:rPr lang="en-US" sz="1200" kern="1200" dirty="0" err="1">
                <a:solidFill>
                  <a:schemeClr val="tx1"/>
                </a:solidFill>
                <a:effectLst/>
                <a:latin typeface="+mn-lt"/>
                <a:ea typeface="+mn-ea"/>
                <a:cs typeface="+mn-cs"/>
              </a:rPr>
              <a:t>xp</a:t>
            </a:r>
            <a:r>
              <a:rPr lang="en-US" sz="1200" kern="1200" dirty="0">
                <a:solidFill>
                  <a:schemeClr val="tx1"/>
                </a:solidFill>
                <a:effectLst/>
                <a:latin typeface="+mn-lt"/>
                <a:ea typeface="+mn-ea"/>
                <a:cs typeface="+mn-cs"/>
              </a:rPr>
              <a:t>_ (the beginning of SQL Server catalog stored procedures).</a:t>
            </a:r>
          </a:p>
          <a:p>
            <a:r>
              <a:rPr lang="en-US" sz="1200" kern="1200" dirty="0">
                <a:solidFill>
                  <a:schemeClr val="tx1"/>
                </a:solidFill>
                <a:effectLst/>
                <a:latin typeface="+mn-lt"/>
                <a:ea typeface="+mn-ea"/>
                <a:cs typeface="+mn-cs"/>
              </a:rPr>
              <a:t>For Microsoft SQL Server users, beware of the Transact-</a:t>
            </a:r>
            <a:r>
              <a:rPr lang="en-US" sz="1200" kern="1200" dirty="0" err="1">
                <a:solidFill>
                  <a:schemeClr val="tx1"/>
                </a:solidFill>
                <a:effectLst/>
                <a:latin typeface="+mn-lt"/>
                <a:ea typeface="+mn-ea"/>
                <a:cs typeface="+mn-cs"/>
              </a:rPr>
              <a:t>SQLprocedure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xp_cmdshell</a:t>
            </a:r>
            <a:r>
              <a:rPr lang="en-US" sz="1200" kern="1200" dirty="0">
                <a:solidFill>
                  <a:schemeClr val="tx1"/>
                </a:solidFill>
                <a:effectLst/>
                <a:latin typeface="+mn-lt"/>
                <a:ea typeface="+mn-ea"/>
                <a:cs typeface="+mn-cs"/>
              </a:rPr>
              <a:t>. This procedure spawns a Windows command shell and passes in a string for execution. So it is entirely possible for a SQL Injection attack not only to steal or damage data, but to upload and execute their own code, probe the network, and even launch attacks against other sites from the victim of the SQL Injection. Use of </a:t>
            </a:r>
            <a:r>
              <a:rPr lang="en-US" sz="1200" kern="1200" dirty="0" err="1">
                <a:solidFill>
                  <a:schemeClr val="tx1"/>
                </a:solidFill>
                <a:effectLst/>
                <a:latin typeface="+mn-lt"/>
                <a:ea typeface="+mn-ea"/>
                <a:cs typeface="+mn-cs"/>
              </a:rPr>
              <a:t>xp_cmdshell</a:t>
            </a:r>
            <a:r>
              <a:rPr lang="en-US" sz="1200" kern="1200" dirty="0">
                <a:solidFill>
                  <a:schemeClr val="tx1"/>
                </a:solidFill>
                <a:effectLst/>
                <a:latin typeface="+mn-lt"/>
                <a:ea typeface="+mn-ea"/>
                <a:cs typeface="+mn-cs"/>
              </a:rPr>
              <a:t> is disabled by default and it is a good idea to keep it that way to thwart malicious users from attempt to elevate their privileges using the command. </a:t>
            </a:r>
          </a:p>
          <a:p>
            <a:r>
              <a:rPr lang="en-US" sz="1200" kern="1200" dirty="0">
                <a:solidFill>
                  <a:schemeClr val="tx1"/>
                </a:solidFill>
                <a:effectLst/>
                <a:latin typeface="+mn-lt"/>
                <a:ea typeface="+mn-ea"/>
                <a:cs typeface="+mn-cs"/>
              </a:rPr>
              <a:t>With foreknowledge of SQL injection techniques and proper development procedures, all SQL injection attacks can be prevented.</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49</a:t>
            </a:fld>
            <a:endParaRPr lang="en-US"/>
          </a:p>
        </p:txBody>
      </p:sp>
    </p:spTree>
    <p:extLst>
      <p:ext uri="{BB962C8B-B14F-4D97-AF65-F5344CB8AC3E}">
        <p14:creationId xmlns:p14="http://schemas.microsoft.com/office/powerpoint/2010/main" val="14979152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Auditing is a DBMS facility that enables DBAs to track the use of database resources and privileges. When auditing is enabled, the DBMS will produce an audit trail of database operations. Each audited database operation produces an audit trail of information including what database object was impacted, who performed the operation, and when. Depending on the level of auditing supported by the DBMS, an actual record of what data actually changed may also be recorded. Tracking who does what to which data when is important because there are many threats to the security of your data. (See “Threats to Security” sidebar.)</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50</a:t>
            </a:fld>
            <a:endParaRPr lang="en-US"/>
          </a:p>
        </p:txBody>
      </p:sp>
    </p:spTree>
    <p:extLst>
      <p:ext uri="{BB962C8B-B14F-4D97-AF65-F5344CB8AC3E}">
        <p14:creationId xmlns:p14="http://schemas.microsoft.com/office/powerpoint/2010/main" val="3547512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addition to database security, the DBA must ensure that certain resources used by the DBMS are protected from being accessed outside the control of the DBMS. If database resources are not accessed using DBMS commands and SQL statements, database security mechanisms cannot be relied on to enforce proper user authentication.</a:t>
            </a:r>
          </a:p>
          <a:p>
            <a:r>
              <a:rPr lang="en-US" sz="1200" kern="1200" dirty="0">
                <a:solidFill>
                  <a:schemeClr val="tx1"/>
                </a:solidFill>
                <a:effectLst/>
                <a:latin typeface="+mn-lt"/>
                <a:ea typeface="+mn-ea"/>
                <a:cs typeface="+mn-cs"/>
              </a:rPr>
              <a:t>When using external security mechanisms to protect database-related resources, the DBA should focus primarily on the data sets and files used by the DBMS. Data sets to protect at the operating system or file system level include those listed</a:t>
            </a:r>
            <a:r>
              <a:rPr lang="en-US" sz="1200" kern="1200" baseline="0" dirty="0">
                <a:solidFill>
                  <a:schemeClr val="tx1"/>
                </a:solidFill>
                <a:effectLst/>
                <a:latin typeface="+mn-lt"/>
                <a:ea typeface="+mn-ea"/>
                <a:cs typeface="+mn-cs"/>
              </a:rPr>
              <a:t> here.</a:t>
            </a:r>
            <a:endParaRPr lang="en-US" sz="1200" kern="1200" dirty="0">
              <a:solidFill>
                <a:schemeClr val="tx1"/>
              </a:solidFill>
              <a:effectLst/>
              <a:latin typeface="+mn-lt"/>
              <a:ea typeface="+mn-ea"/>
              <a:cs typeface="+mn-cs"/>
            </a:endParaRP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Ingenious users intent on mischief may be able to figure out the format of these files and access unauthorized data if you fail to protect these data sets and files. An additional level of protection can be achieved by compressing the data within the DBMS. This places the additional burden on the hacker of trying to decompress the data. Of course, compression is not sufficient protection.</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51</a:t>
            </a:fld>
            <a:endParaRPr lang="en-US"/>
          </a:p>
        </p:txBody>
      </p:sp>
    </p:spTree>
    <p:extLst>
      <p:ext uri="{BB962C8B-B14F-4D97-AF65-F5344CB8AC3E}">
        <p14:creationId xmlns:p14="http://schemas.microsoft.com/office/powerpoint/2010/main" val="419321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But can we put a price tag on all of that unprotected and lost data? We can try.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Forrester Research  survey of companies that had experienced a data breach concluded that the average security breach can cost a company between $90 and $305 per lost record. But coming up with a precise figure can be difficult because of the additional, extenuating circumstances surrounding data breaches. The cost needs to factor in such details as the expenses of legal fees, call centers, lost employee productivity, regulatory fines, customer losses, stock losses, and the nebulous cost of bad publicity. </a:t>
            </a:r>
          </a:p>
          <a:p>
            <a:endParaRPr lang="en-US" dirty="0"/>
          </a:p>
          <a:p>
            <a:r>
              <a:rPr lang="en-US" sz="1200" kern="1200" dirty="0">
                <a:solidFill>
                  <a:schemeClr val="tx1"/>
                </a:solidFill>
                <a:effectLst/>
                <a:latin typeface="+mn-lt"/>
                <a:ea typeface="+mn-ea"/>
                <a:cs typeface="+mn-cs"/>
              </a:rPr>
              <a:t>Another research group, Ponemon Institute, conducts an annual study of data breaches. According to their sixth annual U.S. Cost of a Data Breach Study, data breach cost increased to $214 per compromised record in 2010. This is a significant increase from their 2006 report which pegged the average cost per lost customer record at $182.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are still skeptical, you can always roll your own numbers using the free web-based data loss calculator provided by Darwin Professional Underwriters, Inc. at </a:t>
            </a:r>
            <a:r>
              <a:rPr lang="en-US" sz="1200" u="sng" kern="1200" dirty="0">
                <a:solidFill>
                  <a:schemeClr val="tx1"/>
                </a:solidFill>
                <a:effectLst/>
                <a:latin typeface="+mn-lt"/>
                <a:ea typeface="+mn-ea"/>
                <a:cs typeface="+mn-cs"/>
                <a:hlinkClick r:id="rId3"/>
              </a:rPr>
              <a:t>http://www.tech-404.com/calculator.html</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5</a:t>
            </a:fld>
            <a:endParaRPr lang="en-US"/>
          </a:p>
        </p:txBody>
      </p:sp>
    </p:spTree>
    <p:extLst>
      <p:ext uri="{BB962C8B-B14F-4D97-AF65-F5344CB8AC3E}">
        <p14:creationId xmlns:p14="http://schemas.microsoft.com/office/powerpoint/2010/main" val="24649979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Most organizations schedules tasks to be run at predetermined times, and when those tasks involve database access, authority must be granted to the scheduler. Scheduling is usually accomplished using a third-party job scheduler such as CA-7, Control-M, or </a:t>
            </a:r>
            <a:r>
              <a:rPr lang="en-US" sz="1200" kern="1200" dirty="0" err="1">
                <a:solidFill>
                  <a:schemeClr val="tx1"/>
                </a:solidFill>
                <a:effectLst/>
                <a:latin typeface="+mn-lt"/>
                <a:ea typeface="+mn-ea"/>
                <a:cs typeface="+mn-cs"/>
              </a:rPr>
              <a:t>AutoSys</a:t>
            </a:r>
            <a:r>
              <a:rPr lang="en-US" sz="1200" kern="1200" dirty="0">
                <a:solidFill>
                  <a:schemeClr val="tx1"/>
                </a:solidFill>
                <a:effectLst/>
                <a:latin typeface="+mn-lt"/>
                <a:ea typeface="+mn-ea"/>
                <a:cs typeface="+mn-cs"/>
              </a:rPr>
              <a:t>. When scheduling software is used to control the submission and scheduling of batch programs and scripts, the DBA will have to determine the best way to grant database security to the scheduler.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not a very good idea to grant SYSADM authority to the job scheduler. Doing so would permit any job to perform any database task—creating potentially severe security problems. Instead, determine how to grant individual authorization to specific jobs using the facilities of the scheduling package and the DBMS. Many job schedulers can be set up to generate a user ID for each job. The generated ID can be granted the proper authority based on the type of actions that are authorized for that particular job.</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common security mistake made at some shops is embedding actual passwords into database utility jobs and scripts. If the password is hard-coded into the job, anyone can read it and use it elsewhere in the system. This is not protecting the security of your data.</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52</a:t>
            </a:fld>
            <a:endParaRPr lang="en-US"/>
          </a:p>
        </p:txBody>
      </p:sp>
    </p:spTree>
    <p:extLst>
      <p:ext uri="{BB962C8B-B14F-4D97-AF65-F5344CB8AC3E}">
        <p14:creationId xmlns:p14="http://schemas.microsoft.com/office/powerpoint/2010/main" val="19452270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DBA will need to possess a fairly high level of operating system authority in order to perform the job of administering and managing the organization’s databases and data. For example, in the UNIX environment some installation tasks require root authority. This situation can be handled in two ways: either grant the DBA root authority to do the installation, or turn the specific installation tasks requiring root authority over to the UNIX system administrator. Either option is viable. My preference is to grant the authority to the DBAs if the DBA staff possesses the requisite level of UNIX skills to understand the ramifications of having root authority. Either way, though, the DBAs and SAs will need to cooperate in order to create an effective operating system security approach that enables the DBA to perform his job while at the same time protecting the security and integrity of the platform.</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53</a:t>
            </a:fld>
            <a:endParaRPr lang="en-US"/>
          </a:p>
        </p:txBody>
      </p:sp>
    </p:spTree>
    <p:extLst>
      <p:ext uri="{BB962C8B-B14F-4D97-AF65-F5344CB8AC3E}">
        <p14:creationId xmlns:p14="http://schemas.microsoft.com/office/powerpoint/2010/main" val="37659479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Database security is an important component of a DBA’s job. Without a comprehensive database security plan and implementation, the integrity of your organization’s databases will become compromised. Each DBA should learn the security mechanisms at his disposal to assure that only authorized users are accessing and changing data in the company’s databases.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Furthermore</a:t>
            </a:r>
            <a:r>
              <a:rPr lang="en-US" sz="1200" kern="1200" dirty="0">
                <a:solidFill>
                  <a:schemeClr val="tx1"/>
                </a:solidFill>
                <a:effectLst/>
                <a:latin typeface="+mn-lt"/>
                <a:ea typeface="+mn-ea"/>
                <a:cs typeface="+mn-cs"/>
              </a:rPr>
              <a:t>, the DBA should implement auditing operations to verify that the database security measures being deployed are adequate.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DC5CE3-F0D4-4161-AB6E-41916CBB07D7}" type="slidenum">
              <a:rPr lang="en-US" smtClean="0"/>
              <a:t>55</a:t>
            </a:fld>
            <a:endParaRPr lang="en-US"/>
          </a:p>
        </p:txBody>
      </p:sp>
    </p:spTree>
    <p:extLst>
      <p:ext uri="{BB962C8B-B14F-4D97-AF65-F5344CB8AC3E}">
        <p14:creationId xmlns:p14="http://schemas.microsoft.com/office/powerpoint/2010/main" val="2701326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obvious conclusion is that data breaches are costly, even at the low end of $90 per record. Consider a typical data breach case. On February 27, 2008 Health Net Federal Services reported thousands of doctors in eleven states had their personal information (including Social Security numbers) openly posted on a company website. According to the Privacy Rights Clearinghouse, the total number of records involved was 103,000. So what did that cost? At the low end, the cost is $9.3 million, but at the high end it balloons to over $31.4 million. Using the Ponemon estimate, which is sort of in the middle, the cost ranges from $18.7 million to $22 million.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additional interesting data point comes from the 2011 Data Breach Investigation Report, a study conducted by the Verizon RISK Team with cooperation from the U.S. Secret Service and the Dutch High Tech Crime Unit. According to this report, 76 percent of all data breached was compromised from servers. Furthermore, database servers yielded the majority of breached data.</a:t>
            </a:r>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6</a:t>
            </a:fld>
            <a:endParaRPr lang="en-US"/>
          </a:p>
        </p:txBody>
      </p:sp>
    </p:spTree>
    <p:extLst>
      <p:ext uri="{BB962C8B-B14F-4D97-AF65-F5344CB8AC3E}">
        <p14:creationId xmlns:p14="http://schemas.microsoft.com/office/powerpoint/2010/main" val="2956956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2D954-E0E3-4625-8117-197DE3599A17}" type="slidenum">
              <a:rPr lang="en-US"/>
              <a:pPr/>
              <a:t>7</a:t>
            </a:fld>
            <a:endParaRPr lang="en-US"/>
          </a:p>
        </p:txBody>
      </p:sp>
      <p:sp>
        <p:nvSpPr>
          <p:cNvPr id="285698" name="Rectangle 2"/>
          <p:cNvSpPr>
            <a:spLocks noGrp="1" noRot="1" noChangeAspect="1" noChangeArrowheads="1" noTextEdit="1"/>
          </p:cNvSpPr>
          <p:nvPr>
            <p:ph type="sldImg"/>
          </p:nvPr>
        </p:nvSpPr>
        <p:spPr>
          <a:xfrm>
            <a:off x="1144588" y="685800"/>
            <a:ext cx="4572000" cy="3429000"/>
          </a:xfrm>
          <a:ln/>
        </p:spPr>
      </p:sp>
      <p:sp>
        <p:nvSpPr>
          <p:cNvPr id="285699" name="Rectangle 3"/>
          <p:cNvSpPr>
            <a:spLocks noGrp="1" noChangeArrowheads="1"/>
          </p:cNvSpPr>
          <p:nvPr>
            <p:ph type="body" idx="1"/>
          </p:nvPr>
        </p:nvSpPr>
        <p:spPr/>
        <p:txBody>
          <a:bodyPr/>
          <a:lstStyle/>
          <a:p>
            <a:r>
              <a:rPr lang="en-US" dirty="0"/>
              <a:t>Sixty-eight percent of companies are losing sensitive data or having it stolen out from under them six times a year, according to new research from the IT Policy Compliance Group. TJX’s massive data loss is just the tip of the iceberg. Almost seven out of 10 companies—68 percent—are losing sensitive data or having it stolen out from under them six times a year, according to new research from the </a:t>
            </a:r>
            <a:r>
              <a:rPr lang="en-US" dirty="0">
                <a:hlinkClick r:id="rId3"/>
              </a:rPr>
              <a:t>IT Policy Compliance Group.</a:t>
            </a:r>
            <a:r>
              <a:rPr lang="en-US" dirty="0"/>
              <a:t> An additional 20 percent are losing sensitive data a whopping 22 times or more per year. </a:t>
            </a:r>
          </a:p>
          <a:p>
            <a:endParaRPr lang="en-US" dirty="0"/>
          </a:p>
          <a:p>
            <a:r>
              <a:rPr lang="en-US" dirty="0"/>
              <a:t>The ITPCG is a security and compliance policy industry group that counts among its members the Institute of Internal Auditors, the Computer Security Institute and Symantec. </a:t>
            </a:r>
          </a:p>
        </p:txBody>
      </p:sp>
    </p:spTree>
    <p:extLst>
      <p:ext uri="{BB962C8B-B14F-4D97-AF65-F5344CB8AC3E}">
        <p14:creationId xmlns:p14="http://schemas.microsoft.com/office/powerpoint/2010/main" val="1452031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basic security and authorization approach taken by DBMS vendors to secure database access is that all database resources are controlled by the DBMS. There are no default authorizations given to any user just because the user logs in to the DBMS. Therefore, for a user to be able to perform any DBMS operation or function, one of the following conditions must exist:</a:t>
            </a:r>
          </a:p>
          <a:p>
            <a:pPr marL="171450" lvl="0" indent="-171450">
              <a:buFont typeface="Arial" pitchFamily="34" charset="0"/>
              <a:buChar char="•"/>
            </a:pPr>
            <a:r>
              <a:rPr lang="en-US" sz="1200" kern="1200" dirty="0">
                <a:solidFill>
                  <a:schemeClr val="tx1"/>
                </a:solidFill>
                <a:effectLst/>
                <a:latin typeface="+mn-lt"/>
                <a:ea typeface="+mn-ea"/>
                <a:cs typeface="+mn-cs"/>
              </a:rPr>
              <a:t>The user has been granted the ability to perform that function or operation, or</a:t>
            </a:r>
          </a:p>
          <a:p>
            <a:pPr marL="171450" lvl="0" indent="-171450">
              <a:buFont typeface="Arial" pitchFamily="34" charset="0"/>
              <a:buChar char="•"/>
            </a:pPr>
            <a:r>
              <a:rPr lang="en-US" sz="1200" kern="1200" dirty="0">
                <a:solidFill>
                  <a:schemeClr val="tx1"/>
                </a:solidFill>
                <a:effectLst/>
                <a:latin typeface="+mn-lt"/>
                <a:ea typeface="+mn-ea"/>
                <a:cs typeface="+mn-cs"/>
              </a:rPr>
              <a:t>That operation or function has been granted generically to all users.</a:t>
            </a:r>
          </a:p>
          <a:p>
            <a:endParaRPr lang="en-US" dirty="0"/>
          </a:p>
        </p:txBody>
      </p:sp>
      <p:sp>
        <p:nvSpPr>
          <p:cNvPr id="4" name="Slide Number Placeholder 3"/>
          <p:cNvSpPr>
            <a:spLocks noGrp="1"/>
          </p:cNvSpPr>
          <p:nvPr>
            <p:ph type="sldNum" sz="quarter" idx="10"/>
          </p:nvPr>
        </p:nvSpPr>
        <p:spPr/>
        <p:txBody>
          <a:bodyPr/>
          <a:lstStyle/>
          <a:p>
            <a:fld id="{86DC5CE3-F0D4-4161-AB6E-41916CBB07D7}" type="slidenum">
              <a:rPr lang="en-US" smtClean="0"/>
              <a:t>8</a:t>
            </a:fld>
            <a:endParaRPr lang="en-US"/>
          </a:p>
        </p:txBody>
      </p:sp>
    </p:spTree>
    <p:extLst>
      <p:ext uri="{BB962C8B-B14F-4D97-AF65-F5344CB8AC3E}">
        <p14:creationId xmlns:p14="http://schemas.microsoft.com/office/powerpoint/2010/main" val="2959254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operational challenge of effectively administering database security arises because setting up and managing database authorization requires technical expertise and elevated privilege. Many aspects of database security require different utilities, system procedures, and commands to implement. When users require access to multiple databases, on multiple servers distributed across different physical locations, database security administration becomes quite complicated indeed. The commands must be repeated for each database, and there is no central repository for easily modifying and deleting user security settings on multiple databases simultaneously.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DC5CE3-F0D4-4161-AB6E-41916CBB07D7}" type="slidenum">
              <a:rPr lang="en-US" smtClean="0"/>
              <a:t>9</a:t>
            </a:fld>
            <a:endParaRPr lang="en-US"/>
          </a:p>
        </p:txBody>
      </p:sp>
    </p:spTree>
    <p:extLst>
      <p:ext uri="{BB962C8B-B14F-4D97-AF65-F5344CB8AC3E}">
        <p14:creationId xmlns:p14="http://schemas.microsoft.com/office/powerpoint/2010/main" val="2275670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89851B-D249-4233-97B5-6C5B5D6D88FD}"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3692841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9851B-D249-4233-97B5-6C5B5D6D88FD}"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255966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9851B-D249-4233-97B5-6C5B5D6D88FD}"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303019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9851B-D249-4233-97B5-6C5B5D6D88FD}"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528032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9851B-D249-4233-97B5-6C5B5D6D88FD}" type="datetimeFigureOut">
              <a:rPr lang="en-US" smtClean="0"/>
              <a:t>12/29/23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2663768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89851B-D249-4233-97B5-6C5B5D6D88FD}" type="datetimeFigureOut">
              <a:rPr lang="en-US" smtClean="0"/>
              <a:t>12/29/23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425174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851B-D249-4233-97B5-6C5B5D6D88FD}" type="datetimeFigureOut">
              <a:rPr lang="en-US" smtClean="0"/>
              <a:t>12/29/23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667200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89851B-D249-4233-97B5-6C5B5D6D88FD}" type="datetimeFigureOut">
              <a:rPr lang="en-US" smtClean="0"/>
              <a:t>12/29/23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57041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851B-D249-4233-97B5-6C5B5D6D88FD}" type="datetimeFigureOut">
              <a:rPr lang="en-US" smtClean="0"/>
              <a:t>12/29/23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308220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9851B-D249-4233-97B5-6C5B5D6D88FD}" type="datetimeFigureOut">
              <a:rPr lang="en-US" smtClean="0"/>
              <a:t>12/29/23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162517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9851B-D249-4233-97B5-6C5B5D6D88FD}" type="datetimeFigureOut">
              <a:rPr lang="en-US" smtClean="0"/>
              <a:t>12/29/23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1A489-8B5B-4C31-9A4F-D2F894A6BCE6}" type="slidenum">
              <a:rPr lang="en-US" smtClean="0"/>
              <a:t>‹#›</a:t>
            </a:fld>
            <a:endParaRPr lang="en-US"/>
          </a:p>
        </p:txBody>
      </p:sp>
    </p:spTree>
    <p:extLst>
      <p:ext uri="{BB962C8B-B14F-4D97-AF65-F5344CB8AC3E}">
        <p14:creationId xmlns:p14="http://schemas.microsoft.com/office/powerpoint/2010/main" val="133527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9851B-D249-4233-97B5-6C5B5D6D88FD}" type="datetimeFigureOut">
              <a:rPr lang="en-US" smtClean="0"/>
              <a:t>12/29/23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1A489-8B5B-4C31-9A4F-D2F894A6BCE6}" type="slidenum">
              <a:rPr lang="en-US" smtClean="0"/>
              <a:t>‹#›</a:t>
            </a:fld>
            <a:endParaRPr lang="en-US"/>
          </a:p>
        </p:txBody>
      </p:sp>
    </p:spTree>
    <p:extLst>
      <p:ext uri="{BB962C8B-B14F-4D97-AF65-F5344CB8AC3E}">
        <p14:creationId xmlns:p14="http://schemas.microsoft.com/office/powerpoint/2010/main" val="2797409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rivacyrights.org/data-breac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xiom.com/whid-2006-3"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alicebobandmallory.com/articles/2010/09/23/did-little-bobby-tables-migrate-to-sweden" TargetMode="External"/><Relationship Id="rId5" Type="http://schemas.openxmlformats.org/officeDocument/2006/relationships/hyperlink" Target="http://www.pcworld.com/businesscenter/article/146048/mass_sql_injection_attack_targets_chinese_web_sites.html" TargetMode="External"/><Relationship Id="rId4" Type="http://schemas.openxmlformats.org/officeDocument/2006/relationships/hyperlink" Target="http://www.cgisecurity.com/2007/06/hacker-defaces.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ech-404.com/calculator.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Database Administration:</a:t>
            </a:r>
            <a:br>
              <a:rPr lang="en-US" dirty="0"/>
            </a:br>
            <a:r>
              <a:rPr lang="en-US" sz="2200" dirty="0"/>
              <a:t>The Complete Guide to Practices and Procedures</a:t>
            </a:r>
          </a:p>
        </p:txBody>
      </p:sp>
      <p:sp>
        <p:nvSpPr>
          <p:cNvPr id="3" name="Subtitle 2"/>
          <p:cNvSpPr>
            <a:spLocks noGrp="1"/>
          </p:cNvSpPr>
          <p:nvPr>
            <p:ph type="subTitle" idx="1"/>
          </p:nvPr>
        </p:nvSpPr>
        <p:spPr/>
        <p:txBody>
          <a:bodyPr>
            <a:normAutofit/>
          </a:bodyPr>
          <a:lstStyle/>
          <a:p>
            <a:r>
              <a:rPr lang="en-US" dirty="0"/>
              <a:t>Database Security</a:t>
            </a:r>
          </a:p>
        </p:txBody>
      </p:sp>
      <p:graphicFrame>
        <p:nvGraphicFramePr>
          <p:cNvPr id="4" name="Object 3"/>
          <p:cNvGraphicFramePr>
            <a:graphicFrameLocks/>
          </p:cNvGraphicFramePr>
          <p:nvPr>
            <p:extLst>
              <p:ext uri="{D42A27DB-BD31-4B8C-83A1-F6EECF244321}">
                <p14:modId xmlns:p14="http://schemas.microsoft.com/office/powerpoint/2010/main" val="228639414"/>
              </p:ext>
            </p:extLst>
          </p:nvPr>
        </p:nvGraphicFramePr>
        <p:xfrm>
          <a:off x="0" y="5638800"/>
          <a:ext cx="3429000" cy="1219200"/>
        </p:xfrm>
        <a:graphic>
          <a:graphicData uri="http://schemas.openxmlformats.org/presentationml/2006/ole">
            <mc:AlternateContent xmlns:mc="http://schemas.openxmlformats.org/markup-compatibility/2006">
              <mc:Choice xmlns:v="urn:schemas-microsoft-com:vml" Requires="v">
                <p:oleObj name="CorelPhotoPaint.Image.6" r:id="rId3" imgW="3675020" imgH="1582522" progId="CorelPhotoPaint.Image.6">
                  <p:embed/>
                </p:oleObj>
              </mc:Choice>
              <mc:Fallback>
                <p:oleObj name="CorelPhotoPaint.Image.6" r:id="rId3" imgW="3675020" imgH="1582522" progId="CorelPhotoPaint.Image.6">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638800"/>
                        <a:ext cx="3429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347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Responsible for Security?</a:t>
            </a:r>
          </a:p>
        </p:txBody>
      </p:sp>
      <p:sp>
        <p:nvSpPr>
          <p:cNvPr id="3" name="Content Placeholder 2"/>
          <p:cNvSpPr>
            <a:spLocks noGrp="1"/>
          </p:cNvSpPr>
          <p:nvPr>
            <p:ph idx="1"/>
          </p:nvPr>
        </p:nvSpPr>
        <p:spPr/>
        <p:txBody>
          <a:bodyPr>
            <a:normAutofit fontScale="92500" lnSpcReduction="20000"/>
          </a:bodyPr>
          <a:lstStyle/>
          <a:p>
            <a:r>
              <a:rPr lang="en-US" dirty="0"/>
              <a:t>The DBA typically is responsible for administering database security</a:t>
            </a:r>
          </a:p>
          <a:p>
            <a:pPr lvl="1"/>
            <a:r>
              <a:rPr lang="en-US" dirty="0"/>
              <a:t>Some organizations have transferred this task to a separate security administration function that controls all of the IT security for the company. </a:t>
            </a:r>
          </a:p>
          <a:p>
            <a:pPr lvl="1"/>
            <a:r>
              <a:rPr lang="en-US" dirty="0"/>
              <a:t>However, even in shops where security administration is a separate entity, database security is still handled by the DBA group…</a:t>
            </a:r>
          </a:p>
          <a:p>
            <a:pPr lvl="2"/>
            <a:r>
              <a:rPr lang="en-US" dirty="0"/>
              <a:t>…because database security is handled differently than a typical IT authorization scenario.</a:t>
            </a:r>
          </a:p>
          <a:p>
            <a:pPr lvl="1"/>
            <a:r>
              <a:rPr lang="en-US" dirty="0"/>
              <a:t>When the security administration group handles security policies, this group usually relies on third-party security software </a:t>
            </a:r>
          </a:p>
          <a:p>
            <a:endParaRPr lang="en-US" dirty="0"/>
          </a:p>
        </p:txBody>
      </p:sp>
    </p:spTree>
    <p:extLst>
      <p:ext uri="{BB962C8B-B14F-4D97-AF65-F5344CB8AC3E}">
        <p14:creationId xmlns:p14="http://schemas.microsoft.com/office/powerpoint/2010/main" val="233290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1066800" y="304800"/>
            <a:ext cx="6970713" cy="838200"/>
          </a:xfrm>
        </p:spPr>
        <p:txBody>
          <a:bodyPr>
            <a:normAutofit fontScale="90000"/>
          </a:bodyPr>
          <a:lstStyle/>
          <a:p>
            <a:r>
              <a:rPr lang="en-US" dirty="0"/>
              <a:t>Database Security </a:t>
            </a:r>
            <a:r>
              <a:rPr lang="en-US" i="1" dirty="0"/>
              <a:t>in a Nutshell</a:t>
            </a:r>
          </a:p>
        </p:txBody>
      </p:sp>
      <p:sp>
        <p:nvSpPr>
          <p:cNvPr id="313347" name="Rectangle 3"/>
          <p:cNvSpPr>
            <a:spLocks noGrp="1" noChangeArrowheads="1"/>
          </p:cNvSpPr>
          <p:nvPr>
            <p:ph type="body" idx="1"/>
          </p:nvPr>
        </p:nvSpPr>
        <p:spPr>
          <a:xfrm>
            <a:off x="595652" y="1524000"/>
            <a:ext cx="6677025" cy="4800600"/>
          </a:xfrm>
        </p:spPr>
        <p:txBody>
          <a:bodyPr>
            <a:normAutofit fontScale="85000" lnSpcReduction="20000"/>
          </a:bodyPr>
          <a:lstStyle/>
          <a:p>
            <a:pPr marL="0" indent="0">
              <a:lnSpc>
                <a:spcPct val="110000"/>
              </a:lnSpc>
              <a:spcBef>
                <a:spcPct val="0"/>
              </a:spcBef>
              <a:buNone/>
            </a:pPr>
            <a:r>
              <a:rPr lang="en-US" dirty="0"/>
              <a:t>At a high level, database security boils down answering four questions:</a:t>
            </a:r>
            <a:br>
              <a:rPr lang="en-US" dirty="0"/>
            </a:br>
            <a:endParaRPr lang="en-US" dirty="0"/>
          </a:p>
          <a:p>
            <a:pPr>
              <a:lnSpc>
                <a:spcPct val="110000"/>
              </a:lnSpc>
              <a:spcBef>
                <a:spcPct val="0"/>
              </a:spcBef>
            </a:pPr>
            <a:r>
              <a:rPr lang="en-US" dirty="0"/>
              <a:t>Authentication</a:t>
            </a:r>
          </a:p>
          <a:p>
            <a:pPr lvl="1">
              <a:lnSpc>
                <a:spcPct val="110000"/>
              </a:lnSpc>
              <a:spcBef>
                <a:spcPct val="0"/>
              </a:spcBef>
              <a:spcAft>
                <a:spcPct val="55000"/>
              </a:spcAft>
            </a:pPr>
            <a:r>
              <a:rPr lang="en-US" dirty="0"/>
              <a:t>Who is it?</a:t>
            </a:r>
          </a:p>
          <a:p>
            <a:pPr>
              <a:lnSpc>
                <a:spcPct val="110000"/>
              </a:lnSpc>
              <a:spcBef>
                <a:spcPct val="0"/>
              </a:spcBef>
            </a:pPr>
            <a:r>
              <a:rPr lang="en-US" dirty="0"/>
              <a:t>Authorization</a:t>
            </a:r>
          </a:p>
          <a:p>
            <a:pPr lvl="1">
              <a:lnSpc>
                <a:spcPct val="110000"/>
              </a:lnSpc>
              <a:spcBef>
                <a:spcPct val="0"/>
              </a:spcBef>
              <a:spcAft>
                <a:spcPct val="55000"/>
              </a:spcAft>
            </a:pPr>
            <a:r>
              <a:rPr lang="en-US" dirty="0"/>
              <a:t>Who can do it?</a:t>
            </a:r>
          </a:p>
          <a:p>
            <a:pPr>
              <a:lnSpc>
                <a:spcPct val="110000"/>
              </a:lnSpc>
              <a:spcBef>
                <a:spcPct val="0"/>
              </a:spcBef>
            </a:pPr>
            <a:r>
              <a:rPr lang="en-US" dirty="0"/>
              <a:t>Encryption</a:t>
            </a:r>
          </a:p>
          <a:p>
            <a:pPr lvl="1">
              <a:lnSpc>
                <a:spcPct val="110000"/>
              </a:lnSpc>
              <a:spcBef>
                <a:spcPct val="0"/>
              </a:spcBef>
              <a:spcAft>
                <a:spcPct val="55000"/>
              </a:spcAft>
            </a:pPr>
            <a:r>
              <a:rPr lang="en-US" dirty="0"/>
              <a:t>Who can see it?</a:t>
            </a:r>
          </a:p>
          <a:p>
            <a:pPr>
              <a:lnSpc>
                <a:spcPct val="110000"/>
              </a:lnSpc>
              <a:spcBef>
                <a:spcPct val="0"/>
              </a:spcBef>
            </a:pPr>
            <a:r>
              <a:rPr lang="en-US" dirty="0"/>
              <a:t>Audit</a:t>
            </a:r>
          </a:p>
          <a:p>
            <a:pPr lvl="1">
              <a:lnSpc>
                <a:spcPct val="110000"/>
              </a:lnSpc>
              <a:spcBef>
                <a:spcPct val="0"/>
              </a:spcBef>
            </a:pPr>
            <a:r>
              <a:rPr lang="en-US" dirty="0"/>
              <a:t>Who did it?</a:t>
            </a:r>
          </a:p>
        </p:txBody>
      </p:sp>
      <p:pic>
        <p:nvPicPr>
          <p:cNvPr id="313348" name="Picture 4" descr="Locked storefront uid"/>
          <p:cNvPicPr>
            <a:picLocks noChangeAspect="1" noChangeArrowheads="1"/>
          </p:cNvPicPr>
          <p:nvPr/>
        </p:nvPicPr>
        <p:blipFill>
          <a:blip r:embed="rId3">
            <a:extLst>
              <a:ext uri="{28A0092B-C50C-407E-A947-70E740481C1C}">
                <a14:useLocalDpi xmlns:a14="http://schemas.microsoft.com/office/drawing/2010/main" val="0"/>
              </a:ext>
            </a:extLst>
          </a:blip>
          <a:srcRect t="18219"/>
          <a:stretch>
            <a:fillRect/>
          </a:stretch>
        </p:blipFill>
        <p:spPr bwMode="auto">
          <a:xfrm>
            <a:off x="5744029" y="2884714"/>
            <a:ext cx="3071813"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65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US" dirty="0"/>
              <a:t>Strong authentication is the cornerstone of any security implementation plan.</a:t>
            </a:r>
          </a:p>
          <a:p>
            <a:r>
              <a:rPr lang="en-US" dirty="0"/>
              <a:t>It is impossible to control authorization and track usage without it. </a:t>
            </a:r>
          </a:p>
          <a:p>
            <a:r>
              <a:rPr lang="en-US" dirty="0"/>
              <a:t>Before authorization to use database resources can be granted, a login needs to be established for each user of the DBMS. </a:t>
            </a:r>
          </a:p>
          <a:p>
            <a:pPr lvl="1"/>
            <a:r>
              <a:rPr lang="en-US" dirty="0"/>
              <a:t>Logins are sometimes referred to as </a:t>
            </a:r>
            <a:r>
              <a:rPr lang="en-US" i="1" dirty="0"/>
              <a:t>accounts</a:t>
            </a:r>
            <a:r>
              <a:rPr lang="en-US" dirty="0"/>
              <a:t>, or user IDs. </a:t>
            </a:r>
          </a:p>
          <a:p>
            <a:pPr lvl="1"/>
            <a:r>
              <a:rPr lang="en-US" dirty="0"/>
              <a:t>The login will have a password associated with it such that only those who know the password can use the login ID. </a:t>
            </a:r>
          </a:p>
          <a:p>
            <a:pPr lvl="1"/>
            <a:r>
              <a:rPr lang="en-US" dirty="0"/>
              <a:t>Some DBMSs use the operating system login ID and password as the DBMS login ID and password; others require an additional login ID and password to be created specifically for database access and security. </a:t>
            </a:r>
          </a:p>
          <a:p>
            <a:endParaRPr lang="en-US" dirty="0"/>
          </a:p>
          <a:p>
            <a:endParaRPr lang="en-US" dirty="0"/>
          </a:p>
          <a:p>
            <a:endParaRPr lang="en-US" dirty="0"/>
          </a:p>
        </p:txBody>
      </p:sp>
    </p:spTree>
    <p:extLst>
      <p:ext uri="{BB962C8B-B14F-4D97-AF65-F5344CB8AC3E}">
        <p14:creationId xmlns:p14="http://schemas.microsoft.com/office/powerpoint/2010/main" val="2245838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Details</a:t>
            </a:r>
          </a:p>
        </p:txBody>
      </p:sp>
      <p:sp>
        <p:nvSpPr>
          <p:cNvPr id="3" name="Content Placeholder 2"/>
          <p:cNvSpPr>
            <a:spLocks noGrp="1"/>
          </p:cNvSpPr>
          <p:nvPr>
            <p:ph idx="1"/>
          </p:nvPr>
        </p:nvSpPr>
        <p:spPr>
          <a:xfrm>
            <a:off x="457200" y="1524000"/>
            <a:ext cx="8229600" cy="4953000"/>
          </a:xfrm>
        </p:spPr>
        <p:txBody>
          <a:bodyPr>
            <a:normAutofit fontScale="70000" lnSpcReduction="20000"/>
          </a:bodyPr>
          <a:lstStyle/>
          <a:p>
            <a:pPr marL="0" indent="0">
              <a:spcAft>
                <a:spcPts val="600"/>
              </a:spcAft>
              <a:buNone/>
            </a:pPr>
            <a:r>
              <a:rPr lang="en-US" sz="4000" dirty="0"/>
              <a:t>When the DBMS controls the addition of logins, the DBA is required to provide certain information about the login when it is created:</a:t>
            </a:r>
          </a:p>
          <a:p>
            <a:pPr>
              <a:spcAft>
                <a:spcPts val="600"/>
              </a:spcAft>
            </a:pPr>
            <a:r>
              <a:rPr lang="en-US" i="1" dirty="0"/>
              <a:t>Password</a:t>
            </a:r>
            <a:r>
              <a:rPr lang="en-US" dirty="0"/>
              <a:t>—the key phrase, word, or character string associated with the new login that must be provided by the user before access to the database is permitted</a:t>
            </a:r>
          </a:p>
          <a:p>
            <a:pPr lvl="0">
              <a:spcAft>
                <a:spcPts val="600"/>
              </a:spcAft>
            </a:pPr>
            <a:r>
              <a:rPr lang="en-US" i="1" dirty="0"/>
              <a:t>Default database</a:t>
            </a:r>
            <a:r>
              <a:rPr lang="en-US" dirty="0"/>
              <a:t>—the name of the database to which the user will initially be connected during login</a:t>
            </a:r>
          </a:p>
          <a:p>
            <a:pPr lvl="0">
              <a:spcAft>
                <a:spcPts val="600"/>
              </a:spcAft>
            </a:pPr>
            <a:r>
              <a:rPr lang="en-US" i="1" dirty="0"/>
              <a:t>Default language</a:t>
            </a:r>
            <a:r>
              <a:rPr lang="en-US" dirty="0"/>
              <a:t>—the default language assigned to the login when using the DBMS if multiple languages are supported</a:t>
            </a:r>
          </a:p>
          <a:p>
            <a:pPr lvl="0">
              <a:spcAft>
                <a:spcPts val="600"/>
              </a:spcAft>
            </a:pPr>
            <a:r>
              <a:rPr lang="en-US" i="1" dirty="0"/>
              <a:t>Name</a:t>
            </a:r>
            <a:r>
              <a:rPr lang="en-US" b="1" dirty="0"/>
              <a:t>—</a:t>
            </a:r>
            <a:r>
              <a:rPr lang="en-US" dirty="0"/>
              <a:t>the actual full name of the user associated with this login</a:t>
            </a:r>
          </a:p>
          <a:p>
            <a:pPr lvl="0">
              <a:spcAft>
                <a:spcPts val="600"/>
              </a:spcAft>
            </a:pPr>
            <a:r>
              <a:rPr lang="en-US" i="1" dirty="0"/>
              <a:t>Additional details</a:t>
            </a:r>
            <a:r>
              <a:rPr lang="en-US" b="1" dirty="0"/>
              <a:t>—</a:t>
            </a:r>
            <a:r>
              <a:rPr lang="en-US" dirty="0"/>
              <a:t>additional details about the user for which the login has been created: e-mail, phone number, office location, business unit, and so on. This is useful for documentation purposes</a:t>
            </a:r>
          </a:p>
        </p:txBody>
      </p:sp>
    </p:spTree>
    <p:extLst>
      <p:ext uri="{BB962C8B-B14F-4D97-AF65-F5344CB8AC3E}">
        <p14:creationId xmlns:p14="http://schemas.microsoft.com/office/powerpoint/2010/main" val="1954872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Guidance</a:t>
            </a:r>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lvl="0"/>
            <a:r>
              <a:rPr lang="en-US" dirty="0"/>
              <a:t>Avoid passwords that are too short. Each password should be at least six characters long, more if possible.</a:t>
            </a:r>
          </a:p>
          <a:p>
            <a:pPr lvl="0"/>
            <a:r>
              <a:rPr lang="en-US" dirty="0"/>
              <a:t>Each password should consist of at least a combination of alphabetic characters and numeric characters. Using other allowable symbols makes the password harder to guess.</a:t>
            </a:r>
          </a:p>
          <a:p>
            <a:pPr lvl="0"/>
            <a:r>
              <a:rPr lang="en-US" dirty="0"/>
              <a:t>Avoid creating a password that is a complete word (in either the native language of the user or any foreign language).</a:t>
            </a:r>
          </a:p>
          <a:p>
            <a:pPr lvl="0"/>
            <a:r>
              <a:rPr lang="en-US" dirty="0"/>
              <a:t>Do not embed personal statistics in the password. Street addresses, social security numbers, phone numbers, and the like are easily guessed and do not belong in passwords.</a:t>
            </a:r>
          </a:p>
          <a:p>
            <a:pPr lvl="0"/>
            <a:r>
              <a:rPr lang="en-US" dirty="0"/>
              <a:t>Consider concatenating two unrelated words with a symbol or number between them. For example, “toe3star” is a viable password.</a:t>
            </a:r>
          </a:p>
          <a:p>
            <a:pPr lvl="0"/>
            <a:r>
              <a:rPr lang="en-US" dirty="0"/>
              <a:t>Use mnemonic devices to help you remember passwords. </a:t>
            </a:r>
          </a:p>
          <a:p>
            <a:pPr lvl="0"/>
            <a:r>
              <a:rPr lang="en-US" dirty="0"/>
              <a:t>Avoid common and weak password </a:t>
            </a:r>
            <a:r>
              <a:rPr lang="en-US" dirty="0" err="1"/>
              <a:t>architypes</a:t>
            </a:r>
            <a:r>
              <a:rPr lang="en-US" dirty="0"/>
              <a:t> such as sports teams and sports celebrities.</a:t>
            </a:r>
          </a:p>
          <a:p>
            <a:endParaRPr lang="en-US" dirty="0"/>
          </a:p>
        </p:txBody>
      </p:sp>
    </p:spTree>
    <p:extLst>
      <p:ext uri="{BB962C8B-B14F-4D97-AF65-F5344CB8AC3E}">
        <p14:creationId xmlns:p14="http://schemas.microsoft.com/office/powerpoint/2010/main" val="171211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Guidance</a:t>
            </a:r>
          </a:p>
        </p:txBody>
      </p:sp>
      <p:sp>
        <p:nvSpPr>
          <p:cNvPr id="3" name="Content Placeholder 2"/>
          <p:cNvSpPr>
            <a:spLocks noGrp="1"/>
          </p:cNvSpPr>
          <p:nvPr>
            <p:ph idx="1"/>
          </p:nvPr>
        </p:nvSpPr>
        <p:spPr/>
        <p:txBody>
          <a:bodyPr>
            <a:normAutofit fontScale="85000" lnSpcReduction="20000"/>
          </a:bodyPr>
          <a:lstStyle/>
          <a:p>
            <a:r>
              <a:rPr lang="en-US" dirty="0"/>
              <a:t>When a user no longer requires access to the DBMS, or leaves the company, the DBA should drop his login from the system as soon as possible. </a:t>
            </a:r>
          </a:p>
          <a:p>
            <a:pPr lvl="1"/>
            <a:r>
              <a:rPr lang="en-US" dirty="0"/>
              <a:t>This could become a complicated task—a login cannot be dropped if the person is currently using a database, or if the user owns any database objects</a:t>
            </a:r>
          </a:p>
          <a:p>
            <a:pPr lvl="1"/>
            <a:r>
              <a:rPr lang="en-US" dirty="0"/>
              <a:t>Limit the database users who can create database objects to DBAs only, especially in a production environment.</a:t>
            </a:r>
          </a:p>
          <a:p>
            <a:r>
              <a:rPr lang="en-US" dirty="0"/>
              <a:t>In lieu of dropping a login, the DBMS may provide an option to lock the login. </a:t>
            </a:r>
          </a:p>
          <a:p>
            <a:pPr lvl="1"/>
            <a:r>
              <a:rPr lang="en-US" dirty="0"/>
              <a:t>Locking a login prohibits the user from accessing the DBMS, but it does not actually drop the login from the system. </a:t>
            </a:r>
          </a:p>
        </p:txBody>
      </p:sp>
    </p:spTree>
    <p:extLst>
      <p:ext uri="{BB962C8B-B14F-4D97-AF65-F5344CB8AC3E}">
        <p14:creationId xmlns:p14="http://schemas.microsoft.com/office/powerpoint/2010/main" val="57309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2971800" y="1905000"/>
          <a:ext cx="2819400" cy="1041400"/>
        </p:xfrm>
        <a:graphic>
          <a:graphicData uri="http://schemas.openxmlformats.org/presentationml/2006/ole">
            <mc:AlternateContent xmlns:mc="http://schemas.openxmlformats.org/markup-compatibility/2006">
              <mc:Choice xmlns:v="urn:schemas-microsoft-com:vml" Requires="v">
                <p:oleObj r:id="rId3" imgW="1924560" imgH="711360" progId="">
                  <p:embed/>
                </p:oleObj>
              </mc:Choice>
              <mc:Fallback>
                <p:oleObj r:id="rId3" imgW="1924560" imgH="7113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905000"/>
                        <a:ext cx="28194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3200400" y="4876800"/>
          <a:ext cx="2590800" cy="904875"/>
        </p:xfrm>
        <a:graphic>
          <a:graphicData uri="http://schemas.openxmlformats.org/presentationml/2006/ole">
            <mc:AlternateContent xmlns:mc="http://schemas.openxmlformats.org/markup-compatibility/2006">
              <mc:Choice xmlns:v="urn:schemas-microsoft-com:vml" Requires="v">
                <p:oleObj name="Microsoft Drawing" r:id="rId5" imgW="2158920" imgH="754200" progId="MSDraw">
                  <p:embed/>
                </p:oleObj>
              </mc:Choice>
              <mc:Fallback>
                <p:oleObj name="Microsoft Drawing" r:id="rId5" imgW="2158920" imgH="754200" progId="MSDraw">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4876800"/>
                        <a:ext cx="25908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Freeform 5"/>
          <p:cNvSpPr>
            <a:spLocks/>
          </p:cNvSpPr>
          <p:nvPr/>
        </p:nvSpPr>
        <p:spPr bwMode="auto">
          <a:xfrm>
            <a:off x="1219200" y="2362200"/>
            <a:ext cx="1600200" cy="2895600"/>
          </a:xfrm>
          <a:custGeom>
            <a:avLst/>
            <a:gdLst>
              <a:gd name="T0" fmla="*/ 1088 w 1232"/>
              <a:gd name="T1" fmla="*/ 0 h 1872"/>
              <a:gd name="T2" fmla="*/ 176 w 1232"/>
              <a:gd name="T3" fmla="*/ 1008 h 1872"/>
              <a:gd name="T4" fmla="*/ 176 w 1232"/>
              <a:gd name="T5" fmla="*/ 1056 h 1872"/>
              <a:gd name="T6" fmla="*/ 1232 w 1232"/>
              <a:gd name="T7" fmla="*/ 1872 h 1872"/>
            </a:gdLst>
            <a:ahLst/>
            <a:cxnLst>
              <a:cxn ang="0">
                <a:pos x="T0" y="T1"/>
              </a:cxn>
              <a:cxn ang="0">
                <a:pos x="T2" y="T3"/>
              </a:cxn>
              <a:cxn ang="0">
                <a:pos x="T4" y="T5"/>
              </a:cxn>
              <a:cxn ang="0">
                <a:pos x="T6" y="T7"/>
              </a:cxn>
            </a:cxnLst>
            <a:rect l="0" t="0" r="r" b="b"/>
            <a:pathLst>
              <a:path w="1232" h="1872">
                <a:moveTo>
                  <a:pt x="1088" y="0"/>
                </a:moveTo>
                <a:cubicBezTo>
                  <a:pt x="708" y="416"/>
                  <a:pt x="328" y="832"/>
                  <a:pt x="176" y="1008"/>
                </a:cubicBezTo>
                <a:cubicBezTo>
                  <a:pt x="24" y="1184"/>
                  <a:pt x="0" y="912"/>
                  <a:pt x="176" y="1056"/>
                </a:cubicBezTo>
                <a:cubicBezTo>
                  <a:pt x="352" y="1200"/>
                  <a:pt x="1056" y="1736"/>
                  <a:pt x="1232" y="1872"/>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 name="Text Box 6"/>
          <p:cNvSpPr txBox="1">
            <a:spLocks noChangeArrowheads="1"/>
          </p:cNvSpPr>
          <p:nvPr/>
        </p:nvSpPr>
        <p:spPr bwMode="auto">
          <a:xfrm rot="7713727">
            <a:off x="1568450" y="3232150"/>
            <a:ext cx="143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associated</a:t>
            </a:r>
          </a:p>
        </p:txBody>
      </p:sp>
      <p:sp>
        <p:nvSpPr>
          <p:cNvPr id="2055" name="Text Box 7"/>
          <p:cNvSpPr txBox="1">
            <a:spLocks noChangeArrowheads="1"/>
          </p:cNvSpPr>
          <p:nvPr/>
        </p:nvSpPr>
        <p:spPr bwMode="auto">
          <a:xfrm rot="24215103">
            <a:off x="2057400" y="41910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with</a:t>
            </a:r>
          </a:p>
        </p:txBody>
      </p:sp>
      <p:sp>
        <p:nvSpPr>
          <p:cNvPr id="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Database Users</a:t>
            </a:r>
            <a:endParaRPr lang="en-US" dirty="0"/>
          </a:p>
        </p:txBody>
      </p:sp>
    </p:spTree>
    <p:extLst>
      <p:ext uri="{BB962C8B-B14F-4D97-AF65-F5344CB8AC3E}">
        <p14:creationId xmlns:p14="http://schemas.microsoft.com/office/powerpoint/2010/main" val="1907523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Granting and Revoking Authority</a:t>
            </a:r>
          </a:p>
        </p:txBody>
      </p:sp>
      <p:sp>
        <p:nvSpPr>
          <p:cNvPr id="3" name="Content Placeholder 2"/>
          <p:cNvSpPr>
            <a:spLocks noGrp="1"/>
          </p:cNvSpPr>
          <p:nvPr>
            <p:ph idx="1"/>
          </p:nvPr>
        </p:nvSpPr>
        <p:spPr/>
        <p:txBody>
          <a:bodyPr>
            <a:normAutofit/>
          </a:bodyPr>
          <a:lstStyle/>
          <a:p>
            <a:r>
              <a:rPr lang="en-US" dirty="0"/>
              <a:t>The DBA controls database security and authorization using Data Control Language (DCL). </a:t>
            </a:r>
          </a:p>
          <a:p>
            <a:r>
              <a:rPr lang="en-US" dirty="0"/>
              <a:t>DCL statements comprise two basic types:</a:t>
            </a:r>
          </a:p>
          <a:p>
            <a:pPr lvl="1"/>
            <a:r>
              <a:rPr lang="en-US" i="1" dirty="0"/>
              <a:t>GRANT </a:t>
            </a:r>
            <a:r>
              <a:rPr lang="en-US" dirty="0"/>
              <a:t>assigns a permission to a database user.</a:t>
            </a:r>
          </a:p>
          <a:p>
            <a:pPr lvl="1"/>
            <a:r>
              <a:rPr lang="en-US" i="1" dirty="0"/>
              <a:t>REVOKE </a:t>
            </a:r>
            <a:r>
              <a:rPr lang="en-US" dirty="0"/>
              <a:t>removes a permission from a database user.</a:t>
            </a:r>
          </a:p>
          <a:p>
            <a:endParaRPr lang="en-US" dirty="0"/>
          </a:p>
        </p:txBody>
      </p:sp>
    </p:spTree>
    <p:extLst>
      <p:ext uri="{BB962C8B-B14F-4D97-AF65-F5344CB8AC3E}">
        <p14:creationId xmlns:p14="http://schemas.microsoft.com/office/powerpoint/2010/main" val="3522758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Granting Authority</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The GRANT statement is issued with a list of privileges to be assigned to a list of users. </a:t>
            </a:r>
          </a:p>
          <a:p>
            <a:r>
              <a:rPr lang="en-US" dirty="0"/>
              <a:t>The WITH GRANT OPTION allows a user to pass the authority to grant privileges along to others. </a:t>
            </a:r>
          </a:p>
          <a:p>
            <a:pPr lvl="1"/>
            <a:r>
              <a:rPr lang="en-US" dirty="0"/>
              <a:t>Generally, the use of this clause depends on whether an installation practices centralized or decentralized administration of privileges.</a:t>
            </a:r>
          </a:p>
          <a:p>
            <a:pPr lvl="2"/>
            <a:r>
              <a:rPr lang="en-US" i="1" dirty="0"/>
              <a:t>Decentralized administration </a:t>
            </a:r>
            <a:r>
              <a:rPr lang="en-US" dirty="0"/>
              <a:t>is generally easier to establish, but more difficult to control. As more and more users obtain the authority to grant privileges, the scope of authority is widened and becomes unwieldy.</a:t>
            </a:r>
          </a:p>
          <a:p>
            <a:pPr lvl="2"/>
            <a:r>
              <a:rPr lang="en-US" i="1" dirty="0"/>
              <a:t>Centralized administration</a:t>
            </a:r>
            <a:r>
              <a:rPr lang="en-US" dirty="0"/>
              <a:t> is generally easier to administer, but places a burden on the centralized administrator as the sole arbiter of privileges within the environment.</a:t>
            </a:r>
          </a:p>
          <a:p>
            <a:endParaRPr lang="en-US" dirty="0"/>
          </a:p>
        </p:txBody>
      </p:sp>
    </p:spTree>
    <p:extLst>
      <p:ext uri="{BB962C8B-B14F-4D97-AF65-F5344CB8AC3E}">
        <p14:creationId xmlns:p14="http://schemas.microsoft.com/office/powerpoint/2010/main" val="3123545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Types of Privileges</a:t>
            </a:r>
          </a:p>
        </p:txBody>
      </p:sp>
      <p:sp>
        <p:nvSpPr>
          <p:cNvPr id="3" name="Content Placeholder 2"/>
          <p:cNvSpPr>
            <a:spLocks noGrp="1"/>
          </p:cNvSpPr>
          <p:nvPr>
            <p:ph idx="1"/>
          </p:nvPr>
        </p:nvSpPr>
        <p:spPr/>
        <p:txBody>
          <a:bodyPr>
            <a:normAutofit fontScale="92500" lnSpcReduction="20000"/>
          </a:bodyPr>
          <a:lstStyle/>
          <a:p>
            <a:pPr lvl="0"/>
            <a:r>
              <a:rPr lang="en-US" i="1" dirty="0"/>
              <a:t>Table: </a:t>
            </a:r>
            <a:r>
              <a:rPr lang="en-US" dirty="0"/>
              <a:t>to control who can access and modify the data within tables</a:t>
            </a:r>
          </a:p>
          <a:p>
            <a:pPr lvl="0"/>
            <a:r>
              <a:rPr lang="en-US" i="1" dirty="0"/>
              <a:t>Database object: </a:t>
            </a:r>
            <a:r>
              <a:rPr lang="en-US" dirty="0"/>
              <a:t>to control who can create new database objects and drop existing database objects </a:t>
            </a:r>
          </a:p>
          <a:p>
            <a:pPr lvl="0"/>
            <a:r>
              <a:rPr lang="en-US" i="1" dirty="0"/>
              <a:t>System: </a:t>
            </a:r>
            <a:r>
              <a:rPr lang="en-US" dirty="0"/>
              <a:t>to control who can perform certain types of </a:t>
            </a:r>
            <a:r>
              <a:rPr lang="en-US" dirty="0" err="1"/>
              <a:t>systemwide</a:t>
            </a:r>
            <a:r>
              <a:rPr lang="en-US" dirty="0"/>
              <a:t> activities</a:t>
            </a:r>
          </a:p>
          <a:p>
            <a:pPr lvl="0"/>
            <a:r>
              <a:rPr lang="en-US" i="1" dirty="0"/>
              <a:t>Program: </a:t>
            </a:r>
            <a:r>
              <a:rPr lang="en-US" dirty="0"/>
              <a:t>to control who can create, modify, and use database programs</a:t>
            </a:r>
          </a:p>
          <a:p>
            <a:pPr lvl="0"/>
            <a:r>
              <a:rPr lang="en-US" i="1" dirty="0"/>
              <a:t>Stored procedure: </a:t>
            </a:r>
            <a:r>
              <a:rPr lang="en-US" dirty="0"/>
              <a:t>to control who can execute specific functions and stored procedures</a:t>
            </a:r>
          </a:p>
        </p:txBody>
      </p:sp>
    </p:spTree>
    <p:extLst>
      <p:ext uri="{BB962C8B-B14F-4D97-AF65-F5344CB8AC3E}">
        <p14:creationId xmlns:p14="http://schemas.microsoft.com/office/powerpoint/2010/main" val="157535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685800" y="1447800"/>
            <a:ext cx="6103552" cy="4800600"/>
          </a:xfrm>
        </p:spPr>
        <p:txBody>
          <a:bodyPr>
            <a:normAutofit fontScale="85000" lnSpcReduction="20000"/>
          </a:bodyPr>
          <a:lstStyle/>
          <a:p>
            <a:r>
              <a:rPr lang="en-US" dirty="0"/>
              <a:t>Data Breaches</a:t>
            </a:r>
          </a:p>
          <a:p>
            <a:r>
              <a:rPr lang="en-US" dirty="0"/>
              <a:t>Database Security Basics</a:t>
            </a:r>
          </a:p>
          <a:p>
            <a:r>
              <a:rPr lang="en-US" dirty="0"/>
              <a:t>Granting &amp; Revoking Authority</a:t>
            </a:r>
          </a:p>
          <a:p>
            <a:r>
              <a:rPr lang="en-US" dirty="0"/>
              <a:t>Authorization Roles &amp; Groups</a:t>
            </a:r>
          </a:p>
          <a:p>
            <a:r>
              <a:rPr lang="en-US" dirty="0"/>
              <a:t>Other Database Security Mechanisms</a:t>
            </a:r>
          </a:p>
          <a:p>
            <a:r>
              <a:rPr lang="en-US" dirty="0"/>
              <a:t>Encryption</a:t>
            </a:r>
          </a:p>
          <a:p>
            <a:r>
              <a:rPr lang="en-US" dirty="0"/>
              <a:t>SQL Injections Attacks</a:t>
            </a:r>
          </a:p>
          <a:p>
            <a:r>
              <a:rPr lang="en-US" dirty="0"/>
              <a:t>Auditing</a:t>
            </a:r>
          </a:p>
          <a:p>
            <a:r>
              <a:rPr lang="en-US" dirty="0"/>
              <a:t>External Security</a:t>
            </a:r>
          </a:p>
          <a:p>
            <a:r>
              <a:rPr lang="en-US" dirty="0"/>
              <a:t>DBMS </a:t>
            </a:r>
            <a:r>
              <a:rPr lang="en-US" dirty="0" err="1"/>
              <a:t>Fixpacks</a:t>
            </a:r>
            <a:r>
              <a:rPr lang="en-US" dirty="0"/>
              <a:t> &amp; Maintenance</a:t>
            </a:r>
          </a:p>
          <a:p>
            <a:r>
              <a:rPr lang="en-US" dirty="0"/>
              <a:t>Questions</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667000"/>
            <a:ext cx="2200276"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783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Privileges</a:t>
            </a:r>
          </a:p>
        </p:txBody>
      </p:sp>
      <p:sp>
        <p:nvSpPr>
          <p:cNvPr id="3" name="Content Placeholder 2"/>
          <p:cNvSpPr>
            <a:spLocks noGrp="1"/>
          </p:cNvSpPr>
          <p:nvPr>
            <p:ph idx="1"/>
          </p:nvPr>
        </p:nvSpPr>
        <p:spPr/>
        <p:txBody>
          <a:bodyPr>
            <a:normAutofit fontScale="85000" lnSpcReduction="20000"/>
          </a:bodyPr>
          <a:lstStyle/>
          <a:p>
            <a:pPr marL="0" indent="0">
              <a:buNone/>
            </a:pPr>
            <a:r>
              <a:rPr lang="en-US" i="1" dirty="0"/>
              <a:t>Table privileges</a:t>
            </a:r>
            <a:r>
              <a:rPr lang="en-US" dirty="0"/>
              <a:t> are granted to enable users to access tables, views, and columns within tables and views. The following privileges can be granted for tables and views:</a:t>
            </a:r>
          </a:p>
          <a:p>
            <a:pPr lvl="0"/>
            <a:r>
              <a:rPr lang="en-US" dirty="0"/>
              <a:t>SELECT:  to enable the user to select from this table/view</a:t>
            </a:r>
          </a:p>
          <a:p>
            <a:pPr lvl="0"/>
            <a:r>
              <a:rPr lang="en-US" dirty="0"/>
              <a:t>INSERT:  to enable the user to insert rows into this table/view</a:t>
            </a:r>
          </a:p>
          <a:p>
            <a:pPr lvl="0"/>
            <a:r>
              <a:rPr lang="en-US" dirty="0"/>
              <a:t>UPDATE:  to enable the user to update this table/view</a:t>
            </a:r>
          </a:p>
          <a:p>
            <a:pPr lvl="0"/>
            <a:r>
              <a:rPr lang="en-US" dirty="0"/>
              <a:t>DELETE:  to enable the user to delete rows from this table/view</a:t>
            </a:r>
          </a:p>
          <a:p>
            <a:pPr lvl="0"/>
            <a:r>
              <a:rPr lang="en-US" dirty="0"/>
              <a:t>ALL</a:t>
            </a:r>
            <a:r>
              <a:rPr lang="en-US" i="1" dirty="0"/>
              <a:t>:  </a:t>
            </a:r>
            <a:r>
              <a:rPr lang="en-US" dirty="0"/>
              <a:t>to enable the user to select, insert, update, and delete using this table/view</a:t>
            </a:r>
          </a:p>
          <a:p>
            <a:endParaRPr lang="en-US" dirty="0"/>
          </a:p>
        </p:txBody>
      </p:sp>
    </p:spTree>
    <p:extLst>
      <p:ext uri="{BB962C8B-B14F-4D97-AF65-F5344CB8AC3E}">
        <p14:creationId xmlns:p14="http://schemas.microsoft.com/office/powerpoint/2010/main" val="95960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Object Privileges</a:t>
            </a:r>
          </a:p>
        </p:txBody>
      </p:sp>
      <p:sp>
        <p:nvSpPr>
          <p:cNvPr id="3" name="Content Placeholder 2"/>
          <p:cNvSpPr>
            <a:spLocks noGrp="1"/>
          </p:cNvSpPr>
          <p:nvPr>
            <p:ph idx="1"/>
          </p:nvPr>
        </p:nvSpPr>
        <p:spPr/>
        <p:txBody>
          <a:bodyPr>
            <a:normAutofit fontScale="77500" lnSpcReduction="20000"/>
          </a:bodyPr>
          <a:lstStyle/>
          <a:p>
            <a:r>
              <a:rPr lang="en-US" i="1" dirty="0"/>
              <a:t>Database object privileges</a:t>
            </a:r>
            <a:r>
              <a:rPr lang="en-US" dirty="0"/>
              <a:t> control which users have the permission to create database structures. </a:t>
            </a:r>
          </a:p>
          <a:p>
            <a:r>
              <a:rPr lang="en-US" dirty="0"/>
              <a:t>The actual privileges that can be granted will depend on the DBMS and the types of database objects supported. </a:t>
            </a:r>
          </a:p>
          <a:p>
            <a:r>
              <a:rPr lang="en-US" dirty="0"/>
              <a:t>Generally, the DBMS will provide options to grant CREATE privileges on each type of database object, including:</a:t>
            </a:r>
          </a:p>
          <a:p>
            <a:pPr lvl="1">
              <a:spcBef>
                <a:spcPts val="1200"/>
              </a:spcBef>
              <a:spcAft>
                <a:spcPts val="600"/>
              </a:spcAft>
            </a:pPr>
            <a:r>
              <a:rPr lang="en-US" dirty="0"/>
              <a:t>Databases</a:t>
            </a:r>
          </a:p>
          <a:p>
            <a:pPr lvl="1">
              <a:spcAft>
                <a:spcPts val="600"/>
              </a:spcAft>
            </a:pPr>
            <a:r>
              <a:rPr lang="en-US" dirty="0" err="1"/>
              <a:t>Tablespaces</a:t>
            </a:r>
            <a:endParaRPr lang="en-US" dirty="0"/>
          </a:p>
          <a:p>
            <a:pPr lvl="1">
              <a:spcAft>
                <a:spcPts val="600"/>
              </a:spcAft>
            </a:pPr>
            <a:r>
              <a:rPr lang="en-US" dirty="0"/>
              <a:t>Tables</a:t>
            </a:r>
          </a:p>
          <a:p>
            <a:pPr lvl="1">
              <a:spcAft>
                <a:spcPts val="600"/>
              </a:spcAft>
            </a:pPr>
            <a:r>
              <a:rPr lang="en-US" dirty="0"/>
              <a:t>Indexes</a:t>
            </a:r>
          </a:p>
        </p:txBody>
      </p:sp>
      <p:sp>
        <p:nvSpPr>
          <p:cNvPr id="4" name="Rectangle 3"/>
          <p:cNvSpPr/>
          <p:nvPr/>
        </p:nvSpPr>
        <p:spPr>
          <a:xfrm>
            <a:off x="3962400" y="3810000"/>
            <a:ext cx="4572000" cy="1194173"/>
          </a:xfrm>
          <a:prstGeom prst="rect">
            <a:avLst/>
          </a:prstGeom>
        </p:spPr>
        <p:txBody>
          <a:bodyPr>
            <a:spAutoFit/>
          </a:bodyPr>
          <a:lstStyle/>
          <a:p>
            <a:pPr marL="742950" lvl="1" indent="-285750">
              <a:lnSpc>
                <a:spcPct val="80000"/>
              </a:lnSpc>
              <a:spcBef>
                <a:spcPct val="20000"/>
              </a:spcBef>
              <a:spcAft>
                <a:spcPts val="600"/>
              </a:spcAft>
              <a:buFont typeface="Arial" pitchFamily="34" charset="0"/>
              <a:buChar char="–"/>
            </a:pPr>
            <a:r>
              <a:rPr lang="en-US" sz="2200" dirty="0"/>
              <a:t>Defaults</a:t>
            </a:r>
          </a:p>
          <a:p>
            <a:pPr marL="742950" lvl="1" indent="-285750">
              <a:lnSpc>
                <a:spcPct val="80000"/>
              </a:lnSpc>
              <a:spcBef>
                <a:spcPct val="20000"/>
              </a:spcBef>
              <a:spcAft>
                <a:spcPts val="600"/>
              </a:spcAft>
              <a:buFont typeface="Arial" pitchFamily="34" charset="0"/>
              <a:buChar char="–"/>
            </a:pPr>
            <a:r>
              <a:rPr lang="en-US" sz="2200" dirty="0"/>
              <a:t>Triggers</a:t>
            </a:r>
          </a:p>
          <a:p>
            <a:pPr marL="742950" lvl="1" indent="-285750">
              <a:lnSpc>
                <a:spcPct val="80000"/>
              </a:lnSpc>
              <a:spcBef>
                <a:spcPct val="20000"/>
              </a:spcBef>
              <a:spcAft>
                <a:spcPts val="600"/>
              </a:spcAft>
              <a:buFont typeface="Arial" pitchFamily="34" charset="0"/>
              <a:buChar char="–"/>
            </a:pPr>
            <a:r>
              <a:rPr lang="en-US" sz="2200" dirty="0"/>
              <a:t>User-defined data types</a:t>
            </a:r>
          </a:p>
        </p:txBody>
      </p:sp>
    </p:spTree>
    <p:extLst>
      <p:ext uri="{BB962C8B-B14F-4D97-AF65-F5344CB8AC3E}">
        <p14:creationId xmlns:p14="http://schemas.microsoft.com/office/powerpoint/2010/main" val="2519775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Privileges</a:t>
            </a:r>
          </a:p>
        </p:txBody>
      </p:sp>
      <p:sp>
        <p:nvSpPr>
          <p:cNvPr id="3" name="Content Placeholder 2"/>
          <p:cNvSpPr>
            <a:spLocks noGrp="1"/>
          </p:cNvSpPr>
          <p:nvPr>
            <p:ph idx="1"/>
          </p:nvPr>
        </p:nvSpPr>
        <p:spPr/>
        <p:txBody>
          <a:bodyPr>
            <a:normAutofit fontScale="92500" lnSpcReduction="10000"/>
          </a:bodyPr>
          <a:lstStyle/>
          <a:p>
            <a:r>
              <a:rPr lang="en-US" i="1" dirty="0"/>
              <a:t>System privileges</a:t>
            </a:r>
            <a:r>
              <a:rPr lang="en-US" dirty="0"/>
              <a:t> control which users can use certain DBMS features and execute certain DBMS commands. </a:t>
            </a:r>
          </a:p>
          <a:p>
            <a:r>
              <a:rPr lang="en-US" dirty="0"/>
              <a:t>The system privileges available will vary from DBMS to DBMS but may include:</a:t>
            </a:r>
          </a:p>
          <a:p>
            <a:pPr lvl="1"/>
            <a:r>
              <a:rPr lang="en-US" dirty="0"/>
              <a:t>The ability to archive database logs</a:t>
            </a:r>
          </a:p>
          <a:p>
            <a:pPr lvl="1"/>
            <a:r>
              <a:rPr lang="en-US" dirty="0"/>
              <a:t>Shut down and restart the database server</a:t>
            </a:r>
          </a:p>
          <a:p>
            <a:pPr lvl="1"/>
            <a:r>
              <a:rPr lang="en-US" dirty="0"/>
              <a:t>Start traces for monitoring</a:t>
            </a:r>
          </a:p>
          <a:p>
            <a:pPr lvl="1"/>
            <a:r>
              <a:rPr lang="en-US" dirty="0"/>
              <a:t>Manage storage</a:t>
            </a:r>
          </a:p>
          <a:p>
            <a:pPr lvl="1"/>
            <a:r>
              <a:rPr lang="en-US" dirty="0"/>
              <a:t>Manage database caches</a:t>
            </a:r>
          </a:p>
          <a:p>
            <a:endParaRPr lang="en-US" dirty="0"/>
          </a:p>
        </p:txBody>
      </p:sp>
    </p:spTree>
    <p:extLst>
      <p:ext uri="{BB962C8B-B14F-4D97-AF65-F5344CB8AC3E}">
        <p14:creationId xmlns:p14="http://schemas.microsoft.com/office/powerpoint/2010/main" val="3645190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&amp; Procedure Privileges</a:t>
            </a:r>
          </a:p>
        </p:txBody>
      </p:sp>
      <p:sp>
        <p:nvSpPr>
          <p:cNvPr id="3" name="Content Placeholder 2"/>
          <p:cNvSpPr>
            <a:spLocks noGrp="1"/>
          </p:cNvSpPr>
          <p:nvPr>
            <p:ph idx="1"/>
          </p:nvPr>
        </p:nvSpPr>
        <p:spPr/>
        <p:txBody>
          <a:bodyPr>
            <a:normAutofit fontScale="85000" lnSpcReduction="20000"/>
          </a:bodyPr>
          <a:lstStyle/>
          <a:p>
            <a:r>
              <a:rPr lang="en-US" dirty="0"/>
              <a:t>Granting the EXECUTE privilege gives the user permission to execute a program or a stored procedure. </a:t>
            </a:r>
          </a:p>
          <a:p>
            <a:r>
              <a:rPr lang="en-US" dirty="0"/>
              <a:t>Granting privileges to users on programs and procedures is easier to control than granting privileges on individual tables and columns.</a:t>
            </a:r>
          </a:p>
          <a:p>
            <a:r>
              <a:rPr lang="en-US" dirty="0"/>
              <a:t> The procedural logic in the program and procedure controls which specific tables and columns can be modified. </a:t>
            </a:r>
          </a:p>
          <a:p>
            <a:r>
              <a:rPr lang="en-US" dirty="0"/>
              <a:t>The DBA can better maintain the integrity of production data if the only way it can be changed is programmatically. </a:t>
            </a:r>
          </a:p>
          <a:p>
            <a:endParaRPr lang="en-US" dirty="0"/>
          </a:p>
          <a:p>
            <a:endParaRPr lang="en-US" dirty="0"/>
          </a:p>
        </p:txBody>
      </p:sp>
    </p:spTree>
    <p:extLst>
      <p:ext uri="{BB962C8B-B14F-4D97-AF65-F5344CB8AC3E}">
        <p14:creationId xmlns:p14="http://schemas.microsoft.com/office/powerpoint/2010/main" val="478943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Authority</a:t>
            </a:r>
          </a:p>
        </p:txBody>
      </p:sp>
      <p:sp>
        <p:nvSpPr>
          <p:cNvPr id="3" name="Content Placeholder 2"/>
          <p:cNvSpPr>
            <a:spLocks noGrp="1"/>
          </p:cNvSpPr>
          <p:nvPr>
            <p:ph idx="1"/>
          </p:nvPr>
        </p:nvSpPr>
        <p:spPr/>
        <p:txBody>
          <a:bodyPr>
            <a:normAutofit lnSpcReduction="10000"/>
          </a:bodyPr>
          <a:lstStyle/>
          <a:p>
            <a:r>
              <a:rPr lang="en-US" dirty="0"/>
              <a:t>The DBA can choose to grant a particular authorization to PUBLIC. </a:t>
            </a:r>
          </a:p>
          <a:p>
            <a:r>
              <a:rPr lang="en-US" dirty="0"/>
              <a:t>When authorization is granted to PUBLIC, the DBMS will allow anyone who can log in to the DBMS that particular authority. </a:t>
            </a:r>
          </a:p>
          <a:p>
            <a:r>
              <a:rPr lang="en-US" dirty="0"/>
              <a:t>Exercise caution when granting any privileges to PUBLIC.</a:t>
            </a:r>
          </a:p>
          <a:p>
            <a:r>
              <a:rPr lang="en-US" dirty="0"/>
              <a:t>PUBLIC access can open your databases to hacking.</a:t>
            </a:r>
          </a:p>
        </p:txBody>
      </p:sp>
    </p:spTree>
    <p:extLst>
      <p:ext uri="{BB962C8B-B14F-4D97-AF65-F5344CB8AC3E}">
        <p14:creationId xmlns:p14="http://schemas.microsoft.com/office/powerpoint/2010/main" val="1303126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Revoking Authority</a:t>
            </a:r>
          </a:p>
        </p:txBody>
      </p:sp>
      <p:sp>
        <p:nvSpPr>
          <p:cNvPr id="3" name="Content Placeholder 2"/>
          <p:cNvSpPr>
            <a:spLocks noGrp="1"/>
          </p:cNvSpPr>
          <p:nvPr>
            <p:ph idx="1"/>
          </p:nvPr>
        </p:nvSpPr>
        <p:spPr/>
        <p:txBody>
          <a:bodyPr/>
          <a:lstStyle/>
          <a:p>
            <a:r>
              <a:rPr lang="en-US" dirty="0"/>
              <a:t>Revoke is the inverse of Grant</a:t>
            </a:r>
          </a:p>
          <a:p>
            <a:r>
              <a:rPr lang="en-US" dirty="0"/>
              <a:t>Using Revoke, a DBA can remove privileges from a user that has previously been Granted those privileges</a:t>
            </a:r>
          </a:p>
          <a:p>
            <a:r>
              <a:rPr lang="en-US" dirty="0"/>
              <a:t>Proceed with caution if WITH GRANT OPTION was used </a:t>
            </a:r>
          </a:p>
          <a:p>
            <a:pPr lvl="1"/>
            <a:r>
              <a:rPr lang="en-US" dirty="0"/>
              <a:t>Cascading revokes can occur</a:t>
            </a:r>
          </a:p>
        </p:txBody>
      </p:sp>
    </p:spTree>
    <p:extLst>
      <p:ext uri="{BB962C8B-B14F-4D97-AF65-F5344CB8AC3E}">
        <p14:creationId xmlns:p14="http://schemas.microsoft.com/office/powerpoint/2010/main" val="1490279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274320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050" name="Object 2"/>
          <p:cNvGraphicFramePr>
            <a:graphicFrameLocks noChangeAspect="1"/>
          </p:cNvGraphicFramePr>
          <p:nvPr>
            <p:extLst>
              <p:ext uri="{D42A27DB-BD31-4B8C-83A1-F6EECF244321}">
                <p14:modId xmlns:p14="http://schemas.microsoft.com/office/powerpoint/2010/main" val="264584794"/>
              </p:ext>
            </p:extLst>
          </p:nvPr>
        </p:nvGraphicFramePr>
        <p:xfrm>
          <a:off x="533400" y="457200"/>
          <a:ext cx="8053917" cy="6040438"/>
        </p:xfrm>
        <a:graphic>
          <a:graphicData uri="http://schemas.openxmlformats.org/presentationml/2006/ole">
            <mc:AlternateContent xmlns:mc="http://schemas.openxmlformats.org/markup-compatibility/2006">
              <mc:Choice xmlns:v="urn:schemas-microsoft-com:vml" Requires="v">
                <p:oleObj r:id="rId3" imgW="9144000" imgH="6858000" progId="MSPowerPoint">
                  <p:embed/>
                </p:oleObj>
              </mc:Choice>
              <mc:Fallback>
                <p:oleObj r:id="rId3" imgW="9144000" imgH="6858000" progId="MSPowerPoin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57200"/>
                        <a:ext cx="8053917" cy="6040438"/>
                      </a:xfrm>
                      <a:prstGeom prst="rect">
                        <a:avLst/>
                      </a:prstGeom>
                      <a:noFill/>
                    </p:spPr>
                  </p:pic>
                </p:oleObj>
              </mc:Fallback>
            </mc:AlternateContent>
          </a:graphicData>
        </a:graphic>
      </p:graphicFrame>
    </p:spTree>
    <p:extLst>
      <p:ext uri="{BB962C8B-B14F-4D97-AF65-F5344CB8AC3E}">
        <p14:creationId xmlns:p14="http://schemas.microsoft.com/office/powerpoint/2010/main" val="3293783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Chronology and Revokes</a:t>
            </a:r>
          </a:p>
        </p:txBody>
      </p:sp>
      <p:sp>
        <p:nvSpPr>
          <p:cNvPr id="3" name="Content Placeholder 2"/>
          <p:cNvSpPr>
            <a:spLocks noGrp="1"/>
          </p:cNvSpPr>
          <p:nvPr>
            <p:ph idx="1"/>
          </p:nvPr>
        </p:nvSpPr>
        <p:spPr/>
        <p:txBody>
          <a:bodyPr>
            <a:normAutofit fontScale="70000" lnSpcReduction="20000"/>
          </a:bodyPr>
          <a:lstStyle/>
          <a:p>
            <a:r>
              <a:rPr lang="en-US" dirty="0"/>
              <a:t>The timing of a GRANT or REVOKE statement may have a bearing on its impact. </a:t>
            </a:r>
          </a:p>
          <a:p>
            <a:r>
              <a:rPr lang="en-US" dirty="0"/>
              <a:t>For example, in some DBMSs it is possible to grant a privilege to all users except a specific user by issuing the following statements:</a:t>
            </a:r>
          </a:p>
          <a:p>
            <a:endParaRPr lang="en-US" dirty="0"/>
          </a:p>
          <a:p>
            <a:endParaRPr lang="en-US" dirty="0"/>
          </a:p>
          <a:p>
            <a:endParaRPr lang="en-US" dirty="0"/>
          </a:p>
          <a:p>
            <a:endParaRPr lang="en-US" dirty="0"/>
          </a:p>
          <a:p>
            <a:endParaRPr lang="en-US" dirty="0"/>
          </a:p>
          <a:p>
            <a:endParaRPr lang="en-US" dirty="0"/>
          </a:p>
          <a:p>
            <a:r>
              <a:rPr lang="en-US" dirty="0"/>
              <a:t>The DBA needs to understand exactly how GRANTs and REVOKEs work for each DBMS being administered in order to properly manage privileges on database objects and resources.</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200400"/>
            <a:ext cx="57150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083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 Based Access Control (LBAC)</a:t>
            </a:r>
          </a:p>
        </p:txBody>
      </p:sp>
      <p:sp>
        <p:nvSpPr>
          <p:cNvPr id="3" name="Content Placeholder 2"/>
          <p:cNvSpPr>
            <a:spLocks noGrp="1"/>
          </p:cNvSpPr>
          <p:nvPr>
            <p:ph idx="1"/>
          </p:nvPr>
        </p:nvSpPr>
        <p:spPr/>
        <p:txBody>
          <a:bodyPr>
            <a:normAutofit fontScale="85000" lnSpcReduction="10000"/>
          </a:bodyPr>
          <a:lstStyle/>
          <a:p>
            <a:r>
              <a:rPr lang="en-US" dirty="0"/>
              <a:t>LBAC provides for a more granular security scheme, specifying who can read and modify data in individual rows and/or columns. </a:t>
            </a:r>
          </a:p>
          <a:p>
            <a:r>
              <a:rPr lang="en-US" dirty="0"/>
              <a:t>For example, you might want to set up an authorization scenario such that employees can see their own data but no one else’s. Or your authorization needs might dictate that each employee’s immediate manager is able to see his payroll information as well as all of his employee’s data, and so on up through the org chart. </a:t>
            </a:r>
          </a:p>
          <a:p>
            <a:r>
              <a:rPr lang="en-US" dirty="0"/>
              <a:t>Setting up such a security scheme is virtually impossible without LBAC.</a:t>
            </a:r>
          </a:p>
          <a:p>
            <a:endParaRPr lang="en-US" dirty="0"/>
          </a:p>
        </p:txBody>
      </p:sp>
    </p:spTree>
    <p:extLst>
      <p:ext uri="{BB962C8B-B14F-4D97-AF65-F5344CB8AC3E}">
        <p14:creationId xmlns:p14="http://schemas.microsoft.com/office/powerpoint/2010/main" val="138880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LBAC </a:t>
            </a:r>
            <a:r>
              <a:rPr lang="en-US" dirty="0" err="1"/>
              <a:t>Configuation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An administrator must configure the LBAC system creating security label components</a:t>
            </a:r>
          </a:p>
          <a:p>
            <a:r>
              <a:rPr lang="en-US" dirty="0"/>
              <a:t>These are database objects used to represent the conditions determining whether a user can access a piece of data. </a:t>
            </a:r>
          </a:p>
          <a:p>
            <a:r>
              <a:rPr lang="en-US" dirty="0"/>
              <a:t>A security policy is used to describe the criteria to be used for determining who has access to what data. </a:t>
            </a:r>
          </a:p>
          <a:p>
            <a:r>
              <a:rPr lang="en-US" dirty="0"/>
              <a:t>Once created, a security label can be associated with individual columns and rows in a table to protect the data held there. </a:t>
            </a:r>
          </a:p>
          <a:p>
            <a:r>
              <a:rPr lang="en-US" dirty="0"/>
              <a:t>An administrator allows users access to protected data by granting them security labels. </a:t>
            </a:r>
          </a:p>
          <a:p>
            <a:r>
              <a:rPr lang="en-US" dirty="0"/>
              <a:t>When a user tries to access protected data, that user's security label is compared to the security label protecting the data. The protecting label will block some security labels but not others.</a:t>
            </a:r>
          </a:p>
        </p:txBody>
      </p:sp>
    </p:spTree>
    <p:extLst>
      <p:ext uri="{BB962C8B-B14F-4D97-AF65-F5344CB8AC3E}">
        <p14:creationId xmlns:p14="http://schemas.microsoft.com/office/powerpoint/2010/main" val="1846818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1473200" y="381000"/>
            <a:ext cx="6896100" cy="914400"/>
          </a:xfrm>
          <a:noFill/>
          <a:ln/>
          <a:extLst>
            <a:ext uri="{91240B29-F687-4F45-9708-019B960494DF}">
              <a14:hiddenLine xmlns:a14="http://schemas.microsoft.com/office/drawing/2010/main" w="9525">
                <a:solidFill>
                  <a:schemeClr val="tx1"/>
                </a:solidFill>
                <a:miter lim="800000"/>
                <a:headEnd/>
                <a:tailEnd/>
              </a14:hiddenLine>
            </a:ext>
          </a:extLst>
        </p:spPr>
        <p:txBody>
          <a:bodyPr anchor="t"/>
          <a:lstStyle/>
          <a:p>
            <a:r>
              <a:rPr lang="en-US" dirty="0"/>
              <a:t>What is a Data Breach?</a:t>
            </a:r>
          </a:p>
        </p:txBody>
      </p:sp>
      <p:pic>
        <p:nvPicPr>
          <p:cNvPr id="253955" name="Picture 3"/>
          <p:cNvPicPr>
            <a:picLocks noChangeAspect="1" noChangeArrowheads="1"/>
          </p:cNvPicPr>
          <p:nvPr/>
        </p:nvPicPr>
        <p:blipFill>
          <a:blip r:embed="rId3">
            <a:extLst>
              <a:ext uri="{28A0092B-C50C-407E-A947-70E740481C1C}">
                <a14:useLocalDpi xmlns:a14="http://schemas.microsoft.com/office/drawing/2010/main" val="0"/>
              </a:ext>
            </a:extLst>
          </a:blip>
          <a:srcRect t="23438" r="64999" b="42969"/>
          <a:stretch>
            <a:fillRect/>
          </a:stretch>
        </p:blipFill>
        <p:spPr bwMode="auto">
          <a:xfrm>
            <a:off x="1473200" y="1743075"/>
            <a:ext cx="6019800" cy="462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3956" name="Oval 4"/>
          <p:cNvSpPr>
            <a:spLocks noChangeArrowheads="1"/>
          </p:cNvSpPr>
          <p:nvPr/>
        </p:nvSpPr>
        <p:spPr bwMode="auto">
          <a:xfrm>
            <a:off x="2844800" y="3724275"/>
            <a:ext cx="5105400" cy="1447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56092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53956"/>
                                        </p:tgtEl>
                                        <p:attrNameLst>
                                          <p:attrName>style.visibility</p:attrName>
                                        </p:attrNameLst>
                                      </p:cBhvr>
                                      <p:to>
                                        <p:strVal val="visible"/>
                                      </p:to>
                                    </p:set>
                                    <p:animEffect transition="in" filter="wheel(4)">
                                      <p:cBhvr>
                                        <p:cTn id="7" dur="1000"/>
                                        <p:tgtEl>
                                          <p:spTgt spid="253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LBAC in Action</a:t>
            </a:r>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r>
              <a:rPr lang="en-US" dirty="0"/>
              <a:t>Any individual user can hold security labels for multiple security policies. For any given security policy, however, a user can hold at most one label for read access and one label for write access. A security administrator can also grant exemptions to users. An exemption allows you to access protected data that your security labels might otherwise prevent you from accessing. </a:t>
            </a:r>
          </a:p>
          <a:p>
            <a:pPr lvl="1"/>
            <a:r>
              <a:rPr lang="en-US" dirty="0"/>
              <a:t>Together your security labels and exemptions are called your LBAC credentials.</a:t>
            </a:r>
          </a:p>
          <a:p>
            <a:r>
              <a:rPr lang="en-US" dirty="0"/>
              <a:t>Any attempted access to a protected column when your LBAC credentials do not permit that access will fail. </a:t>
            </a:r>
          </a:p>
          <a:p>
            <a:pPr lvl="1"/>
            <a:r>
              <a:rPr lang="en-US" dirty="0"/>
              <a:t>If you try to read protected rows not allowed by your LBAC credentials, the DBMS simply acts as if those rows do not exist. </a:t>
            </a:r>
          </a:p>
          <a:p>
            <a:pPr lvl="1"/>
            <a:r>
              <a:rPr lang="en-US" dirty="0"/>
              <a:t>Even aggregate functions, such as </a:t>
            </a:r>
            <a:r>
              <a:rPr lang="en-US" u="sng" dirty="0"/>
              <a:t>COUNT(*)</a:t>
            </a:r>
            <a:r>
              <a:rPr lang="en-US" dirty="0"/>
              <a:t>, will ignore rows when your LBAC credentials do not allow read access. </a:t>
            </a:r>
          </a:p>
          <a:p>
            <a:pPr lvl="1"/>
            <a:r>
              <a:rPr lang="en-US" dirty="0"/>
              <a:t>This is important because sometimes even having knowledge that the data exists (without being able to access it) must be protected.</a:t>
            </a:r>
          </a:p>
          <a:p>
            <a:endParaRPr lang="en-US" dirty="0"/>
          </a:p>
          <a:p>
            <a:endParaRPr lang="en-US" dirty="0"/>
          </a:p>
          <a:p>
            <a:endParaRPr lang="en-US" dirty="0"/>
          </a:p>
        </p:txBody>
      </p:sp>
    </p:spTree>
    <p:extLst>
      <p:ext uri="{BB962C8B-B14F-4D97-AF65-F5344CB8AC3E}">
        <p14:creationId xmlns:p14="http://schemas.microsoft.com/office/powerpoint/2010/main" val="2159247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2400" y="1600200"/>
            <a:ext cx="8991600" cy="4419600"/>
          </a:xfrm>
          <a:prstGeom prst="rect">
            <a:avLst/>
          </a:prstGeom>
        </p:spPr>
      </p:pic>
      <p:sp>
        <p:nvSpPr>
          <p:cNvPr id="3" name="Title 1"/>
          <p:cNvSpPr>
            <a:spLocks noGrp="1"/>
          </p:cNvSpPr>
          <p:nvPr>
            <p:ph type="title"/>
          </p:nvPr>
        </p:nvSpPr>
        <p:spPr>
          <a:xfrm>
            <a:off x="457200" y="274638"/>
            <a:ext cx="8229600" cy="1143000"/>
          </a:xfrm>
        </p:spPr>
        <p:txBody>
          <a:bodyPr/>
          <a:lstStyle/>
          <a:p>
            <a:r>
              <a:rPr lang="en-US" dirty="0"/>
              <a:t>LBAC Example</a:t>
            </a:r>
          </a:p>
        </p:txBody>
      </p:sp>
    </p:spTree>
    <p:extLst>
      <p:ext uri="{BB962C8B-B14F-4D97-AF65-F5344CB8AC3E}">
        <p14:creationId xmlns:p14="http://schemas.microsoft.com/office/powerpoint/2010/main" val="3163614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Roles and Groups</a:t>
            </a:r>
          </a:p>
        </p:txBody>
      </p:sp>
      <p:sp>
        <p:nvSpPr>
          <p:cNvPr id="3" name="Content Placeholder 2"/>
          <p:cNvSpPr>
            <a:spLocks noGrp="1"/>
          </p:cNvSpPr>
          <p:nvPr>
            <p:ph idx="1"/>
          </p:nvPr>
        </p:nvSpPr>
        <p:spPr/>
        <p:txBody>
          <a:bodyPr>
            <a:normAutofit/>
          </a:bodyPr>
          <a:lstStyle/>
          <a:p>
            <a:r>
              <a:rPr lang="en-US" dirty="0"/>
              <a:t>In addition to granting privileges to individual users, the DBMS may provide the capability to assign</a:t>
            </a:r>
          </a:p>
          <a:p>
            <a:pPr lvl="1"/>
            <a:r>
              <a:rPr lang="en-US" dirty="0"/>
              <a:t>Specific privileges to a role, which is then granted to others, or;</a:t>
            </a:r>
          </a:p>
          <a:p>
            <a:pPr lvl="1"/>
            <a:r>
              <a:rPr lang="en-US" dirty="0"/>
              <a:t>Specific built-in groups of privileges to users.</a:t>
            </a:r>
          </a:p>
          <a:p>
            <a:endParaRPr lang="en-US" dirty="0"/>
          </a:p>
        </p:txBody>
      </p:sp>
    </p:spTree>
    <p:extLst>
      <p:ext uri="{BB962C8B-B14F-4D97-AF65-F5344CB8AC3E}">
        <p14:creationId xmlns:p14="http://schemas.microsoft.com/office/powerpoint/2010/main" val="4166919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a:t>
            </a:r>
          </a:p>
        </p:txBody>
      </p:sp>
      <p:sp>
        <p:nvSpPr>
          <p:cNvPr id="3" name="Content Placeholder 2"/>
          <p:cNvSpPr>
            <a:spLocks noGrp="1"/>
          </p:cNvSpPr>
          <p:nvPr>
            <p:ph idx="1"/>
          </p:nvPr>
        </p:nvSpPr>
        <p:spPr/>
        <p:txBody>
          <a:bodyPr/>
          <a:lstStyle/>
          <a:p>
            <a:r>
              <a:rPr lang="en-US" dirty="0"/>
              <a:t>Once defined, a </a:t>
            </a:r>
            <a:r>
              <a:rPr lang="en-US" i="1" dirty="0"/>
              <a:t>role </a:t>
            </a:r>
            <a:r>
              <a:rPr lang="en-US" dirty="0"/>
              <a:t>can be used to grant one or more </a:t>
            </a:r>
            <a:r>
              <a:rPr lang="en-US" dirty="0" err="1"/>
              <a:t>preassigned</a:t>
            </a:r>
            <a:r>
              <a:rPr lang="en-US" dirty="0"/>
              <a:t> privileges to a user.</a:t>
            </a:r>
          </a:p>
          <a:p>
            <a:r>
              <a:rPr lang="en-US" dirty="0"/>
              <a:t>A role is essentially a collection of privileges. </a:t>
            </a:r>
          </a:p>
          <a:p>
            <a:r>
              <a:rPr lang="en-US" dirty="0"/>
              <a:t>For example: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38600"/>
            <a:ext cx="7975879"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680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Groups</a:t>
            </a:r>
          </a:p>
        </p:txBody>
      </p:sp>
      <p:sp>
        <p:nvSpPr>
          <p:cNvPr id="3" name="Content Placeholder 2"/>
          <p:cNvSpPr>
            <a:spLocks noGrp="1"/>
          </p:cNvSpPr>
          <p:nvPr>
            <p:ph idx="1"/>
          </p:nvPr>
        </p:nvSpPr>
        <p:spPr>
          <a:xfrm>
            <a:off x="457200" y="1447800"/>
            <a:ext cx="8229600" cy="5105400"/>
          </a:xfrm>
        </p:spPr>
        <p:txBody>
          <a:bodyPr>
            <a:normAutofit fontScale="62500" lnSpcReduction="20000"/>
          </a:bodyPr>
          <a:lstStyle/>
          <a:p>
            <a:r>
              <a:rPr lang="en-US" sz="3800" dirty="0"/>
              <a:t>Group-level authority is similar to roles. </a:t>
            </a:r>
          </a:p>
          <a:p>
            <a:r>
              <a:rPr lang="en-US" sz="3800" dirty="0"/>
              <a:t>Each DBMS provides built-in groups that cannot be changed. The following groups are common among the major DBMSs:</a:t>
            </a:r>
          </a:p>
          <a:p>
            <a:pPr lvl="1"/>
            <a:r>
              <a:rPr lang="en-US" i="1" dirty="0"/>
              <a:t>System administrator</a:t>
            </a:r>
            <a:r>
              <a:rPr lang="en-US" dirty="0"/>
              <a:t>.  Sometimes abbreviated SA or SYSADM, the system administrator group is the most powerful within the DBMS. </a:t>
            </a:r>
          </a:p>
          <a:p>
            <a:pPr lvl="1"/>
            <a:r>
              <a:rPr lang="en-US" i="1" dirty="0"/>
              <a:t>Database administrator</a:t>
            </a:r>
            <a:r>
              <a:rPr lang="en-US" dirty="0"/>
              <a:t>.  Sometimes abbreviated as DBADM or DBA, the database administrator group gives all privileges over a specific database, plus the ability to access, but not modify, data in tables within that database. </a:t>
            </a:r>
          </a:p>
          <a:p>
            <a:pPr lvl="1"/>
            <a:r>
              <a:rPr lang="en-US" i="1" dirty="0"/>
              <a:t>Database maintenance</a:t>
            </a:r>
            <a:r>
              <a:rPr lang="en-US" dirty="0"/>
              <a:t>.  Sometimes abbreviated as DBMAINT, the database maintenance group includes the specific database privileges for maintaining database objects (such as the ability to run utilities and issue commands). </a:t>
            </a:r>
          </a:p>
          <a:p>
            <a:pPr lvl="1"/>
            <a:r>
              <a:rPr lang="en-US" i="1" dirty="0"/>
              <a:t>Security administrator</a:t>
            </a:r>
            <a:r>
              <a:rPr lang="en-US" dirty="0"/>
              <a:t>.  The security administrator role, aka SSO or SECADM, has the privilege-set permitting the granting and revoking of database security across the DBMS. Any database security-related activities can be performed by the security administrator. </a:t>
            </a:r>
          </a:p>
          <a:p>
            <a:pPr lvl="1"/>
            <a:r>
              <a:rPr lang="en-US" i="1" dirty="0"/>
              <a:t>Operations control</a:t>
            </a:r>
            <a:r>
              <a:rPr lang="en-US" dirty="0"/>
              <a:t>.  Sometimes referred to as OPER or SYSOPR, the operations control role has the authority to perform operational database tasks such as backup and recovery, or terminating runaway tasks.</a:t>
            </a:r>
          </a:p>
          <a:p>
            <a:pPr lvl="1"/>
            <a:endParaRPr lang="en-US" dirty="0"/>
          </a:p>
          <a:p>
            <a:pPr lvl="1"/>
            <a:endParaRPr lang="en-US" dirty="0"/>
          </a:p>
        </p:txBody>
      </p:sp>
    </p:spTree>
    <p:extLst>
      <p:ext uri="{BB962C8B-B14F-4D97-AF65-F5344CB8AC3E}">
        <p14:creationId xmlns:p14="http://schemas.microsoft.com/office/powerpoint/2010/main" val="296374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the Number of SA Users</a:t>
            </a:r>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a:t>A single organization should limit the number of users who are assigned the SA role or group-level authority. </a:t>
            </a:r>
          </a:p>
          <a:p>
            <a:pPr lvl="1"/>
            <a:r>
              <a:rPr lang="en-US" dirty="0"/>
              <a:t>A user with SA capabilities is very powerful. </a:t>
            </a:r>
          </a:p>
          <a:p>
            <a:pPr lvl="2"/>
            <a:r>
              <a:rPr lang="en-US" dirty="0"/>
              <a:t>Only corporate DBAs and systems programmers should be granted this level of authority. </a:t>
            </a:r>
          </a:p>
          <a:p>
            <a:pPr lvl="2"/>
            <a:r>
              <a:rPr lang="en-US" dirty="0"/>
              <a:t>End users, managers, and application development personnel do not need SA authority to do their jobs.</a:t>
            </a:r>
          </a:p>
          <a:p>
            <a:r>
              <a:rPr lang="en-US" dirty="0"/>
              <a:t>This is a particularly vexing problem with purchased third-party applications. </a:t>
            </a:r>
          </a:p>
          <a:p>
            <a:pPr lvl="1"/>
            <a:r>
              <a:rPr lang="en-US" dirty="0"/>
              <a:t>Many such applications rely on SA authority because it is easier. </a:t>
            </a:r>
          </a:p>
          <a:p>
            <a:pPr lvl="1"/>
            <a:r>
              <a:rPr lang="en-US" dirty="0"/>
              <a:t>However, it is not a secure practice.</a:t>
            </a:r>
          </a:p>
          <a:p>
            <a:endParaRPr lang="en-US" dirty="0"/>
          </a:p>
        </p:txBody>
      </p:sp>
    </p:spTree>
    <p:extLst>
      <p:ext uri="{BB962C8B-B14F-4D97-AF65-F5344CB8AC3E}">
        <p14:creationId xmlns:p14="http://schemas.microsoft.com/office/powerpoint/2010/main" val="177454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Groups and Cascading Revokes</a:t>
            </a:r>
          </a:p>
        </p:txBody>
      </p:sp>
      <p:sp>
        <p:nvSpPr>
          <p:cNvPr id="3" name="Content Placeholder 2"/>
          <p:cNvSpPr>
            <a:spLocks noGrp="1"/>
          </p:cNvSpPr>
          <p:nvPr>
            <p:ph idx="1"/>
          </p:nvPr>
        </p:nvSpPr>
        <p:spPr/>
        <p:txBody>
          <a:bodyPr>
            <a:normAutofit fontScale="92500" lnSpcReduction="20000"/>
          </a:bodyPr>
          <a:lstStyle/>
          <a:p>
            <a:r>
              <a:rPr lang="en-US" dirty="0"/>
              <a:t>Some users who have been assigned group-level privileges can grant privileges to other users. </a:t>
            </a:r>
          </a:p>
          <a:p>
            <a:pPr lvl="1"/>
            <a:r>
              <a:rPr lang="en-US" dirty="0"/>
              <a:t>If the group-level authority is revoked from that user, any privileges that user granted will also be revoked. </a:t>
            </a:r>
          </a:p>
          <a:p>
            <a:pPr lvl="1"/>
            <a:r>
              <a:rPr lang="en-US" dirty="0"/>
              <a:t>This is similar to the cascading REVOKEs that occur as a result of the WITH GRANT option. </a:t>
            </a:r>
          </a:p>
          <a:p>
            <a:r>
              <a:rPr lang="en-US" dirty="0"/>
              <a:t>Before revoking a group-level authorization from a user, be sure to ascertain the impact of cascading REVOKEs, and be prepared to reapply the required privileges that will be removed due to the cascading effect.</a:t>
            </a:r>
          </a:p>
          <a:p>
            <a:endParaRPr lang="en-US" dirty="0"/>
          </a:p>
        </p:txBody>
      </p:sp>
    </p:spTree>
    <p:extLst>
      <p:ext uri="{BB962C8B-B14F-4D97-AF65-F5344CB8AC3E}">
        <p14:creationId xmlns:p14="http://schemas.microsoft.com/office/powerpoint/2010/main" val="889442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Views for Security</a:t>
            </a:r>
          </a:p>
        </p:txBody>
      </p:sp>
      <p:sp>
        <p:nvSpPr>
          <p:cNvPr id="3" name="Content Placeholder 2"/>
          <p:cNvSpPr>
            <a:spLocks noGrp="1"/>
          </p:cNvSpPr>
          <p:nvPr>
            <p:ph idx="1"/>
          </p:nvPr>
        </p:nvSpPr>
        <p:spPr>
          <a:xfrm>
            <a:off x="457200" y="1600201"/>
            <a:ext cx="8229600" cy="3276599"/>
          </a:xfrm>
        </p:spPr>
        <p:txBody>
          <a:bodyPr>
            <a:normAutofit fontScale="92500"/>
          </a:bodyPr>
          <a:lstStyle/>
          <a:p>
            <a:r>
              <a:rPr lang="en-US" dirty="0"/>
              <a:t>A view can be created that omits sensitive information.</a:t>
            </a:r>
          </a:p>
          <a:p>
            <a:pPr lvl="1"/>
            <a:r>
              <a:rPr lang="en-US" dirty="0"/>
              <a:t>By creating the view without the sensitive columns, users can be granted the SELECT privilege on the view and will be able to access employee information that is deemed appropriate. </a:t>
            </a:r>
          </a:p>
          <a:p>
            <a:pPr lvl="1"/>
            <a:r>
              <a:rPr lang="en-US" dirty="0"/>
              <a:t>For example, this view omits salary details:</a:t>
            </a:r>
          </a:p>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876800"/>
            <a:ext cx="770260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445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Vertical and Horizontal </a:t>
            </a:r>
            <a:br>
              <a:rPr lang="en-US" dirty="0"/>
            </a:br>
            <a:r>
              <a:rPr lang="en-US" dirty="0"/>
              <a:t>Restriction in Views</a:t>
            </a:r>
          </a:p>
        </p:txBody>
      </p:sp>
      <p:sp>
        <p:nvSpPr>
          <p:cNvPr id="3" name="Content Placeholder 2"/>
          <p:cNvSpPr>
            <a:spLocks noGrp="1"/>
          </p:cNvSpPr>
          <p:nvPr>
            <p:ph idx="1"/>
          </p:nvPr>
        </p:nvSpPr>
        <p:spPr/>
        <p:txBody>
          <a:bodyPr/>
          <a:lstStyle/>
          <a:p>
            <a:r>
              <a:rPr lang="en-US" dirty="0"/>
              <a:t>Vertical Restriction</a:t>
            </a:r>
          </a:p>
          <a:p>
            <a:pPr lvl="1"/>
            <a:r>
              <a:rPr lang="en-US" dirty="0"/>
              <a:t>When a view eliminates columns from a base table </a:t>
            </a:r>
          </a:p>
          <a:p>
            <a:pPr lvl="1"/>
            <a:r>
              <a:rPr lang="en-US" dirty="0"/>
              <a:t>Using column listing </a:t>
            </a:r>
          </a:p>
          <a:p>
            <a:r>
              <a:rPr lang="en-US" dirty="0"/>
              <a:t>Horizontal Restriction</a:t>
            </a:r>
          </a:p>
          <a:p>
            <a:pPr lvl="1"/>
            <a:r>
              <a:rPr lang="en-US" dirty="0"/>
              <a:t>When a view eliminates rows from a base table </a:t>
            </a:r>
          </a:p>
          <a:p>
            <a:pPr lvl="1"/>
            <a:r>
              <a:rPr lang="en-US" dirty="0"/>
              <a:t>Using WHERE clause(s)</a:t>
            </a:r>
          </a:p>
        </p:txBody>
      </p:sp>
    </p:spTree>
    <p:extLst>
      <p:ext uri="{BB962C8B-B14F-4D97-AF65-F5344CB8AC3E}">
        <p14:creationId xmlns:p14="http://schemas.microsoft.com/office/powerpoint/2010/main" val="442111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Stored Procedures for Security</a:t>
            </a:r>
          </a:p>
        </p:txBody>
      </p:sp>
      <p:sp>
        <p:nvSpPr>
          <p:cNvPr id="3" name="Content Placeholder 2"/>
          <p:cNvSpPr>
            <a:spLocks noGrp="1"/>
          </p:cNvSpPr>
          <p:nvPr>
            <p:ph idx="1"/>
          </p:nvPr>
        </p:nvSpPr>
        <p:spPr/>
        <p:txBody>
          <a:bodyPr>
            <a:normAutofit fontScale="92500" lnSpcReduction="10000"/>
          </a:bodyPr>
          <a:lstStyle/>
          <a:p>
            <a:r>
              <a:rPr lang="en-US" dirty="0"/>
              <a:t>Stored procedures can be used to provide an additional level of security. </a:t>
            </a:r>
          </a:p>
          <a:p>
            <a:r>
              <a:rPr lang="en-US" dirty="0"/>
              <a:t>Stored procedures can be coded that access only row- and/or column-level subsets of data. </a:t>
            </a:r>
          </a:p>
          <a:p>
            <a:r>
              <a:rPr lang="en-US" dirty="0"/>
              <a:t>The ability to execute these stored procedures can then be granted to users. </a:t>
            </a:r>
          </a:p>
          <a:p>
            <a:r>
              <a:rPr lang="en-US" dirty="0"/>
              <a:t>If no privileges on the underlying base tables are granted, the users will be able to access the data only by executing the stored procedure, thereby providing the requisite security.</a:t>
            </a:r>
          </a:p>
          <a:p>
            <a:endParaRPr lang="en-US" dirty="0"/>
          </a:p>
          <a:p>
            <a:endParaRPr lang="en-US" dirty="0"/>
          </a:p>
        </p:txBody>
      </p:sp>
    </p:spTree>
    <p:extLst>
      <p:ext uri="{BB962C8B-B14F-4D97-AF65-F5344CB8AC3E}">
        <p14:creationId xmlns:p14="http://schemas.microsoft.com/office/powerpoint/2010/main" val="337825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Breaches</a:t>
            </a:r>
          </a:p>
        </p:txBody>
      </p:sp>
      <p:sp>
        <p:nvSpPr>
          <p:cNvPr id="3" name="Content Placeholder 2"/>
          <p:cNvSpPr>
            <a:spLocks noGrp="1"/>
          </p:cNvSpPr>
          <p:nvPr>
            <p:ph idx="1"/>
          </p:nvPr>
        </p:nvSpPr>
        <p:spPr/>
        <p:txBody>
          <a:bodyPr>
            <a:normAutofit/>
          </a:bodyPr>
          <a:lstStyle/>
          <a:p>
            <a:r>
              <a:rPr lang="en-US" dirty="0"/>
              <a:t>Data breaches dominate the IT </a:t>
            </a:r>
            <a:r>
              <a:rPr lang="en-US" dirty="0" err="1"/>
              <a:t>newscape</a:t>
            </a:r>
            <a:endParaRPr lang="en-US" dirty="0"/>
          </a:p>
          <a:p>
            <a:r>
              <a:rPr lang="en-US" dirty="0"/>
              <a:t>According to The Privacy Rights Clearinghouse, more than 544 million records have been breached between January 10, 2005 and early 2012.</a:t>
            </a:r>
          </a:p>
          <a:p>
            <a:pPr lvl="1"/>
            <a:r>
              <a:rPr lang="en-US" dirty="0"/>
              <a:t>Over the course of almost 3,000 separate events. </a:t>
            </a:r>
          </a:p>
          <a:p>
            <a:endParaRPr lang="en-US" dirty="0"/>
          </a:p>
        </p:txBody>
      </p:sp>
      <p:sp>
        <p:nvSpPr>
          <p:cNvPr id="4" name="Rectangle 3"/>
          <p:cNvSpPr/>
          <p:nvPr/>
        </p:nvSpPr>
        <p:spPr>
          <a:xfrm>
            <a:off x="0" y="6618460"/>
            <a:ext cx="2818144" cy="276999"/>
          </a:xfrm>
          <a:prstGeom prst="rect">
            <a:avLst/>
          </a:prstGeom>
        </p:spPr>
        <p:txBody>
          <a:bodyPr wrap="none">
            <a:spAutoFit/>
          </a:bodyPr>
          <a:lstStyle/>
          <a:p>
            <a:r>
              <a:rPr lang="en-US" sz="1200" u="sng" dirty="0">
                <a:hlinkClick r:id="rId3"/>
              </a:rPr>
              <a:t>http://www.privacyrights.org/data-breach</a:t>
            </a:r>
            <a:endParaRPr lang="en-US" sz="1200" dirty="0"/>
          </a:p>
        </p:txBody>
      </p:sp>
    </p:spTree>
    <p:extLst>
      <p:ext uri="{BB962C8B-B14F-4D97-AF65-F5344CB8AC3E}">
        <p14:creationId xmlns:p14="http://schemas.microsoft.com/office/powerpoint/2010/main" val="3249017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596986"/>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762000" y="1673186"/>
            <a:ext cx="1752600"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1151454"/>
            <a:ext cx="1435073" cy="369332"/>
          </a:xfrm>
          <a:prstGeom prst="rect">
            <a:avLst/>
          </a:prstGeom>
          <a:noFill/>
        </p:spPr>
        <p:txBody>
          <a:bodyPr wrap="none" rtlCol="0">
            <a:spAutoFit/>
          </a:bodyPr>
          <a:lstStyle/>
          <a:p>
            <a:r>
              <a:rPr lang="en-US" i="1" dirty="0"/>
              <a:t>Original Data</a:t>
            </a:r>
          </a:p>
        </p:txBody>
      </p:sp>
      <p:sp>
        <p:nvSpPr>
          <p:cNvPr id="7" name="TextBox 6"/>
          <p:cNvSpPr txBox="1"/>
          <p:nvPr/>
        </p:nvSpPr>
        <p:spPr>
          <a:xfrm>
            <a:off x="1066800" y="1869520"/>
            <a:ext cx="1139543" cy="369332"/>
          </a:xfrm>
          <a:prstGeom prst="rect">
            <a:avLst/>
          </a:prstGeom>
          <a:noFill/>
        </p:spPr>
        <p:txBody>
          <a:bodyPr wrap="none" rtlCol="0">
            <a:spAutoFit/>
          </a:bodyPr>
          <a:lstStyle/>
          <a:p>
            <a:r>
              <a:rPr lang="en-US" dirty="0"/>
              <a:t>“Johnson”</a:t>
            </a:r>
          </a:p>
        </p:txBody>
      </p:sp>
      <p:sp>
        <p:nvSpPr>
          <p:cNvPr id="8" name="Flowchart: Predefined Process 7"/>
          <p:cNvSpPr/>
          <p:nvPr/>
        </p:nvSpPr>
        <p:spPr>
          <a:xfrm>
            <a:off x="3581400" y="1596986"/>
            <a:ext cx="1752600" cy="914400"/>
          </a:xfrm>
          <a:prstGeom prst="flowChartPredefined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886200" y="1731020"/>
            <a:ext cx="1196290" cy="646331"/>
          </a:xfrm>
          <a:prstGeom prst="rect">
            <a:avLst/>
          </a:prstGeom>
          <a:noFill/>
        </p:spPr>
        <p:txBody>
          <a:bodyPr wrap="none" rtlCol="0">
            <a:spAutoFit/>
          </a:bodyPr>
          <a:lstStyle/>
          <a:p>
            <a:pPr algn="ctr"/>
            <a:r>
              <a:rPr lang="en-US" dirty="0"/>
              <a:t>Encryption</a:t>
            </a:r>
          </a:p>
          <a:p>
            <a:pPr algn="ctr"/>
            <a:r>
              <a:rPr lang="en-US" dirty="0"/>
              <a:t>Algorithm</a:t>
            </a:r>
          </a:p>
        </p:txBody>
      </p:sp>
      <p:sp>
        <p:nvSpPr>
          <p:cNvPr id="11" name="Rectangle 10"/>
          <p:cNvSpPr/>
          <p:nvPr/>
        </p:nvSpPr>
        <p:spPr>
          <a:xfrm>
            <a:off x="6267450" y="1588532"/>
            <a:ext cx="19050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343650" y="1664732"/>
            <a:ext cx="1752600"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267450" y="1143000"/>
            <a:ext cx="1623265" cy="369332"/>
          </a:xfrm>
          <a:prstGeom prst="rect">
            <a:avLst/>
          </a:prstGeom>
          <a:noFill/>
        </p:spPr>
        <p:txBody>
          <a:bodyPr wrap="none" rtlCol="0">
            <a:spAutoFit/>
          </a:bodyPr>
          <a:lstStyle/>
          <a:p>
            <a:r>
              <a:rPr lang="en-US" i="1" dirty="0"/>
              <a:t>Encrypted Data</a:t>
            </a:r>
          </a:p>
        </p:txBody>
      </p:sp>
      <p:sp>
        <p:nvSpPr>
          <p:cNvPr id="14" name="TextBox 13"/>
          <p:cNvSpPr txBox="1"/>
          <p:nvPr/>
        </p:nvSpPr>
        <p:spPr>
          <a:xfrm>
            <a:off x="6648450" y="1861066"/>
            <a:ext cx="1148712" cy="369332"/>
          </a:xfrm>
          <a:prstGeom prst="rect">
            <a:avLst/>
          </a:prstGeom>
          <a:noFill/>
        </p:spPr>
        <p:txBody>
          <a:bodyPr wrap="none" rtlCol="0">
            <a:spAutoFit/>
          </a:bodyPr>
          <a:lstStyle/>
          <a:p>
            <a:r>
              <a:rPr lang="en-US" dirty="0"/>
              <a:t>“s&amp;1Yu.8”</a:t>
            </a:r>
          </a:p>
        </p:txBody>
      </p:sp>
      <p:cxnSp>
        <p:nvCxnSpPr>
          <p:cNvPr id="16" name="Straight Arrow Connector 15"/>
          <p:cNvCxnSpPr>
            <a:stCxn id="4" idx="3"/>
            <a:endCxn id="8" idx="1"/>
          </p:cNvCxnSpPr>
          <p:nvPr/>
        </p:nvCxnSpPr>
        <p:spPr>
          <a:xfrm>
            <a:off x="2590800" y="2054186"/>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11" idx="1"/>
          </p:cNvCxnSpPr>
          <p:nvPr/>
        </p:nvCxnSpPr>
        <p:spPr>
          <a:xfrm flipV="1">
            <a:off x="5334000" y="2045732"/>
            <a:ext cx="933450" cy="84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100" y="3418881"/>
            <a:ext cx="952500" cy="504825"/>
          </a:xfrm>
          <a:prstGeom prst="rect">
            <a:avLst/>
          </a:prstGeom>
        </p:spPr>
      </p:pic>
      <p:cxnSp>
        <p:nvCxnSpPr>
          <p:cNvPr id="21" name="Straight Arrow Connector 20"/>
          <p:cNvCxnSpPr>
            <a:stCxn id="19" idx="0"/>
          </p:cNvCxnSpPr>
          <p:nvPr/>
        </p:nvCxnSpPr>
        <p:spPr>
          <a:xfrm flipV="1">
            <a:off x="3943350" y="2580681"/>
            <a:ext cx="28575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19600" y="3277375"/>
            <a:ext cx="1176797" cy="646331"/>
          </a:xfrm>
          <a:prstGeom prst="rect">
            <a:avLst/>
          </a:prstGeom>
          <a:noFill/>
        </p:spPr>
        <p:txBody>
          <a:bodyPr wrap="none" rtlCol="0">
            <a:spAutoFit/>
          </a:bodyPr>
          <a:lstStyle/>
          <a:p>
            <a:r>
              <a:rPr lang="en-US" i="1" dirty="0"/>
              <a:t>Encryption</a:t>
            </a:r>
          </a:p>
          <a:p>
            <a:r>
              <a:rPr lang="en-US" i="1" dirty="0"/>
              <a:t>Key</a:t>
            </a:r>
          </a:p>
        </p:txBody>
      </p:sp>
      <p:sp>
        <p:nvSpPr>
          <p:cNvPr id="23" name="Flowchart: Predefined Process 22"/>
          <p:cNvSpPr/>
          <p:nvPr/>
        </p:nvSpPr>
        <p:spPr>
          <a:xfrm>
            <a:off x="3733800" y="4872128"/>
            <a:ext cx="1752600" cy="914400"/>
          </a:xfrm>
          <a:prstGeom prst="flowChartPredefined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999933" y="5006162"/>
            <a:ext cx="1220334" cy="646331"/>
          </a:xfrm>
          <a:prstGeom prst="rect">
            <a:avLst/>
          </a:prstGeom>
          <a:noFill/>
        </p:spPr>
        <p:txBody>
          <a:bodyPr wrap="none" rtlCol="0">
            <a:spAutoFit/>
          </a:bodyPr>
          <a:lstStyle/>
          <a:p>
            <a:pPr algn="ctr"/>
            <a:r>
              <a:rPr lang="en-US" dirty="0"/>
              <a:t>Decryption</a:t>
            </a:r>
          </a:p>
          <a:p>
            <a:pPr algn="ctr"/>
            <a:r>
              <a:rPr lang="en-US" dirty="0"/>
              <a:t>Algorithm</a:t>
            </a:r>
          </a:p>
        </p:txBody>
      </p:sp>
      <p:cxnSp>
        <p:nvCxnSpPr>
          <p:cNvPr id="26" name="Straight Arrow Connector 25"/>
          <p:cNvCxnSpPr/>
          <p:nvPr/>
        </p:nvCxnSpPr>
        <p:spPr>
          <a:xfrm>
            <a:off x="4086225" y="3923706"/>
            <a:ext cx="398120" cy="7381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2"/>
            <a:endCxn id="23" idx="3"/>
          </p:cNvCxnSpPr>
          <p:nvPr/>
        </p:nvCxnSpPr>
        <p:spPr>
          <a:xfrm flipH="1">
            <a:off x="5486400" y="2502932"/>
            <a:ext cx="1733550" cy="2826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1"/>
            <a:endCxn id="4" idx="2"/>
          </p:cNvCxnSpPr>
          <p:nvPr/>
        </p:nvCxnSpPr>
        <p:spPr>
          <a:xfrm flipH="1" flipV="1">
            <a:off x="1638300" y="2511386"/>
            <a:ext cx="2095500" cy="2817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
          <p:cNvSpPr txBox="1">
            <a:spLocks noChangeArrowheads="1"/>
          </p:cNvSpPr>
          <p:nvPr/>
        </p:nvSpPr>
        <p:spPr>
          <a:xfrm>
            <a:off x="1219200" y="304800"/>
            <a:ext cx="7075487" cy="720725"/>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Encryption</a:t>
            </a:r>
            <a:endParaRPr lang="en-US" dirty="0"/>
          </a:p>
        </p:txBody>
      </p:sp>
      <p:sp>
        <p:nvSpPr>
          <p:cNvPr id="2" name="Rectangle 1"/>
          <p:cNvSpPr/>
          <p:nvPr/>
        </p:nvSpPr>
        <p:spPr>
          <a:xfrm>
            <a:off x="152400" y="6172200"/>
            <a:ext cx="6019800" cy="646331"/>
          </a:xfrm>
          <a:prstGeom prst="rect">
            <a:avLst/>
          </a:prstGeom>
          <a:ln>
            <a:solidFill>
              <a:schemeClr val="accent4"/>
            </a:solidFill>
          </a:ln>
        </p:spPr>
        <p:txBody>
          <a:bodyPr wrap="square">
            <a:spAutoFit/>
          </a:bodyPr>
          <a:lstStyle/>
          <a:p>
            <a:r>
              <a:rPr lang="en-US" dirty="0"/>
              <a:t>Encryption transforms data rendering it unreadable to anyone without the decryption key. </a:t>
            </a:r>
          </a:p>
        </p:txBody>
      </p:sp>
    </p:spTree>
    <p:extLst>
      <p:ext uri="{BB962C8B-B14F-4D97-AF65-F5344CB8AC3E}">
        <p14:creationId xmlns:p14="http://schemas.microsoft.com/office/powerpoint/2010/main" val="2900560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1219200" y="457200"/>
            <a:ext cx="7075487" cy="720725"/>
          </a:xfrm>
        </p:spPr>
        <p:txBody>
          <a:bodyPr vert="horz" lIns="91440" tIns="45720" rIns="91440" bIns="45720" rtlCol="0" anchor="ctr">
            <a:normAutofit fontScale="90000"/>
          </a:bodyPr>
          <a:lstStyle/>
          <a:p>
            <a:r>
              <a:rPr lang="en-US" dirty="0"/>
              <a:t>Type of Encryption</a:t>
            </a:r>
          </a:p>
        </p:txBody>
      </p:sp>
      <p:sp>
        <p:nvSpPr>
          <p:cNvPr id="315395" name="Rectangle 3"/>
          <p:cNvSpPr>
            <a:spLocks noGrp="1" noChangeArrowheads="1"/>
          </p:cNvSpPr>
          <p:nvPr>
            <p:ph type="body" idx="1"/>
          </p:nvPr>
        </p:nvSpPr>
        <p:spPr>
          <a:xfrm>
            <a:off x="381000" y="1676400"/>
            <a:ext cx="8382000" cy="4564063"/>
          </a:xfrm>
        </p:spPr>
        <p:txBody>
          <a:bodyPr/>
          <a:lstStyle/>
          <a:p>
            <a:pPr>
              <a:spcAft>
                <a:spcPct val="10000"/>
              </a:spcAft>
            </a:pPr>
            <a:r>
              <a:rPr lang="en-US" dirty="0"/>
              <a:t>There are two types of encryption</a:t>
            </a:r>
          </a:p>
          <a:p>
            <a:pPr lvl="1"/>
            <a:r>
              <a:rPr lang="en-US" dirty="0"/>
              <a:t>At Rest</a:t>
            </a:r>
          </a:p>
          <a:p>
            <a:pPr lvl="1"/>
            <a:r>
              <a:rPr lang="en-US" dirty="0"/>
              <a:t>In Transit</a:t>
            </a:r>
          </a:p>
        </p:txBody>
      </p:sp>
      <p:pic>
        <p:nvPicPr>
          <p:cNvPr id="315404" name="Picture 12" descr="spac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450" y="3163888"/>
            <a:ext cx="9525" cy="14287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142117"/>
            <a:ext cx="3740617"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79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Rest” Encryption</a:t>
            </a:r>
          </a:p>
        </p:txBody>
      </p:sp>
      <p:sp>
        <p:nvSpPr>
          <p:cNvPr id="3" name="Content Placeholder 2"/>
          <p:cNvSpPr>
            <a:spLocks noGrp="1"/>
          </p:cNvSpPr>
          <p:nvPr>
            <p:ph idx="1"/>
          </p:nvPr>
        </p:nvSpPr>
        <p:spPr/>
        <p:txBody>
          <a:bodyPr>
            <a:normAutofit fontScale="77500" lnSpcReduction="20000"/>
          </a:bodyPr>
          <a:lstStyle/>
          <a:p>
            <a:r>
              <a:rPr lang="en-US" dirty="0"/>
              <a:t>Encrypting data at rest is undertaken to prohibit “behind the scenes” snooping for information. </a:t>
            </a:r>
          </a:p>
          <a:p>
            <a:r>
              <a:rPr lang="en-US" dirty="0"/>
              <a:t>Consider a database containing a top secret military plan. </a:t>
            </a:r>
          </a:p>
          <a:p>
            <a:pPr lvl="1"/>
            <a:r>
              <a:rPr lang="en-US" dirty="0"/>
              <a:t>Of course, this data should be protected using traditional database security and authorization methods. </a:t>
            </a:r>
          </a:p>
          <a:p>
            <a:pPr lvl="1"/>
            <a:r>
              <a:rPr lang="en-US" dirty="0"/>
              <a:t>But what if the data is accessed outside the control of the DBMS?</a:t>
            </a:r>
          </a:p>
          <a:p>
            <a:r>
              <a:rPr lang="en-US" dirty="0"/>
              <a:t>By encrypting the data at rest, even if a hacker surreptitiously gains access to the data behind the scenes, without the decryption key the data will be meaningless. </a:t>
            </a:r>
          </a:p>
          <a:p>
            <a:r>
              <a:rPr lang="en-US" dirty="0"/>
              <a:t>Other examples of data at rest encryption in database systems include encrypting backup data and encrypting </a:t>
            </a:r>
            <a:r>
              <a:rPr lang="en-US" dirty="0" err="1"/>
              <a:t>userids</a:t>
            </a:r>
            <a:r>
              <a:rPr lang="en-US" dirty="0"/>
              <a:t> and passwords.</a:t>
            </a:r>
          </a:p>
        </p:txBody>
      </p:sp>
    </p:spTree>
    <p:extLst>
      <p:ext uri="{BB962C8B-B14F-4D97-AF65-F5344CB8AC3E}">
        <p14:creationId xmlns:p14="http://schemas.microsoft.com/office/powerpoint/2010/main" val="3508768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Transit” Encryption</a:t>
            </a:r>
          </a:p>
        </p:txBody>
      </p:sp>
      <p:sp>
        <p:nvSpPr>
          <p:cNvPr id="3" name="Content Placeholder 2"/>
          <p:cNvSpPr>
            <a:spLocks noGrp="1"/>
          </p:cNvSpPr>
          <p:nvPr>
            <p:ph idx="1"/>
          </p:nvPr>
        </p:nvSpPr>
        <p:spPr/>
        <p:txBody>
          <a:bodyPr>
            <a:normAutofit fontScale="92500" lnSpcReduction="20000"/>
          </a:bodyPr>
          <a:lstStyle/>
          <a:p>
            <a:r>
              <a:rPr lang="en-US" dirty="0"/>
              <a:t>Encrypting data in transit is undertaken to prohibit network packet sniffing.</a:t>
            </a:r>
          </a:p>
          <a:p>
            <a:pPr lvl="1"/>
            <a:r>
              <a:rPr lang="en-US" dirty="0"/>
              <a:t>If the data is encrypted before it is sent over the network and decrypted upon reception at its destination, then it is protected along its journey. </a:t>
            </a:r>
          </a:p>
          <a:p>
            <a:pPr lvl="1"/>
            <a:r>
              <a:rPr lang="en-US" dirty="0"/>
              <a:t>Anyone nefariously attempting to access the data en route will receive only encrypted data. </a:t>
            </a:r>
          </a:p>
          <a:p>
            <a:pPr lvl="1"/>
            <a:r>
              <a:rPr lang="en-US" dirty="0"/>
              <a:t>Without the decryption key, the data cannot be read.</a:t>
            </a:r>
          </a:p>
          <a:p>
            <a:r>
              <a:rPr lang="en-US" dirty="0"/>
              <a:t>Data in transit encryption most commonly is supported using DBMS system parameters and commands or through an add-on encryption product.</a:t>
            </a:r>
          </a:p>
          <a:p>
            <a:endParaRPr lang="en-US" dirty="0"/>
          </a:p>
        </p:txBody>
      </p:sp>
    </p:spTree>
    <p:extLst>
      <p:ext uri="{BB962C8B-B14F-4D97-AF65-F5344CB8AC3E}">
        <p14:creationId xmlns:p14="http://schemas.microsoft.com/office/powerpoint/2010/main" val="365901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a:t>
            </a:r>
          </a:p>
        </p:txBody>
      </p:sp>
      <p:sp>
        <p:nvSpPr>
          <p:cNvPr id="3" name="Content Placeholder 2"/>
          <p:cNvSpPr>
            <a:spLocks noGrp="1"/>
          </p:cNvSpPr>
          <p:nvPr>
            <p:ph idx="1"/>
          </p:nvPr>
        </p:nvSpPr>
        <p:spPr/>
        <p:txBody>
          <a:bodyPr/>
          <a:lstStyle/>
          <a:p>
            <a:r>
              <a:rPr lang="en-US" dirty="0"/>
              <a:t>SQL injection is a form of web hacking whereby SQL statements are specified in the fields of a web form to cause a poorly designed web application to dump database content to the attacker. </a:t>
            </a:r>
          </a:p>
          <a:p>
            <a:r>
              <a:rPr lang="en-US" dirty="0"/>
              <a:t>SQL injection is a favorite technique of web hackers and stories abound in the news of the technique being used for nefarious purposes.</a:t>
            </a:r>
          </a:p>
          <a:p>
            <a:endParaRPr lang="en-US" dirty="0"/>
          </a:p>
        </p:txBody>
      </p:sp>
    </p:spTree>
    <p:extLst>
      <p:ext uri="{BB962C8B-B14F-4D97-AF65-F5344CB8AC3E}">
        <p14:creationId xmlns:p14="http://schemas.microsoft.com/office/powerpoint/2010/main" val="1880826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Injection Attacks </a:t>
            </a:r>
            <a:br>
              <a:rPr lang="en-US" dirty="0"/>
            </a:br>
            <a:r>
              <a:rPr lang="en-US" dirty="0"/>
              <a:t>“In The News”</a:t>
            </a:r>
          </a:p>
        </p:txBody>
      </p:sp>
      <p:sp>
        <p:nvSpPr>
          <p:cNvPr id="3" name="Content Placeholder 2"/>
          <p:cNvSpPr>
            <a:spLocks noGrp="1"/>
          </p:cNvSpPr>
          <p:nvPr>
            <p:ph idx="1"/>
          </p:nvPr>
        </p:nvSpPr>
        <p:spPr>
          <a:xfrm>
            <a:off x="457200" y="1756229"/>
            <a:ext cx="8229600" cy="4873171"/>
          </a:xfrm>
        </p:spPr>
        <p:txBody>
          <a:bodyPr>
            <a:normAutofit fontScale="55000" lnSpcReduction="20000"/>
          </a:bodyPr>
          <a:lstStyle/>
          <a:p>
            <a:r>
              <a:rPr lang="en-US" dirty="0"/>
              <a:t>On January 13, 2006, Russian hackers broke into a Rhode Island government web site and obtained credit card data </a:t>
            </a:r>
            <a:r>
              <a:rPr lang="en-US" dirty="0">
                <a:hlinkClick r:id="rId3"/>
              </a:rPr>
              <a:t>http://www.xiom.com/whid-2006-3</a:t>
            </a:r>
            <a:r>
              <a:rPr lang="en-US" dirty="0"/>
              <a:t>).</a:t>
            </a:r>
          </a:p>
          <a:p>
            <a:r>
              <a:rPr lang="en-US" dirty="0"/>
              <a:t>On June 29, 2007, a hacker defaced the Microsoft website in the U.K. using a SQL injection attack (</a:t>
            </a:r>
            <a:r>
              <a:rPr lang="en-US" dirty="0">
                <a:hlinkClick r:id="rId4"/>
              </a:rPr>
              <a:t>http://www.cgisecurity.com/2007/06/hacker-defaces.html</a:t>
            </a:r>
            <a:r>
              <a:rPr lang="en-US" dirty="0"/>
              <a:t>). </a:t>
            </a:r>
          </a:p>
          <a:p>
            <a:r>
              <a:rPr lang="en-US" dirty="0"/>
              <a:t>In January 2008, tens of thousands of PCs were infected by an automated SQL injection attack that exploited a vulnerability in Microsoft SQL Server (</a:t>
            </a:r>
            <a:r>
              <a:rPr lang="en-US" u="sng" dirty="0">
                <a:hlinkClick r:id="rId5"/>
              </a:rPr>
              <a:t>http://www.pcworld.com/businesscenter/article/146048/mass_sql_injection_attack_targets_chinese_web_sites.html</a:t>
            </a:r>
            <a:r>
              <a:rPr lang="en-US" dirty="0"/>
              <a:t>).</a:t>
            </a:r>
          </a:p>
          <a:p>
            <a:r>
              <a:rPr lang="en-US" dirty="0"/>
              <a:t>On September 19, 2010 during the Swedish election, a voter attempted an injection by hand writing SQL statements as part of a write in vote (</a:t>
            </a:r>
            <a:r>
              <a:rPr lang="en-US" u="sng" dirty="0">
                <a:hlinkClick r:id="rId6"/>
              </a:rPr>
              <a:t>http://alicebobandmallory.com/articles/2010/09/23/did-little-bobby-tables-migrate-to-sweden</a:t>
            </a:r>
            <a:r>
              <a:rPr lang="en-US" dirty="0"/>
              <a:t>).</a:t>
            </a:r>
          </a:p>
          <a:p>
            <a:r>
              <a:rPr lang="en-US" dirty="0"/>
              <a:t>Other websites attacked by SQL injection in 2011 included:</a:t>
            </a:r>
          </a:p>
          <a:p>
            <a:pPr lvl="1"/>
            <a:r>
              <a:rPr lang="en-US" sz="2900" dirty="0"/>
              <a:t>Barracuda Networks</a:t>
            </a:r>
          </a:p>
          <a:p>
            <a:pPr lvl="1"/>
            <a:r>
              <a:rPr lang="en-US" sz="2900" dirty="0"/>
              <a:t>mysql.com</a:t>
            </a:r>
          </a:p>
          <a:p>
            <a:pPr lvl="1"/>
            <a:r>
              <a:rPr lang="en-US" sz="2900" dirty="0"/>
              <a:t>Lady </a:t>
            </a:r>
            <a:r>
              <a:rPr lang="en-US" sz="2900" dirty="0" err="1"/>
              <a:t>Gaga's</a:t>
            </a:r>
            <a:r>
              <a:rPr lang="en-US" sz="2900" dirty="0"/>
              <a:t> website</a:t>
            </a:r>
          </a:p>
          <a:p>
            <a:pPr lvl="1"/>
            <a:r>
              <a:rPr lang="en-US" sz="2900" dirty="0"/>
              <a:t>Nokia’s developer site</a:t>
            </a:r>
          </a:p>
          <a:p>
            <a:pPr lvl="1"/>
            <a:r>
              <a:rPr lang="en-US" sz="2900" dirty="0"/>
              <a:t>and Canon, among others.</a:t>
            </a:r>
          </a:p>
          <a:p>
            <a:endParaRPr lang="en-US" dirty="0"/>
          </a:p>
        </p:txBody>
      </p:sp>
    </p:spTree>
    <p:extLst>
      <p:ext uri="{BB962C8B-B14F-4D97-AF65-F5344CB8AC3E}">
        <p14:creationId xmlns:p14="http://schemas.microsoft.com/office/powerpoint/2010/main" val="1621705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Example</a:t>
            </a:r>
          </a:p>
        </p:txBody>
      </p:sp>
      <p:sp>
        <p:nvSpPr>
          <p:cNvPr id="3" name="Content Placeholder 2"/>
          <p:cNvSpPr>
            <a:spLocks noGrp="1"/>
          </p:cNvSpPr>
          <p:nvPr>
            <p:ph idx="1"/>
          </p:nvPr>
        </p:nvSpPr>
        <p:spPr/>
        <p:txBody>
          <a:bodyPr>
            <a:normAutofit/>
          </a:bodyPr>
          <a:lstStyle/>
          <a:p>
            <a:r>
              <a:rPr lang="en-US" sz="2400" dirty="0"/>
              <a:t>A web-based application using dynamic SQL requires users to login with their e-mail address and a password. </a:t>
            </a:r>
          </a:p>
          <a:p>
            <a:r>
              <a:rPr lang="en-US" sz="2400" dirty="0"/>
              <a:t>Perhaps the SQL looks something like this:</a:t>
            </a:r>
          </a:p>
          <a:p>
            <a:endParaRPr lang="en-US" sz="2400" dirty="0"/>
          </a:p>
          <a:p>
            <a:endParaRPr lang="en-US" sz="2400" dirty="0"/>
          </a:p>
          <a:p>
            <a:endParaRPr lang="en-US" sz="2400" dirty="0"/>
          </a:p>
          <a:p>
            <a:endParaRPr lang="en-US" sz="2400" dirty="0"/>
          </a:p>
          <a:p>
            <a:r>
              <a:rPr lang="en-US" sz="2400" dirty="0"/>
              <a:t>A savvy hacker can attempt a SQL injection attack by entering:</a:t>
            </a:r>
          </a:p>
          <a:p>
            <a:endParaRPr lang="en-US" sz="2400" dirty="0"/>
          </a:p>
          <a:p>
            <a:endParaRPr lang="en-US" sz="24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996084"/>
            <a:ext cx="3352800" cy="149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181600"/>
            <a:ext cx="3404411" cy="117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366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SQL Injection Bad News?</a:t>
            </a:r>
          </a:p>
        </p:txBody>
      </p:sp>
      <p:sp>
        <p:nvSpPr>
          <p:cNvPr id="3" name="Content Placeholder 2"/>
          <p:cNvSpPr>
            <a:spLocks noGrp="1"/>
          </p:cNvSpPr>
          <p:nvPr>
            <p:ph idx="1"/>
          </p:nvPr>
        </p:nvSpPr>
        <p:spPr/>
        <p:txBody>
          <a:bodyPr/>
          <a:lstStyle/>
          <a:p>
            <a:r>
              <a:rPr lang="en-US" dirty="0"/>
              <a:t>If the application does not check the input properly the injection causes the SQL to now look like this: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443513"/>
            <a:ext cx="5714853" cy="168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6069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Type of SQL Injection</a:t>
            </a:r>
          </a:p>
        </p:txBody>
      </p:sp>
      <p:sp>
        <p:nvSpPr>
          <p:cNvPr id="3" name="Content Placeholder 2"/>
          <p:cNvSpPr>
            <a:spLocks noGrp="1"/>
          </p:cNvSpPr>
          <p:nvPr>
            <p:ph idx="1"/>
          </p:nvPr>
        </p:nvSpPr>
        <p:spPr/>
        <p:txBody>
          <a:bodyPr/>
          <a:lstStyle/>
          <a:p>
            <a:r>
              <a:rPr lang="en-US" sz="2400" dirty="0"/>
              <a:t>Another form of SQL injection relies upon improper typing, for example not checking whether data that should be numeric is actually numeric. </a:t>
            </a:r>
          </a:p>
          <a:p>
            <a:r>
              <a:rPr lang="en-US" sz="2400" dirty="0"/>
              <a:t>Consider, for example:</a:t>
            </a:r>
          </a:p>
          <a:p>
            <a:endParaRPr lang="en-US" sz="2400" dirty="0"/>
          </a:p>
          <a:p>
            <a:endParaRPr lang="en-US" sz="2400" dirty="0"/>
          </a:p>
          <a:p>
            <a:endParaRPr lang="en-US" sz="2400" dirty="0"/>
          </a:p>
          <a:p>
            <a:r>
              <a:rPr lang="en-US" sz="2400" dirty="0"/>
              <a:t>The hacker can enter:</a:t>
            </a:r>
          </a:p>
          <a:p>
            <a:endParaRPr lang="en-US" sz="2400" dirty="0"/>
          </a:p>
          <a:p>
            <a:endParaRPr lang="en-US" sz="2400" dirty="0"/>
          </a:p>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30" y="3427277"/>
            <a:ext cx="8534400" cy="992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006340"/>
            <a:ext cx="41910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337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Prevention</a:t>
            </a:r>
          </a:p>
        </p:txBody>
      </p:sp>
      <p:sp>
        <p:nvSpPr>
          <p:cNvPr id="3" name="Content Placeholder 2"/>
          <p:cNvSpPr>
            <a:spLocks noGrp="1"/>
          </p:cNvSpPr>
          <p:nvPr>
            <p:ph idx="1"/>
          </p:nvPr>
        </p:nvSpPr>
        <p:spPr>
          <a:xfrm>
            <a:off x="457200" y="1447800"/>
            <a:ext cx="8229600" cy="5181600"/>
          </a:xfrm>
        </p:spPr>
        <p:txBody>
          <a:bodyPr>
            <a:normAutofit fontScale="70000" lnSpcReduction="20000"/>
          </a:bodyPr>
          <a:lstStyle/>
          <a:p>
            <a:pPr>
              <a:spcAft>
                <a:spcPts val="600"/>
              </a:spcAft>
            </a:pPr>
            <a:r>
              <a:rPr lang="en-US" sz="3400" dirty="0"/>
              <a:t>Using well designed query language interpreters and coding applications appropriately can prevent SQL injection attacks. </a:t>
            </a:r>
          </a:p>
          <a:p>
            <a:pPr lvl="1">
              <a:spcAft>
                <a:spcPts val="600"/>
              </a:spcAft>
            </a:pPr>
            <a:r>
              <a:rPr lang="en-US" dirty="0"/>
              <a:t>When possible use static SQL.</a:t>
            </a:r>
          </a:p>
          <a:p>
            <a:pPr lvl="1">
              <a:spcAft>
                <a:spcPts val="600"/>
              </a:spcAft>
            </a:pPr>
            <a:r>
              <a:rPr lang="en-US" dirty="0"/>
              <a:t>Always validate user input by testing type, length, format, and range. </a:t>
            </a:r>
          </a:p>
          <a:p>
            <a:pPr lvl="1">
              <a:spcAft>
                <a:spcPts val="600"/>
              </a:spcAft>
            </a:pPr>
            <a:r>
              <a:rPr lang="en-US" dirty="0"/>
              <a:t>The program should make absolutely no assumptions about the size, type, or content of the data that is received. </a:t>
            </a:r>
          </a:p>
          <a:p>
            <a:pPr lvl="1">
              <a:spcAft>
                <a:spcPts val="600"/>
              </a:spcAft>
            </a:pPr>
            <a:r>
              <a:rPr lang="en-US" dirty="0"/>
              <a:t>Avoid concatenating user input that has not been validated. </a:t>
            </a:r>
          </a:p>
          <a:p>
            <a:pPr lvl="1">
              <a:spcAft>
                <a:spcPts val="600"/>
              </a:spcAft>
            </a:pPr>
            <a:r>
              <a:rPr lang="en-US" dirty="0"/>
              <a:t>Analyze input and reject anything that contains special characters such as the semi-colon (;), the string delimiter ('), comment delimiters (--, /*…*/), V$ (the beginning of Oracle DBA views), and </a:t>
            </a:r>
            <a:r>
              <a:rPr lang="en-US" dirty="0" err="1"/>
              <a:t>xp</a:t>
            </a:r>
            <a:r>
              <a:rPr lang="en-US" dirty="0"/>
              <a:t>_ (the beginning of SQL Server catalog stored procedures).</a:t>
            </a:r>
          </a:p>
          <a:p>
            <a:pPr lvl="1">
              <a:spcAft>
                <a:spcPts val="600"/>
              </a:spcAft>
            </a:pPr>
            <a:r>
              <a:rPr lang="en-US" dirty="0"/>
              <a:t>For Microsoft SQL Server users, beware of the Transact-</a:t>
            </a:r>
            <a:r>
              <a:rPr lang="en-US" dirty="0" err="1"/>
              <a:t>SQLprocedure</a:t>
            </a:r>
            <a:r>
              <a:rPr lang="en-US" dirty="0"/>
              <a:t> </a:t>
            </a:r>
            <a:r>
              <a:rPr lang="en-US" dirty="0" err="1"/>
              <a:t>xp_cmdshell</a:t>
            </a:r>
            <a:r>
              <a:rPr lang="en-US" dirty="0"/>
              <a:t>. This procedure spawns a Windows command shell and passes in a string for execution. </a:t>
            </a:r>
          </a:p>
          <a:p>
            <a:pPr marL="0" indent="0">
              <a:spcAft>
                <a:spcPts val="600"/>
              </a:spcAft>
              <a:buNone/>
            </a:pPr>
            <a:endParaRPr lang="en-US" dirty="0"/>
          </a:p>
        </p:txBody>
      </p:sp>
    </p:spTree>
    <p:extLst>
      <p:ext uri="{BB962C8B-B14F-4D97-AF65-F5344CB8AC3E}">
        <p14:creationId xmlns:p14="http://schemas.microsoft.com/office/powerpoint/2010/main" val="425030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 of a Security Breach</a:t>
            </a:r>
          </a:p>
        </p:txBody>
      </p:sp>
      <p:sp>
        <p:nvSpPr>
          <p:cNvPr id="3" name="Content Placeholder 2"/>
          <p:cNvSpPr>
            <a:spLocks noGrp="1"/>
          </p:cNvSpPr>
          <p:nvPr>
            <p:ph idx="1"/>
          </p:nvPr>
        </p:nvSpPr>
        <p:spPr/>
        <p:txBody>
          <a:bodyPr>
            <a:normAutofit fontScale="85000" lnSpcReduction="20000"/>
          </a:bodyPr>
          <a:lstStyle/>
          <a:p>
            <a:r>
              <a:rPr lang="en-US" dirty="0"/>
              <a:t>Forrester Research pegs the cost of the average security breach at between $90 and $305 per lost record. </a:t>
            </a:r>
          </a:p>
          <a:p>
            <a:r>
              <a:rPr lang="en-US" dirty="0"/>
              <a:t>Ponemon Institute (sixth annual U.S. Cost of a Data Breach Study) indicates that data breach cost increased to $214 per compromised record in 2010. </a:t>
            </a:r>
          </a:p>
          <a:p>
            <a:pPr lvl="1"/>
            <a:r>
              <a:rPr lang="en-US" dirty="0"/>
              <a:t>This is a significant increase from their 2006 report which pegged the average cost per lost customer record at $182. </a:t>
            </a:r>
          </a:p>
          <a:p>
            <a:r>
              <a:rPr lang="en-US" dirty="0"/>
              <a:t>Or roll your own online using the data loss calculator provided by Darwin Professional Underwriters, Inc.</a:t>
            </a:r>
          </a:p>
          <a:p>
            <a:pPr lvl="1"/>
            <a:r>
              <a:rPr lang="en-US" u="sng" dirty="0">
                <a:hlinkClick r:id="rId3"/>
              </a:rPr>
              <a:t>http://www.tech-404.com/calculator.html</a:t>
            </a:r>
            <a:endParaRPr lang="en-US" dirty="0"/>
          </a:p>
          <a:p>
            <a:endParaRPr lang="en-US" dirty="0"/>
          </a:p>
        </p:txBody>
      </p:sp>
    </p:spTree>
    <p:extLst>
      <p:ext uri="{BB962C8B-B14F-4D97-AF65-F5344CB8AC3E}">
        <p14:creationId xmlns:p14="http://schemas.microsoft.com/office/powerpoint/2010/main" val="2779083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Auditing</a:t>
            </a: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a:t>Auditing is covered in more detail in the next section on regulatory compliance and database administration. </a:t>
            </a:r>
          </a:p>
          <a:p>
            <a:r>
              <a:rPr lang="en-US" dirty="0"/>
              <a:t>But here is a short overview:</a:t>
            </a:r>
          </a:p>
          <a:p>
            <a:pPr lvl="1"/>
            <a:r>
              <a:rPr lang="en-US" dirty="0"/>
              <a:t>Auditing enables DBAs to track the use of database resources and privileges. </a:t>
            </a:r>
          </a:p>
          <a:p>
            <a:pPr lvl="2"/>
            <a:r>
              <a:rPr lang="en-US" dirty="0"/>
              <a:t>When auditing is enabled, the DBMS will produce an audit trail of database operations. </a:t>
            </a:r>
          </a:p>
          <a:p>
            <a:pPr lvl="1"/>
            <a:r>
              <a:rPr lang="en-US" dirty="0"/>
              <a:t>Each audited database operation produces an audit trail of information including what database object was impacted, who performed the operation, and when. </a:t>
            </a:r>
          </a:p>
          <a:p>
            <a:pPr lvl="1"/>
            <a:r>
              <a:rPr lang="en-US" dirty="0"/>
              <a:t>Depending on the level of auditing supported by the DBMS, an actual record of what data actually changed may also be recorded. </a:t>
            </a:r>
          </a:p>
          <a:p>
            <a:pPr lvl="1"/>
            <a:r>
              <a:rPr lang="en-US" dirty="0"/>
              <a:t>Tracking who does what to which data when is important because there are many threats to the security of your data. </a:t>
            </a:r>
          </a:p>
        </p:txBody>
      </p:sp>
    </p:spTree>
    <p:extLst>
      <p:ext uri="{BB962C8B-B14F-4D97-AF65-F5344CB8AC3E}">
        <p14:creationId xmlns:p14="http://schemas.microsoft.com/office/powerpoint/2010/main" val="25752650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External Security</a:t>
            </a:r>
          </a:p>
        </p:txBody>
      </p:sp>
      <p:sp>
        <p:nvSpPr>
          <p:cNvPr id="3" name="Content Placeholder 2"/>
          <p:cNvSpPr>
            <a:spLocks noGrp="1"/>
          </p:cNvSpPr>
          <p:nvPr>
            <p:ph idx="1"/>
          </p:nvPr>
        </p:nvSpPr>
        <p:spPr/>
        <p:txBody>
          <a:bodyPr>
            <a:normAutofit lnSpcReduction="10000"/>
          </a:bodyPr>
          <a:lstStyle/>
          <a:p>
            <a:pPr lvl="0"/>
            <a:r>
              <a:rPr lang="en-US" dirty="0"/>
              <a:t>System catalog data files</a:t>
            </a:r>
          </a:p>
          <a:p>
            <a:pPr lvl="0"/>
            <a:r>
              <a:rPr lang="en-US" dirty="0"/>
              <a:t>Active and archive log files</a:t>
            </a:r>
          </a:p>
          <a:p>
            <a:pPr lvl="0"/>
            <a:r>
              <a:rPr lang="en-US" dirty="0"/>
              <a:t>User data sets for </a:t>
            </a:r>
            <a:r>
              <a:rPr lang="en-US" dirty="0" err="1"/>
              <a:t>tablespaces</a:t>
            </a:r>
            <a:endParaRPr lang="en-US" dirty="0"/>
          </a:p>
          <a:p>
            <a:pPr lvl="0"/>
            <a:r>
              <a:rPr lang="en-US" dirty="0"/>
              <a:t>User data sets for indexes</a:t>
            </a:r>
          </a:p>
          <a:p>
            <a:pPr lvl="0"/>
            <a:r>
              <a:rPr lang="en-US" dirty="0"/>
              <a:t>Audit data files</a:t>
            </a:r>
          </a:p>
          <a:p>
            <a:pPr lvl="0"/>
            <a:r>
              <a:rPr lang="en-US" dirty="0"/>
              <a:t>Performance trace files</a:t>
            </a:r>
          </a:p>
          <a:p>
            <a:pPr lvl="0"/>
            <a:r>
              <a:rPr lang="en-US" dirty="0"/>
              <a:t>Program and script files (both source and executable code)</a:t>
            </a:r>
          </a:p>
        </p:txBody>
      </p:sp>
    </p:spTree>
    <p:extLst>
      <p:ext uri="{BB962C8B-B14F-4D97-AF65-F5344CB8AC3E}">
        <p14:creationId xmlns:p14="http://schemas.microsoft.com/office/powerpoint/2010/main" val="3406245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Scheduling and Security</a:t>
            </a:r>
          </a:p>
        </p:txBody>
      </p:sp>
      <p:sp>
        <p:nvSpPr>
          <p:cNvPr id="3" name="Content Placeholder 2"/>
          <p:cNvSpPr>
            <a:spLocks noGrp="1"/>
          </p:cNvSpPr>
          <p:nvPr>
            <p:ph idx="1"/>
          </p:nvPr>
        </p:nvSpPr>
        <p:spPr/>
        <p:txBody>
          <a:bodyPr>
            <a:normAutofit fontScale="85000" lnSpcReduction="20000"/>
          </a:bodyPr>
          <a:lstStyle/>
          <a:p>
            <a:r>
              <a:rPr lang="en-US" dirty="0"/>
              <a:t>Most organizations schedules tasks to be run at predetermined times, and when those tasks involve database access, authority must be granted to the scheduler. </a:t>
            </a:r>
          </a:p>
          <a:p>
            <a:r>
              <a:rPr lang="en-US" dirty="0"/>
              <a:t>It is not a very good idea to grant SYSADM authority to the job scheduler. </a:t>
            </a:r>
          </a:p>
          <a:p>
            <a:r>
              <a:rPr lang="en-US" dirty="0"/>
              <a:t>Doing so would permit any job to perform any database task—creating potentially severe security problems.</a:t>
            </a:r>
          </a:p>
          <a:p>
            <a:r>
              <a:rPr lang="en-US" dirty="0"/>
              <a:t>Instead, determine how to grant individual authorization to specific jobs using the facilities of the scheduling package and the DBMS. </a:t>
            </a:r>
          </a:p>
        </p:txBody>
      </p:sp>
    </p:spTree>
    <p:extLst>
      <p:ext uri="{BB962C8B-B14F-4D97-AF65-F5344CB8AC3E}">
        <p14:creationId xmlns:p14="http://schemas.microsoft.com/office/powerpoint/2010/main" val="983276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Non-DBMS DBA Security</a:t>
            </a:r>
          </a:p>
        </p:txBody>
      </p:sp>
      <p:sp>
        <p:nvSpPr>
          <p:cNvPr id="3" name="Content Placeholder 2"/>
          <p:cNvSpPr>
            <a:spLocks noGrp="1"/>
          </p:cNvSpPr>
          <p:nvPr>
            <p:ph idx="1"/>
          </p:nvPr>
        </p:nvSpPr>
        <p:spPr/>
        <p:txBody>
          <a:bodyPr>
            <a:normAutofit fontScale="92500" lnSpcReduction="10000"/>
          </a:bodyPr>
          <a:lstStyle/>
          <a:p>
            <a:r>
              <a:rPr lang="en-US" dirty="0"/>
              <a:t>The DBA will need to possess a fairly high level of operating system authority in order to perform the job of administering and managing the organization’s databases and data. </a:t>
            </a:r>
          </a:p>
          <a:p>
            <a:r>
              <a:rPr lang="en-US" dirty="0"/>
              <a:t>For example, in the UNIX environment some installation tasks require root authority. </a:t>
            </a:r>
          </a:p>
          <a:p>
            <a:r>
              <a:rPr lang="en-US" dirty="0"/>
              <a:t>This situation can be handled in two ways: </a:t>
            </a:r>
          </a:p>
          <a:p>
            <a:pPr lvl="1"/>
            <a:r>
              <a:rPr lang="en-US" dirty="0"/>
              <a:t>Grant the DBA root authority to do the installation, or </a:t>
            </a:r>
          </a:p>
          <a:p>
            <a:pPr lvl="1"/>
            <a:r>
              <a:rPr lang="en-US" dirty="0"/>
              <a:t>Turn the specific installation tasks requiring root authority over to the UNIX system administrator. </a:t>
            </a:r>
          </a:p>
          <a:p>
            <a:endParaRPr lang="en-US" dirty="0"/>
          </a:p>
        </p:txBody>
      </p:sp>
    </p:spTree>
    <p:extLst>
      <p:ext uri="{BB962C8B-B14F-4D97-AF65-F5344CB8AC3E}">
        <p14:creationId xmlns:p14="http://schemas.microsoft.com/office/powerpoint/2010/main" val="2135449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a:t>
            </a:r>
            <a:r>
              <a:rPr lang="en-US" dirty="0" err="1"/>
              <a:t>Fixpacks</a:t>
            </a:r>
            <a:r>
              <a:rPr lang="en-US" dirty="0"/>
              <a:t> and Maintenance</a:t>
            </a:r>
          </a:p>
        </p:txBody>
      </p:sp>
      <p:sp>
        <p:nvSpPr>
          <p:cNvPr id="3" name="Content Placeholder 2"/>
          <p:cNvSpPr>
            <a:spLocks noGrp="1"/>
          </p:cNvSpPr>
          <p:nvPr>
            <p:ph idx="1"/>
          </p:nvPr>
        </p:nvSpPr>
        <p:spPr/>
        <p:txBody>
          <a:bodyPr>
            <a:normAutofit fontScale="92500" lnSpcReduction="10000"/>
          </a:bodyPr>
          <a:lstStyle/>
          <a:p>
            <a:r>
              <a:rPr lang="en-US" dirty="0"/>
              <a:t>Another important consideration with regard to database security is the development and implementation of a DBMS maintenance plan. </a:t>
            </a:r>
          </a:p>
          <a:p>
            <a:r>
              <a:rPr lang="en-US" dirty="0"/>
              <a:t>The DBMS itself must be periodically patched to remedy security defects and other software bugs in the DBMS code. </a:t>
            </a:r>
          </a:p>
          <a:p>
            <a:pPr lvl="1"/>
            <a:r>
              <a:rPr lang="en-US" dirty="0"/>
              <a:t>Failing to apply patches as they are delivered from the DBMS vendor via </a:t>
            </a:r>
            <a:r>
              <a:rPr lang="en-US" dirty="0" err="1"/>
              <a:t>fixpacks</a:t>
            </a:r>
            <a:r>
              <a:rPr lang="en-US" dirty="0"/>
              <a:t>, downloads, and other maintenance streams can cause security issues in your databases.</a:t>
            </a:r>
          </a:p>
        </p:txBody>
      </p:sp>
    </p:spTree>
    <p:extLst>
      <p:ext uri="{BB962C8B-B14F-4D97-AF65-F5344CB8AC3E}">
        <p14:creationId xmlns:p14="http://schemas.microsoft.com/office/powerpoint/2010/main" val="31918134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675563"/>
            <a:ext cx="3094038" cy="453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96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Data Breach Example</a:t>
            </a:r>
          </a:p>
        </p:txBody>
      </p:sp>
      <p:sp>
        <p:nvSpPr>
          <p:cNvPr id="3" name="Content Placeholder 2"/>
          <p:cNvSpPr>
            <a:spLocks noGrp="1"/>
          </p:cNvSpPr>
          <p:nvPr>
            <p:ph idx="1"/>
          </p:nvPr>
        </p:nvSpPr>
        <p:spPr/>
        <p:txBody>
          <a:bodyPr>
            <a:normAutofit fontScale="85000" lnSpcReduction="10000"/>
          </a:bodyPr>
          <a:lstStyle/>
          <a:p>
            <a:r>
              <a:rPr lang="en-US" dirty="0"/>
              <a:t>On February 27, 2008 Health Net Federal Services reported thousands of doctors in eleven states had their personal information (including Social Security numbers) openly posted on a company website. </a:t>
            </a:r>
          </a:p>
          <a:p>
            <a:r>
              <a:rPr lang="en-US" dirty="0"/>
              <a:t>According to the Privacy Rights Clearinghouse, the total number of records involved was 103,000. </a:t>
            </a:r>
          </a:p>
          <a:p>
            <a:r>
              <a:rPr lang="en-US" dirty="0"/>
              <a:t>So what did that cost? </a:t>
            </a:r>
          </a:p>
          <a:p>
            <a:pPr lvl="1"/>
            <a:r>
              <a:rPr lang="en-US" dirty="0"/>
              <a:t>At the low end, the cost is $9.3 million, but at the high end it balloons to over $31.4 million. </a:t>
            </a:r>
          </a:p>
          <a:p>
            <a:pPr lvl="1"/>
            <a:r>
              <a:rPr lang="en-US" dirty="0"/>
              <a:t>Using the Ponemon estimate, which is sort of in the middle, the cost ranges from $18.7 million to $22 million.</a:t>
            </a:r>
          </a:p>
          <a:p>
            <a:endParaRPr lang="en-US" dirty="0"/>
          </a:p>
        </p:txBody>
      </p:sp>
    </p:spTree>
    <p:extLst>
      <p:ext uri="{BB962C8B-B14F-4D97-AF65-F5344CB8AC3E}">
        <p14:creationId xmlns:p14="http://schemas.microsoft.com/office/powerpoint/2010/main" val="314585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762000" y="304800"/>
            <a:ext cx="8001000" cy="838200"/>
          </a:xfrm>
        </p:spPr>
        <p:txBody>
          <a:bodyPr/>
          <a:lstStyle/>
          <a:p>
            <a:r>
              <a:rPr lang="en-US" dirty="0"/>
              <a:t>How Prevalent is this Problem?</a:t>
            </a:r>
          </a:p>
        </p:txBody>
      </p:sp>
      <p:sp>
        <p:nvSpPr>
          <p:cNvPr id="284675" name="Rectangle 3"/>
          <p:cNvSpPr>
            <a:spLocks noGrp="1" noChangeArrowheads="1"/>
          </p:cNvSpPr>
          <p:nvPr>
            <p:ph type="body" idx="1"/>
          </p:nvPr>
        </p:nvSpPr>
        <p:spPr>
          <a:xfrm>
            <a:off x="457200" y="1581604"/>
            <a:ext cx="7027862" cy="3657600"/>
          </a:xfrm>
        </p:spPr>
        <p:txBody>
          <a:bodyPr/>
          <a:lstStyle/>
          <a:p>
            <a:r>
              <a:rPr lang="en-US" sz="2400" b="1" dirty="0"/>
              <a:t>68%</a:t>
            </a:r>
            <a:r>
              <a:rPr lang="en-US" sz="2400" dirty="0"/>
              <a:t> of companies are losing sensitive data or having it stolen out from under them six times a year</a:t>
            </a:r>
          </a:p>
          <a:p>
            <a:r>
              <a:rPr lang="en-US" sz="2400" dirty="0"/>
              <a:t>An additional </a:t>
            </a:r>
            <a:r>
              <a:rPr lang="en-US" sz="2400" b="1" dirty="0"/>
              <a:t>20%</a:t>
            </a:r>
            <a:br>
              <a:rPr lang="en-US" sz="2400" dirty="0"/>
            </a:br>
            <a:r>
              <a:rPr lang="en-US" sz="2400" dirty="0"/>
              <a:t>are losing sensitive </a:t>
            </a:r>
            <a:br>
              <a:rPr lang="en-US" sz="2400" dirty="0"/>
            </a:br>
            <a:r>
              <a:rPr lang="en-US" sz="2400" dirty="0"/>
              <a:t>data 22 times or </a:t>
            </a:r>
            <a:br>
              <a:rPr lang="en-US" sz="2400" dirty="0"/>
            </a:br>
            <a:r>
              <a:rPr lang="en-US" sz="2400" dirty="0"/>
              <a:t>more per year. </a:t>
            </a:r>
            <a:br>
              <a:rPr lang="en-US" sz="2400" dirty="0"/>
            </a:br>
            <a:endParaRPr lang="en-US" sz="2400" dirty="0"/>
          </a:p>
          <a:p>
            <a:endParaRPr lang="en-US" dirty="0"/>
          </a:p>
        </p:txBody>
      </p:sp>
      <p:pic>
        <p:nvPicPr>
          <p:cNvPr id="284676" name="Picture 4"/>
          <p:cNvPicPr>
            <a:picLocks noChangeAspect="1" noChangeArrowheads="1"/>
          </p:cNvPicPr>
          <p:nvPr/>
        </p:nvPicPr>
        <p:blipFill>
          <a:blip r:embed="rId3">
            <a:extLst>
              <a:ext uri="{28A0092B-C50C-407E-A947-70E740481C1C}">
                <a14:useLocalDpi xmlns:a14="http://schemas.microsoft.com/office/drawing/2010/main" val="0"/>
              </a:ext>
            </a:extLst>
          </a:blip>
          <a:srcRect l="9375" t="17969" r="37500" b="39063"/>
          <a:stretch>
            <a:fillRect/>
          </a:stretch>
        </p:blipFill>
        <p:spPr bwMode="auto">
          <a:xfrm>
            <a:off x="4103688" y="2579688"/>
            <a:ext cx="4800600" cy="310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4677" name="Text Box 5"/>
          <p:cNvSpPr txBox="1">
            <a:spLocks noChangeArrowheads="1"/>
          </p:cNvSpPr>
          <p:nvPr/>
        </p:nvSpPr>
        <p:spPr bwMode="auto">
          <a:xfrm>
            <a:off x="1430338" y="4778375"/>
            <a:ext cx="2719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a:latin typeface="Arial" charset="0"/>
              </a:rPr>
              <a:t>Sources: eWeek, March 3, 2007</a:t>
            </a:r>
          </a:p>
          <a:p>
            <a:pPr eaLnBrk="0" hangingPunct="0"/>
            <a:r>
              <a:rPr lang="en-US" sz="1200">
                <a:latin typeface="Arial" charset="0"/>
              </a:rPr>
              <a:t>               IT Policy Compliance Group</a:t>
            </a:r>
          </a:p>
        </p:txBody>
      </p:sp>
      <p:sp>
        <p:nvSpPr>
          <p:cNvPr id="284678" name="Rectangle 6"/>
          <p:cNvSpPr>
            <a:spLocks noChangeArrowheads="1"/>
          </p:cNvSpPr>
          <p:nvPr/>
        </p:nvSpPr>
        <p:spPr bwMode="auto">
          <a:xfrm>
            <a:off x="228600" y="5854700"/>
            <a:ext cx="8716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Arial" charset="0"/>
              </a:rPr>
              <a:t>http://www.eweek.com/c/a/Desktops-and-Notebooks/Report-Some-Companies-Lose-Data-Six-Times-a-Year/</a:t>
            </a:r>
          </a:p>
        </p:txBody>
      </p:sp>
    </p:spTree>
    <p:extLst>
      <p:ext uri="{BB962C8B-B14F-4D97-AF65-F5344CB8AC3E}">
        <p14:creationId xmlns:p14="http://schemas.microsoft.com/office/powerpoint/2010/main" val="250862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Basics</a:t>
            </a:r>
          </a:p>
        </p:txBody>
      </p:sp>
      <p:sp>
        <p:nvSpPr>
          <p:cNvPr id="3" name="Content Placeholder 2"/>
          <p:cNvSpPr>
            <a:spLocks noGrp="1"/>
          </p:cNvSpPr>
          <p:nvPr>
            <p:ph idx="1"/>
          </p:nvPr>
        </p:nvSpPr>
        <p:spPr/>
        <p:txBody>
          <a:bodyPr>
            <a:normAutofit/>
          </a:bodyPr>
          <a:lstStyle/>
          <a:p>
            <a:r>
              <a:rPr lang="en-US" dirty="0"/>
              <a:t>All database resources are controlled by the DBMS.</a:t>
            </a:r>
          </a:p>
          <a:p>
            <a:r>
              <a:rPr lang="en-US" dirty="0"/>
              <a:t>For a user to be able to perform any DBMS operation or function, one of the following conditions must exist:</a:t>
            </a:r>
          </a:p>
          <a:p>
            <a:pPr lvl="1"/>
            <a:r>
              <a:rPr lang="en-US" dirty="0"/>
              <a:t>The user has been granted the ability to perform that function or operation, or</a:t>
            </a:r>
          </a:p>
          <a:p>
            <a:pPr lvl="1"/>
            <a:r>
              <a:rPr lang="en-US" dirty="0"/>
              <a:t>That operation or function has been granted generically to all users.</a:t>
            </a:r>
          </a:p>
          <a:p>
            <a:pPr lvl="1"/>
            <a:endParaRPr lang="en-US" dirty="0"/>
          </a:p>
          <a:p>
            <a:endParaRPr lang="en-US" dirty="0"/>
          </a:p>
        </p:txBody>
      </p:sp>
    </p:spTree>
    <p:extLst>
      <p:ext uri="{BB962C8B-B14F-4D97-AF65-F5344CB8AC3E}">
        <p14:creationId xmlns:p14="http://schemas.microsoft.com/office/powerpoint/2010/main" val="230667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Database Security Challenge</a:t>
            </a: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a:t>Setting up and managing database authorization requires technical expertise and elevated privilege. </a:t>
            </a:r>
          </a:p>
          <a:p>
            <a:r>
              <a:rPr lang="en-US" dirty="0"/>
              <a:t>Many aspects of database security require different utilities, system procedures, and commands to implement. </a:t>
            </a:r>
          </a:p>
          <a:p>
            <a:r>
              <a:rPr lang="en-US" dirty="0"/>
              <a:t>When users require access to multiple databases, on multiple servers distributed across different physical locations, database security administration becomes quite complicated indeed. </a:t>
            </a:r>
          </a:p>
          <a:p>
            <a:r>
              <a:rPr lang="en-US" dirty="0"/>
              <a:t>The commands must be repeated for each database, and there is no central repository for easily modifying and deleting user security settings on multiple databases simultaneously.</a:t>
            </a:r>
          </a:p>
          <a:p>
            <a:endParaRPr lang="en-US" dirty="0"/>
          </a:p>
          <a:p>
            <a:endParaRPr lang="en-US" dirty="0"/>
          </a:p>
        </p:txBody>
      </p:sp>
    </p:spTree>
    <p:extLst>
      <p:ext uri="{BB962C8B-B14F-4D97-AF65-F5344CB8AC3E}">
        <p14:creationId xmlns:p14="http://schemas.microsoft.com/office/powerpoint/2010/main" val="1420120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1802</TotalTime>
  <Words>11796</Words>
  <Application>Microsoft Macintosh PowerPoint</Application>
  <PresentationFormat>On-screen Show (4:3)</PresentationFormat>
  <Paragraphs>573</Paragraphs>
  <Slides>55</Slides>
  <Notes>52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3</vt:i4>
      </vt:variant>
      <vt:variant>
        <vt:lpstr>Slide Titles</vt:lpstr>
      </vt:variant>
      <vt:variant>
        <vt:i4>55</vt:i4>
      </vt:variant>
    </vt:vector>
  </HeadingPairs>
  <TitlesOfParts>
    <vt:vector size="61" baseType="lpstr">
      <vt:lpstr>Arial</vt:lpstr>
      <vt:lpstr>Calibri</vt:lpstr>
      <vt:lpstr>Office Theme</vt:lpstr>
      <vt:lpstr>CorelPhotoPaint.Image.6</vt:lpstr>
      <vt:lpstr>Microsoft Drawing</vt:lpstr>
      <vt:lpstr>MSPowerPoint</vt:lpstr>
      <vt:lpstr>Database Administration: The Complete Guide to Practices and Procedures</vt:lpstr>
      <vt:lpstr>Agenda</vt:lpstr>
      <vt:lpstr>What is a Data Breach?</vt:lpstr>
      <vt:lpstr>Data Breaches</vt:lpstr>
      <vt:lpstr>The Cost of a Security Breach</vt:lpstr>
      <vt:lpstr>A Data Breach Example</vt:lpstr>
      <vt:lpstr>How Prevalent is this Problem?</vt:lpstr>
      <vt:lpstr>Database Security Basics</vt:lpstr>
      <vt:lpstr>The Database Security Challenge</vt:lpstr>
      <vt:lpstr>Who is Responsible for Security?</vt:lpstr>
      <vt:lpstr>Database Security in a Nutshell</vt:lpstr>
      <vt:lpstr>Authentication</vt:lpstr>
      <vt:lpstr>Login Details</vt:lpstr>
      <vt:lpstr>Password Guidance</vt:lpstr>
      <vt:lpstr>Login Guidance</vt:lpstr>
      <vt:lpstr>PowerPoint Presentation</vt:lpstr>
      <vt:lpstr>Granting and Revoking Authority</vt:lpstr>
      <vt:lpstr>Granting Authority</vt:lpstr>
      <vt:lpstr>Types of Privileges</vt:lpstr>
      <vt:lpstr>Table Privileges</vt:lpstr>
      <vt:lpstr>Database Object Privileges</vt:lpstr>
      <vt:lpstr>System Privileges</vt:lpstr>
      <vt:lpstr>Program &amp; Procedure Privileges</vt:lpstr>
      <vt:lpstr>PUBLIC Authority</vt:lpstr>
      <vt:lpstr>Revoking Authority</vt:lpstr>
      <vt:lpstr>PowerPoint Presentation</vt:lpstr>
      <vt:lpstr>Chronology and Revokes</vt:lpstr>
      <vt:lpstr>Label Based Access Control (LBAC)</vt:lpstr>
      <vt:lpstr>LBAC Configuation</vt:lpstr>
      <vt:lpstr>LBAC in Action</vt:lpstr>
      <vt:lpstr>LBAC Example</vt:lpstr>
      <vt:lpstr>Authorization Roles and Groups</vt:lpstr>
      <vt:lpstr>Roles</vt:lpstr>
      <vt:lpstr>Groups</vt:lpstr>
      <vt:lpstr>Limit the Number of SA Users</vt:lpstr>
      <vt:lpstr>Groups and Cascading Revokes</vt:lpstr>
      <vt:lpstr>Using Views for Security</vt:lpstr>
      <vt:lpstr>Vertical and Horizontal  Restriction in Views</vt:lpstr>
      <vt:lpstr>Using Stored Procedures for Security</vt:lpstr>
      <vt:lpstr>PowerPoint Presentation</vt:lpstr>
      <vt:lpstr>Type of Encryption</vt:lpstr>
      <vt:lpstr>“At Rest” Encryption</vt:lpstr>
      <vt:lpstr>“In Transit” Encryption</vt:lpstr>
      <vt:lpstr>SQL Injection</vt:lpstr>
      <vt:lpstr>SQL Injection Attacks  “In The News”</vt:lpstr>
      <vt:lpstr>SQL Injection Example</vt:lpstr>
      <vt:lpstr>The SQL Injection Bad News?</vt:lpstr>
      <vt:lpstr>Another Type of SQL Injection</vt:lpstr>
      <vt:lpstr>SQL Injection Prevention</vt:lpstr>
      <vt:lpstr>Auditing</vt:lpstr>
      <vt:lpstr>External Security</vt:lpstr>
      <vt:lpstr>Job Scheduling and Security</vt:lpstr>
      <vt:lpstr>Non-DBMS DBA Security</vt:lpstr>
      <vt:lpstr>DBMS Fixpacks and Maintenance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Administration: The Complete Guide to Practices and Procedures</dc:title>
  <dc:creator>mullc</dc:creator>
  <cp:lastModifiedBy>Microsoft Office User</cp:lastModifiedBy>
  <cp:revision>148</cp:revision>
  <dcterms:created xsi:type="dcterms:W3CDTF">2012-03-29T04:22:01Z</dcterms:created>
  <dcterms:modified xsi:type="dcterms:W3CDTF">2023-12-29T08:41:12Z</dcterms:modified>
</cp:coreProperties>
</file>