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35" r:id="rId2"/>
    <p:sldId id="532" r:id="rId3"/>
    <p:sldId id="533" r:id="rId4"/>
    <p:sldId id="441" r:id="rId5"/>
    <p:sldId id="442" r:id="rId6"/>
    <p:sldId id="522" r:id="rId7"/>
    <p:sldId id="483" r:id="rId8"/>
    <p:sldId id="506" r:id="rId9"/>
    <p:sldId id="467" r:id="rId10"/>
    <p:sldId id="468" r:id="rId11"/>
    <p:sldId id="493" r:id="rId12"/>
    <p:sldId id="464" r:id="rId13"/>
    <p:sldId id="445" r:id="rId14"/>
    <p:sldId id="446" r:id="rId15"/>
    <p:sldId id="479" r:id="rId16"/>
    <p:sldId id="498" r:id="rId17"/>
    <p:sldId id="500" r:id="rId18"/>
    <p:sldId id="501" r:id="rId19"/>
    <p:sldId id="503" r:id="rId20"/>
    <p:sldId id="534" r:id="rId21"/>
    <p:sldId id="537" r:id="rId22"/>
    <p:sldId id="484" r:id="rId23"/>
    <p:sldId id="496" r:id="rId24"/>
    <p:sldId id="452" r:id="rId25"/>
    <p:sldId id="519" r:id="rId26"/>
    <p:sldId id="507" r:id="rId27"/>
    <p:sldId id="518" r:id="rId28"/>
    <p:sldId id="520" r:id="rId29"/>
    <p:sldId id="470" r:id="rId30"/>
    <p:sldId id="473" r:id="rId31"/>
    <p:sldId id="458" r:id="rId32"/>
    <p:sldId id="459" r:id="rId33"/>
    <p:sldId id="485" r:id="rId34"/>
    <p:sldId id="486" r:id="rId35"/>
  </p:sldIdLst>
  <p:sldSz cx="9144000" cy="6858000" type="screen4x3"/>
  <p:notesSz cx="70104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62"/>
  </p:normalViewPr>
  <p:slideViewPr>
    <p:cSldViewPr>
      <p:cViewPr varScale="1">
        <p:scale>
          <a:sx n="153" d="100"/>
          <a:sy n="153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15F083-40C9-FD14-8B66-0C1DD7C62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0375"/>
          </a:xfrm>
          <a:prstGeom prst="rect">
            <a:avLst/>
          </a:prstGeom>
        </p:spPr>
        <p:txBody>
          <a:bodyPr vert="horz" lIns="92592" tIns="46296" rIns="92592" bIns="46296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D843A-504A-841E-485B-813417470F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0375"/>
          </a:xfrm>
          <a:prstGeom prst="rect">
            <a:avLst/>
          </a:prstGeom>
        </p:spPr>
        <p:txBody>
          <a:bodyPr vert="horz" lIns="92592" tIns="46296" rIns="92592" bIns="46296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726073C-BB3E-3349-A283-FC17AF7D0CED}" type="datetimeFigureOut">
              <a:rPr lang="en-US"/>
              <a:pPr>
                <a:defRPr/>
              </a:pPr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7DB6-19DD-9AC1-9399-4BCC54821F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2838"/>
            <a:ext cx="3038475" cy="460375"/>
          </a:xfrm>
          <a:prstGeom prst="rect">
            <a:avLst/>
          </a:prstGeom>
        </p:spPr>
        <p:txBody>
          <a:bodyPr vert="horz" lIns="92592" tIns="46296" rIns="92592" bIns="46296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2B61-7A5D-E32B-A7F0-5881B5358D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32838"/>
            <a:ext cx="3038475" cy="460375"/>
          </a:xfrm>
          <a:prstGeom prst="rect">
            <a:avLst/>
          </a:prstGeom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A7D9E1-13AA-8348-941A-C201FF4CD4F0}" type="slidenum">
              <a:rPr lang="en-US" altLang="en-ET"/>
              <a:pPr/>
              <a:t>‹#›</a:t>
            </a:fld>
            <a:endParaRPr lang="en-US" altLang="en-E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5BF7D1-5023-6118-49CE-1651CF8196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488BC01-D062-4F02-7A16-9141894B18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9E331A0-B977-7D96-77C0-F634A08A430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650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3CDB5D1-ADB1-9ACA-183A-D572FFEA5F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67213"/>
            <a:ext cx="5607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13DD05A-0786-7E71-9C33-2B62BCF739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283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C3DE2FB-C9F9-834B-7C5F-51C744399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3283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01521DC1-B017-7B4B-A649-837FAC991105}" type="slidenum">
              <a:rPr lang="en-US" altLang="en-ET"/>
              <a:pPr/>
              <a:t>‹#›</a:t>
            </a:fld>
            <a:endParaRPr lang="en-US" altLang="en-E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3B22733-B8BE-BC43-B252-305A71021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7330FB1A-CADF-8A41-9929-6E85C48B682F}" type="slidenum">
              <a:rPr lang="en-US" altLang="en-ET"/>
              <a:pPr/>
              <a:t>1</a:t>
            </a:fld>
            <a:endParaRPr lang="en-US" altLang="en-ET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817BA9-DBCC-088D-939E-D8BC441573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813E54C-A5F1-7080-E177-B4447701B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ET" altLang="en-E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DE04AAB-E2D5-8194-D127-7C9472B4D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53BD538-421D-3047-9206-B3955B73730D}" type="slidenum">
              <a:rPr lang="en-US" altLang="en-ET"/>
              <a:pPr/>
              <a:t>2</a:t>
            </a:fld>
            <a:endParaRPr lang="en-US" altLang="en-ET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CDC2130-DC68-28DA-0065-F998A73EA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FEB5268-52C6-418A-B27E-7A225F592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68800"/>
            <a:ext cx="51403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ET"/>
              <a:t>Note the level becomes more abstract as we go from data, to information, and to knowledge.</a:t>
            </a:r>
          </a:p>
          <a:p>
            <a:pPr eaLnBrk="1" hangingPunct="1"/>
            <a:endParaRPr lang="en-US" altLang="en-ET"/>
          </a:p>
          <a:p>
            <a:pPr eaLnBrk="1" hangingPunct="1"/>
            <a:endParaRPr lang="en-US" altLang="en-E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E8F6231-A417-57DD-3B55-50D8E5BA7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8363E2F6-621E-3C40-8282-FBD54D72541A}" type="slidenum">
              <a:rPr lang="en-US" altLang="en-ET"/>
              <a:pPr/>
              <a:t>3</a:t>
            </a:fld>
            <a:endParaRPr lang="en-US" altLang="en-ET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2FBD09D-F4D3-E7B4-FEAD-3BCA3EDFC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94D6CCA-DE5E-AF72-BB69-D3B9C88F6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68800"/>
            <a:ext cx="51403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ET"/>
              <a:t>Note the level becomes more abstract as we go from data, to information, and to knowledge.</a:t>
            </a:r>
          </a:p>
          <a:p>
            <a:pPr eaLnBrk="1" hangingPunct="1"/>
            <a:endParaRPr lang="en-US" altLang="en-ET"/>
          </a:p>
          <a:p>
            <a:pPr eaLnBrk="1" hangingPunct="1"/>
            <a:r>
              <a:rPr lang="en-US" altLang="en-ET"/>
              <a:t>It is the knowledge that we have that enables us to make decisions.</a:t>
            </a:r>
          </a:p>
          <a:p>
            <a:pPr eaLnBrk="1" hangingPunct="1"/>
            <a:endParaRPr lang="en-US" altLang="en-E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>
            <a:extLst>
              <a:ext uri="{FF2B5EF4-FFF2-40B4-BE49-F238E27FC236}">
                <a16:creationId xmlns:a16="http://schemas.microsoft.com/office/drawing/2014/main" id="{15B607D0-9015-5456-C388-E4413AF80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EDD1BC1-01BA-EC44-B5E5-2FBF71389B50}" type="slidenum">
              <a:rPr lang="en-US" altLang="en-ET"/>
              <a:pPr/>
              <a:t>9</a:t>
            </a:fld>
            <a:endParaRPr lang="en-US" altLang="en-ET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0DF9A7B3-4D37-36CE-D7B9-BC340B227B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16013" y="304800"/>
            <a:ext cx="4775200" cy="3581400"/>
          </a:xfrm>
          <a:solidFill>
            <a:srgbClr val="FFFFFF"/>
          </a:solidFill>
          <a:ln/>
        </p:spPr>
      </p:sp>
      <p:sp>
        <p:nvSpPr>
          <p:cNvPr id="41988" name="Text Box 2">
            <a:extLst>
              <a:ext uri="{FF2B5EF4-FFF2-40B4-BE49-F238E27FC236}">
                <a16:creationId xmlns:a16="http://schemas.microsoft.com/office/drawing/2014/main" id="{526FE989-59A2-8D63-4CBC-33D066E61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40225"/>
            <a:ext cx="5983288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592" tIns="46296" rIns="92592" bIns="4629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ET" altLang="en-E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5997495-CA4E-C08B-0C46-8261002AB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A8DCC3F4-1387-554A-91C5-40C97F797C15}" type="slidenum">
              <a:rPr lang="en-US" altLang="en-ET"/>
              <a:pPr/>
              <a:t>10</a:t>
            </a:fld>
            <a:endParaRPr lang="en-US" altLang="en-ET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A5EEC11-83BD-9E74-2359-4CBE28E35F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4A7AF0D-76CE-CC50-7A10-640A7B5FD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ET" altLang="en-E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>
            <a:extLst>
              <a:ext uri="{FF2B5EF4-FFF2-40B4-BE49-F238E27FC236}">
                <a16:creationId xmlns:a16="http://schemas.microsoft.com/office/drawing/2014/main" id="{DA2C5716-3982-A41E-487C-B6D1FF4A1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7BEDAC68-F946-DF4B-91D2-263280211290}" type="slidenum">
              <a:rPr lang="en-US" altLang="en-ET"/>
              <a:pPr/>
              <a:t>15</a:t>
            </a:fld>
            <a:endParaRPr lang="en-US" altLang="en-ET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570122F9-C77D-E937-6ADE-5AD10C33E0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16013" y="304800"/>
            <a:ext cx="4775200" cy="3581400"/>
          </a:xfrm>
          <a:solidFill>
            <a:srgbClr val="FFFFFF"/>
          </a:solidFill>
          <a:ln/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BC1034A2-813B-AB26-749D-BF4389AC5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40225"/>
            <a:ext cx="5983288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592" tIns="46296" rIns="92592" bIns="4629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ET" altLang="en-E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AD30851-3251-8D39-0AA1-53F1AE4F0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87E68FA9-EF89-6A4E-8EA9-EDA7B39545A7}" type="slidenum">
              <a:rPr lang="en-US" altLang="en-ET"/>
              <a:pPr/>
              <a:t>29</a:t>
            </a:fld>
            <a:endParaRPr lang="en-US" altLang="en-ET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6F803B5-2AE2-3F39-A381-FF67890919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476B7C4-5689-878A-9381-055C3CE80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ET" altLang="en-E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8649AD7-D93B-EDED-D636-F92C998FA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483EA287-2022-684A-893D-301D4C797341}" type="slidenum">
              <a:rPr lang="en-US" altLang="en-ET"/>
              <a:pPr/>
              <a:t>30</a:t>
            </a:fld>
            <a:endParaRPr lang="en-US" altLang="en-ET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A3E3D2C-C108-08E4-D1B1-AF9D69059C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083CBF9-770D-645C-80A5-03F0C4726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ET" altLang="en-E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5B08D3-ED38-F387-B97A-57EF7C8FF5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1C3E4-3A6F-E012-2D6B-13D501C5E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DA153D-704E-E2CC-0C3F-274F473C4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49307-7DB9-F04F-A260-6B93656C8C52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79386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557D04-E15B-5193-B06C-C092610B6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752D17-F3CC-316F-6725-480D80559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DB9B1F-5F6D-3125-FA4A-4670B3506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D8832-E7C8-264E-82A6-F00F3A2D84E6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342192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C99D8F-AABD-89FD-E472-7FA40F39C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A5C8E3-EA6E-8A2A-AAD5-E8DC64995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CC727E-36D4-F777-615C-5A17C0AE7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2FB89-BD43-4D4C-8FA7-7ADC8BFC57A3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31776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941571-7C8F-6AD8-0774-4368CAD644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B45CF31-3131-C914-0655-21A242287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8E7710-E4AC-5172-2693-3FA714D18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A663-969C-DD41-862C-E80BC70276D7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1929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E2B36-BA97-9311-6173-7BF2154CE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9E791-B3E1-0EF3-CDA3-F7CF1C732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AE87D-E238-7669-472A-A74466E40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5496C-70AA-8F4D-A870-6CFEAE76880C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287154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96E3-1566-C19C-2EF6-2EA323FE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DB42-76BE-5242-A9DE-A84E0FAF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B8E2-E07E-C2AA-82A4-2838E1F5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C22D7F-F85C-8E40-BA05-5A7602F3986C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270797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0383D9-5482-FE53-E773-B057AC658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758B4A-0702-85C7-F1F0-E5572C0BA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8C10C1-2207-375D-9393-0FB91A590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28727-F621-6C49-82E1-3460B674DB02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6055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6DF1A6-5E6E-43AB-2380-81E850DFE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1800B3-22C4-F790-01D2-23E63856E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F4FD04-A715-8F4A-2BF0-869E5BA32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76007-1F47-EC4B-B096-BDDF88BBF40B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14040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1DC52-1022-5870-196D-8535570F7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31D11-384F-8863-1209-1B5EEAD6D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D7351-2A2E-8820-598A-C7EB2B1274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93099-BD7C-1947-81A7-C9D3C3D4F6BC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117146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9A3CED-EFFC-46E1-C1BE-473AA8CBA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4EEF432-9FC5-33D6-5071-6FA21F805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6D3A7A-1B84-ACED-43F0-F951C508B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EBC9C-F644-7B4D-866E-977FE936943C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280839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00B8B6D-5078-FAA6-93A5-79A0449D60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D211D1-C318-838F-7DFA-2018F4949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13CADF-43B5-5030-A26A-DBCC3D46D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AF638-CB29-D444-B0F2-9325BF1D269F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3965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E19E75-4BB3-A22F-8A11-5953CD29C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805714-4F44-11EA-7150-B32182790F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272606-D2CF-AE33-7C24-15B308D9C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CA4B-003E-F740-A49A-2693D88EB251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22211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574D-0DC8-C3C4-C010-5FA620F58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EB9B1-543B-12AE-AC90-4337998EB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31BB5-5099-C2DA-33DD-887C28D71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20475-B3AA-0C44-B981-9705D6E194D8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30723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82B32-EFB9-A8C5-B90E-38C1596DD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3AE0-0F5A-66B4-E297-0FEDE379C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7421F-F16F-A4A3-99C2-96F6965CF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CAC7E-BF14-C140-93D7-562BF925C50A}" type="slidenum">
              <a:rPr lang="en-US" altLang="en-ET"/>
              <a:pPr/>
              <a:t>‹#›</a:t>
            </a:fld>
            <a:endParaRPr lang="en-US" altLang="en-ET"/>
          </a:p>
        </p:txBody>
      </p:sp>
    </p:spTree>
    <p:extLst>
      <p:ext uri="{BB962C8B-B14F-4D97-AF65-F5344CB8AC3E}">
        <p14:creationId xmlns:p14="http://schemas.microsoft.com/office/powerpoint/2010/main" val="4475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2B4A0B-F60C-F827-7039-2CAB4059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CFFE3C-0B2B-E5B1-4FFE-56ABC5B7D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ET"/>
              <a:t>Click to edit Master text styles</a:t>
            </a:r>
          </a:p>
          <a:p>
            <a:pPr lvl="1"/>
            <a:r>
              <a:rPr lang="en-US" altLang="en-ET"/>
              <a:t>Second level</a:t>
            </a:r>
          </a:p>
          <a:p>
            <a:pPr lvl="2"/>
            <a:r>
              <a:rPr lang="en-US" altLang="en-ET"/>
              <a:t>Third level</a:t>
            </a:r>
          </a:p>
          <a:p>
            <a:pPr lvl="3"/>
            <a:r>
              <a:rPr lang="en-US" altLang="en-ET"/>
              <a:t>Fourth level</a:t>
            </a:r>
          </a:p>
          <a:p>
            <a:pPr lvl="4"/>
            <a:r>
              <a:rPr lang="en-US" altLang="en-E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39BEF6-E618-FADB-F0CA-FBC2E6D833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6D3D7C-2CFA-BE4E-5A69-EEC47A28EB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0975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Lectures                                                                 Lecture 1: Introduction                                                             Padhraic Smyth, UC Irvine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011F6D-9C8E-99B7-C617-F7F0AB56E9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fld id="{FB72BED7-FD2A-AC4C-9BB2-C29F63F403E9}" type="slidenum">
              <a:rPr lang="en-US" altLang="en-ET"/>
              <a:pPr/>
              <a:t>‹#›</a:t>
            </a:fld>
            <a:endParaRPr lang="en-US" altLang="en-E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  <p:sldLayoutId id="2147484710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6216A9-637D-84C7-0E1A-F3D09DF18E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pPr eaLnBrk="1" hangingPunct="1"/>
            <a:br>
              <a:rPr lang="en-US" altLang="en-ET" sz="4800"/>
            </a:br>
            <a:r>
              <a:rPr lang="en-US" altLang="en-ET" sz="3600"/>
              <a:t>Chapter one</a:t>
            </a:r>
            <a:br>
              <a:rPr lang="en-US" altLang="en-ET" sz="4800"/>
            </a:br>
            <a:r>
              <a:rPr lang="en-US" altLang="en-ET" sz="3600"/>
              <a:t>Introduction to Data-Analytic Thinking </a:t>
            </a:r>
            <a:endParaRPr lang="en-US" altLang="en-ET" sz="4800"/>
          </a:p>
        </p:txBody>
      </p:sp>
      <p:sp>
        <p:nvSpPr>
          <p:cNvPr id="3075" name="Subtitle 5">
            <a:extLst>
              <a:ext uri="{FF2B5EF4-FFF2-40B4-BE49-F238E27FC236}">
                <a16:creationId xmlns:a16="http://schemas.microsoft.com/office/drawing/2014/main" id="{567B5349-0748-41F3-6453-FF780084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pPr eaLnBrk="1" hangingPunct="1"/>
            <a:endParaRPr lang="en-ET" altLang="en-E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6C53A1C-4839-2CD2-B6C7-9764835A0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altLang="en-ET" sz="3600"/>
              <a:t>Why DM Now: </a:t>
            </a:r>
            <a:r>
              <a:rPr lang="en-US" altLang="en-ET" sz="3600"/>
              <a:t>Powerful computers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6D949E9-F3EB-297B-62EF-7F170CAD1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769938"/>
            <a:ext cx="8915400" cy="5791200"/>
          </a:xfrm>
        </p:spPr>
        <p:txBody>
          <a:bodyPr lIns="90488" tIns="44450" rIns="90488" bIns="44450"/>
          <a:lstStyle/>
          <a:p>
            <a:pPr>
              <a:spcBef>
                <a:spcPts val="0"/>
              </a:spcBef>
              <a:defRPr/>
            </a:pPr>
            <a:r>
              <a:rPr lang="en-US" sz="2600" dirty="0"/>
              <a:t>Powerful computers: </a:t>
            </a:r>
            <a:r>
              <a:rPr lang="en-GB" dirty="0"/>
              <a:t>The computing power is increased and is also affordable</a:t>
            </a:r>
            <a:endParaRPr lang="en-US" dirty="0"/>
          </a:p>
          <a:p>
            <a:pPr marL="457200" lvl="1" indent="-182563">
              <a:spcBef>
                <a:spcPts val="0"/>
              </a:spcBef>
              <a:defRPr/>
            </a:pPr>
            <a:r>
              <a:rPr lang="en-US" sz="2400" dirty="0"/>
              <a:t>The need for improved computational engines can now be met in a cost-effective manner with parallel multiprocessor computer technology.</a:t>
            </a:r>
          </a:p>
          <a:p>
            <a:pPr eaLnBrk="1" hangingPunct="1">
              <a:defRPr/>
            </a:pPr>
            <a:r>
              <a:rPr lang="en-US" dirty="0"/>
              <a:t>Technological Driving Factors </a:t>
            </a:r>
          </a:p>
          <a:p>
            <a:pPr lvl="1" eaLnBrk="1" hangingPunct="1">
              <a:defRPr/>
            </a:pPr>
            <a:r>
              <a:rPr lang="en-US" sz="2400" dirty="0"/>
              <a:t>Larger, cheaper memory (in hundred GBs, not in MBs)</a:t>
            </a:r>
          </a:p>
          <a:p>
            <a:pPr lvl="2" eaLnBrk="1" hangingPunct="1">
              <a:defRPr/>
            </a:pPr>
            <a:r>
              <a:rPr lang="en-US" dirty="0"/>
              <a:t>Moore’s law for magnetic disk density </a:t>
            </a:r>
            <a:br>
              <a:rPr lang="en-US" dirty="0"/>
            </a:br>
            <a:r>
              <a:rPr lang="en-US" dirty="0"/>
              <a:t>           “capacity doubles every 18 months” </a:t>
            </a:r>
          </a:p>
          <a:p>
            <a:pPr lvl="2" eaLnBrk="1" hangingPunct="1">
              <a:defRPr/>
            </a:pPr>
            <a:r>
              <a:rPr lang="en-US" dirty="0"/>
              <a:t>Storage cost per byte falling rapidly</a:t>
            </a:r>
            <a:endParaRPr lang="en-US" sz="1000" dirty="0"/>
          </a:p>
          <a:p>
            <a:pPr lvl="1" eaLnBrk="1" hangingPunct="1">
              <a:defRPr/>
            </a:pPr>
            <a:r>
              <a:rPr lang="en-US" sz="2400" dirty="0"/>
              <a:t>Faster, cheaper processors (in GHz, not in MHz)</a:t>
            </a:r>
          </a:p>
          <a:p>
            <a:pPr lvl="2" eaLnBrk="1" hangingPunct="1">
              <a:defRPr/>
            </a:pPr>
            <a:r>
              <a:rPr lang="en-US" dirty="0"/>
              <a:t>the CRAY of 15 years ago is now on your desk </a:t>
            </a:r>
            <a:endParaRPr lang="en-US" sz="1000" dirty="0"/>
          </a:p>
          <a:p>
            <a:pPr lvl="1" eaLnBrk="1" hangingPunct="1">
              <a:defRPr/>
            </a:pPr>
            <a:r>
              <a:rPr lang="en-US" sz="2400" dirty="0"/>
              <a:t>Success of Relational Databases and the World Wide Web  </a:t>
            </a:r>
          </a:p>
          <a:p>
            <a:pPr lvl="2" eaLnBrk="1" hangingPunct="1">
              <a:defRPr/>
            </a:pPr>
            <a:r>
              <a:rPr lang="en-US" dirty="0"/>
              <a:t>everybody is a “data owner” </a:t>
            </a:r>
          </a:p>
          <a:p>
            <a:pPr lvl="1" eaLnBrk="1" hangingPunct="1">
              <a:defRPr/>
            </a:pP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71B1625-9AD0-9E7E-3E77-6A9C56F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GB" altLang="en-ET" sz="4400"/>
              <a:t>Why DM Now: </a:t>
            </a:r>
            <a:r>
              <a:rPr lang="en-US" altLang="en-ET" sz="4400"/>
              <a:t>DM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6590-82A6-9668-CF41-E8FBB683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5626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sz="2800" dirty="0"/>
              <a:t>Commercial products (for data mining) are available</a:t>
            </a:r>
          </a:p>
          <a:p>
            <a:pPr marL="571500" lvl="1" indent="-228600">
              <a:spcBef>
                <a:spcPts val="0"/>
              </a:spcBef>
              <a:defRPr/>
            </a:pPr>
            <a:r>
              <a:rPr lang="en-US" sz="2400" dirty="0"/>
              <a:t>Data mining algorithms have been matured &amp; there are reliable tools that consistently outperform older statistical methods.</a:t>
            </a:r>
          </a:p>
          <a:p>
            <a:pPr marL="571500" lvl="1" indent="-228600" eaLnBrk="1" hangingPunct="1">
              <a:defRPr/>
            </a:pPr>
            <a:r>
              <a:rPr lang="en-US" sz="2400" dirty="0"/>
              <a:t>New ideas in machine learning/statistics  </a:t>
            </a:r>
          </a:p>
          <a:p>
            <a:pPr marL="914400" lvl="2" eaLnBrk="1" hangingPunct="1">
              <a:defRPr/>
            </a:pPr>
            <a:r>
              <a:rPr lang="en-US" dirty="0"/>
              <a:t>Boosting, SVMs, decision trees, Bayes, text models, etc</a:t>
            </a:r>
          </a:p>
          <a:p>
            <a:pPr marL="514350" lvl="1" eaLnBrk="1" hangingPunct="1">
              <a:defRPr/>
            </a:pPr>
            <a:r>
              <a:rPr lang="en-US" sz="2400" dirty="0"/>
              <a:t>Existence of around 20-30 mining tool vendors</a:t>
            </a:r>
          </a:p>
          <a:p>
            <a:pPr marL="228600" lvl="1" indent="0" eaLnBrk="1" hangingPunct="1">
              <a:spcBef>
                <a:spcPts val="0"/>
              </a:spcBef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B0338EAE-AE3A-448A-0CA8-8BCDE579B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ET" sz="4000"/>
              <a:t>Example: Why Data Mining</a:t>
            </a:r>
          </a:p>
        </p:txBody>
      </p:sp>
      <p:sp>
        <p:nvSpPr>
          <p:cNvPr id="58371" name="Rectangle 1027">
            <a:extLst>
              <a:ext uri="{FF2B5EF4-FFF2-40B4-BE49-F238E27FC236}">
                <a16:creationId xmlns:a16="http://schemas.microsoft.com/office/drawing/2014/main" id="{69279E52-2B06-4901-1305-C8C7C7252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ET" sz="2800"/>
              <a:t>Fraud detection/Network intrusion detection</a:t>
            </a:r>
            <a:endParaRPr lang="en-US" altLang="en-ET"/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ET" sz="2400"/>
              <a:t>Which types of transactions are likely to be fraudulent, given the demographics and transactional history of a particular customer?</a:t>
            </a:r>
            <a:r>
              <a:rPr lang="en-US" altLang="en-ET"/>
              <a:t> </a:t>
            </a:r>
            <a:endParaRPr lang="en-US" altLang="en-ET" sz="28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ET" sz="2800"/>
              <a:t>Customer relationship management</a:t>
            </a:r>
            <a:r>
              <a:rPr lang="en-US" altLang="en-ET"/>
              <a:t>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ET" sz="2400"/>
              <a:t>Which of my customers are likely to be the most loyal, and which are most likely to leave for a competitor?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ET" sz="5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ET" sz="2800"/>
              <a:t>Credit ratings</a:t>
            </a:r>
            <a:r>
              <a:rPr lang="en-US" altLang="en-ET"/>
              <a:t>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ET" sz="2400"/>
              <a:t>Given a database of 100,000 names, which persons are the least likely to default on their credit cards?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ET" sz="5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ET" sz="2800"/>
              <a:t>Targeted marketing</a:t>
            </a:r>
            <a:r>
              <a:rPr lang="en-US" altLang="en-ET"/>
              <a:t>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ET" sz="2400"/>
              <a:t>Identify likely responders to sales promotions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ET" sz="50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altLang="en-ET" sz="2800"/>
          </a:p>
        </p:txBody>
      </p:sp>
      <p:sp>
        <p:nvSpPr>
          <p:cNvPr id="58372" name="Text Box 1028">
            <a:extLst>
              <a:ext uri="{FF2B5EF4-FFF2-40B4-BE49-F238E27FC236}">
                <a16:creationId xmlns:a16="http://schemas.microsoft.com/office/drawing/2014/main" id="{A8F3ED04-24F9-582A-166B-2C0D45F0A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2638"/>
            <a:ext cx="845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ET" sz="2400" b="1">
                <a:solidFill>
                  <a:schemeClr val="tx2"/>
                </a:solidFill>
                <a:latin typeface="Tahoma" panose="020B0604030504040204" pitchFamily="34" charset="0"/>
              </a:rPr>
              <a:t>Data Mining helps extract such useful information</a:t>
            </a:r>
            <a:endParaRPr lang="en-US" altLang="en-ET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258C613B-AD25-1A70-DA2C-BE9CEA4AE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r>
              <a:rPr lang="en-US" altLang="en-ET"/>
              <a:t>Database Processing vs. Data Mining Processing</a:t>
            </a:r>
          </a:p>
        </p:txBody>
      </p:sp>
      <p:sp>
        <p:nvSpPr>
          <p:cNvPr id="15363" name="Text Box 10">
            <a:extLst>
              <a:ext uri="{FF2B5EF4-FFF2-40B4-BE49-F238E27FC236}">
                <a16:creationId xmlns:a16="http://schemas.microsoft.com/office/drawing/2014/main" id="{8E2073F9-CB07-301D-520B-DC640874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ET" altLang="en-ET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160BC1-7E94-438E-FAD6-6C964B70104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992188"/>
          <a:ext cx="8839200" cy="563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659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Database</a:t>
                      </a:r>
                    </a:p>
                  </a:txBody>
                  <a:tcPr marT="45717" marB="4571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Data mining</a:t>
                      </a:r>
                    </a:p>
                  </a:txBody>
                  <a:tcPr marT="45717" marB="4571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Comments </a:t>
                      </a:r>
                    </a:p>
                  </a:txBody>
                  <a:tcPr marT="45717" marB="4571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70">
                <a:tc>
                  <a:txBody>
                    <a:bodyPr/>
                    <a:lstStyle/>
                    <a:p>
                      <a:r>
                        <a:rPr lang="en-US" sz="2400" dirty="0"/>
                        <a:t>Query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Font typeface="Arial" pitchFamily="34" charset="0"/>
                        <a:buNone/>
                      </a:pPr>
                      <a:r>
                        <a:rPr lang="en-US" sz="2400" dirty="0"/>
                        <a:t>Well defined</a:t>
                      </a:r>
                    </a:p>
                    <a:p>
                      <a:pPr marL="0" lvl="0" indent="0">
                        <a:lnSpc>
                          <a:spcPct val="90000"/>
                        </a:lnSpc>
                        <a:buFont typeface="Arial" pitchFamily="34" charset="0"/>
                        <a:buNone/>
                      </a:pPr>
                      <a:r>
                        <a:rPr lang="en-US" sz="2400" dirty="0"/>
                        <a:t>Structured Query Language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Poorly defined</a:t>
                      </a:r>
                    </a:p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sz="2400" dirty="0"/>
                        <a:t>No precise query language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2400" dirty="0"/>
                        <a:t>The data miner might not know what he exactly wants to see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97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Data</a:t>
                      </a:r>
                      <a:endParaRPr lang="en-US" sz="2400" dirty="0"/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2400" dirty="0">
                          <a:latin typeface="+mn-lt"/>
                        </a:rPr>
                        <a:t>Operational data</a:t>
                      </a:r>
                      <a:endParaRPr lang="en-US" sz="2400" dirty="0"/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Non-</a:t>
                      </a:r>
                      <a:r>
                        <a:rPr lang="en-US" sz="2400" dirty="0">
                          <a:latin typeface="+mn-lt"/>
                        </a:rPr>
                        <a:t>Operational data</a:t>
                      </a:r>
                      <a:endParaRPr lang="en-US" sz="2400" dirty="0"/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The data</a:t>
                      </a:r>
                      <a:r>
                        <a:rPr lang="en-US" sz="2400" baseline="0" dirty="0"/>
                        <a:t> have been cleansed and modified to better support the mining process</a:t>
                      </a:r>
                      <a:endParaRPr lang="en-US" sz="2400" dirty="0"/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41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Output</a:t>
                      </a:r>
                      <a:endParaRPr lang="en-US" sz="2400" dirty="0"/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sz="2400" dirty="0"/>
                        <a:t>Precise and Subset of database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tx1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2400" dirty="0"/>
                        <a:t>Not a subset of database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tx1"/>
                        </a:buClr>
                        <a:buFont typeface="Arial" pitchFamily="34" charset="0"/>
                        <a:buNone/>
                        <a:defRPr/>
                      </a:pPr>
                      <a:r>
                        <a:rPr lang="en-US" sz="2400" dirty="0"/>
                        <a:t>The output is some hidden useful</a:t>
                      </a:r>
                      <a:r>
                        <a:rPr lang="en-US" sz="2400" baseline="0" dirty="0"/>
                        <a:t> patterns &amp; knowledge in</a:t>
                      </a:r>
                      <a:r>
                        <a:rPr lang="en-US" sz="2400" dirty="0"/>
                        <a:t> the database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85258D0-C1B9-74CF-A7FD-691204397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ET" sz="4000"/>
              <a:t>Query Examples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3E04A09-8B46-AE23-0AF6-AB263D4F4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Database</a:t>
            </a:r>
          </a:p>
          <a:p>
            <a:pPr lvl="1">
              <a:defRPr/>
            </a:pPr>
            <a:r>
              <a:rPr lang="en-US" sz="2400" dirty="0"/>
              <a:t>Find all credit applicants with first name ‘Alex’.</a:t>
            </a:r>
          </a:p>
          <a:p>
            <a:pPr lvl="1">
              <a:defRPr/>
            </a:pPr>
            <a:r>
              <a:rPr lang="en-US" sz="2400" dirty="0"/>
              <a:t>Identify customers who have purchased more than Birr 10,000 in the last month.   </a:t>
            </a:r>
          </a:p>
          <a:p>
            <a:pPr lvl="1">
              <a:defRPr/>
            </a:pPr>
            <a:r>
              <a:rPr lang="en-US" sz="2400" dirty="0"/>
              <a:t>Find all customers who have purchased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Bread</a:t>
            </a:r>
          </a:p>
          <a:p>
            <a:pPr lvl="1"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Data Mining</a:t>
            </a:r>
          </a:p>
          <a:p>
            <a:pPr lvl="1">
              <a:defRPr/>
            </a:pPr>
            <a:r>
              <a:rPr lang="en-US" sz="2400" dirty="0"/>
              <a:t>Find all credit applicants who have no credit risks. (classification)</a:t>
            </a:r>
          </a:p>
          <a:p>
            <a:pPr lvl="1">
              <a:defRPr/>
            </a:pPr>
            <a:r>
              <a:rPr lang="en-US" sz="2400" dirty="0"/>
              <a:t>Identify customers with similar buying habits. (Clustering)</a:t>
            </a:r>
          </a:p>
          <a:p>
            <a:pPr lvl="1">
              <a:defRPr/>
            </a:pPr>
            <a:r>
              <a:rPr lang="en-US" sz="2400" dirty="0"/>
              <a:t>Find all items which are frequently purchased with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Bread</a:t>
            </a:r>
            <a:r>
              <a:rPr lang="en-US" sz="2400" dirty="0"/>
              <a:t>. (association rules)</a:t>
            </a:r>
          </a:p>
          <a:p>
            <a:pPr lvl="1"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0DE1E7D7-C3E0-5C12-2F21-2646DCDC1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9063"/>
            <a:ext cx="8610600" cy="795337"/>
          </a:xfrm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r>
              <a:rPr lang="en-GB" altLang="en-ET" sz="3600"/>
              <a:t>Data Mining works with Data Warehouse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84FB4FC-DE0D-2506-1613-298F0200E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0400" y="1295400"/>
            <a:ext cx="5686425" cy="1749425"/>
          </a:xfrm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r>
              <a:rPr lang="en-GB" altLang="en-ET" sz="2800"/>
              <a:t>Data Warehouse provides the Enterprise with a memory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47CFD8C7-7409-7370-F72B-22F5A819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538413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325D63A3-B172-ADBA-5FCD-411AD2E8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54375"/>
            <a:ext cx="296862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>
            <a:extLst>
              <a:ext uri="{FF2B5EF4-FFF2-40B4-BE49-F238E27FC236}">
                <a16:creationId xmlns:a16="http://schemas.microsoft.com/office/drawing/2014/main" id="{E04296DB-EAD8-BD63-365B-356BE903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50260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 marL="342900" indent="-342900">
              <a:lnSpc>
                <a:spcPct val="72000"/>
              </a:lnSpc>
              <a:spcBef>
                <a:spcPts val="525"/>
              </a:spcBef>
              <a:buClr>
                <a:srgbClr val="FFCC00"/>
              </a:buClr>
              <a:buFont typeface="Arial" charset="0"/>
              <a:buChar char="•"/>
              <a:tabLst>
                <a:tab pos="450850" algn="l"/>
                <a:tab pos="1268413" algn="l"/>
                <a:tab pos="2084388" algn="l"/>
                <a:tab pos="2900363" algn="l"/>
                <a:tab pos="3716338" algn="l"/>
                <a:tab pos="4103688" algn="l"/>
                <a:tab pos="4319588" algn="l"/>
                <a:tab pos="4343400" algn="l"/>
              </a:tabLst>
              <a:defRPr/>
            </a:pPr>
            <a:r>
              <a:rPr lang="en-GB" sz="2800" dirty="0">
                <a:latin typeface="+mn-lt"/>
                <a:ea typeface="+mn-ea"/>
                <a:cs typeface="+mn-cs"/>
              </a:rPr>
              <a:t>Data Mining provides the Enterprise with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1520B23-8FF1-7FA0-6788-5348476D9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98438"/>
            <a:ext cx="8686800" cy="715962"/>
          </a:xfrm>
        </p:spPr>
        <p:txBody>
          <a:bodyPr/>
          <a:lstStyle/>
          <a:p>
            <a:pPr eaLnBrk="1" hangingPunct="1"/>
            <a:r>
              <a:rPr lang="en-US" altLang="en-ET" sz="4000"/>
              <a:t>Data Warehouse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C680722-A6E9-2BFC-6B91-18924CEA3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638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ET" sz="2800">
                <a:latin typeface="Times" pitchFamily="2" charset="0"/>
              </a:rPr>
              <a:t>Data warehouse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ET" sz="2400">
                <a:latin typeface="Times" pitchFamily="2" charset="0"/>
              </a:rPr>
              <a:t>A data warehouse is a collection of different relational database management system responsible for the collection and storage of data to support management decision making and problem solving.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ET" sz="2400">
                <a:latin typeface="Times" pitchFamily="2" charset="0"/>
              </a:rPr>
              <a:t>It enables managers and other business professionals to undertake Big data mining, online analytical processing, market research and decision support.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ET" sz="2400">
                <a:latin typeface="Times" pitchFamily="2" charset="0"/>
              </a:rPr>
              <a:t>Current evolution of Decision Support Systems (DSSs)</a:t>
            </a:r>
          </a:p>
          <a:p>
            <a:pPr eaLnBrk="1" hangingPunct="1"/>
            <a:endParaRPr lang="en-US" altLang="en-ET" sz="700">
              <a:latin typeface="Times" pitchFamily="2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ET" sz="2800">
                <a:latin typeface="Times" pitchFamily="2" charset="0"/>
              </a:rPr>
              <a:t>Data mart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ET" sz="2400">
                <a:latin typeface="Times" pitchFamily="2" charset="0"/>
              </a:rPr>
              <a:t>A subset of a data warehouse for small and medium-size businesses or departments within larger companies</a:t>
            </a:r>
          </a:p>
          <a:p>
            <a:pPr eaLnBrk="1" hangingPunct="1"/>
            <a:endParaRPr lang="en-US" altLang="en-ET" sz="320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02C1688-8D2A-B1AC-6D07-6045CE2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altLang="en-ET" sz="4000" b="1"/>
              <a:t>Data warehousing</a:t>
            </a:r>
            <a:endParaRPr lang="en-US" altLang="en-ET" sz="400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116FF7C-ACD2-A3D9-563E-BFF95622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8" y="838200"/>
            <a:ext cx="8991600" cy="5867400"/>
          </a:xfrm>
        </p:spPr>
        <p:txBody>
          <a:bodyPr/>
          <a:lstStyle/>
          <a:p>
            <a:pPr marL="228600" indent="-228600">
              <a:spcBef>
                <a:spcPts val="0"/>
              </a:spcBef>
              <a:defRPr/>
            </a:pPr>
            <a:r>
              <a:rPr lang="en-US" sz="2800" dirty="0"/>
              <a:t>Data warehouse is an </a:t>
            </a:r>
            <a:r>
              <a:rPr lang="en-US" sz="2800" u="sng" dirty="0"/>
              <a:t>integrated</a:t>
            </a:r>
            <a:r>
              <a:rPr lang="en-US" sz="2800" dirty="0"/>
              <a:t>, </a:t>
            </a:r>
            <a:r>
              <a:rPr lang="en-US" sz="2800" u="sng" dirty="0"/>
              <a:t>subject-oriented</a:t>
            </a:r>
            <a:r>
              <a:rPr lang="en-US" sz="2800" dirty="0"/>
              <a:t>, </a:t>
            </a:r>
            <a:r>
              <a:rPr lang="en-US" sz="2800" u="sng" dirty="0"/>
              <a:t>time-variant</a:t>
            </a:r>
            <a:r>
              <a:rPr lang="en-US" sz="2800" dirty="0"/>
              <a:t>, </a:t>
            </a:r>
            <a:r>
              <a:rPr lang="en-US" sz="2800" u="sng" dirty="0"/>
              <a:t>non-volatile</a:t>
            </a:r>
            <a:r>
              <a:rPr lang="en-US" sz="2800" dirty="0"/>
              <a:t> database that provides support for decision making.</a:t>
            </a:r>
          </a:p>
          <a:p>
            <a:pPr marL="125413" indent="-182563">
              <a:spcBef>
                <a:spcPts val="0"/>
              </a:spcBef>
              <a:defRPr/>
            </a:pPr>
            <a:endParaRPr lang="en-US" sz="1200" b="1" i="1" dirty="0"/>
          </a:p>
          <a:p>
            <a:pPr marL="341313" indent="-341313">
              <a:spcBef>
                <a:spcPts val="0"/>
              </a:spcBef>
              <a:defRPr/>
            </a:pPr>
            <a:r>
              <a:rPr lang="en-US" sz="2800" b="1" i="1" dirty="0"/>
              <a:t>Integrated </a:t>
            </a:r>
            <a:r>
              <a:rPr lang="en-US" sz="2800" b="1" i="1" dirty="0">
                <a:sym typeface="Wingdings" pitchFamily="2" charset="2"/>
              </a:rPr>
              <a:t></a:t>
            </a:r>
            <a:r>
              <a:rPr lang="en-US" sz="2800" b="1" i="1" dirty="0"/>
              <a:t> </a:t>
            </a:r>
            <a:r>
              <a:rPr lang="en-US" sz="2600" dirty="0"/>
              <a:t>centralized, consolidated database that integrates data derived from the entire organization.</a:t>
            </a:r>
          </a:p>
          <a:p>
            <a:pPr marL="635000" lvl="2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Consolidates data from multiple &amp; diverse sources with diverse formats.</a:t>
            </a:r>
          </a:p>
          <a:p>
            <a:pPr marL="635000" lvl="2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Helps managers to better understand the company’s operations.</a:t>
            </a:r>
          </a:p>
          <a:p>
            <a:pPr marL="525463" lvl="2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2000" dirty="0"/>
          </a:p>
          <a:p>
            <a:pPr marL="28575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800" b="1" i="1" dirty="0"/>
              <a:t>Subject-Oriented </a:t>
            </a:r>
            <a:r>
              <a:rPr lang="en-US" sz="2800" b="1" i="1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600" dirty="0"/>
              <a:t>Data warehouse contains data organized by topics.</a:t>
            </a:r>
            <a:r>
              <a:rPr lang="en-US" sz="2800" dirty="0"/>
              <a:t> </a:t>
            </a:r>
          </a:p>
          <a:p>
            <a:pPr marL="685800" lvl="2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E.g. Sales, marketing, finance, etc.</a:t>
            </a:r>
          </a:p>
          <a:p>
            <a:pPr marL="982663" lvl="3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C8F075-D502-7D31-140C-89F5A895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791200"/>
          </a:xfrm>
        </p:spPr>
        <p:txBody>
          <a:bodyPr/>
          <a:lstStyle/>
          <a:p>
            <a:pPr marL="231775" indent="-228600">
              <a:spcBef>
                <a:spcPts val="0"/>
              </a:spcBef>
              <a:defRPr/>
            </a:pPr>
            <a:r>
              <a:rPr lang="en-US" sz="2800" b="1" i="1" dirty="0"/>
              <a:t>Time variant </a:t>
            </a:r>
            <a:r>
              <a:rPr lang="en-US" sz="2800" b="1" i="1" dirty="0">
                <a:sym typeface="Wingdings" pitchFamily="2" charset="2"/>
              </a:rPr>
              <a:t></a:t>
            </a:r>
            <a:r>
              <a:rPr lang="en-US" sz="2800" dirty="0"/>
              <a:t> In contrast to the operational database that focus on current transactions, the data warehouse represent the flow of data through time.</a:t>
            </a:r>
          </a:p>
          <a:p>
            <a:pPr marL="582613" lvl="1">
              <a:spcBef>
                <a:spcPts val="0"/>
              </a:spcBef>
              <a:defRPr/>
            </a:pPr>
            <a:r>
              <a:rPr lang="en-US" sz="2400" dirty="0"/>
              <a:t>Data warehouse contains data that reflect what happened last week, last month, past five years, and so on.</a:t>
            </a:r>
          </a:p>
          <a:p>
            <a:pPr marL="342900" lvl="1" indent="-342900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1100" dirty="0"/>
          </a:p>
          <a:p>
            <a:pPr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800" b="1" dirty="0"/>
              <a:t>Non volatile </a:t>
            </a:r>
            <a:r>
              <a:rPr lang="en-US" sz="2800" dirty="0">
                <a:sym typeface="Wingdings" pitchFamily="2" charset="2"/>
              </a:rPr>
              <a:t> Once data enter the data warehouse, they are never removed.  Because the data in the warehouse represent the company’s entire history.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1050" dirty="0"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800" dirty="0">
                <a:sym typeface="Wingdings" pitchFamily="2" charset="2"/>
              </a:rPr>
              <a:t>Because data is added all the time, warehouse is growing.</a:t>
            </a:r>
            <a:endParaRPr lang="en-US" sz="2800" dirty="0"/>
          </a:p>
        </p:txBody>
      </p:sp>
      <p:sp>
        <p:nvSpPr>
          <p:cNvPr id="20483" name="Title 1">
            <a:extLst>
              <a:ext uri="{FF2B5EF4-FFF2-40B4-BE49-F238E27FC236}">
                <a16:creationId xmlns:a16="http://schemas.microsoft.com/office/drawing/2014/main" id="{26E0DA21-EDFE-F62A-BC74-2AF0DDEC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en-ET" sz="4000" b="1"/>
              <a:t>Data warehousing</a:t>
            </a:r>
            <a:endParaRPr lang="en-US" altLang="en-ET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57CA3D8-4C91-0D18-3CF6-FCE90A75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15963"/>
          </a:xfrm>
        </p:spPr>
        <p:txBody>
          <a:bodyPr/>
          <a:lstStyle/>
          <a:p>
            <a:r>
              <a:rPr lang="en-US" altLang="en-ET" sz="3600"/>
              <a:t>Database &amp; data warehouse: Differences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5D1C6D1-F49E-3C68-989A-C25D26B7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8" y="762000"/>
            <a:ext cx="8991600" cy="59436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/>
              <a:t>The data warehouse and operational environments are separated. Data warehouse receives its data from operational databases.</a:t>
            </a:r>
          </a:p>
          <a:p>
            <a:pPr marL="512763" lvl="1" indent="-18415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/>
              <a:t>Data warehouse environment is characterized by read-only transactions to very large data sets.  </a:t>
            </a:r>
          </a:p>
          <a:p>
            <a:pPr marL="512763" lvl="1" indent="-18415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/>
              <a:t>Operational environment is characterized by numerous update transactions to a few data entities at a time.</a:t>
            </a:r>
          </a:p>
          <a:p>
            <a:pPr marL="512763" lvl="1" indent="-18415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400" dirty="0"/>
              <a:t>Data warehouse contains historical data over a long time horizon.</a:t>
            </a:r>
          </a:p>
          <a:p>
            <a:pPr marL="231775" indent="-231775">
              <a:spcBef>
                <a:spcPct val="0"/>
              </a:spcBef>
              <a:defRPr/>
            </a:pPr>
            <a:endParaRPr lang="en-US" sz="1200" dirty="0"/>
          </a:p>
          <a:p>
            <a:pPr marL="231775" indent="-231775">
              <a:spcBef>
                <a:spcPct val="0"/>
              </a:spcBef>
              <a:defRPr/>
            </a:pPr>
            <a:r>
              <a:rPr lang="en-US" dirty="0"/>
              <a:t>Ultimately Information is created from data warehouses.  Such Information becomes the basis for </a:t>
            </a:r>
            <a:r>
              <a:rPr lang="en-US" b="1" i="1" dirty="0"/>
              <a:t>rational decision making</a:t>
            </a:r>
            <a:r>
              <a:rPr lang="en-US" dirty="0"/>
              <a:t>.</a:t>
            </a:r>
          </a:p>
          <a:p>
            <a:pPr marL="231775" indent="-231775">
              <a:spcBef>
                <a:spcPct val="0"/>
              </a:spcBef>
              <a:defRPr/>
            </a:pPr>
            <a:endParaRPr lang="en-US" sz="1400" dirty="0"/>
          </a:p>
          <a:p>
            <a:pPr marL="231775" indent="-231775">
              <a:spcBef>
                <a:spcPct val="0"/>
              </a:spcBef>
              <a:defRPr/>
            </a:pPr>
            <a:r>
              <a:rPr lang="en-US" dirty="0"/>
              <a:t>The data found in data warehouse is analyzed to discover previously </a:t>
            </a:r>
            <a:r>
              <a:rPr lang="en-US" b="1" i="1" dirty="0"/>
              <a:t>unknown data characteristics, relationships, dependencies, or trends.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8AE1245-8C7A-D62A-6ADE-E28554123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8" y="157163"/>
            <a:ext cx="8888412" cy="681037"/>
          </a:xfrm>
        </p:spPr>
        <p:txBody>
          <a:bodyPr/>
          <a:lstStyle/>
          <a:p>
            <a:pPr eaLnBrk="1" hangingPunct="1"/>
            <a:r>
              <a:rPr lang="en-US" altLang="ja-JP" sz="2800" b="1">
                <a:ea typeface="MS PGothic" panose="020B0600070205080204" pitchFamily="34" charset="-128"/>
              </a:rPr>
              <a:t>Data, Information, Knowledge, </a:t>
            </a:r>
            <a:r>
              <a:rPr lang="en-US" altLang="en-ET" sz="2800" b="1"/>
              <a:t>Wisdom</a:t>
            </a:r>
            <a:endParaRPr lang="en-US" altLang="ja-JP" sz="2800" b="1">
              <a:ea typeface="MS PGothic" panose="020B0600070205080204" pitchFamily="34" charset="-128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9BDDDD6-651F-D340-61C7-E81369FD6D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0963" y="2143125"/>
            <a:ext cx="6243637" cy="4429125"/>
          </a:xfrm>
        </p:spPr>
        <p:txBody>
          <a:bodyPr rtlCol="0">
            <a:noAutofit/>
          </a:bodyPr>
          <a:lstStyle/>
          <a:p>
            <a:pPr marL="173038" indent="-1730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b="1" dirty="0"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 Unorganized and unprocessed facts; static; a set of discrete facts about events</a:t>
            </a:r>
          </a:p>
          <a:p>
            <a:pPr marL="573088" lvl="1" indent="-1730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No meaning attached to it as a result of which it may have multiple meaning</a:t>
            </a:r>
          </a:p>
          <a:p>
            <a:pPr marL="573088" lvl="1" indent="-1730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Example: what does “Alex” mean?</a:t>
            </a:r>
          </a:p>
          <a:p>
            <a:pPr marL="1430338" lvl="3" indent="-1730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800" b="1" dirty="0">
                <a:latin typeface="Times New Roman" pitchFamily="18" charset="0"/>
                <a:cs typeface="Times New Roman" pitchFamily="18" charset="0"/>
              </a:rPr>
              <a:t>Information: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 Aggregation of data that makes decision making easier.</a:t>
            </a:r>
          </a:p>
          <a:p>
            <a:pPr marL="569913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Meaning is attached and contextualized</a:t>
            </a:r>
          </a:p>
          <a:p>
            <a:pPr marL="569913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Answers questions: what, who, when, where</a:t>
            </a:r>
          </a:p>
          <a:p>
            <a:pPr marL="969963" lvl="2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j0318226[1]">
            <a:extLst>
              <a:ext uri="{FF2B5EF4-FFF2-40B4-BE49-F238E27FC236}">
                <a16:creationId xmlns:a16="http://schemas.microsoft.com/office/drawing/2014/main" id="{FC4E8725-D007-C87A-3263-55EFC31B9F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6813" y="2546350"/>
            <a:ext cx="2744787" cy="3954463"/>
          </a:xfrm>
        </p:spPr>
      </p:pic>
      <p:sp>
        <p:nvSpPr>
          <p:cNvPr id="4101" name="Rectangle 5">
            <a:extLst>
              <a:ext uri="{FF2B5EF4-FFF2-40B4-BE49-F238E27FC236}">
                <a16:creationId xmlns:a16="http://schemas.microsoft.com/office/drawing/2014/main" id="{EF75E2FF-A3EF-8426-E2F9-ADD0847C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58838"/>
            <a:ext cx="88392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ET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and Information? Are they different from Knowledge? Wisdom?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ET" sz="2400">
                <a:latin typeface="Times New Roman" panose="02020603050405020304" pitchFamily="18" charset="0"/>
                <a:cs typeface="Times New Roman" panose="02020603050405020304" pitchFamily="18" charset="0"/>
              </a:rPr>
              <a:t>fact != data != information != knowledge</a:t>
            </a:r>
            <a:endParaRPr lang="en-GB" altLang="en-E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7CC89F8-4ADE-FE89-3613-785CCF1A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T" sz="4000"/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134B-FFC4-8B90-1DC1-B836278B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BI takes advantage of data mining and data warehousing to help organizations gather their information in a </a:t>
            </a:r>
            <a:r>
              <a:rPr lang="en-US" sz="2800" b="1" dirty="0"/>
              <a:t>timelier and in a more valuable manner</a:t>
            </a:r>
          </a:p>
          <a:p>
            <a:pPr>
              <a:defRPr/>
            </a:pPr>
            <a:r>
              <a:rPr lang="en-US" sz="2800" dirty="0"/>
              <a:t>BI keeps the organization: </a:t>
            </a:r>
          </a:p>
          <a:p>
            <a:pPr lvl="1">
              <a:defRPr/>
            </a:pPr>
            <a:r>
              <a:rPr lang="en-US" sz="2400" dirty="0"/>
              <a:t>informed about the market trends, </a:t>
            </a:r>
          </a:p>
          <a:p>
            <a:pPr lvl="1">
              <a:defRPr/>
            </a:pPr>
            <a:r>
              <a:rPr lang="en-US" sz="2400" dirty="0"/>
              <a:t>alerts to new market potentials,  </a:t>
            </a:r>
          </a:p>
          <a:p>
            <a:pPr lvl="1">
              <a:defRPr/>
            </a:pPr>
            <a:r>
              <a:rPr lang="en-US" sz="2400" dirty="0"/>
              <a:t>helps to determine how competitors are doing</a:t>
            </a:r>
          </a:p>
          <a:p>
            <a:pPr>
              <a:defRPr/>
            </a:pPr>
            <a:r>
              <a:rPr lang="en-US" dirty="0"/>
              <a:t>Business intelligence is information about a company's </a:t>
            </a:r>
            <a:r>
              <a:rPr lang="en-US" b="1" i="1" dirty="0"/>
              <a:t>past performance that is used to help predict the company's future performance. </a:t>
            </a:r>
          </a:p>
          <a:p>
            <a:pPr lvl="1">
              <a:defRPr/>
            </a:pPr>
            <a:r>
              <a:rPr lang="en-US" dirty="0"/>
              <a:t>It can reveal emerging trends from which the company might profit.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Without such information and knowledge the organization may suffer false growth or setbacks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C2215F3-7746-559C-1519-4D955848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762000"/>
          </a:xfrm>
        </p:spPr>
        <p:txBody>
          <a:bodyPr/>
          <a:lstStyle/>
          <a:p>
            <a:r>
              <a:rPr lang="en-US" altLang="en-ET" sz="3800"/>
              <a:t>Data Warehouse as part of Data Mining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C995D6B-BDAE-BC25-6C97-771DF0D3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endParaRPr lang="en-ET" altLang="en-ET"/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B44361B0-336E-1F6A-3FB9-3FB6693C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EC5BD5-1DF7-6998-F61A-FD685E19C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92163"/>
          </a:xfrm>
        </p:spPr>
        <p:txBody>
          <a:bodyPr/>
          <a:lstStyle/>
          <a:p>
            <a:r>
              <a:rPr lang="en-US" altLang="en-ET"/>
              <a:t>Knowledge Discovery in Databases(KDD)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8E68D92-972C-84AE-8DC3-3A7142376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altLang="en-ET" sz="2800"/>
              <a:t>KDD is often used as a synonym for Data Mining. </a:t>
            </a:r>
          </a:p>
          <a:p>
            <a:pPr lvl="1"/>
            <a:r>
              <a:rPr lang="en-US" altLang="en-ET" sz="2400"/>
              <a:t>Some author define KDD as the whole process involving:  </a:t>
            </a:r>
            <a:r>
              <a:rPr lang="en-US" altLang="en-ET" sz="2400">
                <a:solidFill>
                  <a:srgbClr val="008000"/>
                </a:solidFill>
              </a:rPr>
              <a:t>data selection </a:t>
            </a:r>
            <a:r>
              <a:rPr lang="en-US" altLang="en-ET" sz="2400">
                <a:solidFill>
                  <a:srgbClr val="008000"/>
                </a:solidFill>
                <a:sym typeface="Wingdings" pitchFamily="2" charset="2"/>
              </a:rPr>
              <a:t></a:t>
            </a:r>
            <a:r>
              <a:rPr lang="en-US" altLang="en-ET" sz="2400">
                <a:solidFill>
                  <a:srgbClr val="008000"/>
                </a:solidFill>
              </a:rPr>
              <a:t> data pre-processing: cleaning </a:t>
            </a:r>
            <a:r>
              <a:rPr lang="en-US" altLang="en-ET" sz="2400">
                <a:solidFill>
                  <a:srgbClr val="008000"/>
                </a:solidFill>
                <a:sym typeface="Wingdings" pitchFamily="2" charset="2"/>
              </a:rPr>
              <a:t></a:t>
            </a:r>
            <a:r>
              <a:rPr lang="en-US" altLang="en-ET" sz="2400">
                <a:solidFill>
                  <a:srgbClr val="008000"/>
                </a:solidFill>
              </a:rPr>
              <a:t> data transformation </a:t>
            </a:r>
            <a:r>
              <a:rPr lang="en-US" altLang="en-ET" sz="2400">
                <a:solidFill>
                  <a:srgbClr val="008000"/>
                </a:solidFill>
                <a:sym typeface="Wingdings" pitchFamily="2" charset="2"/>
              </a:rPr>
              <a:t> mining  result evaluation  visualization</a:t>
            </a:r>
            <a:endParaRPr lang="en-US" altLang="en-ET" sz="2400">
              <a:sym typeface="Wingdings" pitchFamily="2" charset="2"/>
            </a:endParaRPr>
          </a:p>
          <a:p>
            <a:pPr lvl="1"/>
            <a:r>
              <a:rPr lang="en-US" altLang="en-ET" sz="2400"/>
              <a:t>Data Mining, on the other hand, refer to the modeling step using the various techniques to extract useful information/pattern from the data. </a:t>
            </a:r>
          </a:p>
          <a:p>
            <a:r>
              <a:rPr lang="en-US" altLang="en-ET" sz="2800"/>
              <a:t>KDD is the process of finding useful information and patterns in data </a:t>
            </a:r>
          </a:p>
          <a:p>
            <a:r>
              <a:rPr lang="en-US" altLang="en-ET" sz="2800"/>
              <a:t>DM is the use of </a:t>
            </a:r>
            <a:r>
              <a:rPr lang="en-US" altLang="en-ET" sz="2800">
                <a:solidFill>
                  <a:srgbClr val="FF0000"/>
                </a:solidFill>
              </a:rPr>
              <a:t>algorithms</a:t>
            </a:r>
            <a:r>
              <a:rPr lang="en-US" altLang="en-ET" sz="2800"/>
              <a:t> to extract hidden patterns &amp; knowledge in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2C7D375-05DC-041E-AC50-01E40CBE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altLang="en-ET" sz="3600"/>
              <a:t>The KDD process</a:t>
            </a:r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C10B67E4-7C46-E637-27A9-D21DF46C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9144000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84D4A3A-2714-E213-ABB2-DD85E78B9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305800" cy="609600"/>
          </a:xfrm>
        </p:spPr>
        <p:txBody>
          <a:bodyPr/>
          <a:lstStyle/>
          <a:p>
            <a:r>
              <a:rPr lang="en-US" altLang="en-ET" sz="4000"/>
              <a:t>Stages in DM: The KDD process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E7A64C4-525B-C36B-EFD1-C220B6C60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915400" cy="5715000"/>
          </a:xfrm>
        </p:spPr>
        <p:txBody>
          <a:bodyPr/>
          <a:lstStyle/>
          <a:p>
            <a:r>
              <a:rPr lang="en-US" altLang="en-ET" b="1"/>
              <a:t>Data integration</a:t>
            </a:r>
            <a:r>
              <a:rPr lang="en-US" altLang="en-ET"/>
              <a:t>: at this stage, multiple data sources, often heterogeneous, may be combined in a common source.</a:t>
            </a:r>
            <a:endParaRPr lang="en-US" altLang="en-ET" b="1" i="1">
              <a:solidFill>
                <a:schemeClr val="tx2"/>
              </a:solidFill>
            </a:endParaRPr>
          </a:p>
          <a:p>
            <a:r>
              <a:rPr lang="en-US" altLang="en-ET" b="1"/>
              <a:t>Data selection</a:t>
            </a:r>
            <a:r>
              <a:rPr lang="en-US" altLang="en-ET"/>
              <a:t>: at this step, the data relevant to the analysis is decided on and retrieved from the data collection.</a:t>
            </a:r>
          </a:p>
          <a:p>
            <a:r>
              <a:rPr lang="en-US" altLang="en-ET" b="1" i="1">
                <a:solidFill>
                  <a:schemeClr val="tx2"/>
                </a:solidFill>
              </a:rPr>
              <a:t>Preprocessing:</a:t>
            </a:r>
            <a:r>
              <a:rPr lang="en-US" altLang="en-ET"/>
              <a:t>  Cleanse inconsistent &amp; incorrect data; fills incomplete records; predict missing values; correct erroneous &amp; anomalous data.</a:t>
            </a:r>
          </a:p>
          <a:p>
            <a:r>
              <a:rPr lang="en-US" altLang="en-ET" b="1" i="1">
                <a:solidFill>
                  <a:schemeClr val="tx2"/>
                </a:solidFill>
              </a:rPr>
              <a:t>Transformation:</a:t>
            </a:r>
            <a:r>
              <a:rPr lang="en-US" altLang="en-ET"/>
              <a:t> Convert data from different sources into common new format. Apply data reduction &amp; data categorization/binning to ease data mining</a:t>
            </a:r>
          </a:p>
          <a:p>
            <a:r>
              <a:rPr lang="en-US" altLang="en-ET" b="1" i="1">
                <a:solidFill>
                  <a:schemeClr val="tx2"/>
                </a:solidFill>
              </a:rPr>
              <a:t>Mining:</a:t>
            </a:r>
            <a:r>
              <a:rPr lang="en-US" altLang="en-ET"/>
              <a:t>  apply classification or clustering techniques to obtain predictive or descriptive models.</a:t>
            </a:r>
          </a:p>
          <a:p>
            <a:r>
              <a:rPr lang="en-US" altLang="en-ET" b="1" i="1">
                <a:solidFill>
                  <a:schemeClr val="tx2"/>
                </a:solidFill>
              </a:rPr>
              <a:t>Interpretation/Evaluation:</a:t>
            </a:r>
            <a:r>
              <a:rPr lang="en-US" altLang="en-ET"/>
              <a:t>  Present results to user in meaningful manner using various visualization and GUI strategies. </a:t>
            </a:r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4CEB8821-FF48-BB69-5895-70AD008BC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24200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ET" altLang="en-ET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8A8E0001-687F-EF46-A322-5ADD4B7EC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ET" sz="4000"/>
              <a:t>DM Process Ex:  Web Log</a:t>
            </a:r>
          </a:p>
        </p:txBody>
      </p:sp>
      <p:sp>
        <p:nvSpPr>
          <p:cNvPr id="273411" name="Rectangle 1027">
            <a:extLst>
              <a:ext uri="{FF2B5EF4-FFF2-40B4-BE49-F238E27FC236}">
                <a16:creationId xmlns:a16="http://schemas.microsoft.com/office/drawing/2014/main" id="{488FDAFF-E7D5-5BA4-1BC3-300D96E78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153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ET" b="1" i="1">
                <a:solidFill>
                  <a:schemeClr val="tx2"/>
                </a:solidFill>
              </a:rPr>
              <a:t>Selection:</a:t>
            </a:r>
            <a:r>
              <a:rPr lang="en-US" altLang="en-ET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ET"/>
              <a:t>Select log data (dates and locations) to use</a:t>
            </a:r>
          </a:p>
          <a:p>
            <a:pPr>
              <a:lnSpc>
                <a:spcPct val="90000"/>
              </a:lnSpc>
            </a:pPr>
            <a:endParaRPr lang="en-US" altLang="en-ET" sz="1200" b="1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ET" b="1" i="1">
                <a:solidFill>
                  <a:schemeClr val="tx2"/>
                </a:solidFill>
              </a:rPr>
              <a:t>Preprocessing:</a:t>
            </a:r>
            <a:r>
              <a:rPr lang="en-US" altLang="en-ET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ET"/>
              <a:t> Remove error logs</a:t>
            </a:r>
          </a:p>
          <a:p>
            <a:pPr>
              <a:lnSpc>
                <a:spcPct val="90000"/>
              </a:lnSpc>
            </a:pPr>
            <a:endParaRPr lang="en-US" altLang="en-ET" sz="1200" b="1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ET" b="1" i="1">
                <a:solidFill>
                  <a:schemeClr val="tx2"/>
                </a:solidFill>
              </a:rPr>
              <a:t>Transformation:</a:t>
            </a:r>
            <a:r>
              <a:rPr lang="en-US" altLang="en-ET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ET"/>
              <a:t>sort and group</a:t>
            </a:r>
          </a:p>
          <a:p>
            <a:pPr>
              <a:lnSpc>
                <a:spcPct val="90000"/>
              </a:lnSpc>
            </a:pPr>
            <a:endParaRPr lang="en-US" altLang="en-ET" sz="1200" b="1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ET" b="1" i="1">
                <a:solidFill>
                  <a:schemeClr val="tx2"/>
                </a:solidFill>
              </a:rPr>
              <a:t>Data Mining:</a:t>
            </a:r>
            <a:r>
              <a:rPr lang="en-US" altLang="en-ET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ET"/>
              <a:t>Identify and count patterns</a:t>
            </a:r>
          </a:p>
          <a:p>
            <a:pPr lvl="1">
              <a:lnSpc>
                <a:spcPct val="90000"/>
              </a:lnSpc>
            </a:pPr>
            <a:r>
              <a:rPr lang="en-US" altLang="en-ET"/>
              <a:t>Construct data structure</a:t>
            </a:r>
          </a:p>
          <a:p>
            <a:pPr>
              <a:lnSpc>
                <a:spcPct val="90000"/>
              </a:lnSpc>
            </a:pPr>
            <a:endParaRPr lang="en-US" altLang="en-ET" sz="1100" b="1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ET" b="1" i="1">
                <a:solidFill>
                  <a:schemeClr val="tx2"/>
                </a:solidFill>
              </a:rPr>
              <a:t>Interpretation/Evaluation:</a:t>
            </a:r>
          </a:p>
          <a:p>
            <a:pPr lvl="1">
              <a:lnSpc>
                <a:spcPct val="90000"/>
              </a:lnSpc>
            </a:pPr>
            <a:r>
              <a:rPr lang="en-US" altLang="en-ET"/>
              <a:t>Identify and display frequently accessed sequences.</a:t>
            </a:r>
          </a:p>
        </p:txBody>
      </p:sp>
      <p:sp>
        <p:nvSpPr>
          <p:cNvPr id="27652" name="Text Box 1029">
            <a:extLst>
              <a:ext uri="{FF2B5EF4-FFF2-40B4-BE49-F238E27FC236}">
                <a16:creationId xmlns:a16="http://schemas.microsoft.com/office/drawing/2014/main" id="{B7881F25-09B6-0F97-6AF0-F6A6EB28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24200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ET" altLang="en-ET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3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52" name="Picture 368">
            <a:extLst>
              <a:ext uri="{FF2B5EF4-FFF2-40B4-BE49-F238E27FC236}">
                <a16:creationId xmlns:a16="http://schemas.microsoft.com/office/drawing/2014/main" id="{AD5E4847-9FD1-9054-381D-AF3C3602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807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51" name="Rectangle 367">
            <a:extLst>
              <a:ext uri="{FF2B5EF4-FFF2-40B4-BE49-F238E27FC236}">
                <a16:creationId xmlns:a16="http://schemas.microsoft.com/office/drawing/2014/main" id="{5DDB1714-839F-4531-9C5F-9062D08C1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762000"/>
          </a:xfrm>
        </p:spPr>
        <p:txBody>
          <a:bodyPr/>
          <a:lstStyle/>
          <a:p>
            <a:pPr>
              <a:defRPr/>
            </a:pPr>
            <a:r>
              <a:rPr lang="en-US" sz="4000" dirty="0" err="1"/>
              <a:t>CRoss</a:t>
            </a:r>
            <a:r>
              <a:rPr lang="en-US" sz="4000" dirty="0"/>
              <a:t> Industry Standard Process for Data Mining (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CRISP-DM)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03F38B2-4A08-3B32-EAEB-F5FA2369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</p:spPr>
        <p:txBody>
          <a:bodyPr/>
          <a:lstStyle/>
          <a:p>
            <a:r>
              <a:rPr lang="en-US" altLang="en-ET" sz="3600"/>
              <a:t>Phases and Tasks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8F0248C0-FF0A-BB45-3322-2C67E54B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T" altLang="en-ET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D1CA925-9143-CFE2-907F-56C589843308}"/>
              </a:ext>
            </a:extLst>
          </p:cNvPr>
          <p:cNvGraphicFramePr>
            <a:graphicFrameLocks/>
          </p:cNvGraphicFramePr>
          <p:nvPr/>
        </p:nvGraphicFramePr>
        <p:xfrm>
          <a:off x="79375" y="785813"/>
          <a:ext cx="8991600" cy="594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10">
                <a:tc>
                  <a:txBody>
                    <a:bodyPr/>
                    <a:lstStyle/>
                    <a:p>
                      <a:pPr algn="ctr" defTabSz="762000">
                        <a:defRPr/>
                      </a:pPr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</a:p>
                    <a:p>
                      <a:pPr algn="ctr" defTabSz="762000">
                        <a:defRPr/>
                      </a:pPr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defTabSz="762000">
                        <a:defRPr/>
                      </a:pPr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algn="ctr" defTabSz="762000">
                        <a:defRPr/>
                      </a:pPr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defTabSz="762000">
                        <a:defRPr/>
                      </a:pPr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algn="ctr" defTabSz="762000">
                        <a:defRPr/>
                      </a:pPr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Preparation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639"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Determine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Business Objectives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Business Objectives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Business Success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Criteria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Collect Initial Data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Initial Data Collection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Report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 Set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Select Data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Rationale for Inclusion /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Exclusion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Select Modeling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Technique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Modeling Assumptions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Evaluate  DM Results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Assess Results w.r.t. 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Business Success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Approved Models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Plan Deployment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Deployment Plan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97"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Assess Situation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Inventory of Resources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Requirements,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Assumptions, &amp;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Constraints,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Risks &amp;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Contingencies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Terminology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Costs and Benefits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Describe Data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 Description Report</a:t>
                      </a:r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Clean Data 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 Cleaning Report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endParaRPr lang="de-DE" sz="8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Construct Data: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Derived Attributes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Generated Records</a:t>
                      </a:r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Generate Test Design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Test Design</a:t>
                      </a:r>
                    </a:p>
                    <a:p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Review Process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Review of Process</a:t>
                      </a:r>
                    </a:p>
                    <a:p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Plan Monitoring &amp;</a:t>
                      </a:r>
                      <a:r>
                        <a:rPr lang="de-DE" sz="1400" b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Maintenance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Monitoring and </a:t>
                      </a:r>
                      <a:b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Maintenance Plan</a:t>
                      </a:r>
                    </a:p>
                    <a:p>
                      <a:endParaRPr lang="en-US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919"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Determine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Data Mining Goal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 Mining Success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Criteria</a:t>
                      </a:r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Explore Data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 Exploration Report </a:t>
                      </a:r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Integrate Data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Merged Data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endParaRPr lang="de-DE" sz="1400" i="1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Build Model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Parameter Settings;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de-DE" sz="1400" i="1" kern="1200" baseline="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construction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Determine Next Steps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List of Possible Actions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Produce Final Report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3611"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Produce Project Plan</a:t>
                      </a:r>
                      <a:b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Initial Asessment of </a:t>
                      </a:r>
                      <a:b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Tools and Techniques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Verify Data Quality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Data Quality Report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Format Data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Reformatted Data</a:t>
                      </a:r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Assess Model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Model Assessment</a:t>
                      </a:r>
                      <a:b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Revised Parameter </a:t>
                      </a:r>
                      <a:b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Settings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b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Review Project</a:t>
                      </a:r>
                      <a:endParaRPr lang="de-DE" sz="1400" kern="1200" dirty="0">
                        <a:solidFill>
                          <a:srgbClr val="0000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Experience </a:t>
                      </a:r>
                    </a:p>
                    <a:p>
                      <a:pPr defTabSz="762000">
                        <a:lnSpc>
                          <a:spcPct val="90000"/>
                        </a:lnSpc>
                        <a:defRPr/>
                      </a:pPr>
                      <a:r>
                        <a:rPr lang="de-DE" sz="1400" i="1" kern="1200" dirty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  Documentation</a:t>
                      </a:r>
                      <a:endParaRPr lang="en-US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BEDC36A-9C2A-DD86-2C9A-7CC10F81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en-ET" sz="3600"/>
              <a:t>Hybrid Knowledge Discovery Process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CC7F1EF-486B-9F1A-5D7E-75C446A4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T" altLang="en-ET"/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2738C754-CB2D-DA92-2128-24D55408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562600"/>
          </a:xfrm>
          <a:prstGeom prst="rect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DC4C6FC-BFC4-53B5-F14F-0633770A4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ET"/>
              <a:t>Origins of Data Mining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26E1C41-4D9D-B769-4594-FF5A4668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536700"/>
            <a:ext cx="83153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pre 1960	1960’s		1970’s 		1980’s 		1990’s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DE826B66-396A-F528-0DDA-78D00ACF0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588" y="2778125"/>
            <a:ext cx="6002337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6244956A-F595-1E77-6C5D-F286C76C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1479550"/>
            <a:ext cx="0" cy="460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703FD8AE-D165-F1B0-09E8-750C20C9E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1514475"/>
            <a:ext cx="0" cy="460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D6D0D941-B5FE-D1EF-E391-43BBDF8BC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175" y="1549400"/>
            <a:ext cx="0" cy="460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B742E788-2499-E9BC-8F12-EE9825FDA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1584325"/>
            <a:ext cx="0" cy="460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1C00AA62-92D7-351E-9D03-743F0FE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5360988"/>
            <a:ext cx="20224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“Pencil</a:t>
            </a:r>
          </a:p>
          <a:p>
            <a:r>
              <a:rPr lang="en-US" altLang="en-ET" b="1"/>
              <a:t>and Paper”</a:t>
            </a:r>
            <a:r>
              <a:rPr lang="en-US" altLang="en-ET" sz="2400" b="1"/>
              <a:t>	</a:t>
            </a: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DACBAE68-7F09-AC0B-7C73-C82987750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3814763"/>
            <a:ext cx="43815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C5AEF1FC-EA6F-E585-13FF-7D55A78307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863" y="4254500"/>
            <a:ext cx="7854950" cy="379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BF7F884A-B710-6E62-20F2-52A3A3143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" y="4532313"/>
            <a:ext cx="7805738" cy="129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F18A66B8-9F11-F43F-054A-AD2C52FB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5159375"/>
            <a:ext cx="676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EDA</a:t>
            </a: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08BCA881-4F50-F63A-F2FF-9EC70EFB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983163"/>
            <a:ext cx="22383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“Flexible Models”</a:t>
            </a:r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109C77B4-8DAF-A6DF-7DA3-ADE82D26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57450"/>
            <a:ext cx="36734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Hardware</a:t>
            </a:r>
          </a:p>
          <a:p>
            <a:r>
              <a:rPr lang="en-US" altLang="en-ET" b="1"/>
              <a:t>(sensors, storage, computation)</a:t>
            </a:r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57AD7055-9B24-068B-19D1-58617140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3482975"/>
            <a:ext cx="13493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Relational </a:t>
            </a:r>
          </a:p>
          <a:p>
            <a:r>
              <a:rPr lang="en-US" altLang="en-ET" b="1"/>
              <a:t>Databases</a:t>
            </a:r>
          </a:p>
        </p:txBody>
      </p:sp>
      <p:sp>
        <p:nvSpPr>
          <p:cNvPr id="31761" name="Rectangle 17">
            <a:extLst>
              <a:ext uri="{FF2B5EF4-FFF2-40B4-BE49-F238E27FC236}">
                <a16:creationId xmlns:a16="http://schemas.microsoft.com/office/drawing/2014/main" id="{36891597-30E6-65B8-CCD7-3045DA89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4149725"/>
            <a:ext cx="422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AI</a:t>
            </a:r>
          </a:p>
        </p:txBody>
      </p:sp>
      <p:sp>
        <p:nvSpPr>
          <p:cNvPr id="31762" name="Rectangle 18">
            <a:extLst>
              <a:ext uri="{FF2B5EF4-FFF2-40B4-BE49-F238E27FC236}">
                <a16:creationId xmlns:a16="http://schemas.microsoft.com/office/drawing/2014/main" id="{E0521F52-4205-3C18-78A0-3E6DF0A30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164013"/>
            <a:ext cx="15144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Pattern</a:t>
            </a:r>
          </a:p>
          <a:p>
            <a:r>
              <a:rPr lang="en-US" altLang="en-ET" b="1"/>
              <a:t>Recognition</a:t>
            </a:r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0F7135EB-2708-7D68-AD61-63D86871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090988"/>
            <a:ext cx="11588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Machine</a:t>
            </a:r>
          </a:p>
          <a:p>
            <a:r>
              <a:rPr lang="en-US" altLang="en-ET" b="1"/>
              <a:t>Learning</a:t>
            </a:r>
          </a:p>
        </p:txBody>
      </p:sp>
      <p:sp>
        <p:nvSpPr>
          <p:cNvPr id="31764" name="Rectangle 20">
            <a:extLst>
              <a:ext uri="{FF2B5EF4-FFF2-40B4-BE49-F238E27FC236}">
                <a16:creationId xmlns:a16="http://schemas.microsoft.com/office/drawing/2014/main" id="{D68E09A2-BA2E-861F-2922-CC8A14B7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5507038"/>
            <a:ext cx="20986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“Data Dredging”</a:t>
            </a:r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9B530D02-1020-9084-2F2D-238903C8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3800475"/>
            <a:ext cx="9302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ET" b="1"/>
              <a:t>Data</a:t>
            </a:r>
          </a:p>
          <a:p>
            <a:r>
              <a:rPr lang="en-US" altLang="en-ET" b="1"/>
              <a:t>Mining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E9FD297-1DEB-ACCF-4DE7-43EF37B5B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3" y="157163"/>
            <a:ext cx="8839200" cy="557212"/>
          </a:xfrm>
        </p:spPr>
        <p:txBody>
          <a:bodyPr/>
          <a:lstStyle/>
          <a:p>
            <a:pPr eaLnBrk="1" hangingPunct="1"/>
            <a:r>
              <a:rPr lang="en-US" altLang="ja-JP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Data, Information, Knowledge</a:t>
            </a:r>
          </a:p>
        </p:txBody>
      </p:sp>
      <p:pic>
        <p:nvPicPr>
          <p:cNvPr id="5123" name="Picture 4" descr="j0318226[1]">
            <a:extLst>
              <a:ext uri="{FF2B5EF4-FFF2-40B4-BE49-F238E27FC236}">
                <a16:creationId xmlns:a16="http://schemas.microsoft.com/office/drawing/2014/main" id="{7A25B764-E6CD-48C9-435F-5E3083EA7E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6813" y="2546350"/>
            <a:ext cx="2744787" cy="3954463"/>
          </a:xfrm>
        </p:spPr>
      </p:pic>
      <p:sp>
        <p:nvSpPr>
          <p:cNvPr id="5124" name="Rectangle 5">
            <a:extLst>
              <a:ext uri="{FF2B5EF4-FFF2-40B4-BE49-F238E27FC236}">
                <a16:creationId xmlns:a16="http://schemas.microsoft.com/office/drawing/2014/main" id="{B920454B-74A8-C529-1C99-6DB4DAD9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85813"/>
            <a:ext cx="88392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altLang="en-ET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and Information? Are they different from Knowledge?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ET" sz="2400">
                <a:latin typeface="Times New Roman" panose="02020603050405020304" pitchFamily="18" charset="0"/>
                <a:cs typeface="Times New Roman" panose="02020603050405020304" pitchFamily="18" charset="0"/>
              </a:rPr>
              <a:t>fact != data != information != knowledge != wisdom </a:t>
            </a:r>
            <a:endParaRPr lang="en-GB" altLang="en-ET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94D7647-00CD-332D-545E-8805C572DE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00250"/>
            <a:ext cx="6477000" cy="4786313"/>
          </a:xfrm>
        </p:spPr>
        <p:txBody>
          <a:bodyPr/>
          <a:lstStyle/>
          <a:p>
            <a:pPr marL="222250" indent="-222250" eaLnBrk="1" hangingPunct="1">
              <a:spcBef>
                <a:spcPct val="0"/>
              </a:spcBef>
            </a:pPr>
            <a:r>
              <a:rPr lang="en-US" altLang="ja-JP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Knowledge: </a:t>
            </a:r>
            <a:r>
              <a:rPr lang="en-GB" altLang="en-ET" sz="2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includes facts about the real world entities and the relationship between them. </a:t>
            </a:r>
            <a:r>
              <a:rPr lang="en-US" altLang="en-ET" sz="28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It is an Understanding gained through experience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ET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Answer ‘how’ question</a:t>
            </a:r>
          </a:p>
          <a:p>
            <a:pPr lvl="1" eaLnBrk="1" hangingPunct="1">
              <a:spcBef>
                <a:spcPct val="0"/>
              </a:spcBef>
            </a:pPr>
            <a:endParaRPr lang="en-US" altLang="en-ET" sz="100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E173561-A762-ED2A-DCBF-4D3DFD1FA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ET"/>
              <a:t>DM: Intersection of Many Fields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8EF8C03-34A2-0EF9-1650-0C9A7821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603625"/>
            <a:ext cx="1314450" cy="8318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Mining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6153BF7-E5AD-649B-DBBF-C02D26FD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895475"/>
            <a:ext cx="327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Machine Learning (ML)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51CCCE8C-36F4-FE91-93D8-17CC69F9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33800"/>
            <a:ext cx="21320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Databases (DB)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3434E49E-8FA9-27AA-F0E2-B9495BBC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33675"/>
            <a:ext cx="2112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Statistics (stats)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907361A-4929-CC7D-1378-36809DDF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70138"/>
            <a:ext cx="28194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Data structure &amp; algorithm analysis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CE69D3E-C1DF-BB96-2135-D2D615FF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953000"/>
            <a:ext cx="23844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Human Computer</a:t>
            </a:r>
          </a:p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Interaction (HCI)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30E023A9-32F4-07C5-CF4F-AC549627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663950"/>
            <a:ext cx="2543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Visualization (viz) 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2A8619C6-D21C-8F62-E5B9-1144D620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105400"/>
            <a:ext cx="25685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High-Performance</a:t>
            </a:r>
          </a:p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Parallel Computing</a:t>
            </a: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B5762FDF-AF9C-6CA9-3B52-D1DC756EF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95600"/>
            <a:ext cx="1371600" cy="692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C59EDB36-3C6A-C2FD-73AA-CC340D095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990600" cy="82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592C83CB-7B09-69C1-4586-BDC32CBFC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425950"/>
            <a:ext cx="1219200" cy="984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3AF66ED1-A241-DEDE-6DB2-F52AAA4B5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76200" cy="1225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9F0D42E2-08D6-F66F-B9C3-FFE910D5E9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05435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62374463-ADF7-79C4-3832-7B8CFAB0D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96875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6471D3CE-37BD-6549-38AE-B8C969758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425950"/>
            <a:ext cx="609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6" name="Line 17">
            <a:extLst>
              <a:ext uri="{FF2B5EF4-FFF2-40B4-BE49-F238E27FC236}">
                <a16:creationId xmlns:a16="http://schemas.microsoft.com/office/drawing/2014/main" id="{A593292E-C275-D120-9B93-2A5AB2547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419600"/>
            <a:ext cx="152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ET"/>
          </a:p>
        </p:txBody>
      </p:sp>
      <p:sp>
        <p:nvSpPr>
          <p:cNvPr id="32787" name="Text Box 6">
            <a:extLst>
              <a:ext uri="{FF2B5EF4-FFF2-40B4-BE49-F238E27FC236}">
                <a16:creationId xmlns:a16="http://schemas.microsoft.com/office/drawing/2014/main" id="{231AE45B-1B9B-4264-B960-770A2BF0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21336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en-ET" sz="2400">
                <a:latin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32788" name="Rectangle 19">
            <a:extLst>
              <a:ext uri="{FF2B5EF4-FFF2-40B4-BE49-F238E27FC236}">
                <a16:creationId xmlns:a16="http://schemas.microsoft.com/office/drawing/2014/main" id="{063BA24F-8A63-CF28-A527-8164D96C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14388"/>
            <a:ext cx="8763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ET" sz="2600"/>
              <a:t>Data mining overlaps with machine learning, statistics, artificial intelligence, databases, visualization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E02786-56AE-CEFC-0E5E-B7C26201D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ET" sz="4000"/>
              <a:t>Data Mining Metrics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6B694D0-AB81-D5B1-E9E0-CC8BEB093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15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ET"/>
              <a:t>How to measure the effectiveness or </a:t>
            </a:r>
            <a:r>
              <a:rPr lang="en-US" altLang="en-ET" b="1"/>
              <a:t>usefulness</a:t>
            </a:r>
            <a:r>
              <a:rPr lang="en-US" altLang="en-ET"/>
              <a:t> of data mining approach?</a:t>
            </a:r>
          </a:p>
          <a:p>
            <a:endParaRPr lang="en-US" altLang="en-ET" sz="800"/>
          </a:p>
          <a:p>
            <a:pPr>
              <a:spcBef>
                <a:spcPct val="0"/>
              </a:spcBef>
            </a:pPr>
            <a:r>
              <a:rPr lang="en-US" altLang="en-ET"/>
              <a:t>Return on Investment (ROI)</a:t>
            </a:r>
          </a:p>
          <a:p>
            <a:pPr lvl="1">
              <a:spcBef>
                <a:spcPct val="0"/>
              </a:spcBef>
            </a:pPr>
            <a:r>
              <a:rPr lang="en-US" altLang="en-ET" sz="2400"/>
              <a:t>From an overall business or usefulness perspective a measure such as ROI is used</a:t>
            </a:r>
          </a:p>
          <a:p>
            <a:pPr lvl="1">
              <a:spcBef>
                <a:spcPct val="0"/>
              </a:spcBef>
            </a:pPr>
            <a:r>
              <a:rPr lang="en-US" altLang="en-ET" sz="2400"/>
              <a:t>ROI compares costs of DM techniques against savings or benefits from its use </a:t>
            </a:r>
          </a:p>
          <a:p>
            <a:pPr lvl="1">
              <a:spcBef>
                <a:spcPct val="0"/>
              </a:spcBef>
            </a:pPr>
            <a:endParaRPr lang="en-US" altLang="en-ET" sz="800"/>
          </a:p>
          <a:p>
            <a:pPr>
              <a:spcBef>
                <a:spcPct val="0"/>
              </a:spcBef>
            </a:pPr>
            <a:r>
              <a:rPr lang="en-US" altLang="en-ET"/>
              <a:t>Accuracy in classification</a:t>
            </a:r>
          </a:p>
          <a:p>
            <a:pPr lvl="1">
              <a:spcBef>
                <a:spcPct val="0"/>
              </a:spcBef>
            </a:pPr>
            <a:r>
              <a:rPr lang="en-US" altLang="en-ET" sz="2400"/>
              <a:t>Analyze true positive and false positive to calculate recall, precision of the system</a:t>
            </a:r>
          </a:p>
          <a:p>
            <a:pPr lvl="1">
              <a:spcBef>
                <a:spcPct val="0"/>
              </a:spcBef>
            </a:pPr>
            <a:r>
              <a:rPr lang="en-US" altLang="en-ET" sz="2400"/>
              <a:t>Measure percentage of correct classification</a:t>
            </a:r>
          </a:p>
          <a:p>
            <a:pPr lvl="1">
              <a:spcBef>
                <a:spcPct val="0"/>
              </a:spcBef>
            </a:pPr>
            <a:endParaRPr lang="en-US" altLang="en-ET" sz="800"/>
          </a:p>
          <a:p>
            <a:pPr>
              <a:spcBef>
                <a:spcPct val="0"/>
              </a:spcBef>
            </a:pPr>
            <a:r>
              <a:rPr lang="en-US" altLang="en-ET"/>
              <a:t>Space/Time complexity</a:t>
            </a:r>
          </a:p>
          <a:p>
            <a:pPr lvl="1">
              <a:spcBef>
                <a:spcPct val="0"/>
              </a:spcBef>
            </a:pPr>
            <a:r>
              <a:rPr lang="en-US" altLang="en-ET" sz="2400"/>
              <a:t>Running time: how fast the algorithm runs</a:t>
            </a:r>
          </a:p>
          <a:p>
            <a:pPr lvl="1">
              <a:spcBef>
                <a:spcPct val="0"/>
              </a:spcBef>
            </a:pPr>
            <a:r>
              <a:rPr lang="en-US" altLang="en-ET" sz="2400"/>
              <a:t>Storage or memory space requirement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4CE8AC-74EF-8806-5AE1-153680E4A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975"/>
            <a:ext cx="8534400" cy="762000"/>
          </a:xfrm>
        </p:spPr>
        <p:txBody>
          <a:bodyPr/>
          <a:lstStyle/>
          <a:p>
            <a:r>
              <a:rPr lang="en-US" altLang="en-ET" sz="4000"/>
              <a:t>Data Mining implementation issues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15379AB-ABA5-EF03-9710-900E9DDF5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784225"/>
            <a:ext cx="8991600" cy="5943600"/>
          </a:xfrm>
        </p:spPr>
        <p:txBody>
          <a:bodyPr/>
          <a:lstStyle/>
          <a:p>
            <a:pPr marL="228600" indent="-228600">
              <a:defRPr/>
            </a:pPr>
            <a:r>
              <a:rPr lang="en-US" sz="2600" b="1" dirty="0"/>
              <a:t>Scalability</a:t>
            </a:r>
          </a:p>
          <a:p>
            <a:pPr marL="457200" lvl="1" indent="-182563">
              <a:spcBef>
                <a:spcPts val="0"/>
              </a:spcBef>
              <a:defRPr/>
            </a:pPr>
            <a:r>
              <a:rPr lang="en-US" sz="2400" dirty="0"/>
              <a:t>Applicability of data mining techniques to perform well with massive real world data sets</a:t>
            </a:r>
          </a:p>
          <a:p>
            <a:pPr marL="457200" lvl="1" indent="-182563">
              <a:spcBef>
                <a:spcPts val="0"/>
              </a:spcBef>
              <a:defRPr/>
            </a:pPr>
            <a:r>
              <a:rPr lang="en-US" sz="2400" dirty="0"/>
              <a:t>Techniques should also work regardless of the amount of available main memory</a:t>
            </a:r>
          </a:p>
          <a:p>
            <a:pPr marL="228600" indent="-228600">
              <a:defRPr/>
            </a:pPr>
            <a:r>
              <a:rPr lang="en-US" sz="2600" b="1" dirty="0"/>
              <a:t>Real World Data</a:t>
            </a:r>
          </a:p>
          <a:p>
            <a:pPr marL="525463" lvl="1" indent="-182563">
              <a:spcBef>
                <a:spcPts val="0"/>
              </a:spcBef>
              <a:defRPr/>
            </a:pPr>
            <a:r>
              <a:rPr lang="en-US" sz="2400" dirty="0"/>
              <a:t>Real world data are noisy and have many missing attribute values. Algorithms should be able to work even in the presence of these problems</a:t>
            </a:r>
          </a:p>
          <a:p>
            <a:pPr>
              <a:defRPr/>
            </a:pPr>
            <a:r>
              <a:rPr lang="en-US" sz="2600" b="1" dirty="0"/>
              <a:t>Updates</a:t>
            </a:r>
          </a:p>
          <a:p>
            <a:pPr marL="457200" lvl="1" indent="-182563">
              <a:spcBef>
                <a:spcPts val="0"/>
              </a:spcBef>
              <a:defRPr/>
            </a:pPr>
            <a:r>
              <a:rPr lang="en-US" sz="2400" dirty="0"/>
              <a:t>Database can not be assumed to be static. The data is frequently changing. </a:t>
            </a:r>
          </a:p>
          <a:p>
            <a:pPr marL="457200" lvl="1" indent="-182563">
              <a:spcBef>
                <a:spcPts val="0"/>
              </a:spcBef>
              <a:defRPr/>
            </a:pPr>
            <a:r>
              <a:rPr lang="en-US" sz="2400" dirty="0"/>
              <a:t>However, many data mining algorithms work with static data sets. This requires that the algorithm be completely rerun any time the database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505F733-2530-D38D-86D3-04A933008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382000" cy="762000"/>
          </a:xfrm>
        </p:spPr>
        <p:txBody>
          <a:bodyPr/>
          <a:lstStyle/>
          <a:p>
            <a:r>
              <a:rPr lang="en-US" altLang="en-ET" sz="4000"/>
              <a:t>Data Mining implementation issues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7410A61-FE27-30B4-D4B1-4D0D43043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784225"/>
            <a:ext cx="8991600" cy="59436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600" b="1" dirty="0"/>
              <a:t>High dimensionality</a:t>
            </a:r>
            <a:r>
              <a:rPr lang="en-US" sz="2600" dirty="0"/>
              <a:t>:</a:t>
            </a:r>
          </a:p>
          <a:p>
            <a:pPr marL="573088" lvl="1" indent="-176213">
              <a:defRPr/>
            </a:pPr>
            <a:r>
              <a:rPr lang="en-US" sz="2200" dirty="0"/>
              <a:t>A conventional database schema may be composed of many different attributes. The problem here is that all attributes may not be needed to solve a given DM problem.</a:t>
            </a:r>
          </a:p>
          <a:p>
            <a:pPr marL="573088" lvl="1" indent="-176213">
              <a:defRPr/>
            </a:pPr>
            <a:r>
              <a:rPr lang="en-US" sz="2200" dirty="0"/>
              <a:t>The use of unnecessary attributes may increase the overall complexity and decrease the efficiency of an algorithms.</a:t>
            </a:r>
          </a:p>
          <a:p>
            <a:pPr marL="573088" lvl="1" indent="-176213">
              <a:defRPr/>
            </a:pPr>
            <a:r>
              <a:rPr lang="en-US" sz="2200" dirty="0"/>
              <a:t>The solution is dimensionality reduction (reduce the number of attributes). But, determining which attributes are not needed is a tough task!</a:t>
            </a:r>
          </a:p>
          <a:p>
            <a:pPr>
              <a:defRPr/>
            </a:pPr>
            <a:endParaRPr lang="en-US" sz="100" b="1" dirty="0"/>
          </a:p>
          <a:p>
            <a:pPr marL="231775" indent="-231775">
              <a:defRPr/>
            </a:pPr>
            <a:r>
              <a:rPr lang="en-US" sz="2600" b="1" dirty="0" err="1"/>
              <a:t>Overfitting</a:t>
            </a:r>
            <a:endParaRPr lang="en-US" sz="2600" b="1" dirty="0"/>
          </a:p>
          <a:p>
            <a:pPr marL="573088" lvl="1" indent="-176213">
              <a:defRPr/>
            </a:pPr>
            <a:r>
              <a:rPr lang="en-US" sz="2200" dirty="0"/>
              <a:t>The size and representativeness of the dataset determines whether the model associated with a given database states fits to also future database states.</a:t>
            </a:r>
          </a:p>
          <a:p>
            <a:pPr marL="573088" lvl="1" indent="-176213">
              <a:defRPr/>
            </a:pPr>
            <a:r>
              <a:rPr lang="en-US" sz="2200" dirty="0" err="1"/>
              <a:t>Overfitting</a:t>
            </a:r>
            <a:r>
              <a:rPr lang="en-US" sz="2200" dirty="0"/>
              <a:t> occurs when the model does not fit to the future states which is caused by the use of small size and unbalanced training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BF998E4-701F-1D4A-5093-83084CAB5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382000" cy="762000"/>
          </a:xfrm>
        </p:spPr>
        <p:txBody>
          <a:bodyPr/>
          <a:lstStyle/>
          <a:p>
            <a:r>
              <a:rPr lang="en-US" altLang="en-ET" sz="4000"/>
              <a:t>Data Mining implementation issues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4812A55-E5F2-7713-E7E0-E3DA68BD8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5889625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Ease of Use of the DM tool</a:t>
            </a:r>
          </a:p>
          <a:p>
            <a:pPr marL="525463" lvl="1" indent="-182563">
              <a:spcBef>
                <a:spcPts val="0"/>
              </a:spcBef>
              <a:defRPr/>
            </a:pPr>
            <a:r>
              <a:rPr lang="en-US" sz="2400" dirty="0"/>
              <a:t>Since data mining problems are often not precisely stated, interfaces may be needed with both domain and technical experts</a:t>
            </a:r>
          </a:p>
          <a:p>
            <a:pPr marL="525463" lvl="1" indent="-182563">
              <a:spcBef>
                <a:spcPts val="0"/>
              </a:spcBef>
              <a:defRPr/>
            </a:pPr>
            <a:r>
              <a:rPr lang="en-US" sz="2400" dirty="0"/>
              <a:t>Although some techniques may work well, they may not be accepted by users if they are difficult to use or understand</a:t>
            </a:r>
          </a:p>
          <a:p>
            <a:pPr marL="525463" lvl="1" indent="-182563">
              <a:spcBef>
                <a:spcPts val="0"/>
              </a:spcBef>
              <a:defRPr/>
            </a:pPr>
            <a:endParaRPr lang="en-US" sz="500" dirty="0"/>
          </a:p>
          <a:p>
            <a:pPr marL="11112" indent="0">
              <a:spcBef>
                <a:spcPts val="0"/>
              </a:spcBef>
              <a:buFontTx/>
              <a:buNone/>
              <a:defRPr/>
            </a:pPr>
            <a:endParaRPr lang="en-US" sz="1600" b="1" dirty="0"/>
          </a:p>
          <a:p>
            <a:pPr indent="-331788">
              <a:spcBef>
                <a:spcPts val="0"/>
              </a:spcBef>
              <a:defRPr/>
            </a:pPr>
            <a:r>
              <a:rPr lang="en-US" sz="2600" b="1" dirty="0"/>
              <a:t>Application</a:t>
            </a:r>
          </a:p>
          <a:p>
            <a:pPr marL="525463" lvl="1" indent="-228600">
              <a:spcBef>
                <a:spcPts val="0"/>
              </a:spcBef>
              <a:defRPr/>
            </a:pPr>
            <a:r>
              <a:rPr lang="en-US" sz="2200" dirty="0"/>
              <a:t>Determining the intended use for the information obtained from the DM tool is a challenge. </a:t>
            </a:r>
          </a:p>
          <a:p>
            <a:pPr marL="525463" lvl="1" indent="-228600">
              <a:spcBef>
                <a:spcPts val="0"/>
              </a:spcBef>
              <a:defRPr/>
            </a:pPr>
            <a:r>
              <a:rPr lang="en-US" sz="2200" dirty="0"/>
              <a:t>Indeed, how business executives can effectively use the output is sometimes considered the most difficult part. </a:t>
            </a:r>
            <a:r>
              <a:rPr lang="en-US" sz="2200" b="1" i="1" dirty="0"/>
              <a:t>Because the results are of a type that have not previously been known</a:t>
            </a:r>
            <a:r>
              <a:rPr lang="en-US" sz="2200" dirty="0"/>
              <a:t>. </a:t>
            </a:r>
          </a:p>
          <a:p>
            <a:pPr marL="525463" lvl="1" indent="-228600">
              <a:spcBef>
                <a:spcPts val="0"/>
              </a:spcBef>
              <a:defRPr/>
            </a:pPr>
            <a:r>
              <a:rPr lang="en-US" sz="2200" dirty="0"/>
              <a:t>Business practices may have to be modified to determine how to effectively use the information uncovered </a:t>
            </a:r>
          </a:p>
          <a:p>
            <a:pPr lvl="1" indent="-331788">
              <a:spcBef>
                <a:spcPts val="0"/>
              </a:spcBef>
              <a:defRPr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27A002A-A7B8-CD28-F263-89C70CE65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3" y="228600"/>
            <a:ext cx="8991600" cy="639763"/>
          </a:xfrm>
        </p:spPr>
        <p:txBody>
          <a:bodyPr/>
          <a:lstStyle/>
          <a:p>
            <a:r>
              <a:rPr lang="en-US" altLang="en-ET" sz="4000"/>
              <a:t>Data/Information Overload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B986D4A-0886-2364-D297-5CB371B6A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 marL="231775" indent="-228600">
              <a:spcBef>
                <a:spcPct val="0"/>
              </a:spcBef>
              <a:tabLst>
                <a:tab pos="231775" algn="l"/>
              </a:tabLst>
              <a:defRPr/>
            </a:pPr>
            <a:r>
              <a:rPr lang="en-GB" dirty="0"/>
              <a:t>Data is being produced (generated &amp; collected) at alarming rate because of:</a:t>
            </a:r>
          </a:p>
          <a:p>
            <a:pPr marL="571500" lvl="1">
              <a:spcBef>
                <a:spcPct val="0"/>
              </a:spcBef>
              <a:defRPr/>
            </a:pPr>
            <a:r>
              <a:rPr lang="en-GB" sz="2400" dirty="0"/>
              <a:t>The computerization of business &amp; scientific transactions</a:t>
            </a:r>
          </a:p>
          <a:p>
            <a:pPr marL="571500" lvl="1">
              <a:spcBef>
                <a:spcPct val="0"/>
              </a:spcBef>
              <a:defRPr/>
            </a:pPr>
            <a:r>
              <a:rPr lang="en-GB" sz="2400" dirty="0"/>
              <a:t>Advances in data collection tools, ranging from scanned texts &amp; image platforms to satellite remote sensing systems</a:t>
            </a:r>
          </a:p>
          <a:p>
            <a:pPr marL="571500" lvl="1">
              <a:spcBef>
                <a:spcPct val="0"/>
              </a:spcBef>
              <a:defRPr/>
            </a:pPr>
            <a:r>
              <a:rPr lang="en-GB" sz="2400" dirty="0"/>
              <a:t>Popular use of WWW as a global information system</a:t>
            </a:r>
          </a:p>
          <a:p>
            <a:pPr marL="231775" lvl="1" indent="-228600">
              <a:spcBef>
                <a:spcPct val="0"/>
              </a:spcBef>
              <a:buFontTx/>
              <a:buChar char="•"/>
              <a:tabLst>
                <a:tab pos="231775" algn="l"/>
              </a:tabLst>
              <a:defRPr/>
            </a:pPr>
            <a:endParaRPr lang="en-US" sz="2400" dirty="0"/>
          </a:p>
          <a:p>
            <a:pPr marL="231775" lvl="1" indent="-228600">
              <a:spcBef>
                <a:spcPct val="0"/>
              </a:spcBef>
              <a:buFontTx/>
              <a:buChar char="•"/>
              <a:tabLst>
                <a:tab pos="231775" algn="l"/>
              </a:tabLst>
              <a:defRPr/>
            </a:pPr>
            <a:r>
              <a:rPr lang="en-US" sz="2400" dirty="0"/>
              <a:t>With the phenomenal rate of growth of data, users expect more sophisticated useful and valuable information</a:t>
            </a:r>
          </a:p>
          <a:p>
            <a:pPr marL="560388" lvl="1">
              <a:spcBef>
                <a:spcPts val="0"/>
              </a:spcBef>
              <a:defRPr/>
            </a:pPr>
            <a:r>
              <a:rPr lang="en-US" sz="2400" dirty="0"/>
              <a:t>A marketing manager is no longer satisfied with a simple listing of marketing contacts, but wants detailed information about customers </a:t>
            </a:r>
            <a:r>
              <a:rPr lang="en-US" sz="2400" b="1" dirty="0"/>
              <a:t>past purchasing behavior and prediction of future purchases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028A1D3-369E-4C27-90ED-3C4120BF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8915400" cy="792162"/>
          </a:xfrm>
        </p:spPr>
        <p:txBody>
          <a:bodyPr/>
          <a:lstStyle/>
          <a:p>
            <a:pPr marL="342900" indent="-342900"/>
            <a:r>
              <a:rPr lang="en-US" altLang="en-ET" sz="3600"/>
              <a:t>Too much data &amp; too little knowledge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E8F0BCA-FA3A-A92D-E227-62E35BEB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75" y="762000"/>
            <a:ext cx="8785225" cy="5867400"/>
          </a:xfrm>
        </p:spPr>
        <p:txBody>
          <a:bodyPr/>
          <a:lstStyle/>
          <a:p>
            <a:pPr marL="231775" indent="-228600">
              <a:spcBef>
                <a:spcPts val="0"/>
              </a:spcBef>
              <a:defRPr/>
            </a:pPr>
            <a:r>
              <a:rPr lang="en-US" sz="2500" dirty="0"/>
              <a:t>There is a need to extract knowledge (useful information) from the massive data. </a:t>
            </a:r>
          </a:p>
          <a:p>
            <a:pPr marL="571500" lvl="1" indent="-228600">
              <a:spcBef>
                <a:spcPts val="0"/>
              </a:spcBef>
              <a:defRPr/>
            </a:pPr>
            <a:r>
              <a:rPr lang="en-GB" sz="2200" dirty="0"/>
              <a:t>The competitive pressures are strong, which needs useful information for prediction</a:t>
            </a:r>
          </a:p>
          <a:p>
            <a:pPr marL="228600" indent="-228600">
              <a:spcBef>
                <a:spcPts val="0"/>
              </a:spcBef>
              <a:defRPr/>
            </a:pPr>
            <a:endParaRPr lang="en-US" sz="1050" dirty="0"/>
          </a:p>
          <a:p>
            <a:pPr marL="228600" indent="-228600">
              <a:spcBef>
                <a:spcPts val="0"/>
              </a:spcBef>
              <a:defRPr/>
            </a:pPr>
            <a:r>
              <a:rPr lang="en-US" sz="2500" dirty="0"/>
              <a:t>Facing too enormous volumes of data, human analysts with no special tools can no longer make sense</a:t>
            </a:r>
            <a:r>
              <a:rPr lang="en-US" sz="2600" dirty="0"/>
              <a:t>. </a:t>
            </a:r>
          </a:p>
          <a:p>
            <a:pPr marL="571500" lvl="1" indent="-228600">
              <a:spcBef>
                <a:spcPts val="0"/>
              </a:spcBef>
              <a:defRPr/>
            </a:pPr>
            <a:r>
              <a:rPr lang="en-US" sz="2200" dirty="0"/>
              <a:t>mining and management of big data can automate the process of finding patterns &amp; relationships in raw data and the results can be utilized for decision support. That is why data mining is used, especially in science and business areas.    </a:t>
            </a:r>
          </a:p>
          <a:p>
            <a:pPr marL="228600" indent="-228600">
              <a:spcBef>
                <a:spcPts val="0"/>
              </a:spcBef>
              <a:defRPr/>
            </a:pPr>
            <a:endParaRPr lang="en-US" sz="1400" dirty="0"/>
          </a:p>
          <a:p>
            <a:pPr marL="228600" indent="-228600">
              <a:spcBef>
                <a:spcPts val="0"/>
              </a:spcBef>
              <a:defRPr/>
            </a:pPr>
            <a:r>
              <a:rPr lang="en-US" sz="2500" dirty="0"/>
              <a:t>If we know how to reveal valuable knowledge hidden in raw data, data might be one of our most valuable assets. </a:t>
            </a:r>
          </a:p>
          <a:p>
            <a:pPr marL="571500" lvl="1" indent="-228600">
              <a:spcBef>
                <a:spcPts val="0"/>
              </a:spcBef>
              <a:defRPr/>
            </a:pPr>
            <a:r>
              <a:rPr lang="en-US" sz="2200" dirty="0"/>
              <a:t>Data mining is the tool that involves retrospective analysis to extract diamonds of knowledge </a:t>
            </a:r>
            <a:r>
              <a:rPr lang="en-US" sz="2200" b="1" dirty="0"/>
              <a:t>from historical data &amp; predict outcome of the future. </a:t>
            </a: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30EE2A8-E2B0-440D-C323-88275C0D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03312"/>
          </a:xfrm>
        </p:spPr>
        <p:txBody>
          <a:bodyPr/>
          <a:lstStyle/>
          <a:p>
            <a:r>
              <a:rPr lang="en-US" altLang="en-ET" sz="3600"/>
              <a:t>Discussion 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30D38B0-C7BA-52E0-6D82-681A4E4B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8" y="1066800"/>
            <a:ext cx="8964612" cy="5638800"/>
          </a:xfrm>
        </p:spPr>
        <p:txBody>
          <a:bodyPr>
            <a:normAutofit/>
          </a:bodyPr>
          <a:lstStyle/>
          <a:p>
            <a:pPr marL="60325" indent="-60325">
              <a:buFontTx/>
              <a:buNone/>
              <a:defRPr/>
            </a:pPr>
            <a:r>
              <a:rPr lang="en-US" dirty="0"/>
              <a:t>Review different literatures (books and articles) &amp; write  a report  (overview, significance, steps involved, applications) and present in class within 10 minutes.</a:t>
            </a:r>
            <a:r>
              <a:rPr lang="en-US" sz="2800" dirty="0"/>
              <a:t> </a:t>
            </a:r>
          </a:p>
          <a:p>
            <a:pPr marL="60325" indent="-60325">
              <a:buFontTx/>
              <a:buNone/>
              <a:defRPr/>
            </a:pPr>
            <a:endParaRPr lang="en-US" sz="1000" dirty="0"/>
          </a:p>
          <a:p>
            <a:pPr marL="182563" indent="-182563">
              <a:defRPr/>
            </a:pPr>
            <a:endParaRPr lang="en-US" sz="200" dirty="0"/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dirty="0"/>
              <a:t>Data Warehouses and OLAP technology in data mining ()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dirty="0"/>
              <a:t>Predictive Modeling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dirty="0"/>
              <a:t>Descriptive Modeling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dirty="0"/>
              <a:t>Data Mining Models (like CRISP, Hybrid, &amp; other models)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altLang="zh-TW" dirty="0"/>
              <a:t>Text Mining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altLang="zh-TW" dirty="0"/>
              <a:t>Web Mining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dirty="0"/>
              <a:t>Sentiment/opinion mining</a:t>
            </a:r>
            <a:endParaRPr lang="en-US" altLang="zh-TW" dirty="0"/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altLang="zh-TW" dirty="0"/>
              <a:t>Knowledge Mining</a:t>
            </a:r>
          </a:p>
          <a:p>
            <a:pPr marL="573088" lvl="2" indent="-460375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r>
              <a:rPr lang="en-US" dirty="0"/>
              <a:t>Multimedia Data Mining</a:t>
            </a:r>
          </a:p>
          <a:p>
            <a:pPr marL="800100" lvl="2" indent="-457200" eaLnBrk="1" hangingPunct="1">
              <a:spcBef>
                <a:spcPct val="0"/>
              </a:spcBef>
              <a:buFontTx/>
              <a:buNone/>
              <a:defRPr/>
            </a:pPr>
            <a:endParaRPr lang="en-US" dirty="0"/>
          </a:p>
          <a:p>
            <a:pPr marL="800100" lvl="2" indent="-457200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endParaRPr lang="en-US" dirty="0"/>
          </a:p>
          <a:p>
            <a:pPr marL="800100" lvl="2" indent="-457200" eaLnBrk="1" hangingPunct="1">
              <a:spcBef>
                <a:spcPct val="0"/>
              </a:spcBef>
              <a:buFont typeface="Calibri" pitchFamily="34" charset="0"/>
              <a:buAutoNum type="arabicPeriod"/>
              <a:defRPr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44246-9137-88C6-6A9F-1BCE60A05650}"/>
              </a:ext>
            </a:extLst>
          </p:cNvPr>
          <p:cNvSpPr/>
          <p:nvPr/>
        </p:nvSpPr>
        <p:spPr>
          <a:xfrm>
            <a:off x="4800600" y="2971800"/>
            <a:ext cx="42672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5938" lvl="2" indent="-401638" eaLnBrk="1" hangingPunct="1">
              <a:defRPr/>
            </a:pPr>
            <a:endParaRPr lang="en-US" sz="2400" kern="0" dirty="0"/>
          </a:p>
          <a:p>
            <a:pPr marL="515938" lvl="2" indent="-401638" eaLnBrk="1" hangingPunct="1">
              <a:defRPr/>
            </a:pPr>
            <a:endParaRPr lang="en-US" altLang="zh-TW" sz="2400" dirty="0">
              <a:latin typeface="+mn-lt"/>
            </a:endParaRPr>
          </a:p>
          <a:p>
            <a:pPr marL="639763" lvl="2" indent="-228600" eaLnBrk="1" hangingPunct="1">
              <a:defRPr/>
            </a:pPr>
            <a:endParaRPr lang="en-US" altLang="zh-TW" sz="24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41C6680-49D4-F552-6199-3E88579F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ET" sz="4000"/>
              <a:t>What is data mining?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8A2F4FC-A0D9-3464-013D-10450F87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" y="838200"/>
            <a:ext cx="89154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600" dirty="0"/>
              <a:t>Data Mining is a technology that uses </a:t>
            </a:r>
            <a:r>
              <a:rPr lang="en-US" sz="2600" b="1" dirty="0"/>
              <a:t>various techniques </a:t>
            </a:r>
            <a:r>
              <a:rPr lang="en-US" sz="2600" dirty="0"/>
              <a:t>to discover </a:t>
            </a:r>
            <a:r>
              <a:rPr lang="en-US" sz="2600" b="1" dirty="0"/>
              <a:t>hidden knowledge</a:t>
            </a:r>
            <a:r>
              <a:rPr lang="en-US" sz="2600" dirty="0"/>
              <a:t> from </a:t>
            </a:r>
            <a:r>
              <a:rPr lang="en-US" sz="2600" b="1" dirty="0"/>
              <a:t>heterogeneous </a:t>
            </a:r>
            <a:r>
              <a:rPr lang="en-US" sz="2600" dirty="0"/>
              <a:t>and</a:t>
            </a:r>
            <a:r>
              <a:rPr lang="en-US" sz="2600" b="1" dirty="0"/>
              <a:t> distributed historical data </a:t>
            </a:r>
            <a:r>
              <a:rPr lang="en-US" sz="2600" dirty="0"/>
              <a:t>stored in </a:t>
            </a:r>
            <a:r>
              <a:rPr lang="en-US" sz="2600" b="1" dirty="0"/>
              <a:t>large databases, warehouses </a:t>
            </a:r>
            <a:r>
              <a:rPr lang="en-US" sz="2600" dirty="0"/>
              <a:t>and </a:t>
            </a:r>
            <a:r>
              <a:rPr lang="en-US" sz="2600" b="1" dirty="0"/>
              <a:t>other massive information repositories </a:t>
            </a:r>
            <a:r>
              <a:rPr lang="en-US" sz="2600" dirty="0"/>
              <a:t>so to find patterns in data that are:</a:t>
            </a:r>
          </a:p>
          <a:p>
            <a:pPr lvl="1">
              <a:spcBef>
                <a:spcPct val="0"/>
              </a:spcBef>
              <a:defRPr/>
            </a:pPr>
            <a:r>
              <a:rPr lang="en-US" sz="2600" dirty="0">
                <a:solidFill>
                  <a:srgbClr val="FF0000"/>
                </a:solidFill>
              </a:rPr>
              <a:t>valid</a:t>
            </a:r>
            <a:r>
              <a:rPr lang="en-US" sz="2600" dirty="0"/>
              <a:t>:  not only represent current state, but also hold on new data with some certainty</a:t>
            </a:r>
          </a:p>
          <a:p>
            <a:pPr lvl="1">
              <a:spcBef>
                <a:spcPct val="0"/>
              </a:spcBef>
              <a:defRPr/>
            </a:pPr>
            <a:r>
              <a:rPr lang="en-US" sz="2600" dirty="0">
                <a:solidFill>
                  <a:srgbClr val="FF0000"/>
                </a:solidFill>
              </a:rPr>
              <a:t>novel</a:t>
            </a:r>
            <a:r>
              <a:rPr lang="en-US" sz="2600" dirty="0"/>
              <a:t>:  sound and relevant</a:t>
            </a:r>
          </a:p>
          <a:p>
            <a:pPr lvl="1">
              <a:spcBef>
                <a:spcPct val="0"/>
              </a:spcBef>
              <a:defRPr/>
            </a:pPr>
            <a:r>
              <a:rPr lang="en-US" sz="2600" dirty="0">
                <a:solidFill>
                  <a:srgbClr val="FF0000"/>
                </a:solidFill>
              </a:rPr>
              <a:t>useful</a:t>
            </a:r>
            <a:r>
              <a:rPr lang="en-US" sz="2600" dirty="0"/>
              <a:t>:  should be possible to act on the item or problem (useful to solve business problem)</a:t>
            </a:r>
          </a:p>
          <a:p>
            <a:pPr lvl="1">
              <a:spcBef>
                <a:spcPct val="0"/>
              </a:spcBef>
              <a:defRPr/>
            </a:pPr>
            <a:r>
              <a:rPr lang="en-US" sz="2600" dirty="0">
                <a:solidFill>
                  <a:srgbClr val="FF0000"/>
                </a:solidFill>
              </a:rPr>
              <a:t>understandable</a:t>
            </a:r>
            <a:r>
              <a:rPr lang="en-US" sz="2600" dirty="0"/>
              <a:t>: humans should be able to interpret the pattern</a:t>
            </a:r>
          </a:p>
          <a:p>
            <a:pPr marL="0" indent="0">
              <a:buFontTx/>
              <a:buNone/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485BFD0-DDB7-F4BC-93FF-D6909B6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39763"/>
          </a:xfrm>
        </p:spPr>
        <p:txBody>
          <a:bodyPr/>
          <a:lstStyle/>
          <a:p>
            <a:r>
              <a:rPr lang="en-GB" altLang="en-ET" sz="3600"/>
              <a:t>Why DM Now?</a:t>
            </a:r>
            <a:endParaRPr lang="en-US" altLang="en-ET" sz="360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F1C092C-EACA-91D9-8FDC-DFF3CD6A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Four main reasons why DM now?</a:t>
            </a:r>
          </a:p>
          <a:p>
            <a:pPr lvl="1">
              <a:defRPr/>
            </a:pPr>
            <a:endParaRPr lang="en-US" sz="2400" dirty="0"/>
          </a:p>
          <a:p>
            <a:pPr marL="457200" lvl="1" indent="0">
              <a:buFontTx/>
              <a:buNone/>
              <a:defRPr/>
            </a:pPr>
            <a:r>
              <a:rPr lang="en-US" sz="2400" b="1" dirty="0"/>
              <a:t>The competitive pressure is very strong</a:t>
            </a:r>
          </a:p>
          <a:p>
            <a:pPr marL="457200" lvl="1" indent="0">
              <a:buFontTx/>
              <a:buNone/>
              <a:defRPr/>
            </a:pPr>
            <a:endParaRPr lang="en-US" sz="2400" b="1" dirty="0"/>
          </a:p>
          <a:p>
            <a:pPr lvl="2">
              <a:defRPr/>
            </a:pPr>
            <a:r>
              <a:rPr lang="en-US" dirty="0"/>
              <a:t>How to gain competitive advantage?</a:t>
            </a:r>
          </a:p>
          <a:p>
            <a:pPr lvl="2">
              <a:defRPr/>
            </a:pPr>
            <a:r>
              <a:rPr lang="en-US" dirty="0"/>
              <a:t>How to control the volatile market?</a:t>
            </a:r>
          </a:p>
          <a:p>
            <a:pPr lvl="2">
              <a:defRPr/>
            </a:pPr>
            <a:r>
              <a:rPr lang="en-US" dirty="0"/>
              <a:t>How to satisfy customers need?</a:t>
            </a:r>
          </a:p>
          <a:p>
            <a:pPr lvl="2">
              <a:defRPr/>
            </a:pPr>
            <a:r>
              <a:rPr lang="en-US" dirty="0"/>
              <a:t>How to manage the high turnover rate of professionals?</a:t>
            </a:r>
          </a:p>
          <a:p>
            <a:pPr lvl="1">
              <a:defRPr/>
            </a:pPr>
            <a:endParaRPr lang="en-US" sz="1400" dirty="0"/>
          </a:p>
          <a:p>
            <a:pPr marL="457200" lvl="1" indent="0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5D5B6E87-C0D9-C4A4-5E06-9CEBFD409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90600"/>
          </a:xfrm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r>
              <a:rPr lang="en-GB" altLang="en-ET" sz="3600"/>
              <a:t>Why DM Now: </a:t>
            </a:r>
            <a:r>
              <a:rPr lang="en-US" altLang="en-ET" sz="3600"/>
              <a:t>Massive data collection</a:t>
            </a:r>
            <a:endParaRPr lang="en-GB" altLang="en-ET" sz="36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FCD4834-F645-2F37-0577-6BB97113A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5486400"/>
          </a:xfrm>
        </p:spPr>
        <p:txBody>
          <a:bodyPr lIns="18000" tIns="46800" rIns="18000" bIns="46800"/>
          <a:lstStyle/>
          <a:p>
            <a:pPr>
              <a:spcBef>
                <a:spcPts val="525"/>
              </a:spcBef>
              <a:buFontTx/>
              <a:buNone/>
              <a:defRPr/>
            </a:pPr>
            <a:endParaRPr lang="en-US" sz="600" dirty="0"/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Massive data collection</a:t>
            </a:r>
            <a:r>
              <a:rPr lang="en-US" sz="2800" dirty="0"/>
              <a:t>: large databases (data warehouses) are growing at unprecedented rates to manage the explosive growth in stored data. </a:t>
            </a:r>
          </a:p>
          <a:p>
            <a:pPr marL="171450" indent="-228600">
              <a:spcBef>
                <a:spcPts val="525"/>
              </a:spcBef>
              <a:defRPr/>
            </a:pPr>
            <a:endParaRPr lang="en-US" sz="300" dirty="0"/>
          </a:p>
          <a:p>
            <a:pPr marL="171450" indent="-228600">
              <a:spcBef>
                <a:spcPts val="525"/>
              </a:spcBef>
              <a:defRPr/>
            </a:pPr>
            <a:r>
              <a:rPr lang="en-US" sz="2800" dirty="0"/>
              <a:t>Examples of massive data sets</a:t>
            </a:r>
          </a:p>
          <a:p>
            <a:pPr lvl="1">
              <a:defRPr/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The current NASA Earth observation satellites generate a terabyte (i.e. 10</a:t>
            </a:r>
            <a:r>
              <a:rPr lang="en-US" sz="2400" baseline="30000" dirty="0">
                <a:latin typeface="Times" pitchFamily="18" charset="0"/>
                <a:cs typeface="Times" pitchFamily="18" charset="0"/>
              </a:rPr>
              <a:t>9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bytes) of data every day. 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Google: Order of 10 billion Web pages indexed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100’s of millions of site visitors per day</a:t>
            </a:r>
          </a:p>
          <a:p>
            <a:pPr marL="633413"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MEDLINE text database: 17 million published articles</a:t>
            </a:r>
          </a:p>
          <a:p>
            <a:pPr marL="633413" lvl="1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Retail transaction data: EBay, Amazon, Wal-Mart: order of 100 million transactions per day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Visa, MasterCard: similar or larger numbers</a:t>
            </a:r>
          </a:p>
          <a:p>
            <a:pPr marL="571500" lvl="1" indent="-228600">
              <a:spcBef>
                <a:spcPts val="525"/>
              </a:spcBef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Arial Unicode MS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13648</TotalTime>
  <Words>2715</Words>
  <Application>Microsoft Macintosh PowerPoint</Application>
  <PresentationFormat>On-screen Show (4:3)</PresentationFormat>
  <Paragraphs>372</Paragraphs>
  <Slides>34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Unicode MS</vt:lpstr>
      <vt:lpstr>Tahoma</vt:lpstr>
      <vt:lpstr>MS PGothic</vt:lpstr>
      <vt:lpstr>Times New Roman</vt:lpstr>
      <vt:lpstr>Calibri</vt:lpstr>
      <vt:lpstr>Times</vt:lpstr>
      <vt:lpstr>Wingdings</vt:lpstr>
      <vt:lpstr>Default Design</vt:lpstr>
      <vt:lpstr> Chapter one Introduction to Data-Analytic Thinking </vt:lpstr>
      <vt:lpstr>Data, Information, Knowledge, Wisdom</vt:lpstr>
      <vt:lpstr>Data, Information, Knowledge</vt:lpstr>
      <vt:lpstr>Data/Information Overload</vt:lpstr>
      <vt:lpstr>Too much data &amp; too little knowledge </vt:lpstr>
      <vt:lpstr>Discussion  </vt:lpstr>
      <vt:lpstr>What is data mining?</vt:lpstr>
      <vt:lpstr>Why DM Now?</vt:lpstr>
      <vt:lpstr>Why DM Now: Massive data collection</vt:lpstr>
      <vt:lpstr>Why DM Now: Powerful computers</vt:lpstr>
      <vt:lpstr>Why DM Now: DM algorithms</vt:lpstr>
      <vt:lpstr>Example: Why Data Mining</vt:lpstr>
      <vt:lpstr>Database Processing vs. Data Mining Processing</vt:lpstr>
      <vt:lpstr>Query Examples</vt:lpstr>
      <vt:lpstr>Data Mining works with Data Warehouse</vt:lpstr>
      <vt:lpstr>Data Warehouse</vt:lpstr>
      <vt:lpstr>Data warehousing</vt:lpstr>
      <vt:lpstr>Data warehousing</vt:lpstr>
      <vt:lpstr>Database &amp; data warehouse: Differences</vt:lpstr>
      <vt:lpstr>Business Intelligence</vt:lpstr>
      <vt:lpstr>Data Warehouse as part of Data Mining</vt:lpstr>
      <vt:lpstr>Knowledge Discovery in Databases(KDD)</vt:lpstr>
      <vt:lpstr>The KDD process</vt:lpstr>
      <vt:lpstr>Stages in DM: The KDD process</vt:lpstr>
      <vt:lpstr>DM Process Ex:  Web Log</vt:lpstr>
      <vt:lpstr>CRoss Industry Standard Process for Data Mining (CRISP-DM)</vt:lpstr>
      <vt:lpstr>Phases and Tasks</vt:lpstr>
      <vt:lpstr>Hybrid Knowledge Discovery Process</vt:lpstr>
      <vt:lpstr>Origins of Data Mining</vt:lpstr>
      <vt:lpstr>DM: Intersection of Many Fields</vt:lpstr>
      <vt:lpstr>Data Mining Metrics </vt:lpstr>
      <vt:lpstr>Data Mining implementation issues</vt:lpstr>
      <vt:lpstr>Data Mining implementation issues</vt:lpstr>
      <vt:lpstr>Data Mining implementation issues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278: Data Mining  Lecture 1: Introduction to Data Mining</dc:title>
  <dc:creator>Information and Computer Science</dc:creator>
  <cp:lastModifiedBy>Kasahun Abdisa</cp:lastModifiedBy>
  <cp:revision>518</cp:revision>
  <dcterms:created xsi:type="dcterms:W3CDTF">2004-04-02T16:51:06Z</dcterms:created>
  <dcterms:modified xsi:type="dcterms:W3CDTF">2023-10-15T18:15:50Z</dcterms:modified>
</cp:coreProperties>
</file>