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0" r:id="rId3"/>
    <p:sldId id="341" r:id="rId4"/>
    <p:sldId id="343" r:id="rId5"/>
    <p:sldId id="342" r:id="rId6"/>
    <p:sldId id="344" r:id="rId7"/>
    <p:sldId id="356" r:id="rId8"/>
    <p:sldId id="357" r:id="rId9"/>
    <p:sldId id="358" r:id="rId10"/>
    <p:sldId id="359" r:id="rId11"/>
    <p:sldId id="360" r:id="rId12"/>
    <p:sldId id="362" r:id="rId13"/>
    <p:sldId id="353" r:id="rId14"/>
    <p:sldId id="354" r:id="rId15"/>
    <p:sldId id="355" r:id="rId16"/>
    <p:sldId id="345" r:id="rId17"/>
    <p:sldId id="346" r:id="rId18"/>
    <p:sldId id="347" r:id="rId19"/>
    <p:sldId id="348" r:id="rId20"/>
    <p:sldId id="349" r:id="rId21"/>
    <p:sldId id="350" r:id="rId22"/>
    <p:sldId id="366" r:id="rId23"/>
    <p:sldId id="367" r:id="rId24"/>
    <p:sldId id="35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3B3044-62BC-4F01-8D67-F5B97E0214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AEA68A9D-CDDC-4F9D-A005-FAFB01591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4ACC578E-5FD8-4B8A-B884-9C32B8BB56D4}"/>
              </a:ext>
            </a:extLst>
          </p:cNvPr>
          <p:cNvSpPr>
            <a:spLocks noGrp="1"/>
          </p:cNvSpPr>
          <p:nvPr>
            <p:ph type="dt" sz="half" idx="10"/>
          </p:nvPr>
        </p:nvSpPr>
        <p:spPr/>
        <p:txBody>
          <a:bodyPr/>
          <a:lstStyle/>
          <a:p>
            <a:fld id="{73BFB831-803F-445B-84D7-9985C9A9B30A}" type="datetimeFigureOut">
              <a:rPr lang="en-GB" smtClean="0"/>
              <a:t>08/11/2023</a:t>
            </a:fld>
            <a:endParaRPr lang="en-GB"/>
          </a:p>
        </p:txBody>
      </p:sp>
      <p:sp>
        <p:nvSpPr>
          <p:cNvPr id="5" name="Footer Placeholder 4">
            <a:extLst>
              <a:ext uri="{FF2B5EF4-FFF2-40B4-BE49-F238E27FC236}">
                <a16:creationId xmlns="" xmlns:a16="http://schemas.microsoft.com/office/drawing/2014/main" id="{4D318091-03E0-42A4-AF03-B121AF1CAE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0B1AF01-D0F6-4822-93A7-E566655CE5EE}"/>
              </a:ext>
            </a:extLst>
          </p:cNvPr>
          <p:cNvSpPr>
            <a:spLocks noGrp="1"/>
          </p:cNvSpPr>
          <p:nvPr>
            <p:ph type="sldNum" sz="quarter" idx="12"/>
          </p:nvPr>
        </p:nvSpPr>
        <p:spPr/>
        <p:txBody>
          <a:bodyPr/>
          <a:lstStyle/>
          <a:p>
            <a:fld id="{5BDA2CAF-D4ED-4F07-9D1E-AD91F5E436FA}" type="slidenum">
              <a:rPr lang="en-GB" smtClean="0"/>
              <a:t>‹#›</a:t>
            </a:fld>
            <a:endParaRPr lang="en-GB"/>
          </a:p>
        </p:txBody>
      </p:sp>
    </p:spTree>
    <p:extLst>
      <p:ext uri="{BB962C8B-B14F-4D97-AF65-F5344CB8AC3E}">
        <p14:creationId xmlns:p14="http://schemas.microsoft.com/office/powerpoint/2010/main" val="237320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35959F-7376-4258-9452-42B2AA33E1D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223C8329-0146-497D-99D3-2CABB7A51B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C44C8ADA-F79C-45F0-AE8F-CDD52B5FC7EA}"/>
              </a:ext>
            </a:extLst>
          </p:cNvPr>
          <p:cNvSpPr>
            <a:spLocks noGrp="1"/>
          </p:cNvSpPr>
          <p:nvPr>
            <p:ph type="dt" sz="half" idx="10"/>
          </p:nvPr>
        </p:nvSpPr>
        <p:spPr/>
        <p:txBody>
          <a:bodyPr/>
          <a:lstStyle/>
          <a:p>
            <a:fld id="{73BFB831-803F-445B-84D7-9985C9A9B30A}" type="datetimeFigureOut">
              <a:rPr lang="en-GB" smtClean="0"/>
              <a:t>08/11/2023</a:t>
            </a:fld>
            <a:endParaRPr lang="en-GB"/>
          </a:p>
        </p:txBody>
      </p:sp>
      <p:sp>
        <p:nvSpPr>
          <p:cNvPr id="5" name="Footer Placeholder 4">
            <a:extLst>
              <a:ext uri="{FF2B5EF4-FFF2-40B4-BE49-F238E27FC236}">
                <a16:creationId xmlns="" xmlns:a16="http://schemas.microsoft.com/office/drawing/2014/main" id="{742D1EC4-F8B7-438A-BA68-70A74AB60C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FEA0B3A-5E9C-4859-A316-3F525AB94589}"/>
              </a:ext>
            </a:extLst>
          </p:cNvPr>
          <p:cNvSpPr>
            <a:spLocks noGrp="1"/>
          </p:cNvSpPr>
          <p:nvPr>
            <p:ph type="sldNum" sz="quarter" idx="12"/>
          </p:nvPr>
        </p:nvSpPr>
        <p:spPr/>
        <p:txBody>
          <a:bodyPr/>
          <a:lstStyle/>
          <a:p>
            <a:fld id="{5BDA2CAF-D4ED-4F07-9D1E-AD91F5E436FA}" type="slidenum">
              <a:rPr lang="en-GB" smtClean="0"/>
              <a:t>‹#›</a:t>
            </a:fld>
            <a:endParaRPr lang="en-GB"/>
          </a:p>
        </p:txBody>
      </p:sp>
    </p:spTree>
    <p:extLst>
      <p:ext uri="{BB962C8B-B14F-4D97-AF65-F5344CB8AC3E}">
        <p14:creationId xmlns:p14="http://schemas.microsoft.com/office/powerpoint/2010/main" val="393203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60924E1-1A02-432C-A626-6D2326709A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5B4DA83C-9DCD-436F-8AA6-5F300DC940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55208108-2E26-4DD4-BB11-D80C586FD41B}"/>
              </a:ext>
            </a:extLst>
          </p:cNvPr>
          <p:cNvSpPr>
            <a:spLocks noGrp="1"/>
          </p:cNvSpPr>
          <p:nvPr>
            <p:ph type="dt" sz="half" idx="10"/>
          </p:nvPr>
        </p:nvSpPr>
        <p:spPr/>
        <p:txBody>
          <a:bodyPr/>
          <a:lstStyle/>
          <a:p>
            <a:fld id="{73BFB831-803F-445B-84D7-9985C9A9B30A}" type="datetimeFigureOut">
              <a:rPr lang="en-GB" smtClean="0"/>
              <a:t>08/11/2023</a:t>
            </a:fld>
            <a:endParaRPr lang="en-GB"/>
          </a:p>
        </p:txBody>
      </p:sp>
      <p:sp>
        <p:nvSpPr>
          <p:cNvPr id="5" name="Footer Placeholder 4">
            <a:extLst>
              <a:ext uri="{FF2B5EF4-FFF2-40B4-BE49-F238E27FC236}">
                <a16:creationId xmlns="" xmlns:a16="http://schemas.microsoft.com/office/drawing/2014/main" id="{6793C511-3033-44B9-ADEC-843B080BCB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8916E55E-62AB-40F3-A4ED-93B35F002C33}"/>
              </a:ext>
            </a:extLst>
          </p:cNvPr>
          <p:cNvSpPr>
            <a:spLocks noGrp="1"/>
          </p:cNvSpPr>
          <p:nvPr>
            <p:ph type="sldNum" sz="quarter" idx="12"/>
          </p:nvPr>
        </p:nvSpPr>
        <p:spPr/>
        <p:txBody>
          <a:bodyPr/>
          <a:lstStyle/>
          <a:p>
            <a:fld id="{5BDA2CAF-D4ED-4F07-9D1E-AD91F5E436FA}" type="slidenum">
              <a:rPr lang="en-GB" smtClean="0"/>
              <a:t>‹#›</a:t>
            </a:fld>
            <a:endParaRPr lang="en-GB"/>
          </a:p>
        </p:txBody>
      </p:sp>
    </p:spTree>
    <p:extLst>
      <p:ext uri="{BB962C8B-B14F-4D97-AF65-F5344CB8AC3E}">
        <p14:creationId xmlns:p14="http://schemas.microsoft.com/office/powerpoint/2010/main" val="336201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DEA567-2AFA-4472-9DB2-78600DEC6F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53A2D67B-CFE6-4559-A277-67396FCB78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CF9224A3-C579-4FDE-962E-E584B370C0C6}"/>
              </a:ext>
            </a:extLst>
          </p:cNvPr>
          <p:cNvSpPr>
            <a:spLocks noGrp="1"/>
          </p:cNvSpPr>
          <p:nvPr>
            <p:ph type="dt" sz="half" idx="10"/>
          </p:nvPr>
        </p:nvSpPr>
        <p:spPr/>
        <p:txBody>
          <a:bodyPr/>
          <a:lstStyle/>
          <a:p>
            <a:fld id="{73BFB831-803F-445B-84D7-9985C9A9B30A}" type="datetimeFigureOut">
              <a:rPr lang="en-GB" smtClean="0"/>
              <a:t>08/11/2023</a:t>
            </a:fld>
            <a:endParaRPr lang="en-GB"/>
          </a:p>
        </p:txBody>
      </p:sp>
      <p:sp>
        <p:nvSpPr>
          <p:cNvPr id="5" name="Footer Placeholder 4">
            <a:extLst>
              <a:ext uri="{FF2B5EF4-FFF2-40B4-BE49-F238E27FC236}">
                <a16:creationId xmlns="" xmlns:a16="http://schemas.microsoft.com/office/drawing/2014/main" id="{983A75F7-6811-4F91-904D-8D10340AF7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E8EEA1D0-161A-410B-BC4A-73312D61520E}"/>
              </a:ext>
            </a:extLst>
          </p:cNvPr>
          <p:cNvSpPr>
            <a:spLocks noGrp="1"/>
          </p:cNvSpPr>
          <p:nvPr>
            <p:ph type="sldNum" sz="quarter" idx="12"/>
          </p:nvPr>
        </p:nvSpPr>
        <p:spPr/>
        <p:txBody>
          <a:bodyPr/>
          <a:lstStyle/>
          <a:p>
            <a:fld id="{5BDA2CAF-D4ED-4F07-9D1E-AD91F5E436FA}" type="slidenum">
              <a:rPr lang="en-GB" smtClean="0"/>
              <a:t>‹#›</a:t>
            </a:fld>
            <a:endParaRPr lang="en-GB"/>
          </a:p>
        </p:txBody>
      </p:sp>
    </p:spTree>
    <p:extLst>
      <p:ext uri="{BB962C8B-B14F-4D97-AF65-F5344CB8AC3E}">
        <p14:creationId xmlns:p14="http://schemas.microsoft.com/office/powerpoint/2010/main" val="205511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C632EC-5E17-4089-9B27-4409CAF5C8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E4501E97-C13B-4DE8-A5B9-DADF8FD90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3433773-D98D-4F69-979F-14FF493C9B2C}"/>
              </a:ext>
            </a:extLst>
          </p:cNvPr>
          <p:cNvSpPr>
            <a:spLocks noGrp="1"/>
          </p:cNvSpPr>
          <p:nvPr>
            <p:ph type="dt" sz="half" idx="10"/>
          </p:nvPr>
        </p:nvSpPr>
        <p:spPr/>
        <p:txBody>
          <a:bodyPr/>
          <a:lstStyle/>
          <a:p>
            <a:fld id="{73BFB831-803F-445B-84D7-9985C9A9B30A}" type="datetimeFigureOut">
              <a:rPr lang="en-GB" smtClean="0"/>
              <a:t>08/11/2023</a:t>
            </a:fld>
            <a:endParaRPr lang="en-GB"/>
          </a:p>
        </p:txBody>
      </p:sp>
      <p:sp>
        <p:nvSpPr>
          <p:cNvPr id="5" name="Footer Placeholder 4">
            <a:extLst>
              <a:ext uri="{FF2B5EF4-FFF2-40B4-BE49-F238E27FC236}">
                <a16:creationId xmlns="" xmlns:a16="http://schemas.microsoft.com/office/drawing/2014/main" id="{DE8FDE96-783B-4988-B20F-4D1E79B782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132F486-065E-4232-A742-2B033762BE28}"/>
              </a:ext>
            </a:extLst>
          </p:cNvPr>
          <p:cNvSpPr>
            <a:spLocks noGrp="1"/>
          </p:cNvSpPr>
          <p:nvPr>
            <p:ph type="sldNum" sz="quarter" idx="12"/>
          </p:nvPr>
        </p:nvSpPr>
        <p:spPr/>
        <p:txBody>
          <a:bodyPr/>
          <a:lstStyle/>
          <a:p>
            <a:fld id="{5BDA2CAF-D4ED-4F07-9D1E-AD91F5E436FA}" type="slidenum">
              <a:rPr lang="en-GB" smtClean="0"/>
              <a:t>‹#›</a:t>
            </a:fld>
            <a:endParaRPr lang="en-GB"/>
          </a:p>
        </p:txBody>
      </p:sp>
    </p:spTree>
    <p:extLst>
      <p:ext uri="{BB962C8B-B14F-4D97-AF65-F5344CB8AC3E}">
        <p14:creationId xmlns:p14="http://schemas.microsoft.com/office/powerpoint/2010/main" val="206718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09CC5C-2BAF-44C6-A37D-BC9F05221E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5FAE9694-0871-46AA-ADE1-AE668B2283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FD1DCB53-D2EE-455F-A5D3-5216BD7C66E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D1F3C432-C8C0-496A-84E3-7CD715C74883}"/>
              </a:ext>
            </a:extLst>
          </p:cNvPr>
          <p:cNvSpPr>
            <a:spLocks noGrp="1"/>
          </p:cNvSpPr>
          <p:nvPr>
            <p:ph type="dt" sz="half" idx="10"/>
          </p:nvPr>
        </p:nvSpPr>
        <p:spPr/>
        <p:txBody>
          <a:bodyPr/>
          <a:lstStyle/>
          <a:p>
            <a:fld id="{73BFB831-803F-445B-84D7-9985C9A9B30A}" type="datetimeFigureOut">
              <a:rPr lang="en-GB" smtClean="0"/>
              <a:t>08/11/2023</a:t>
            </a:fld>
            <a:endParaRPr lang="en-GB"/>
          </a:p>
        </p:txBody>
      </p:sp>
      <p:sp>
        <p:nvSpPr>
          <p:cNvPr id="6" name="Footer Placeholder 5">
            <a:extLst>
              <a:ext uri="{FF2B5EF4-FFF2-40B4-BE49-F238E27FC236}">
                <a16:creationId xmlns="" xmlns:a16="http://schemas.microsoft.com/office/drawing/2014/main" id="{9E394DBC-B0DA-4A22-96C0-6A13B598DD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93687700-8A73-4150-B721-28FCC357DB37}"/>
              </a:ext>
            </a:extLst>
          </p:cNvPr>
          <p:cNvSpPr>
            <a:spLocks noGrp="1"/>
          </p:cNvSpPr>
          <p:nvPr>
            <p:ph type="sldNum" sz="quarter" idx="12"/>
          </p:nvPr>
        </p:nvSpPr>
        <p:spPr/>
        <p:txBody>
          <a:bodyPr/>
          <a:lstStyle/>
          <a:p>
            <a:fld id="{5BDA2CAF-D4ED-4F07-9D1E-AD91F5E436FA}" type="slidenum">
              <a:rPr lang="en-GB" smtClean="0"/>
              <a:t>‹#›</a:t>
            </a:fld>
            <a:endParaRPr lang="en-GB"/>
          </a:p>
        </p:txBody>
      </p:sp>
    </p:spTree>
    <p:extLst>
      <p:ext uri="{BB962C8B-B14F-4D97-AF65-F5344CB8AC3E}">
        <p14:creationId xmlns:p14="http://schemas.microsoft.com/office/powerpoint/2010/main" val="233269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E9D57-8F1F-4D36-93EC-9AA78D062C8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D19C604D-24B6-4686-8274-8E5E5AD53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326A6B9-1E6E-48D0-BC0E-6EED190277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5A2AA169-F8D6-4355-8AE2-C3ED04DD7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2B9DA627-465D-4023-B29B-66717C0A03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735DD907-C087-444C-A2CC-810D0A828C39}"/>
              </a:ext>
            </a:extLst>
          </p:cNvPr>
          <p:cNvSpPr>
            <a:spLocks noGrp="1"/>
          </p:cNvSpPr>
          <p:nvPr>
            <p:ph type="dt" sz="half" idx="10"/>
          </p:nvPr>
        </p:nvSpPr>
        <p:spPr/>
        <p:txBody>
          <a:bodyPr/>
          <a:lstStyle/>
          <a:p>
            <a:fld id="{73BFB831-803F-445B-84D7-9985C9A9B30A}" type="datetimeFigureOut">
              <a:rPr lang="en-GB" smtClean="0"/>
              <a:t>08/11/2023</a:t>
            </a:fld>
            <a:endParaRPr lang="en-GB"/>
          </a:p>
        </p:txBody>
      </p:sp>
      <p:sp>
        <p:nvSpPr>
          <p:cNvPr id="8" name="Footer Placeholder 7">
            <a:extLst>
              <a:ext uri="{FF2B5EF4-FFF2-40B4-BE49-F238E27FC236}">
                <a16:creationId xmlns="" xmlns:a16="http://schemas.microsoft.com/office/drawing/2014/main" id="{CC0986D0-6086-416C-8999-3A746F887C8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F3FD26AB-A2B9-4257-8FB1-2688321C285A}"/>
              </a:ext>
            </a:extLst>
          </p:cNvPr>
          <p:cNvSpPr>
            <a:spLocks noGrp="1"/>
          </p:cNvSpPr>
          <p:nvPr>
            <p:ph type="sldNum" sz="quarter" idx="12"/>
          </p:nvPr>
        </p:nvSpPr>
        <p:spPr/>
        <p:txBody>
          <a:bodyPr/>
          <a:lstStyle/>
          <a:p>
            <a:fld id="{5BDA2CAF-D4ED-4F07-9D1E-AD91F5E436FA}" type="slidenum">
              <a:rPr lang="en-GB" smtClean="0"/>
              <a:t>‹#›</a:t>
            </a:fld>
            <a:endParaRPr lang="en-GB"/>
          </a:p>
        </p:txBody>
      </p:sp>
    </p:spTree>
    <p:extLst>
      <p:ext uri="{BB962C8B-B14F-4D97-AF65-F5344CB8AC3E}">
        <p14:creationId xmlns:p14="http://schemas.microsoft.com/office/powerpoint/2010/main" val="275850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8A8D20-0CCF-4176-A888-23874572F03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ED73C2ED-ECE9-4643-8349-09260CDA3F33}"/>
              </a:ext>
            </a:extLst>
          </p:cNvPr>
          <p:cNvSpPr>
            <a:spLocks noGrp="1"/>
          </p:cNvSpPr>
          <p:nvPr>
            <p:ph type="dt" sz="half" idx="10"/>
          </p:nvPr>
        </p:nvSpPr>
        <p:spPr/>
        <p:txBody>
          <a:bodyPr/>
          <a:lstStyle/>
          <a:p>
            <a:fld id="{73BFB831-803F-445B-84D7-9985C9A9B30A}" type="datetimeFigureOut">
              <a:rPr lang="en-GB" smtClean="0"/>
              <a:t>08/11/2023</a:t>
            </a:fld>
            <a:endParaRPr lang="en-GB"/>
          </a:p>
        </p:txBody>
      </p:sp>
      <p:sp>
        <p:nvSpPr>
          <p:cNvPr id="4" name="Footer Placeholder 3">
            <a:extLst>
              <a:ext uri="{FF2B5EF4-FFF2-40B4-BE49-F238E27FC236}">
                <a16:creationId xmlns="" xmlns:a16="http://schemas.microsoft.com/office/drawing/2014/main" id="{D3E16395-7E45-4B2D-8074-640A01E525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A6E26C93-2AE0-4C62-9883-F39BCC80F401}"/>
              </a:ext>
            </a:extLst>
          </p:cNvPr>
          <p:cNvSpPr>
            <a:spLocks noGrp="1"/>
          </p:cNvSpPr>
          <p:nvPr>
            <p:ph type="sldNum" sz="quarter" idx="12"/>
          </p:nvPr>
        </p:nvSpPr>
        <p:spPr/>
        <p:txBody>
          <a:bodyPr/>
          <a:lstStyle/>
          <a:p>
            <a:fld id="{5BDA2CAF-D4ED-4F07-9D1E-AD91F5E436FA}" type="slidenum">
              <a:rPr lang="en-GB" smtClean="0"/>
              <a:t>‹#›</a:t>
            </a:fld>
            <a:endParaRPr lang="en-GB"/>
          </a:p>
        </p:txBody>
      </p:sp>
    </p:spTree>
    <p:extLst>
      <p:ext uri="{BB962C8B-B14F-4D97-AF65-F5344CB8AC3E}">
        <p14:creationId xmlns:p14="http://schemas.microsoft.com/office/powerpoint/2010/main" val="179282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DB9E8E6-0E2B-486D-A9AF-28F171C9AC71}"/>
              </a:ext>
            </a:extLst>
          </p:cNvPr>
          <p:cNvSpPr>
            <a:spLocks noGrp="1"/>
          </p:cNvSpPr>
          <p:nvPr>
            <p:ph type="dt" sz="half" idx="10"/>
          </p:nvPr>
        </p:nvSpPr>
        <p:spPr/>
        <p:txBody>
          <a:bodyPr/>
          <a:lstStyle/>
          <a:p>
            <a:fld id="{73BFB831-803F-445B-84D7-9985C9A9B30A}" type="datetimeFigureOut">
              <a:rPr lang="en-GB" smtClean="0"/>
              <a:t>08/11/2023</a:t>
            </a:fld>
            <a:endParaRPr lang="en-GB"/>
          </a:p>
        </p:txBody>
      </p:sp>
      <p:sp>
        <p:nvSpPr>
          <p:cNvPr id="3" name="Footer Placeholder 2">
            <a:extLst>
              <a:ext uri="{FF2B5EF4-FFF2-40B4-BE49-F238E27FC236}">
                <a16:creationId xmlns="" xmlns:a16="http://schemas.microsoft.com/office/drawing/2014/main" id="{218E48D1-BEA1-457E-A5F3-8C02AFD272C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349161E9-869F-44D3-A585-F719DF954FBF}"/>
              </a:ext>
            </a:extLst>
          </p:cNvPr>
          <p:cNvSpPr>
            <a:spLocks noGrp="1"/>
          </p:cNvSpPr>
          <p:nvPr>
            <p:ph type="sldNum" sz="quarter" idx="12"/>
          </p:nvPr>
        </p:nvSpPr>
        <p:spPr/>
        <p:txBody>
          <a:bodyPr/>
          <a:lstStyle/>
          <a:p>
            <a:fld id="{5BDA2CAF-D4ED-4F07-9D1E-AD91F5E436FA}" type="slidenum">
              <a:rPr lang="en-GB" smtClean="0"/>
              <a:t>‹#›</a:t>
            </a:fld>
            <a:endParaRPr lang="en-GB"/>
          </a:p>
        </p:txBody>
      </p:sp>
    </p:spTree>
    <p:extLst>
      <p:ext uri="{BB962C8B-B14F-4D97-AF65-F5344CB8AC3E}">
        <p14:creationId xmlns:p14="http://schemas.microsoft.com/office/powerpoint/2010/main" val="3561185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47261E-4B0A-475A-A87D-5B0E48F3F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E845C25F-E688-450A-8511-11EA50C23F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815CF3A8-364C-40F8-9BB0-A29790B7B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4E28FAC-8BFD-42A8-81B7-B9CE6D6D2FA2}"/>
              </a:ext>
            </a:extLst>
          </p:cNvPr>
          <p:cNvSpPr>
            <a:spLocks noGrp="1"/>
          </p:cNvSpPr>
          <p:nvPr>
            <p:ph type="dt" sz="half" idx="10"/>
          </p:nvPr>
        </p:nvSpPr>
        <p:spPr/>
        <p:txBody>
          <a:bodyPr/>
          <a:lstStyle/>
          <a:p>
            <a:fld id="{73BFB831-803F-445B-84D7-9985C9A9B30A}" type="datetimeFigureOut">
              <a:rPr lang="en-GB" smtClean="0"/>
              <a:t>08/11/2023</a:t>
            </a:fld>
            <a:endParaRPr lang="en-GB"/>
          </a:p>
        </p:txBody>
      </p:sp>
      <p:sp>
        <p:nvSpPr>
          <p:cNvPr id="6" name="Footer Placeholder 5">
            <a:extLst>
              <a:ext uri="{FF2B5EF4-FFF2-40B4-BE49-F238E27FC236}">
                <a16:creationId xmlns="" xmlns:a16="http://schemas.microsoft.com/office/drawing/2014/main" id="{79AA66A5-A126-497B-88E3-E5E3CF3BAE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F0B71413-0F85-4A18-BD2D-B29CF5A66233}"/>
              </a:ext>
            </a:extLst>
          </p:cNvPr>
          <p:cNvSpPr>
            <a:spLocks noGrp="1"/>
          </p:cNvSpPr>
          <p:nvPr>
            <p:ph type="sldNum" sz="quarter" idx="12"/>
          </p:nvPr>
        </p:nvSpPr>
        <p:spPr/>
        <p:txBody>
          <a:bodyPr/>
          <a:lstStyle/>
          <a:p>
            <a:fld id="{5BDA2CAF-D4ED-4F07-9D1E-AD91F5E436FA}" type="slidenum">
              <a:rPr lang="en-GB" smtClean="0"/>
              <a:t>‹#›</a:t>
            </a:fld>
            <a:endParaRPr lang="en-GB"/>
          </a:p>
        </p:txBody>
      </p:sp>
    </p:spTree>
    <p:extLst>
      <p:ext uri="{BB962C8B-B14F-4D97-AF65-F5344CB8AC3E}">
        <p14:creationId xmlns:p14="http://schemas.microsoft.com/office/powerpoint/2010/main" val="58579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145E1E-AAD6-4FB0-B93F-A6B266323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FB13B625-1719-4AA4-9404-997B72962C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B45E1EB9-A81F-430C-8C80-9B3938679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F492B3E-63CF-4346-937C-EC66A3D17BCE}"/>
              </a:ext>
            </a:extLst>
          </p:cNvPr>
          <p:cNvSpPr>
            <a:spLocks noGrp="1"/>
          </p:cNvSpPr>
          <p:nvPr>
            <p:ph type="dt" sz="half" idx="10"/>
          </p:nvPr>
        </p:nvSpPr>
        <p:spPr/>
        <p:txBody>
          <a:bodyPr/>
          <a:lstStyle/>
          <a:p>
            <a:fld id="{73BFB831-803F-445B-84D7-9985C9A9B30A}" type="datetimeFigureOut">
              <a:rPr lang="en-GB" smtClean="0"/>
              <a:t>08/11/2023</a:t>
            </a:fld>
            <a:endParaRPr lang="en-GB"/>
          </a:p>
        </p:txBody>
      </p:sp>
      <p:sp>
        <p:nvSpPr>
          <p:cNvPr id="6" name="Footer Placeholder 5">
            <a:extLst>
              <a:ext uri="{FF2B5EF4-FFF2-40B4-BE49-F238E27FC236}">
                <a16:creationId xmlns="" xmlns:a16="http://schemas.microsoft.com/office/drawing/2014/main" id="{AF68C1BD-CE66-4436-9C79-0902DF16EE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7AE8D7BD-E0E5-40E9-B21B-CDFD56180B4E}"/>
              </a:ext>
            </a:extLst>
          </p:cNvPr>
          <p:cNvSpPr>
            <a:spLocks noGrp="1"/>
          </p:cNvSpPr>
          <p:nvPr>
            <p:ph type="sldNum" sz="quarter" idx="12"/>
          </p:nvPr>
        </p:nvSpPr>
        <p:spPr/>
        <p:txBody>
          <a:bodyPr/>
          <a:lstStyle/>
          <a:p>
            <a:fld id="{5BDA2CAF-D4ED-4F07-9D1E-AD91F5E436FA}" type="slidenum">
              <a:rPr lang="en-GB" smtClean="0"/>
              <a:t>‹#›</a:t>
            </a:fld>
            <a:endParaRPr lang="en-GB"/>
          </a:p>
        </p:txBody>
      </p:sp>
    </p:spTree>
    <p:extLst>
      <p:ext uri="{BB962C8B-B14F-4D97-AF65-F5344CB8AC3E}">
        <p14:creationId xmlns:p14="http://schemas.microsoft.com/office/powerpoint/2010/main" val="374157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EB64E8B-E47A-44D7-A8D8-E0CBDA2DA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8F494020-666F-4C42-B843-C79A893B0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BA79A66-1F83-45CA-B1E2-A0373129B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FB831-803F-445B-84D7-9985C9A9B30A}" type="datetimeFigureOut">
              <a:rPr lang="en-GB" smtClean="0"/>
              <a:t>08/11/2023</a:t>
            </a:fld>
            <a:endParaRPr lang="en-GB"/>
          </a:p>
        </p:txBody>
      </p:sp>
      <p:sp>
        <p:nvSpPr>
          <p:cNvPr id="5" name="Footer Placeholder 4">
            <a:extLst>
              <a:ext uri="{FF2B5EF4-FFF2-40B4-BE49-F238E27FC236}">
                <a16:creationId xmlns="" xmlns:a16="http://schemas.microsoft.com/office/drawing/2014/main" id="{B5A678D3-4D10-4907-BFBC-3279D50A6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A493EE34-5631-48B2-A79A-6582CFB96C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A2CAF-D4ED-4F07-9D1E-AD91F5E436FA}" type="slidenum">
              <a:rPr lang="en-GB" smtClean="0"/>
              <a:t>‹#›</a:t>
            </a:fld>
            <a:endParaRPr lang="en-GB"/>
          </a:p>
        </p:txBody>
      </p:sp>
    </p:spTree>
    <p:extLst>
      <p:ext uri="{BB962C8B-B14F-4D97-AF65-F5344CB8AC3E}">
        <p14:creationId xmlns:p14="http://schemas.microsoft.com/office/powerpoint/2010/main" val="2699141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20BB1-FC2A-40EB-8D3D-FB7078043F9F}"/>
              </a:ext>
            </a:extLst>
          </p:cNvPr>
          <p:cNvSpPr>
            <a:spLocks noGrp="1"/>
          </p:cNvSpPr>
          <p:nvPr>
            <p:ph type="ctrTitle"/>
          </p:nvPr>
        </p:nvSpPr>
        <p:spPr>
          <a:xfrm>
            <a:off x="1524000" y="1122363"/>
            <a:ext cx="9144000" cy="838959"/>
          </a:xfrm>
        </p:spPr>
        <p:txBody>
          <a:bodyPr>
            <a:normAutofit fontScale="90000"/>
          </a:bodyPr>
          <a:lstStyle/>
          <a:p>
            <a:r>
              <a:rPr lang="en-GB" dirty="0"/>
              <a:t>Chapter-3</a:t>
            </a:r>
          </a:p>
        </p:txBody>
      </p:sp>
      <p:sp>
        <p:nvSpPr>
          <p:cNvPr id="3" name="Subtitle 2">
            <a:extLst>
              <a:ext uri="{FF2B5EF4-FFF2-40B4-BE49-F238E27FC236}">
                <a16:creationId xmlns="" xmlns:a16="http://schemas.microsoft.com/office/drawing/2014/main" id="{4A68D07A-6F73-46AD-95E7-45E10B1F65ED}"/>
              </a:ext>
            </a:extLst>
          </p:cNvPr>
          <p:cNvSpPr>
            <a:spLocks noGrp="1"/>
          </p:cNvSpPr>
          <p:nvPr>
            <p:ph type="subTitle" idx="1"/>
          </p:nvPr>
        </p:nvSpPr>
        <p:spPr>
          <a:xfrm>
            <a:off x="1524000" y="1961321"/>
            <a:ext cx="9144000" cy="3774315"/>
          </a:xfrm>
        </p:spPr>
        <p:txBody>
          <a:bodyPr>
            <a:normAutofit/>
          </a:bodyPr>
          <a:lstStyle/>
          <a:p>
            <a:pPr marL="457200" indent="-457200" algn="l">
              <a:buFont typeface="Wingdings" panose="05000000000000000000" pitchFamily="2" charset="2"/>
              <a:buChar char="Ø"/>
              <a:defRPr/>
            </a:pPr>
            <a:r>
              <a:rPr lang="en-US" b="1" dirty="0"/>
              <a:t>E-Business Infrastructure</a:t>
            </a:r>
          </a:p>
          <a:p>
            <a:pPr algn="l">
              <a:defRPr/>
            </a:pPr>
            <a:r>
              <a:rPr lang="en-US" b="1" dirty="0"/>
              <a:t>	➔ Internet technology </a:t>
            </a:r>
          </a:p>
          <a:p>
            <a:pPr algn="l">
              <a:defRPr/>
            </a:pPr>
            <a:r>
              <a:rPr lang="en-US" b="1" dirty="0"/>
              <a:t>	➔ Web technology </a:t>
            </a:r>
          </a:p>
          <a:p>
            <a:pPr algn="l">
              <a:defRPr/>
            </a:pPr>
            <a:r>
              <a:rPr lang="en-US" b="1" dirty="0"/>
              <a:t>	 ➔ Internet-access software applications </a:t>
            </a:r>
          </a:p>
          <a:p>
            <a:pPr algn="l">
              <a:defRPr/>
            </a:pPr>
            <a:r>
              <a:rPr lang="en-US" b="1" dirty="0"/>
              <a:t>	 ➔ How does it work? Internet standards </a:t>
            </a:r>
          </a:p>
          <a:p>
            <a:pPr algn="l">
              <a:defRPr/>
            </a:pPr>
            <a:r>
              <a:rPr lang="en-US" b="1" dirty="0"/>
              <a:t>	 ➔ Managing e-business infrastructure </a:t>
            </a:r>
          </a:p>
          <a:p>
            <a:pPr marL="457200" indent="-457200" algn="l">
              <a:buFont typeface="Wingdings" panose="05000000000000000000" pitchFamily="2" charset="2"/>
              <a:buChar char="Ø"/>
              <a:defRPr/>
            </a:pPr>
            <a:r>
              <a:rPr lang="en-US" b="1" dirty="0"/>
              <a:t>E-environment</a:t>
            </a:r>
          </a:p>
        </p:txBody>
      </p:sp>
    </p:spTree>
    <p:extLst>
      <p:ext uri="{BB962C8B-B14F-4D97-AF65-F5344CB8AC3E}">
        <p14:creationId xmlns:p14="http://schemas.microsoft.com/office/powerpoint/2010/main" val="23662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AD60C5-2CBB-4EAE-9D0B-F820455F7022}"/>
              </a:ext>
            </a:extLst>
          </p:cNvPr>
          <p:cNvSpPr>
            <a:spLocks noGrp="1"/>
          </p:cNvSpPr>
          <p:nvPr>
            <p:ph type="title"/>
          </p:nvPr>
        </p:nvSpPr>
        <p:spPr>
          <a:xfrm>
            <a:off x="838200" y="365125"/>
            <a:ext cx="10515600" cy="536023"/>
          </a:xfrm>
        </p:spPr>
        <p:txBody>
          <a:bodyPr>
            <a:normAutofit fontScale="90000"/>
          </a:bodyPr>
          <a:lstStyle/>
          <a:p>
            <a:r>
              <a:rPr lang="en-GB" dirty="0">
                <a:solidFill>
                  <a:srgbClr val="FF0000"/>
                </a:solidFill>
              </a:rPr>
              <a:t>Web technology</a:t>
            </a:r>
          </a:p>
        </p:txBody>
      </p:sp>
      <p:sp>
        <p:nvSpPr>
          <p:cNvPr id="3" name="Content Placeholder 2">
            <a:extLst>
              <a:ext uri="{FF2B5EF4-FFF2-40B4-BE49-F238E27FC236}">
                <a16:creationId xmlns="" xmlns:a16="http://schemas.microsoft.com/office/drawing/2014/main" id="{761905A6-D321-4F30-BB20-27CAF132AADD}"/>
              </a:ext>
            </a:extLst>
          </p:cNvPr>
          <p:cNvSpPr>
            <a:spLocks noGrp="1"/>
          </p:cNvSpPr>
          <p:nvPr>
            <p:ph idx="1"/>
          </p:nvPr>
        </p:nvSpPr>
        <p:spPr>
          <a:xfrm>
            <a:off x="705679" y="1007165"/>
            <a:ext cx="10515600" cy="5632174"/>
          </a:xfrm>
        </p:spPr>
        <p:txBody>
          <a:bodyPr>
            <a:normAutofit fontScale="55000" lnSpcReduction="20000"/>
          </a:bodyPr>
          <a:lstStyle/>
          <a:p>
            <a:pPr marL="0" indent="0">
              <a:buNone/>
            </a:pPr>
            <a:r>
              <a:rPr lang="en-GB" sz="2000" b="1" dirty="0"/>
              <a:t>World Wide Web (WWW)</a:t>
            </a:r>
          </a:p>
          <a:p>
            <a:r>
              <a:rPr lang="en-GB" sz="2000" dirty="0"/>
              <a:t>The most common technique for publishing information on the Internet. It is accessed through web browsers which display web pages of embedded graphics and HTML/XML-encoded text.</a:t>
            </a:r>
          </a:p>
          <a:p>
            <a:r>
              <a:rPr lang="en-GB" sz="2000" b="1" dirty="0"/>
              <a:t>Hyperlink </a:t>
            </a:r>
            <a:r>
              <a:rPr lang="en-GB" sz="2000" dirty="0"/>
              <a:t>A method of moving between one web site page and another, indicated to the user by an image or text highlighted by underlining and/or a different colour.</a:t>
            </a:r>
          </a:p>
          <a:p>
            <a:r>
              <a:rPr lang="en-GB" sz="2000" b="1" dirty="0"/>
              <a:t>Browser plug-in </a:t>
            </a:r>
            <a:r>
              <a:rPr lang="en-GB" sz="2000" dirty="0"/>
              <a:t>An add-on program to a web browser, providing extra functionality such as animation.</a:t>
            </a:r>
          </a:p>
          <a:p>
            <a:r>
              <a:rPr lang="en-GB" sz="2000" b="1" dirty="0"/>
              <a:t>Browser extensions </a:t>
            </a:r>
            <a:r>
              <a:rPr lang="en-GB" sz="2000" dirty="0"/>
              <a:t>The capability of a browser to add new services through new add-ons or plug-ins or customizing through different visual themes, particularly used in Mozilla Firefox browser.</a:t>
            </a:r>
          </a:p>
          <a:p>
            <a:r>
              <a:rPr lang="en-GB" sz="2000" b="1" dirty="0">
                <a:latin typeface="HelveticaNeue-Bold"/>
              </a:rPr>
              <a:t>Web browsers </a:t>
            </a:r>
            <a:r>
              <a:rPr lang="en-GB" sz="2000" dirty="0" err="1">
                <a:latin typeface="HelveticaNeue-Roman"/>
              </a:rPr>
              <a:t>Browsers</a:t>
            </a:r>
            <a:r>
              <a:rPr lang="en-GB" sz="2000" dirty="0">
                <a:latin typeface="HelveticaNeue-Roman"/>
              </a:rPr>
              <a:t> such as Mozilla Firefox or Microsoft Internet Explorer provide an easy method of accessing and viewing information stored as web documents on different servers.</a:t>
            </a:r>
          </a:p>
          <a:p>
            <a:r>
              <a:rPr lang="en-GB" sz="2000" b="1" dirty="0">
                <a:latin typeface="HelveticaNeue-Bold"/>
              </a:rPr>
              <a:t>Web servers </a:t>
            </a:r>
            <a:r>
              <a:rPr lang="en-GB" sz="2000" dirty="0">
                <a:latin typeface="HelveticaNeue-Roman"/>
              </a:rPr>
              <a:t>Store and present the web pages accessed by web browsers.</a:t>
            </a:r>
          </a:p>
          <a:p>
            <a:r>
              <a:rPr lang="en-GB" sz="2000" b="1" dirty="0">
                <a:latin typeface="HelveticaNeue-Bold"/>
              </a:rPr>
              <a:t>Static web page </a:t>
            </a:r>
            <a:r>
              <a:rPr lang="en-GB" sz="2000" dirty="0">
                <a:latin typeface="HelveticaNeue-Roman"/>
              </a:rPr>
              <a:t>A page on the web server  that is invariant.</a:t>
            </a:r>
          </a:p>
          <a:p>
            <a:r>
              <a:rPr lang="en-GB" sz="2000" b="1" dirty="0">
                <a:latin typeface="HelveticaNeue-Bold"/>
              </a:rPr>
              <a:t>Dynamically created web page </a:t>
            </a:r>
            <a:r>
              <a:rPr lang="en-GB" sz="2000" dirty="0">
                <a:latin typeface="HelveticaNeue-Roman"/>
              </a:rPr>
              <a:t>A page that is created in real time, often with reference to a database query, in response to a user request.</a:t>
            </a:r>
          </a:p>
          <a:p>
            <a:r>
              <a:rPr lang="en-GB" sz="2000" b="1" dirty="0">
                <a:latin typeface="HelveticaNeue-Bold"/>
              </a:rPr>
              <a:t>Web application frameworks </a:t>
            </a:r>
            <a:r>
              <a:rPr lang="en-GB" sz="2000" dirty="0">
                <a:latin typeface="HelveticaNeue-Roman"/>
              </a:rPr>
              <a:t>A standard programming framework based on reusable library functions for creating dynamic web sites through a programming language.</a:t>
            </a:r>
          </a:p>
          <a:p>
            <a:r>
              <a:rPr lang="en-GB" sz="2000" b="1" dirty="0">
                <a:latin typeface="HelveticaNeue-Bold"/>
              </a:rPr>
              <a:t>Web application </a:t>
            </a:r>
            <a:r>
              <a:rPr lang="en-GB" sz="2000" dirty="0"/>
              <a:t>A standard programming framework based on reusable library functions for creating dynamic web sites through a programming language.</a:t>
            </a:r>
          </a:p>
          <a:p>
            <a:r>
              <a:rPr lang="en-GB" sz="2000" b="1" dirty="0"/>
              <a:t>Web application server </a:t>
            </a:r>
            <a:r>
              <a:rPr lang="en-GB" sz="2000" dirty="0"/>
              <a:t>A collection of software processes which is accessed by a standard programming interface (API) of a web application framework to serve dynamic website functionality in response to requests received from browsers. They are designed to manage multiple requests from multiple users and will provide load-balancing to support high volumes of usage.</a:t>
            </a:r>
          </a:p>
          <a:p>
            <a:r>
              <a:rPr lang="en-GB" sz="2000" b="1" dirty="0"/>
              <a:t>Transaction log files </a:t>
            </a:r>
            <a:r>
              <a:rPr lang="en-GB" sz="2000" dirty="0"/>
              <a:t>A web-server file that records all page requests.</a:t>
            </a:r>
          </a:p>
          <a:p>
            <a:r>
              <a:rPr lang="en-GB" sz="2000" b="1" dirty="0"/>
              <a:t>Web analytics system </a:t>
            </a:r>
            <a:r>
              <a:rPr lang="en-GB" sz="2000" dirty="0"/>
              <a:t>Information on visitor volumes, sources and pages visited are analysed through web analytics systems.</a:t>
            </a:r>
          </a:p>
          <a:p>
            <a:pPr marL="0" indent="0">
              <a:buNone/>
            </a:pPr>
            <a:r>
              <a:rPr lang="en-GB" b="1" dirty="0"/>
              <a:t>Browser compatibility </a:t>
            </a:r>
            <a:r>
              <a:rPr lang="en-GB" dirty="0"/>
              <a:t>Cross-browser compatibility is the capability of a site to render and deliver interactivity correctly in different versions of web browsers, in particular the most popular browsers: Microsoft Internet Explorer, Mozilla Firefox, Apple Safari and Google Chrome.</a:t>
            </a:r>
          </a:p>
          <a:p>
            <a:r>
              <a:rPr lang="en-GB" b="1" dirty="0"/>
              <a:t>Really Simple Syndication (RSS) Feeds </a:t>
            </a:r>
            <a:r>
              <a:rPr lang="en-GB" dirty="0"/>
              <a:t>Blog, news or other content is published by an XML standard and syndicated for other sites or read by users in RSS reader software services. Now usually shortened to ‘feed’, e.g. news feed or sports feed.</a:t>
            </a:r>
            <a:endParaRPr lang="en-GB" sz="2000" dirty="0"/>
          </a:p>
          <a:p>
            <a:endParaRPr lang="en-GB" sz="2000" dirty="0"/>
          </a:p>
          <a:p>
            <a:endParaRPr lang="en-GB" sz="2000" dirty="0"/>
          </a:p>
        </p:txBody>
      </p:sp>
    </p:spTree>
    <p:extLst>
      <p:ext uri="{BB962C8B-B14F-4D97-AF65-F5344CB8AC3E}">
        <p14:creationId xmlns:p14="http://schemas.microsoft.com/office/powerpoint/2010/main" val="22316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D893FD-AA3A-46B3-B0C3-CADBCC90C3AC}"/>
              </a:ext>
            </a:extLst>
          </p:cNvPr>
          <p:cNvSpPr>
            <a:spLocks noGrp="1"/>
          </p:cNvSpPr>
          <p:nvPr>
            <p:ph type="title"/>
          </p:nvPr>
        </p:nvSpPr>
        <p:spPr/>
        <p:txBody>
          <a:bodyPr/>
          <a:lstStyle/>
          <a:p>
            <a:r>
              <a:rPr lang="en-GB" dirty="0"/>
              <a:t>Internet-access software applications</a:t>
            </a:r>
          </a:p>
        </p:txBody>
      </p:sp>
      <p:sp>
        <p:nvSpPr>
          <p:cNvPr id="3" name="Content Placeholder 2">
            <a:extLst>
              <a:ext uri="{FF2B5EF4-FFF2-40B4-BE49-F238E27FC236}">
                <a16:creationId xmlns="" xmlns:a16="http://schemas.microsoft.com/office/drawing/2014/main" id="{DBEEE6BE-FE24-4438-B787-3C4F62C6105D}"/>
              </a:ext>
            </a:extLst>
          </p:cNvPr>
          <p:cNvSpPr>
            <a:spLocks noGrp="1"/>
          </p:cNvSpPr>
          <p:nvPr>
            <p:ph idx="1"/>
          </p:nvPr>
        </p:nvSpPr>
        <p:spPr/>
        <p:txBody>
          <a:bodyPr/>
          <a:lstStyle/>
          <a:p>
            <a:r>
              <a:rPr lang="en-GB" b="1" dirty="0"/>
              <a:t>Web 2.0</a:t>
            </a:r>
          </a:p>
          <a:p>
            <a:r>
              <a:rPr lang="en-GB" i="1" dirty="0"/>
              <a:t>‘Web 2.0 is simply a new label for a range of web technologies and</a:t>
            </a:r>
          </a:p>
          <a:p>
            <a:r>
              <a:rPr lang="en-GB" i="1" dirty="0"/>
              <a:t>consumer behaviours that have existed since the 1990s. They don’t represent </a:t>
            </a:r>
            <a:r>
              <a:rPr lang="en-GB" i="1" dirty="0" err="1"/>
              <a:t>a“paradigm</a:t>
            </a:r>
            <a:r>
              <a:rPr lang="en-GB" i="1" dirty="0"/>
              <a:t> shift”.’</a:t>
            </a:r>
            <a:endParaRPr lang="en-GB" dirty="0"/>
          </a:p>
        </p:txBody>
      </p:sp>
    </p:spTree>
    <p:extLst>
      <p:ext uri="{BB962C8B-B14F-4D97-AF65-F5344CB8AC3E}">
        <p14:creationId xmlns:p14="http://schemas.microsoft.com/office/powerpoint/2010/main" val="428703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0FDE5B1-85E8-492F-AF1F-4841F9180431}"/>
              </a:ext>
            </a:extLst>
          </p:cNvPr>
          <p:cNvPicPr>
            <a:picLocks noChangeAspect="1"/>
          </p:cNvPicPr>
          <p:nvPr/>
        </p:nvPicPr>
        <p:blipFill>
          <a:blip r:embed="rId2"/>
          <a:stretch>
            <a:fillRect/>
          </a:stretch>
        </p:blipFill>
        <p:spPr>
          <a:xfrm>
            <a:off x="1046921" y="172278"/>
            <a:ext cx="10005391" cy="6573079"/>
          </a:xfrm>
          <a:prstGeom prst="rect">
            <a:avLst/>
          </a:prstGeom>
        </p:spPr>
      </p:pic>
    </p:spTree>
    <p:extLst>
      <p:ext uri="{BB962C8B-B14F-4D97-AF65-F5344CB8AC3E}">
        <p14:creationId xmlns:p14="http://schemas.microsoft.com/office/powerpoint/2010/main" val="50024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4469F5-F70C-4C43-88C1-BCD86FC7674A}"/>
              </a:ext>
            </a:extLst>
          </p:cNvPr>
          <p:cNvSpPr>
            <a:spLocks noGrp="1"/>
          </p:cNvSpPr>
          <p:nvPr>
            <p:ph type="title"/>
          </p:nvPr>
        </p:nvSpPr>
        <p:spPr>
          <a:xfrm>
            <a:off x="838200" y="365126"/>
            <a:ext cx="10515600" cy="655292"/>
          </a:xfrm>
        </p:spPr>
        <p:txBody>
          <a:bodyPr>
            <a:normAutofit fontScale="90000"/>
          </a:bodyPr>
          <a:lstStyle/>
          <a:p>
            <a:r>
              <a:rPr lang="en-GB" dirty="0">
                <a:solidFill>
                  <a:srgbClr val="FF0000"/>
                </a:solidFill>
              </a:rPr>
              <a:t>Intranets</a:t>
            </a:r>
          </a:p>
        </p:txBody>
      </p:sp>
      <p:sp>
        <p:nvSpPr>
          <p:cNvPr id="3" name="Content Placeholder 2">
            <a:extLst>
              <a:ext uri="{FF2B5EF4-FFF2-40B4-BE49-F238E27FC236}">
                <a16:creationId xmlns="" xmlns:a16="http://schemas.microsoft.com/office/drawing/2014/main" id="{E5510D5B-6582-49BE-A0EC-2AA4C1233FB0}"/>
              </a:ext>
            </a:extLst>
          </p:cNvPr>
          <p:cNvSpPr>
            <a:spLocks noGrp="1"/>
          </p:cNvSpPr>
          <p:nvPr>
            <p:ph idx="1"/>
          </p:nvPr>
        </p:nvSpPr>
        <p:spPr>
          <a:xfrm>
            <a:off x="838200" y="1020418"/>
            <a:ext cx="10515600" cy="5618921"/>
          </a:xfrm>
        </p:spPr>
        <p:txBody>
          <a:bodyPr>
            <a:normAutofit fontScale="40000" lnSpcReduction="20000"/>
          </a:bodyPr>
          <a:lstStyle/>
          <a:p>
            <a:r>
              <a:rPr lang="en-GB" sz="4000" dirty="0"/>
              <a:t>Intranets can be used for much more than publishing information, as shown in Box 3.1. Web browsers also provide an access platform for business applications which were traditionally accessed using separate software programs. This can help reduce the total cost of ownership (TCO) of delivering and managing information systems.</a:t>
            </a:r>
          </a:p>
          <a:p>
            <a:r>
              <a:rPr lang="en-GB" sz="4000" dirty="0"/>
              <a:t>Total cost of ownership (TCO) The sum of all cost elements of managing information systems for end-users, including purchase, support and maintenance.</a:t>
            </a:r>
          </a:p>
          <a:p>
            <a:r>
              <a:rPr lang="en-GB" sz="4000" dirty="0"/>
              <a:t>SMS (short message services) The formal name for text messaging.</a:t>
            </a:r>
          </a:p>
          <a:p>
            <a:pPr marL="0" indent="0">
              <a:buNone/>
            </a:pPr>
            <a:r>
              <a:rPr lang="en-GB" sz="4000" dirty="0"/>
              <a:t>Identifies some less common intranet applications which involve internal communications:</a:t>
            </a:r>
          </a:p>
          <a:p>
            <a:r>
              <a:rPr lang="en-GB" sz="4000" dirty="0"/>
              <a:t> 1 Employee incentive scheme. Companies reward the best employees according to anonymous voting by their peers. At the end of each quarter, prizes such as DVD players and televisions are awarded. </a:t>
            </a:r>
          </a:p>
          <a:p>
            <a:r>
              <a:rPr lang="en-GB" sz="4000" dirty="0"/>
              <a:t>2 Text messaging. A distribution company keeps in touch with its sales staff and drivers through enabling staff to contact colleagues who are 'on the road 'using SMS text messaging. </a:t>
            </a:r>
          </a:p>
          <a:p>
            <a:r>
              <a:rPr lang="en-GB" sz="4000" dirty="0"/>
              <a:t>3 Holiday booking. A workflow system forwards holiday requests to the relevant manager and informs the applicant automatically. Team managers can also check on the intranet when people within their group have booked holidays. </a:t>
            </a:r>
          </a:p>
          <a:p>
            <a:r>
              <a:rPr lang="en-GB" sz="4000" dirty="0"/>
              <a:t>4 Resource booking. Viewing and making bookings of meeting rooms is another simple application that can save time. </a:t>
            </a:r>
          </a:p>
          <a:p>
            <a:r>
              <a:rPr lang="en-GB" sz="4000" dirty="0"/>
              <a:t>5 News screen. Displaying the company’s latest news and most recent achievements on a dedicated screen can give a focal point to a waiting room or foyer area.</a:t>
            </a:r>
          </a:p>
          <a:p>
            <a:r>
              <a:rPr lang="en-GB" sz="4000" dirty="0"/>
              <a:t> 6Integrated external resources. Route planning, mapping or traffic news sites can be integrated into the intranet to save time for staff. One example of this is a housing authority that stores its list of properties on the intranet. Each house has a link to a mapping site (e.g.Multimapwww.multimap.com),which will display the location of the property based on its post code).</a:t>
            </a:r>
          </a:p>
          <a:p>
            <a:r>
              <a:rPr lang="en-GB" sz="4000" dirty="0"/>
              <a:t>Content management system (CMS) Software used to manage creation, editing and review of web-based content.</a:t>
            </a:r>
          </a:p>
          <a:p>
            <a:endParaRPr lang="en-GB" sz="4000" dirty="0"/>
          </a:p>
          <a:p>
            <a:endParaRPr lang="en-GB" dirty="0"/>
          </a:p>
        </p:txBody>
      </p:sp>
    </p:spTree>
    <p:extLst>
      <p:ext uri="{BB962C8B-B14F-4D97-AF65-F5344CB8AC3E}">
        <p14:creationId xmlns:p14="http://schemas.microsoft.com/office/powerpoint/2010/main" val="35367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D7E527-84B9-4C79-A82C-91DDF529D04E}"/>
              </a:ext>
            </a:extLst>
          </p:cNvPr>
          <p:cNvSpPr>
            <a:spLocks noGrp="1"/>
          </p:cNvSpPr>
          <p:nvPr>
            <p:ph type="title"/>
          </p:nvPr>
        </p:nvSpPr>
        <p:spPr>
          <a:xfrm>
            <a:off x="838200" y="365126"/>
            <a:ext cx="10515600" cy="1251640"/>
          </a:xfrm>
        </p:spPr>
        <p:txBody>
          <a:bodyPr>
            <a:normAutofit fontScale="90000"/>
          </a:bodyPr>
          <a:lstStyle/>
          <a:p>
            <a:r>
              <a:rPr lang="en-GB" dirty="0">
                <a:solidFill>
                  <a:srgbClr val="FF0000"/>
                </a:solidFill>
              </a:rPr>
              <a:t>Extranet applications</a:t>
            </a:r>
            <a:r>
              <a:rPr lang="en-GB" dirty="0"/>
              <a:t/>
            </a:r>
            <a:br>
              <a:rPr lang="en-GB" dirty="0"/>
            </a:br>
            <a:endParaRPr lang="en-GB" dirty="0"/>
          </a:p>
        </p:txBody>
      </p:sp>
      <p:sp>
        <p:nvSpPr>
          <p:cNvPr id="3" name="Content Placeholder 2">
            <a:extLst>
              <a:ext uri="{FF2B5EF4-FFF2-40B4-BE49-F238E27FC236}">
                <a16:creationId xmlns="" xmlns:a16="http://schemas.microsoft.com/office/drawing/2014/main" id="{56D88354-6329-4873-9DFE-4DD7ABD39901}"/>
              </a:ext>
            </a:extLst>
          </p:cNvPr>
          <p:cNvSpPr>
            <a:spLocks noGrp="1"/>
          </p:cNvSpPr>
          <p:nvPr>
            <p:ph idx="1"/>
          </p:nvPr>
        </p:nvSpPr>
        <p:spPr>
          <a:xfrm>
            <a:off x="838200" y="1361799"/>
            <a:ext cx="10515600" cy="4351338"/>
          </a:xfrm>
        </p:spPr>
        <p:txBody>
          <a:bodyPr>
            <a:normAutofit fontScale="62500" lnSpcReduction="20000"/>
          </a:bodyPr>
          <a:lstStyle/>
          <a:p>
            <a:r>
              <a:rPr lang="en-GB" dirty="0"/>
              <a:t>Although an extranet may sound complex, from a user point of view it is straightforward. </a:t>
            </a:r>
          </a:p>
          <a:p>
            <a:r>
              <a:rPr lang="en-GB" dirty="0"/>
              <a:t>If you have bought a book or CD online and have been issued with a username and password to access your account, then you have used an extranet. </a:t>
            </a:r>
          </a:p>
          <a:p>
            <a:r>
              <a:rPr lang="en-GB" dirty="0"/>
              <a:t>This is a consumer extranet. Extranets are also used to provide online services which are restricted to business customers. </a:t>
            </a:r>
          </a:p>
          <a:p>
            <a:r>
              <a:rPr lang="en-GB" dirty="0"/>
              <a:t>If you visit the </a:t>
            </a:r>
            <a:r>
              <a:rPr lang="en-GB" dirty="0" err="1"/>
              <a:t>Ifazone</a:t>
            </a:r>
            <a:r>
              <a:rPr lang="en-GB" dirty="0"/>
              <a:t> (www.ifazone.com) extranet of financial services company Standard Life, which is designed for the independent financial advisers who sell its products, you will see that the web site only has three initial options – log-in, register and demonstrations. </a:t>
            </a:r>
          </a:p>
          <a:p>
            <a:r>
              <a:rPr lang="en-GB" dirty="0"/>
              <a:t>The </a:t>
            </a:r>
            <a:r>
              <a:rPr lang="en-GB" dirty="0" err="1"/>
              <a:t>Ifazone</a:t>
            </a:r>
            <a:r>
              <a:rPr lang="en-GB" dirty="0"/>
              <a:t> extranet is vital to Standard Life since 90 per cent of business is now introduced through this source. </a:t>
            </a:r>
          </a:p>
          <a:p>
            <a:r>
              <a:rPr lang="en-GB" dirty="0"/>
              <a:t>This usage of the term ‘extranet’, referring to electronic business-to-business communications is most typical.</a:t>
            </a:r>
          </a:p>
          <a:p>
            <a:r>
              <a:rPr lang="en-GB" dirty="0"/>
              <a:t>any network connected to another network for the purpose of sharing information and data. </a:t>
            </a:r>
          </a:p>
          <a:p>
            <a:r>
              <a:rPr lang="en-GB" dirty="0"/>
              <a:t>An extranet is created when two businesses connect their respective intranets for business communication and transactions.</a:t>
            </a:r>
          </a:p>
          <a:p>
            <a:r>
              <a:rPr lang="en-GB" dirty="0"/>
              <a:t> </a:t>
            </a:r>
          </a:p>
          <a:p>
            <a:endParaRPr lang="en-GB" dirty="0"/>
          </a:p>
        </p:txBody>
      </p:sp>
    </p:spTree>
    <p:extLst>
      <p:ext uri="{BB962C8B-B14F-4D97-AF65-F5344CB8AC3E}">
        <p14:creationId xmlns:p14="http://schemas.microsoft.com/office/powerpoint/2010/main" val="181106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0A4D8-1D28-4829-8B78-13D38BD93838}"/>
              </a:ext>
            </a:extLst>
          </p:cNvPr>
          <p:cNvSpPr>
            <a:spLocks noGrp="1"/>
          </p:cNvSpPr>
          <p:nvPr>
            <p:ph type="title"/>
          </p:nvPr>
        </p:nvSpPr>
        <p:spPr>
          <a:xfrm>
            <a:off x="632138" y="197701"/>
            <a:ext cx="10515600" cy="587912"/>
          </a:xfrm>
        </p:spPr>
        <p:txBody>
          <a:bodyPr>
            <a:normAutofit fontScale="90000"/>
          </a:bodyPr>
          <a:lstStyle/>
          <a:p>
            <a:r>
              <a:rPr lang="en-GB" dirty="0"/>
              <a:t> </a:t>
            </a:r>
            <a:r>
              <a:rPr lang="en-GB" dirty="0">
                <a:solidFill>
                  <a:srgbClr val="FF0000"/>
                </a:solidFill>
              </a:rPr>
              <a:t>Business benefits of an extranet</a:t>
            </a:r>
          </a:p>
        </p:txBody>
      </p:sp>
      <p:sp>
        <p:nvSpPr>
          <p:cNvPr id="3" name="Content Placeholder 2">
            <a:extLst>
              <a:ext uri="{FF2B5EF4-FFF2-40B4-BE49-F238E27FC236}">
                <a16:creationId xmlns="" xmlns:a16="http://schemas.microsoft.com/office/drawing/2014/main" id="{52835AE0-50A3-4996-8CD7-D0A357410456}"/>
              </a:ext>
            </a:extLst>
          </p:cNvPr>
          <p:cNvSpPr>
            <a:spLocks noGrp="1"/>
          </p:cNvSpPr>
          <p:nvPr>
            <p:ph idx="1"/>
          </p:nvPr>
        </p:nvSpPr>
        <p:spPr>
          <a:xfrm>
            <a:off x="198783" y="1253331"/>
            <a:ext cx="11608903" cy="5372756"/>
          </a:xfrm>
        </p:spPr>
        <p:txBody>
          <a:bodyPr>
            <a:normAutofit fontScale="70000" lnSpcReduction="20000"/>
          </a:bodyPr>
          <a:lstStyle/>
          <a:p>
            <a:pPr marL="0" indent="0">
              <a:buNone/>
            </a:pPr>
            <a:r>
              <a:rPr lang="en-GB" dirty="0"/>
              <a:t>1 </a:t>
            </a:r>
            <a:r>
              <a:rPr lang="en-GB" dirty="0">
                <a:solidFill>
                  <a:srgbClr val="FF0000"/>
                </a:solidFill>
              </a:rPr>
              <a:t>Information sharing </a:t>
            </a:r>
            <a:r>
              <a:rPr lang="en-GB" dirty="0"/>
              <a:t>in secure environment. Information needed to support business through a range of business partners can be shared using an extranet. </a:t>
            </a:r>
          </a:p>
          <a:p>
            <a:pPr marL="0" indent="0">
              <a:buNone/>
            </a:pPr>
            <a:r>
              <a:rPr lang="en-GB" dirty="0"/>
              <a:t>	</a:t>
            </a:r>
            <a:r>
              <a:rPr lang="en-GB" dirty="0" err="1"/>
              <a:t>Vlosky</a:t>
            </a:r>
            <a:r>
              <a:rPr lang="en-GB" dirty="0"/>
              <a:t> et al. (2000) give the example of advertising agency Saatchi using an extranet to allow their advertisers to access draft advertising material during a project. Information for suppliers is often shared by providing a log-in to a database which shows demand for products.</a:t>
            </a:r>
          </a:p>
          <a:p>
            <a:pPr marL="0" indent="0">
              <a:buNone/>
            </a:pPr>
            <a:r>
              <a:rPr lang="en-GB" dirty="0"/>
              <a:t>2 </a:t>
            </a:r>
            <a:r>
              <a:rPr lang="en-GB" dirty="0">
                <a:solidFill>
                  <a:srgbClr val="FF0000"/>
                </a:solidFill>
              </a:rPr>
              <a:t>Cost reduction</a:t>
            </a:r>
            <a:r>
              <a:rPr lang="en-GB" dirty="0"/>
              <a:t>. Operating processes can be made more efficient through an extranet. </a:t>
            </a:r>
          </a:p>
          <a:p>
            <a:pPr marL="0" indent="0">
              <a:buNone/>
            </a:pPr>
            <a:r>
              <a:rPr lang="en-GB" dirty="0"/>
              <a:t>	The example given by these authors is Merisel, a $3.5 billion computer hardware reseller reducing its order processing costs by 70%.Such cost reductions are achieved by reducing the number of people involved in placing orders and the need to rekey information from paper documents. </a:t>
            </a:r>
          </a:p>
          <a:p>
            <a:pPr marL="0" indent="0">
              <a:buNone/>
            </a:pPr>
            <a:r>
              <a:rPr lang="en-GB" dirty="0"/>
              <a:t>3 </a:t>
            </a:r>
            <a:r>
              <a:rPr lang="en-GB" dirty="0">
                <a:solidFill>
                  <a:srgbClr val="FF0000"/>
                </a:solidFill>
              </a:rPr>
              <a:t>Order processing and </a:t>
            </a:r>
            <a:r>
              <a:rPr lang="en-GB" dirty="0" err="1">
                <a:solidFill>
                  <a:srgbClr val="FF0000"/>
                </a:solidFill>
              </a:rPr>
              <a:t>distribution</a:t>
            </a:r>
            <a:r>
              <a:rPr lang="en-GB" dirty="0" err="1"/>
              <a:t>.The</a:t>
            </a:r>
            <a:r>
              <a:rPr lang="en-GB" dirty="0"/>
              <a:t> authors refer to an ‘electronic integration effect’.</a:t>
            </a:r>
          </a:p>
          <a:p>
            <a:pPr marL="0" indent="0">
              <a:buNone/>
            </a:pPr>
            <a:r>
              <a:rPr lang="en-GB" dirty="0"/>
              <a:t>	For example, an extranet can connect are tailor's point of sales terminals to a supplier’s delivery system, ensuring prompt replenishment of goods sold.</a:t>
            </a:r>
          </a:p>
          <a:p>
            <a:pPr marL="0" indent="0">
              <a:buNone/>
            </a:pPr>
            <a:r>
              <a:rPr lang="en-GB" dirty="0"/>
              <a:t> This potentially means less lost sales because of out-of-stock items and a lower inventory holding is needed. </a:t>
            </a:r>
          </a:p>
          <a:p>
            <a:pPr marL="0" indent="0">
              <a:buNone/>
            </a:pPr>
            <a:r>
              <a:rPr lang="en-GB" dirty="0"/>
              <a:t>4 </a:t>
            </a:r>
            <a:r>
              <a:rPr lang="en-GB" dirty="0">
                <a:solidFill>
                  <a:srgbClr val="FF0000"/>
                </a:solidFill>
              </a:rPr>
              <a:t>Customer service. </a:t>
            </a:r>
            <a:r>
              <a:rPr lang="en-GB" dirty="0"/>
              <a:t>Improving levels of service is one of the main benefits of the Premier Dell.com extranet described above although it also has the other benefits listed above. Distributors or agents of companies can also find information such as customized pricing or advertising materials. </a:t>
            </a:r>
          </a:p>
          <a:p>
            <a:pPr marL="0" indent="0">
              <a:buNone/>
            </a:pPr>
            <a:r>
              <a:rPr lang="en-GB" dirty="0"/>
              <a:t>	For example, 3M provides open web access to individual customers to find information about its office products such as Post-it notes and transparent films (www.3m.com/uk/office),but it also offers an extranet for distributors such as Spicers (www.spicers.net) and </a:t>
            </a:r>
            <a:r>
              <a:rPr lang="en-GB" dirty="0" err="1"/>
              <a:t>Euroffice</a:t>
            </a:r>
            <a:r>
              <a:rPr lang="en-GB" dirty="0"/>
              <a:t> (www. euroffice.co.uk).</a:t>
            </a:r>
          </a:p>
          <a:p>
            <a:pPr marL="0" indent="0">
              <a:buNone/>
            </a:pPr>
            <a:endParaRPr lang="en-GB" dirty="0"/>
          </a:p>
          <a:p>
            <a:endParaRPr lang="en-GB" dirty="0"/>
          </a:p>
        </p:txBody>
      </p:sp>
    </p:spTree>
    <p:extLst>
      <p:ext uri="{BB962C8B-B14F-4D97-AF65-F5344CB8AC3E}">
        <p14:creationId xmlns:p14="http://schemas.microsoft.com/office/powerpoint/2010/main" val="322404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E4D9639-71F8-44A0-B62A-E383A92F264F}"/>
              </a:ext>
            </a:extLst>
          </p:cNvPr>
          <p:cNvPicPr>
            <a:picLocks noChangeAspect="1"/>
          </p:cNvPicPr>
          <p:nvPr/>
        </p:nvPicPr>
        <p:blipFill>
          <a:blip r:embed="rId2"/>
          <a:stretch>
            <a:fillRect/>
          </a:stretch>
        </p:blipFill>
        <p:spPr>
          <a:xfrm>
            <a:off x="596348" y="238539"/>
            <a:ext cx="11317356" cy="6374296"/>
          </a:xfrm>
          <a:prstGeom prst="rect">
            <a:avLst/>
          </a:prstGeom>
        </p:spPr>
      </p:pic>
    </p:spTree>
    <p:extLst>
      <p:ext uri="{BB962C8B-B14F-4D97-AF65-F5344CB8AC3E}">
        <p14:creationId xmlns:p14="http://schemas.microsoft.com/office/powerpoint/2010/main" val="29378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BC17EA7-9452-4D01-84B2-6AC6FD9715F9}"/>
              </a:ext>
            </a:extLst>
          </p:cNvPr>
          <p:cNvPicPr>
            <a:picLocks noChangeAspect="1"/>
          </p:cNvPicPr>
          <p:nvPr/>
        </p:nvPicPr>
        <p:blipFill>
          <a:blip r:embed="rId2"/>
          <a:stretch>
            <a:fillRect/>
          </a:stretch>
        </p:blipFill>
        <p:spPr>
          <a:xfrm>
            <a:off x="450573" y="424071"/>
            <a:ext cx="11039061" cy="6241772"/>
          </a:xfrm>
          <a:prstGeom prst="rect">
            <a:avLst/>
          </a:prstGeom>
        </p:spPr>
      </p:pic>
    </p:spTree>
    <p:extLst>
      <p:ext uri="{BB962C8B-B14F-4D97-AF65-F5344CB8AC3E}">
        <p14:creationId xmlns:p14="http://schemas.microsoft.com/office/powerpoint/2010/main" val="675437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5CE633B-34FD-4266-B27E-8BBD9EDDEC3D}"/>
              </a:ext>
            </a:extLst>
          </p:cNvPr>
          <p:cNvPicPr>
            <a:picLocks noChangeAspect="1"/>
          </p:cNvPicPr>
          <p:nvPr/>
        </p:nvPicPr>
        <p:blipFill>
          <a:blip r:embed="rId2"/>
          <a:stretch>
            <a:fillRect/>
          </a:stretch>
        </p:blipFill>
        <p:spPr>
          <a:xfrm>
            <a:off x="185530" y="210493"/>
            <a:ext cx="11569148" cy="6437014"/>
          </a:xfrm>
          <a:prstGeom prst="rect">
            <a:avLst/>
          </a:prstGeom>
        </p:spPr>
      </p:pic>
    </p:spTree>
    <p:extLst>
      <p:ext uri="{BB962C8B-B14F-4D97-AF65-F5344CB8AC3E}">
        <p14:creationId xmlns:p14="http://schemas.microsoft.com/office/powerpoint/2010/main" val="3072426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4AF3AB1D-8D37-4B4F-88C8-5EE852E04F35}"/>
              </a:ext>
            </a:extLst>
          </p:cNvPr>
          <p:cNvPicPr>
            <a:picLocks noChangeAspect="1"/>
          </p:cNvPicPr>
          <p:nvPr/>
        </p:nvPicPr>
        <p:blipFill>
          <a:blip r:embed="rId2"/>
          <a:stretch>
            <a:fillRect/>
          </a:stretch>
        </p:blipFill>
        <p:spPr>
          <a:xfrm>
            <a:off x="728870" y="636104"/>
            <a:ext cx="10429460" cy="5936974"/>
          </a:xfrm>
          <a:prstGeom prst="rect">
            <a:avLst/>
          </a:prstGeom>
        </p:spPr>
      </p:pic>
    </p:spTree>
    <p:extLst>
      <p:ext uri="{BB962C8B-B14F-4D97-AF65-F5344CB8AC3E}">
        <p14:creationId xmlns:p14="http://schemas.microsoft.com/office/powerpoint/2010/main" val="289110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4">
            <a:extLst>
              <a:ext uri="{FF2B5EF4-FFF2-40B4-BE49-F238E27FC236}">
                <a16:creationId xmlns="" xmlns:a16="http://schemas.microsoft.com/office/drawing/2014/main" id="{F532C0DC-92B9-4584-B6F0-008396882E37}"/>
              </a:ext>
            </a:extLst>
          </p:cNvPr>
          <p:cNvSpPr>
            <a:spLocks noGrp="1"/>
          </p:cNvSpPr>
          <p:nvPr>
            <p:ph type="title"/>
          </p:nvPr>
        </p:nvSpPr>
        <p:spPr/>
        <p:txBody>
          <a:bodyPr/>
          <a:lstStyle/>
          <a:p>
            <a:r>
              <a:rPr lang="en-US" altLang="en-US" dirty="0">
                <a:solidFill>
                  <a:srgbClr val="FF0000"/>
                </a:solidFill>
              </a:rPr>
              <a:t>Introduction to E-Business Infrastructure</a:t>
            </a:r>
          </a:p>
        </p:txBody>
      </p:sp>
      <p:sp>
        <p:nvSpPr>
          <p:cNvPr id="73731" name="Content Placeholder 5">
            <a:extLst>
              <a:ext uri="{FF2B5EF4-FFF2-40B4-BE49-F238E27FC236}">
                <a16:creationId xmlns="" xmlns:a16="http://schemas.microsoft.com/office/drawing/2014/main" id="{47A043C1-917D-43CD-9F88-5EE9B21315F4}"/>
              </a:ext>
            </a:extLst>
          </p:cNvPr>
          <p:cNvSpPr>
            <a:spLocks noGrp="1"/>
          </p:cNvSpPr>
          <p:nvPr>
            <p:ph idx="1"/>
          </p:nvPr>
        </p:nvSpPr>
        <p:spPr>
          <a:xfrm>
            <a:off x="838199" y="1484243"/>
            <a:ext cx="10691191" cy="4692720"/>
          </a:xfrm>
        </p:spPr>
        <p:txBody>
          <a:bodyPr>
            <a:normAutofit fontScale="92500" lnSpcReduction="20000"/>
          </a:bodyPr>
          <a:lstStyle/>
          <a:p>
            <a:pPr marL="0" indent="0">
              <a:buNone/>
            </a:pPr>
            <a:r>
              <a:rPr lang="en-GB" altLang="en-US" sz="1800" b="1" dirty="0">
                <a:solidFill>
                  <a:srgbClr val="FF0000"/>
                </a:solidFill>
              </a:rPr>
              <a:t>E-business infrastructure </a:t>
            </a:r>
          </a:p>
          <a:p>
            <a:r>
              <a:rPr lang="en-GB" altLang="en-US" sz="1800" dirty="0"/>
              <a:t>The architecture of hardware, software, content and data used to deliver e-business services to employees, customers and partners.</a:t>
            </a:r>
            <a:endParaRPr lang="en-US" altLang="en-US" sz="1800" dirty="0"/>
          </a:p>
          <a:p>
            <a:r>
              <a:rPr lang="en-US" altLang="en-US" sz="1800" dirty="0"/>
              <a:t>Defining an adequate technology infrastructure is vital to all companies adopting e-business. </a:t>
            </a:r>
            <a:endParaRPr lang="en-US" altLang="en-US" sz="1800" dirty="0" smtClean="0"/>
          </a:p>
          <a:p>
            <a:r>
              <a:rPr lang="en-US" altLang="en-US" sz="1800" dirty="0" smtClean="0">
                <a:solidFill>
                  <a:srgbClr val="FF0000"/>
                </a:solidFill>
              </a:rPr>
              <a:t>Adequate Technology: </a:t>
            </a:r>
            <a:r>
              <a:rPr lang="en-US" altLang="en-US" sz="1800" dirty="0" smtClean="0"/>
              <a:t>Deploy, Innovative and propagate</a:t>
            </a:r>
            <a:endParaRPr lang="en-US" altLang="en-US" sz="1800" dirty="0"/>
          </a:p>
          <a:p>
            <a:r>
              <a:rPr lang="en-US" altLang="en-US" sz="1800" dirty="0"/>
              <a:t>The infrastructure directly affects the quality of service experienced by users of the systems in terms of speed and responsiveness. </a:t>
            </a:r>
          </a:p>
          <a:p>
            <a:r>
              <a:rPr lang="en-US" altLang="en-US" sz="1800" dirty="0"/>
              <a:t>The e-business services provided through a standardized infrastructure also determine the capability of an organization to compete through differentiating itself in the marketplace.</a:t>
            </a:r>
          </a:p>
          <a:p>
            <a:r>
              <a:rPr lang="en-US" altLang="en-US" sz="1800" dirty="0"/>
              <a:t>Then separate yourself from the pack by coming up with better ways of working. Finally, use the platform to propagate these business innovations widely and reliably. </a:t>
            </a:r>
          </a:p>
          <a:p>
            <a:r>
              <a:rPr lang="en-GB" altLang="en-US" sz="1800" dirty="0"/>
              <a:t> ‘Deploy, innovate, and propagate’: First, deploy a consistent technology platform. Then separate yourself from the pack by coming up with better ways of working. Finally, use the platform to propagate these business innovations widely and reliably. In this regard, deploying IT serves two distinct roles – as a catalyst for innovative ideas and as an engine for delivering them. </a:t>
            </a:r>
          </a:p>
          <a:p>
            <a:r>
              <a:rPr lang="en-GB" altLang="en-US" sz="1800" dirty="0"/>
              <a:t>It is also important that the e-business infrastructure and the process of reviewing new technology investments be flexible enough to support changes required by the business to compete effectively. </a:t>
            </a:r>
          </a:p>
          <a:p>
            <a:r>
              <a:rPr lang="en-GB" altLang="en-US" sz="1800" dirty="0"/>
              <a:t>For example, for the media there are many new technologies being developed which were described from 2005 onwards as Web 2.0 and IPTV (television delivered over the broadband Internet).</a:t>
            </a:r>
            <a:endParaRPr lang="en-US" altLang="en-US" sz="1800" dirty="0"/>
          </a:p>
          <a:p>
            <a:endParaRPr lang="en-US" altLang="en-US" sz="1800" dirty="0"/>
          </a:p>
        </p:txBody>
      </p:sp>
      <p:sp>
        <p:nvSpPr>
          <p:cNvPr id="2" name="Date Placeholder 1">
            <a:extLst>
              <a:ext uri="{FF2B5EF4-FFF2-40B4-BE49-F238E27FC236}">
                <a16:creationId xmlns="" xmlns:a16="http://schemas.microsoft.com/office/drawing/2014/main" id="{28FA3440-40AF-40D3-BE33-1C49310DF683}"/>
              </a:ext>
            </a:extLst>
          </p:cNvPr>
          <p:cNvSpPr>
            <a:spLocks noGrp="1"/>
          </p:cNvSpPr>
          <p:nvPr>
            <p:ph type="dt" sz="quarter" idx="10"/>
          </p:nvPr>
        </p:nvSpPr>
        <p:spPr/>
        <p:txBody>
          <a:bodyPr/>
          <a:lstStyle/>
          <a:p>
            <a:pPr>
              <a:defRPr/>
            </a:pPr>
            <a:fld id="{4150F015-3BA2-466C-AA97-80AB4344695F}" type="datetime1">
              <a:rPr lang="en-US" smtClean="0"/>
              <a:pPr>
                <a:defRPr/>
              </a:pPr>
              <a:t>08-Nov-23</a:t>
            </a:fld>
            <a:endParaRPr lang="en-US"/>
          </a:p>
        </p:txBody>
      </p:sp>
      <p:sp>
        <p:nvSpPr>
          <p:cNvPr id="3" name="Footer Placeholder 2">
            <a:extLst>
              <a:ext uri="{FF2B5EF4-FFF2-40B4-BE49-F238E27FC236}">
                <a16:creationId xmlns="" xmlns:a16="http://schemas.microsoft.com/office/drawing/2014/main" id="{74A37D87-C46A-4F54-B3A0-40B5CBD912EE}"/>
              </a:ext>
            </a:extLst>
          </p:cNvPr>
          <p:cNvSpPr>
            <a:spLocks noGrp="1"/>
          </p:cNvSpPr>
          <p:nvPr>
            <p:ph type="ftr" sz="quarter" idx="11"/>
          </p:nvPr>
        </p:nvSpPr>
        <p:spPr/>
        <p:txBody>
          <a:bodyPr/>
          <a:lstStyle/>
          <a:p>
            <a:pPr>
              <a:defRPr/>
            </a:pPr>
            <a:r>
              <a:rPr lang="en-US"/>
              <a:t>Organised By Dr.Vittapu</a:t>
            </a:r>
          </a:p>
        </p:txBody>
      </p:sp>
      <p:sp>
        <p:nvSpPr>
          <p:cNvPr id="73734" name="Slide Number Placeholder 3">
            <a:extLst>
              <a:ext uri="{FF2B5EF4-FFF2-40B4-BE49-F238E27FC236}">
                <a16:creationId xmlns="" xmlns:a16="http://schemas.microsoft.com/office/drawing/2014/main" id="{EA746E99-F2E8-45B3-B098-5C8ECB3D07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6E1831E-4B58-411C-8AEE-6D0B1EBC3405}" type="slidenum">
              <a:rPr lang="en-US" altLang="en-US" sz="1200">
                <a:solidFill>
                  <a:srgbClr val="898989"/>
                </a:solidFill>
              </a:rPr>
              <a:pPr>
                <a:spcBef>
                  <a:spcPct val="0"/>
                </a:spcBef>
                <a:buFontTx/>
                <a:buNone/>
              </a:pPr>
              <a:t>2</a:t>
            </a:fld>
            <a:endParaRPr lang="en-US" altLang="en-US" sz="12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62EC19A-5115-4555-9945-454000FCE22B}"/>
              </a:ext>
            </a:extLst>
          </p:cNvPr>
          <p:cNvPicPr>
            <a:picLocks noChangeAspect="1"/>
          </p:cNvPicPr>
          <p:nvPr/>
        </p:nvPicPr>
        <p:blipFill>
          <a:blip r:embed="rId2"/>
          <a:stretch>
            <a:fillRect/>
          </a:stretch>
        </p:blipFill>
        <p:spPr>
          <a:xfrm>
            <a:off x="437323" y="159026"/>
            <a:ext cx="11277600" cy="6559826"/>
          </a:xfrm>
          <a:prstGeom prst="rect">
            <a:avLst/>
          </a:prstGeom>
        </p:spPr>
      </p:pic>
    </p:spTree>
    <p:extLst>
      <p:ext uri="{BB962C8B-B14F-4D97-AF65-F5344CB8AC3E}">
        <p14:creationId xmlns:p14="http://schemas.microsoft.com/office/powerpoint/2010/main" val="3073439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5D7622F-5937-4B0F-95CA-C55E6D42FB8B}"/>
              </a:ext>
            </a:extLst>
          </p:cNvPr>
          <p:cNvPicPr>
            <a:picLocks noChangeAspect="1"/>
          </p:cNvPicPr>
          <p:nvPr/>
        </p:nvPicPr>
        <p:blipFill>
          <a:blip r:embed="rId2"/>
          <a:stretch>
            <a:fillRect/>
          </a:stretch>
        </p:blipFill>
        <p:spPr>
          <a:xfrm>
            <a:off x="636104" y="728870"/>
            <a:ext cx="11105322" cy="5685182"/>
          </a:xfrm>
          <a:prstGeom prst="rect">
            <a:avLst/>
          </a:prstGeom>
        </p:spPr>
      </p:pic>
    </p:spTree>
    <p:extLst>
      <p:ext uri="{BB962C8B-B14F-4D97-AF65-F5344CB8AC3E}">
        <p14:creationId xmlns:p14="http://schemas.microsoft.com/office/powerpoint/2010/main" val="2926843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B0DFF1CA-A07F-4EA9-90F4-F1D918935D07}"/>
              </a:ext>
            </a:extLst>
          </p:cNvPr>
          <p:cNvPicPr>
            <a:picLocks noChangeAspect="1"/>
          </p:cNvPicPr>
          <p:nvPr/>
        </p:nvPicPr>
        <p:blipFill>
          <a:blip r:embed="rId2"/>
          <a:stretch>
            <a:fillRect/>
          </a:stretch>
        </p:blipFill>
        <p:spPr>
          <a:xfrm>
            <a:off x="1298713" y="391562"/>
            <a:ext cx="9051235" cy="6074875"/>
          </a:xfrm>
          <a:prstGeom prst="rect">
            <a:avLst/>
          </a:prstGeom>
        </p:spPr>
      </p:pic>
    </p:spTree>
    <p:extLst>
      <p:ext uri="{BB962C8B-B14F-4D97-AF65-F5344CB8AC3E}">
        <p14:creationId xmlns:p14="http://schemas.microsoft.com/office/powerpoint/2010/main" val="1008107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BBF6A8E-1DE6-43B7-8531-D657A2025FDD}"/>
              </a:ext>
            </a:extLst>
          </p:cNvPr>
          <p:cNvPicPr>
            <a:picLocks noChangeAspect="1"/>
          </p:cNvPicPr>
          <p:nvPr/>
        </p:nvPicPr>
        <p:blipFill>
          <a:blip r:embed="rId2"/>
          <a:stretch>
            <a:fillRect/>
          </a:stretch>
        </p:blipFill>
        <p:spPr>
          <a:xfrm>
            <a:off x="967409" y="124485"/>
            <a:ext cx="10522225" cy="6609030"/>
          </a:xfrm>
          <a:prstGeom prst="rect">
            <a:avLst/>
          </a:prstGeom>
        </p:spPr>
      </p:pic>
    </p:spTree>
    <p:extLst>
      <p:ext uri="{BB962C8B-B14F-4D97-AF65-F5344CB8AC3E}">
        <p14:creationId xmlns:p14="http://schemas.microsoft.com/office/powerpoint/2010/main" val="2969186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8B516FAF-0328-4009-AC0F-DA60BF3DB513}"/>
              </a:ext>
            </a:extLst>
          </p:cNvPr>
          <p:cNvPicPr>
            <a:picLocks noChangeAspect="1"/>
          </p:cNvPicPr>
          <p:nvPr/>
        </p:nvPicPr>
        <p:blipFill>
          <a:blip r:embed="rId2"/>
          <a:stretch>
            <a:fillRect/>
          </a:stretch>
        </p:blipFill>
        <p:spPr>
          <a:xfrm>
            <a:off x="1218937" y="1139687"/>
            <a:ext cx="9515323" cy="5234609"/>
          </a:xfrm>
          <a:prstGeom prst="rect">
            <a:avLst/>
          </a:prstGeom>
        </p:spPr>
      </p:pic>
    </p:spTree>
    <p:extLst>
      <p:ext uri="{BB962C8B-B14F-4D97-AF65-F5344CB8AC3E}">
        <p14:creationId xmlns:p14="http://schemas.microsoft.com/office/powerpoint/2010/main" val="106760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63DC4A-5118-4FC9-ABB9-0E36D0E7DE05}"/>
              </a:ext>
            </a:extLst>
          </p:cNvPr>
          <p:cNvSpPr>
            <a:spLocks noGrp="1"/>
          </p:cNvSpPr>
          <p:nvPr>
            <p:ph type="title"/>
          </p:nvPr>
        </p:nvSpPr>
        <p:spPr/>
        <p:txBody>
          <a:bodyPr/>
          <a:lstStyle/>
          <a:p>
            <a:r>
              <a:rPr lang="en-GB" dirty="0">
                <a:solidFill>
                  <a:srgbClr val="FF0000"/>
                </a:solidFill>
              </a:rPr>
              <a:t>E-business infrastructure components</a:t>
            </a:r>
            <a:r>
              <a:rPr lang="en-GB" dirty="0"/>
              <a:t/>
            </a:r>
            <a:br>
              <a:rPr lang="en-GB" dirty="0"/>
            </a:br>
            <a:endParaRPr lang="en-GB" dirty="0"/>
          </a:p>
        </p:txBody>
      </p:sp>
      <p:sp>
        <p:nvSpPr>
          <p:cNvPr id="3" name="Content Placeholder 2">
            <a:extLst>
              <a:ext uri="{FF2B5EF4-FFF2-40B4-BE49-F238E27FC236}">
                <a16:creationId xmlns="" xmlns:a16="http://schemas.microsoft.com/office/drawing/2014/main" id="{10169E4B-CD68-4833-BE3D-FF9B2494C249}"/>
              </a:ext>
            </a:extLst>
          </p:cNvPr>
          <p:cNvSpPr>
            <a:spLocks noGrp="1"/>
          </p:cNvSpPr>
          <p:nvPr>
            <p:ph idx="1"/>
          </p:nvPr>
        </p:nvSpPr>
        <p:spPr/>
        <p:txBody>
          <a:bodyPr>
            <a:normAutofit fontScale="62500" lnSpcReduction="20000"/>
          </a:bodyPr>
          <a:lstStyle/>
          <a:p>
            <a:r>
              <a:rPr lang="en-GB" dirty="0"/>
              <a:t> The different components of e-business architecture which need to be managed relate to each other. </a:t>
            </a:r>
            <a:r>
              <a:rPr lang="en-GB" dirty="0" smtClean="0"/>
              <a:t> The </a:t>
            </a:r>
            <a:r>
              <a:rPr lang="en-GB" dirty="0"/>
              <a:t>different components can be conceived of as different layers with defined interfaces between each layer. </a:t>
            </a:r>
          </a:p>
          <a:p>
            <a:r>
              <a:rPr lang="en-GB" dirty="0"/>
              <a:t>The different layers can best be understood in relation to a typical task performed by a user of an e-business system. </a:t>
            </a:r>
          </a:p>
          <a:p>
            <a:r>
              <a:rPr lang="en-GB" dirty="0"/>
              <a:t>For example, an employee who needs to book a holiday will access a specific human resources application or program that has been created to enable the holiday to be booked (Level I in Figure 3.1). </a:t>
            </a:r>
          </a:p>
          <a:p>
            <a:r>
              <a:rPr lang="en-GB" dirty="0"/>
              <a:t>This application will enable a holiday request to be entered and will forward the application to their manager and human resources department for approval. </a:t>
            </a:r>
          </a:p>
          <a:p>
            <a:r>
              <a:rPr lang="en-GB" dirty="0"/>
              <a:t>To access the application, the employee will use a web browser such as Microsoft Internet Explorer, Mozilla Firefox or Google Chrome using an operating system such as Microsoft Windows XP or Apple OS X (Level II in Figure 3.1). This systems software will then request transfer of the information about the holiday request across a network or transport layer (Level III in Figure 3.1). The information will then be stored in computer memory (RAM) or in </a:t>
            </a:r>
            <a:r>
              <a:rPr lang="en-GB" dirty="0" smtClean="0"/>
              <a:t>long term </a:t>
            </a:r>
            <a:r>
              <a:rPr lang="en-GB" dirty="0"/>
              <a:t>magnetic storage on a web server (Level IV in Figure 3.1). </a:t>
            </a:r>
            <a:endParaRPr lang="en-GB" dirty="0" smtClean="0"/>
          </a:p>
          <a:p>
            <a:r>
              <a:rPr lang="en-GB" dirty="0" smtClean="0"/>
              <a:t>The </a:t>
            </a:r>
            <a:r>
              <a:rPr lang="en-GB" dirty="0"/>
              <a:t>information itself which makes up the web pages or content viewed by the employee and the data about their holiday request are shown as a separate layer (</a:t>
            </a:r>
            <a:r>
              <a:rPr lang="en-GB" dirty="0" smtClean="0"/>
              <a:t>Leve </a:t>
            </a:r>
            <a:r>
              <a:rPr lang="en-GB" dirty="0" err="1" smtClean="0"/>
              <a:t>lV</a:t>
            </a:r>
            <a:r>
              <a:rPr lang="en-GB" dirty="0" smtClean="0"/>
              <a:t> </a:t>
            </a:r>
            <a:r>
              <a:rPr lang="en-GB" dirty="0"/>
              <a:t>in Figure 3.1),although it could be argued that this is the first or second level in an e-business architecture. </a:t>
            </a:r>
          </a:p>
          <a:p>
            <a:endParaRPr lang="en-GB" dirty="0"/>
          </a:p>
        </p:txBody>
      </p:sp>
    </p:spTree>
    <p:extLst>
      <p:ext uri="{BB962C8B-B14F-4D97-AF65-F5344CB8AC3E}">
        <p14:creationId xmlns:p14="http://schemas.microsoft.com/office/powerpoint/2010/main" val="288474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1CBF43-1A21-4D57-9334-6D6F02DE11F3}"/>
              </a:ext>
            </a:extLst>
          </p:cNvPr>
          <p:cNvSpPr>
            <a:spLocks noGrp="1"/>
          </p:cNvSpPr>
          <p:nvPr>
            <p:ph type="title"/>
          </p:nvPr>
        </p:nvSpPr>
        <p:spPr>
          <a:xfrm>
            <a:off x="838200" y="365125"/>
            <a:ext cx="10515600" cy="1145623"/>
          </a:xfrm>
        </p:spPr>
        <p:txBody>
          <a:bodyPr>
            <a:normAutofit fontScale="90000"/>
          </a:bodyPr>
          <a:lstStyle/>
          <a:p>
            <a:r>
              <a:rPr lang="en-GB" dirty="0">
                <a:solidFill>
                  <a:srgbClr val="FF0000"/>
                </a:solidFill>
              </a:rPr>
              <a:t>E-business infrastructure components</a:t>
            </a:r>
            <a:r>
              <a:rPr lang="en-GB" dirty="0"/>
              <a:t/>
            </a:r>
            <a:br>
              <a:rPr lang="en-GB" dirty="0"/>
            </a:br>
            <a:endParaRPr lang="en-GB" dirty="0"/>
          </a:p>
        </p:txBody>
      </p:sp>
      <p:pic>
        <p:nvPicPr>
          <p:cNvPr id="7" name="Content Placeholder 6">
            <a:extLst>
              <a:ext uri="{FF2B5EF4-FFF2-40B4-BE49-F238E27FC236}">
                <a16:creationId xmlns="" xmlns:a16="http://schemas.microsoft.com/office/drawing/2014/main" id="{B31BD3D9-777E-4282-BB3D-B6181D0429EC}"/>
              </a:ext>
            </a:extLst>
          </p:cNvPr>
          <p:cNvPicPr>
            <a:picLocks noGrp="1" noChangeAspect="1"/>
          </p:cNvPicPr>
          <p:nvPr>
            <p:ph idx="1"/>
          </p:nvPr>
        </p:nvPicPr>
        <p:blipFill>
          <a:blip r:embed="rId2"/>
          <a:stretch>
            <a:fillRect/>
          </a:stretch>
        </p:blipFill>
        <p:spPr>
          <a:xfrm>
            <a:off x="838200" y="1510749"/>
            <a:ext cx="10515600" cy="4982126"/>
          </a:xfrm>
          <a:prstGeom prst="rect">
            <a:avLst/>
          </a:prstGeom>
        </p:spPr>
      </p:pic>
    </p:spTree>
    <p:extLst>
      <p:ext uri="{BB962C8B-B14F-4D97-AF65-F5344CB8AC3E}">
        <p14:creationId xmlns:p14="http://schemas.microsoft.com/office/powerpoint/2010/main" val="373692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281559-CF7C-4AA6-BBAF-C596C065C2C8}"/>
              </a:ext>
            </a:extLst>
          </p:cNvPr>
          <p:cNvSpPr>
            <a:spLocks noGrp="1"/>
          </p:cNvSpPr>
          <p:nvPr>
            <p:ph type="title"/>
          </p:nvPr>
        </p:nvSpPr>
        <p:spPr>
          <a:xfrm>
            <a:off x="838200" y="365125"/>
            <a:ext cx="10515600" cy="867327"/>
          </a:xfrm>
        </p:spPr>
        <p:txBody>
          <a:bodyPr>
            <a:noAutofit/>
          </a:bodyPr>
          <a:lstStyle/>
          <a:p>
            <a:r>
              <a:rPr lang="en-GB" sz="2400" dirty="0" err="1"/>
              <a:t>Kampas</a:t>
            </a:r>
            <a:r>
              <a:rPr lang="en-GB" sz="2400" dirty="0"/>
              <a:t> (2000) describes an alternative five-level infrastructure model of what he refers to as ‘the information system function chain’: </a:t>
            </a:r>
          </a:p>
        </p:txBody>
      </p:sp>
      <p:sp>
        <p:nvSpPr>
          <p:cNvPr id="3" name="Content Placeholder 2">
            <a:extLst>
              <a:ext uri="{FF2B5EF4-FFF2-40B4-BE49-F238E27FC236}">
                <a16:creationId xmlns="" xmlns:a16="http://schemas.microsoft.com/office/drawing/2014/main" id="{C6C18334-8770-41D4-985B-362C9E0B83DB}"/>
              </a:ext>
            </a:extLst>
          </p:cNvPr>
          <p:cNvSpPr>
            <a:spLocks noGrp="1"/>
          </p:cNvSpPr>
          <p:nvPr>
            <p:ph idx="1"/>
          </p:nvPr>
        </p:nvSpPr>
        <p:spPr>
          <a:xfrm>
            <a:off x="838200" y="1378226"/>
            <a:ext cx="10515600" cy="5114649"/>
          </a:xfrm>
        </p:spPr>
        <p:txBody>
          <a:bodyPr>
            <a:normAutofit lnSpcReduction="10000"/>
          </a:bodyPr>
          <a:lstStyle/>
          <a:p>
            <a:pPr marL="0" indent="0">
              <a:buNone/>
            </a:pPr>
            <a:r>
              <a:rPr lang="en-GB" dirty="0"/>
              <a:t>1 Storage/physical. Memory and disk hardware components (equivalent to Level IV in Figure 3.1). </a:t>
            </a:r>
          </a:p>
          <a:p>
            <a:pPr marL="0" indent="0">
              <a:buNone/>
            </a:pPr>
            <a:r>
              <a:rPr lang="en-GB" dirty="0"/>
              <a:t>2 Processing. Computation and logic provided by the processor (processing occurs at Levels I and II in Figure 3.1). </a:t>
            </a:r>
          </a:p>
          <a:p>
            <a:pPr marL="0" indent="0">
              <a:buNone/>
            </a:pPr>
            <a:r>
              <a:rPr lang="en-GB" dirty="0"/>
              <a:t>3 Infrastructure. This refers to the human and external interfaces and also the network, referred to as ‘</a:t>
            </a:r>
            <a:r>
              <a:rPr lang="en-GB" dirty="0" smtClean="0"/>
              <a:t>extra structure</a:t>
            </a:r>
            <a:r>
              <a:rPr lang="en-GB" dirty="0"/>
              <a:t>’. (This is Level III in Figure 3.1, although the human or external interfaces are not shown there.) </a:t>
            </a:r>
          </a:p>
          <a:p>
            <a:pPr marL="0" indent="0">
              <a:buNone/>
            </a:pPr>
            <a:r>
              <a:rPr lang="en-GB" dirty="0"/>
              <a:t>4 Application/content. This is the data processed by the application into information. (This is Level V in Figure 3.1.) </a:t>
            </a:r>
          </a:p>
          <a:p>
            <a:pPr marL="0" indent="0">
              <a:buNone/>
            </a:pPr>
            <a:r>
              <a:rPr lang="en-GB" dirty="0"/>
              <a:t>5 Intelligence. Additional computer-based logic that transforms information to knowledge. (This is also part of the application layer I in Figure 3.1.)</a:t>
            </a:r>
          </a:p>
          <a:p>
            <a:endParaRPr lang="en-GB" dirty="0"/>
          </a:p>
        </p:txBody>
      </p:sp>
    </p:spTree>
    <p:extLst>
      <p:ext uri="{BB962C8B-B14F-4D97-AF65-F5344CB8AC3E}">
        <p14:creationId xmlns:p14="http://schemas.microsoft.com/office/powerpoint/2010/main" val="59634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02B3D-F429-438C-A102-7A0A69AFCE61}"/>
              </a:ext>
            </a:extLst>
          </p:cNvPr>
          <p:cNvSpPr>
            <a:spLocks noGrp="1"/>
          </p:cNvSpPr>
          <p:nvPr>
            <p:ph type="title"/>
          </p:nvPr>
        </p:nvSpPr>
        <p:spPr>
          <a:xfrm>
            <a:off x="838200" y="365126"/>
            <a:ext cx="10515600" cy="774562"/>
          </a:xfrm>
        </p:spPr>
        <p:txBody>
          <a:bodyPr>
            <a:normAutofit/>
          </a:bodyPr>
          <a:lstStyle/>
          <a:p>
            <a:r>
              <a:rPr lang="en-GB" sz="4000" dirty="0">
                <a:solidFill>
                  <a:srgbClr val="FF0000"/>
                </a:solidFill>
              </a:rPr>
              <a:t>Issues of E-business infrastructure Management</a:t>
            </a:r>
          </a:p>
        </p:txBody>
      </p:sp>
      <p:sp>
        <p:nvSpPr>
          <p:cNvPr id="3" name="Content Placeholder 2">
            <a:extLst>
              <a:ext uri="{FF2B5EF4-FFF2-40B4-BE49-F238E27FC236}">
                <a16:creationId xmlns="" xmlns:a16="http://schemas.microsoft.com/office/drawing/2014/main" id="{FD2D24A9-59D3-4F4D-87F0-D68F516557C8}"/>
              </a:ext>
            </a:extLst>
          </p:cNvPr>
          <p:cNvSpPr>
            <a:spLocks noGrp="1"/>
          </p:cNvSpPr>
          <p:nvPr>
            <p:ph idx="1"/>
          </p:nvPr>
        </p:nvSpPr>
        <p:spPr>
          <a:xfrm>
            <a:off x="838200" y="1253331"/>
            <a:ext cx="10515600" cy="4351338"/>
          </a:xfrm>
        </p:spPr>
        <p:txBody>
          <a:bodyPr>
            <a:normAutofit fontScale="70000" lnSpcReduction="20000"/>
          </a:bodyPr>
          <a:lstStyle/>
          <a:p>
            <a:r>
              <a:rPr lang="en-GB" dirty="0"/>
              <a:t> E-business infrastructure by considering the technical infrastructure for the Internet, extranets, intranets and the World Wide Web which are Levels II and III in Figure 3.1. </a:t>
            </a:r>
          </a:p>
          <a:p>
            <a:r>
              <a:rPr lang="en-GB" dirty="0"/>
              <a:t>We then look at how these facilities work by reviewing the standards that are used to enable electronic communications, including communications standards such as TCP/IP and EDI and publishing standards such as HTML and XML. </a:t>
            </a:r>
          </a:p>
          <a:p>
            <a:r>
              <a:rPr lang="en-GB" dirty="0"/>
              <a:t>Internet The Internet refers to the physical network that links computers across the globe. It consists of the infrastructure of network servers and communication links between them that are used to hold and transport information between the client computers and web servers.</a:t>
            </a:r>
          </a:p>
          <a:p>
            <a:r>
              <a:rPr lang="en-GB" dirty="0"/>
              <a:t>Client/server The client/server architecture consists of client computers, such as PCs, sharing resources such as a database stored on a more powerful server computer</a:t>
            </a:r>
          </a:p>
          <a:p>
            <a:r>
              <a:rPr lang="en-GB" dirty="0"/>
              <a:t>Internet service provider (ISP) A provider providing home or business users with a connection to access the Internet. They can also host web-based applications.</a:t>
            </a:r>
          </a:p>
          <a:p>
            <a:r>
              <a:rPr lang="en-GB" dirty="0"/>
              <a:t>Backbones High-speed communications links used to enable Internet communications across a country and internationally.</a:t>
            </a:r>
          </a:p>
          <a:p>
            <a:r>
              <a:rPr lang="en-GB" dirty="0"/>
              <a:t>Hosting provider A service provider that manages the server used to host an organization web site and its connection to the Internet backbones.</a:t>
            </a:r>
          </a:p>
          <a:p>
            <a:endParaRPr lang="en-GB" dirty="0"/>
          </a:p>
        </p:txBody>
      </p:sp>
    </p:spTree>
    <p:extLst>
      <p:ext uri="{BB962C8B-B14F-4D97-AF65-F5344CB8AC3E}">
        <p14:creationId xmlns:p14="http://schemas.microsoft.com/office/powerpoint/2010/main" val="322042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53E14-4F49-40E1-BEF0-3BA65A077FEB}"/>
              </a:ext>
            </a:extLst>
          </p:cNvPr>
          <p:cNvSpPr>
            <a:spLocks noGrp="1"/>
          </p:cNvSpPr>
          <p:nvPr>
            <p:ph type="title"/>
          </p:nvPr>
        </p:nvSpPr>
        <p:spPr>
          <a:xfrm>
            <a:off x="612913" y="391631"/>
            <a:ext cx="10515600" cy="854074"/>
          </a:xfrm>
        </p:spPr>
        <p:txBody>
          <a:bodyPr>
            <a:normAutofit fontScale="90000"/>
          </a:bodyPr>
          <a:lstStyle/>
          <a:p>
            <a:r>
              <a:rPr lang="en-GB" sz="3600" dirty="0">
                <a:solidFill>
                  <a:srgbClr val="FF0000"/>
                </a:solidFill>
              </a:rPr>
              <a:t>Managing e-business applications infrastructure</a:t>
            </a:r>
            <a:r>
              <a:rPr lang="en-GB" dirty="0"/>
              <a:t/>
            </a:r>
            <a:br>
              <a:rPr lang="en-GB" dirty="0"/>
            </a:br>
            <a:endParaRPr lang="en-GB" dirty="0"/>
          </a:p>
        </p:txBody>
      </p:sp>
      <p:sp>
        <p:nvSpPr>
          <p:cNvPr id="3" name="Content Placeholder 2">
            <a:extLst>
              <a:ext uri="{FF2B5EF4-FFF2-40B4-BE49-F238E27FC236}">
                <a16:creationId xmlns="" xmlns:a16="http://schemas.microsoft.com/office/drawing/2014/main" id="{48F78FDC-BB81-4BD8-95C6-DC164FFED966}"/>
              </a:ext>
            </a:extLst>
          </p:cNvPr>
          <p:cNvSpPr>
            <a:spLocks noGrp="1"/>
          </p:cNvSpPr>
          <p:nvPr>
            <p:ph idx="1"/>
          </p:nvPr>
        </p:nvSpPr>
        <p:spPr>
          <a:xfrm>
            <a:off x="612913" y="971551"/>
            <a:ext cx="10515600" cy="5190710"/>
          </a:xfrm>
        </p:spPr>
        <p:txBody>
          <a:bodyPr>
            <a:normAutofit fontScale="85000" lnSpcReduction="20000"/>
          </a:bodyPr>
          <a:lstStyle/>
          <a:p>
            <a:r>
              <a:rPr lang="en-GB" dirty="0"/>
              <a:t>E-business applications infrastructure Applications that provide access to services and information inside and beyond an organization.</a:t>
            </a:r>
          </a:p>
          <a:p>
            <a:r>
              <a:rPr lang="en-GB" dirty="0"/>
              <a:t>Management of the e-business applications infrastructure concerns delivering the right applications to all users of e-business services. </a:t>
            </a:r>
            <a:endParaRPr lang="en-GB" dirty="0" smtClean="0"/>
          </a:p>
          <a:p>
            <a:r>
              <a:rPr lang="en-GB" dirty="0" smtClean="0"/>
              <a:t>The </a:t>
            </a:r>
            <a:r>
              <a:rPr lang="en-GB" dirty="0"/>
              <a:t>issue involved is one that has long been a concern of IS managers, namely to deliver access to integrated applications and data that are available across the whole company. </a:t>
            </a:r>
            <a:endParaRPr lang="en-GB" dirty="0" smtClean="0"/>
          </a:p>
          <a:p>
            <a:r>
              <a:rPr lang="en-GB" dirty="0" smtClean="0"/>
              <a:t>Traditionally </a:t>
            </a:r>
            <a:r>
              <a:rPr lang="en-GB" dirty="0"/>
              <a:t>businesses have developed applications silos or islands of information to develop at three different levels: </a:t>
            </a:r>
          </a:p>
          <a:p>
            <a:r>
              <a:rPr lang="en-GB" dirty="0"/>
              <a:t>(1) there may be different technology architectures used in different functional areas, giving rise to the problems discussed in the previous section, </a:t>
            </a:r>
          </a:p>
          <a:p>
            <a:r>
              <a:rPr lang="en-GB" dirty="0"/>
              <a:t>(2) there will also be different applications and separate databases in different areas and </a:t>
            </a:r>
          </a:p>
          <a:p>
            <a:r>
              <a:rPr lang="en-GB" dirty="0"/>
              <a:t>(3) processes or activities followed in the different functional areas may also be different. </a:t>
            </a:r>
          </a:p>
        </p:txBody>
      </p:sp>
    </p:spTree>
    <p:extLst>
      <p:ext uri="{BB962C8B-B14F-4D97-AF65-F5344CB8AC3E}">
        <p14:creationId xmlns:p14="http://schemas.microsoft.com/office/powerpoint/2010/main" val="190184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9CEB5C-56D2-4EC0-90FE-C2AFE4C2226A}"/>
              </a:ext>
            </a:extLst>
          </p:cNvPr>
          <p:cNvSpPr>
            <a:spLocks noGrp="1"/>
          </p:cNvSpPr>
          <p:nvPr>
            <p:ph type="title"/>
          </p:nvPr>
        </p:nvSpPr>
        <p:spPr>
          <a:xfrm>
            <a:off x="838200" y="365125"/>
            <a:ext cx="10515600" cy="681797"/>
          </a:xfrm>
        </p:spPr>
        <p:txBody>
          <a:bodyPr>
            <a:normAutofit/>
          </a:bodyPr>
          <a:lstStyle/>
          <a:p>
            <a:r>
              <a:rPr lang="en-GB" sz="3200" dirty="0">
                <a:solidFill>
                  <a:srgbClr val="FF0000"/>
                </a:solidFill>
              </a:rPr>
              <a:t>Managing e-business applications infrastructure</a:t>
            </a:r>
            <a:endParaRPr lang="en-GB" sz="3200" dirty="0"/>
          </a:p>
        </p:txBody>
      </p:sp>
      <p:sp>
        <p:nvSpPr>
          <p:cNvPr id="3" name="Content Placeholder 2">
            <a:extLst>
              <a:ext uri="{FF2B5EF4-FFF2-40B4-BE49-F238E27FC236}">
                <a16:creationId xmlns="" xmlns:a16="http://schemas.microsoft.com/office/drawing/2014/main" id="{6983F390-7868-4CB9-8E48-D0C6AF716230}"/>
              </a:ext>
            </a:extLst>
          </p:cNvPr>
          <p:cNvSpPr>
            <a:spLocks noGrp="1"/>
          </p:cNvSpPr>
          <p:nvPr>
            <p:ph idx="1"/>
          </p:nvPr>
        </p:nvSpPr>
        <p:spPr>
          <a:xfrm>
            <a:off x="331303" y="1046922"/>
            <a:ext cx="11502887" cy="5565913"/>
          </a:xfrm>
        </p:spPr>
        <p:txBody>
          <a:bodyPr>
            <a:normAutofit fontScale="32500" lnSpcReduction="20000"/>
          </a:bodyPr>
          <a:lstStyle/>
          <a:p>
            <a:r>
              <a:rPr lang="en-GB" sz="4000" dirty="0"/>
              <a:t>Enterprise resource planning (ERP) applications Software providing integrated functions for major business functions such as production, distribution, sales, finance and human resources management.</a:t>
            </a:r>
          </a:p>
          <a:p>
            <a:r>
              <a:rPr lang="en-GB" sz="4000" dirty="0"/>
              <a:t>Web services Business applications and software services are provided through Internet and web protocols with the application managed on a separate server from where it is accessed through a web browser on an end-user’s computer.</a:t>
            </a:r>
          </a:p>
          <a:p>
            <a:r>
              <a:rPr lang="en-GB" sz="4000" dirty="0"/>
              <a:t>‘Web </a:t>
            </a:r>
            <a:r>
              <a:rPr lang="en-GB" sz="4000" dirty="0" err="1"/>
              <a:t>services’or‘software</a:t>
            </a:r>
            <a:r>
              <a:rPr lang="en-GB" sz="4000" dirty="0"/>
              <a:t> as a service (SaaS)’refers to a highly significant model for managing software and data within the e-business age. The web services model involves managing and performing all types of business processes and activities through accessing web-based services rather than running a traditional executable application on the processor of your local computer.</a:t>
            </a:r>
          </a:p>
          <a:p>
            <a:r>
              <a:rPr lang="en-GB" sz="4000" dirty="0"/>
              <a:t>Multi-tenancy SaaS A single instance of a web service is used by different customers (tenants) run on a single or load-balanced across multiple servers. Customers are effectively sharing processor, disk usage and bandwidth with other customers.</a:t>
            </a:r>
          </a:p>
          <a:p>
            <a:r>
              <a:rPr lang="en-GB" sz="4000" dirty="0"/>
              <a:t>Single-tenancy SaaS A single instance of an application (and/or database) is maintained for all customers (tenants) who have dedicated resources of processor, disk usage and bandwidth. The single instance may be load-balanced over multiple servers for improved performance.</a:t>
            </a:r>
          </a:p>
          <a:p>
            <a:r>
              <a:rPr lang="en-GB" sz="4000" dirty="0"/>
              <a:t>Utility computing IT resources and in particular software and hardware are utilized on a pay-per-use basis and are managed externally as ‘managed services’.</a:t>
            </a:r>
          </a:p>
          <a:p>
            <a:r>
              <a:rPr lang="en-GB" sz="4000" dirty="0"/>
              <a:t>Application service provider An application server provides a business application on a server remote from the user.</a:t>
            </a:r>
          </a:p>
          <a:p>
            <a:r>
              <a:rPr lang="en-GB" sz="4000" dirty="0"/>
              <a:t>‘applications service providers’ (ASP) which is less widely used now. Figure 3.21 shows one of the largest SaaS or utility providers Salesforce.com where customers pay from £5 to £50 per user per month according to the facilities used. The service is delivered from the Salesforce.com servers to over 50,000 customers in 15 local languages.</a:t>
            </a:r>
          </a:p>
          <a:p>
            <a:r>
              <a:rPr lang="en-GB" sz="4000" dirty="0"/>
              <a:t>Cloud computing The use of distributed storage and processing on servers connected by the Internet, typically provided as software or data storage as a subscription service provided by other companies.</a:t>
            </a:r>
          </a:p>
          <a:p>
            <a:r>
              <a:rPr lang="en-GB" sz="4000" dirty="0"/>
              <a:t>Virtualization The indirect provision of technology services through another resource (abstraction). Essentially one computer is using its processing and storage capacity to do the work of another.</a:t>
            </a:r>
          </a:p>
          <a:p>
            <a:r>
              <a:rPr lang="en-GB" sz="4000" dirty="0"/>
              <a:t>The VMware approach to virtualization inserts a thin layer of software directly on the computer hardware or on a host operating system. This software layer creates virtual machines and contains a virtual machine monitor or ‘hypervisor’ that allocates hardware resources dynamically and transparently so that multiple operating systems can run concurrently on a single physical computer without even knowing it. However, virtualizing a single physical computer is just the beginning. VMware offers a robust virtualization platform that can scale across hundreds of interconnected physical computers and storage devices to form an entire virtual infrastructure.</a:t>
            </a:r>
          </a:p>
          <a:p>
            <a:endParaRPr lang="en-GB" dirty="0"/>
          </a:p>
        </p:txBody>
      </p:sp>
    </p:spTree>
    <p:extLst>
      <p:ext uri="{BB962C8B-B14F-4D97-AF65-F5344CB8AC3E}">
        <p14:creationId xmlns:p14="http://schemas.microsoft.com/office/powerpoint/2010/main" val="41271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249A93-0ECC-4CD2-B3BC-FCC8AF8CA938}"/>
              </a:ext>
            </a:extLst>
          </p:cNvPr>
          <p:cNvSpPr>
            <a:spLocks noGrp="1"/>
          </p:cNvSpPr>
          <p:nvPr>
            <p:ph type="title"/>
          </p:nvPr>
        </p:nvSpPr>
        <p:spPr>
          <a:xfrm>
            <a:off x="838200" y="365125"/>
            <a:ext cx="10515600" cy="708301"/>
          </a:xfrm>
        </p:spPr>
        <p:txBody>
          <a:bodyPr>
            <a:normAutofit/>
          </a:bodyPr>
          <a:lstStyle/>
          <a:p>
            <a:r>
              <a:rPr lang="en-GB" sz="3600" dirty="0">
                <a:solidFill>
                  <a:srgbClr val="FF0000"/>
                </a:solidFill>
              </a:rPr>
              <a:t>Managing e-business applications infrastructure</a:t>
            </a:r>
            <a:endParaRPr lang="en-GB" sz="3600" dirty="0"/>
          </a:p>
        </p:txBody>
      </p:sp>
      <p:sp>
        <p:nvSpPr>
          <p:cNvPr id="3" name="Content Placeholder 2">
            <a:extLst>
              <a:ext uri="{FF2B5EF4-FFF2-40B4-BE49-F238E27FC236}">
                <a16:creationId xmlns="" xmlns:a16="http://schemas.microsoft.com/office/drawing/2014/main" id="{A94DEFE0-0201-4F45-9EF4-3993AE01DE9B}"/>
              </a:ext>
            </a:extLst>
          </p:cNvPr>
          <p:cNvSpPr>
            <a:spLocks noGrp="1"/>
          </p:cNvSpPr>
          <p:nvPr>
            <p:ph idx="1"/>
          </p:nvPr>
        </p:nvSpPr>
        <p:spPr>
          <a:xfrm>
            <a:off x="838200" y="1073426"/>
            <a:ext cx="10515600" cy="5103537"/>
          </a:xfrm>
        </p:spPr>
        <p:txBody>
          <a:bodyPr>
            <a:normAutofit fontScale="70000" lnSpcReduction="20000"/>
          </a:bodyPr>
          <a:lstStyle/>
          <a:p>
            <a:r>
              <a:rPr lang="en-GB" dirty="0"/>
              <a:t>Service-oriented architecture A service-oriented architecture is a collection of services that communicate with each other as part of a distributed systems architecture comprising different services.</a:t>
            </a:r>
          </a:p>
          <a:p>
            <a:r>
              <a:rPr lang="en-GB" dirty="0"/>
              <a:t>Electronic data interchange (EDI) The exchange, using digital media, of structured business information, particularly for sales transactions such as purchase orders and invoices between buyers and sellers.</a:t>
            </a:r>
          </a:p>
          <a:p>
            <a:r>
              <a:rPr lang="en-GB" dirty="0"/>
              <a:t>Financial EDI Aspect of electronic payment mechanism involving transfer of funds from the bank of a buyer to the bank of a seller.</a:t>
            </a:r>
          </a:p>
          <a:p>
            <a:r>
              <a:rPr lang="en-GB" dirty="0"/>
              <a:t>Electronic funds transfer (EFT) Automated digital transmission of money between organizations and banks.</a:t>
            </a:r>
          </a:p>
          <a:p>
            <a:r>
              <a:rPr lang="en-GB" dirty="0"/>
              <a:t>Internet EDI Use of EDI data standards delivered across non-proprietary IP networks</a:t>
            </a:r>
          </a:p>
          <a:p>
            <a:r>
              <a:rPr lang="en-GB" dirty="0"/>
              <a:t>Virtual private networks (VPN) A secure, encrypted (tunnelled) connection between two points using the Internet, typically created by ISPs for organizations wanting to conduct secure Internet trading.</a:t>
            </a:r>
          </a:p>
          <a:p>
            <a:r>
              <a:rPr lang="en-GB" sz="2300" dirty="0"/>
              <a:t>Mobile commerce or m-commerce Electronic transactions and communications conducted using mobile devices such as laptops, PDAs and mobile phones, and typically with a wireless connection.</a:t>
            </a:r>
          </a:p>
          <a:p>
            <a:r>
              <a:rPr lang="en-GB" sz="2300" dirty="0"/>
              <a:t>Wireless Application Protocol (WAP) WAP is a technical standard for transferring information to wireless devices, such as mobile phones.</a:t>
            </a:r>
          </a:p>
          <a:p>
            <a:r>
              <a:rPr lang="en-GB" sz="2300" dirty="0" err="1"/>
              <a:t>i</a:t>
            </a:r>
            <a:r>
              <a:rPr lang="en-GB" sz="2300" dirty="0"/>
              <a:t>-Mode A mobile access platform that enables display of colour graphics and content subscription services.</a:t>
            </a:r>
          </a:p>
          <a:p>
            <a:endParaRPr lang="en-GB" dirty="0"/>
          </a:p>
        </p:txBody>
      </p:sp>
    </p:spTree>
    <p:extLst>
      <p:ext uri="{BB962C8B-B14F-4D97-AF65-F5344CB8AC3E}">
        <p14:creationId xmlns:p14="http://schemas.microsoft.com/office/powerpoint/2010/main" val="2516792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2774</Words>
  <Application>Microsoft Office PowerPoint</Application>
  <PresentationFormat>Widescreen</PresentationFormat>
  <Paragraphs>127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HelveticaNeue-Bold</vt:lpstr>
      <vt:lpstr>HelveticaNeue-Roman</vt:lpstr>
      <vt:lpstr>Wingdings</vt:lpstr>
      <vt:lpstr>Office Theme</vt:lpstr>
      <vt:lpstr>Chapter-3</vt:lpstr>
      <vt:lpstr>Introduction to E-Business Infrastructure</vt:lpstr>
      <vt:lpstr>E-business infrastructure components </vt:lpstr>
      <vt:lpstr>E-business infrastructure components </vt:lpstr>
      <vt:lpstr>Kampas (2000) describes an alternative five-level infrastructure model of what he refers to as ‘the information system function chain’: </vt:lpstr>
      <vt:lpstr>Issues of E-business infrastructure Management</vt:lpstr>
      <vt:lpstr>Managing e-business applications infrastructure </vt:lpstr>
      <vt:lpstr>Managing e-business applications infrastructure</vt:lpstr>
      <vt:lpstr>Managing e-business applications infrastructure</vt:lpstr>
      <vt:lpstr>Web technology</vt:lpstr>
      <vt:lpstr>Internet-access software applications</vt:lpstr>
      <vt:lpstr>PowerPoint Presentation</vt:lpstr>
      <vt:lpstr>Intranets</vt:lpstr>
      <vt:lpstr>Extranet applications </vt:lpstr>
      <vt:lpstr> Business benefits of an extranet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Chapter-3</dc:title>
  <dc:creator>user</dc:creator>
  <cp:lastModifiedBy>hp</cp:lastModifiedBy>
  <cp:revision>61</cp:revision>
  <dcterms:created xsi:type="dcterms:W3CDTF">2022-12-13T13:05:52Z</dcterms:created>
  <dcterms:modified xsi:type="dcterms:W3CDTF">2023-11-08T07:03:53Z</dcterms:modified>
</cp:coreProperties>
</file>