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DB69E5-492C-4C68-8010-CC150E0CA2F1}" type="datetimeFigureOut">
              <a:rPr lang="en-GB" smtClean="0"/>
              <a:t>13/12/2023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027B8C-A0C6-4995-A4E1-DEBCAA9FEC74}" type="slidenum">
              <a:rPr lang="en-GB" smtClean="0"/>
              <a:t>‹#›</a:t>
            </a:fld>
            <a:endParaRPr lang="en-GB"/>
          </a:p>
        </p:txBody>
      </p:sp>
    </p:spTree>
    <p:extLst>
      <p:ext uri="{BB962C8B-B14F-4D97-AF65-F5344CB8AC3E}">
        <p14:creationId xmlns:p14="http://schemas.microsoft.com/office/powerpoint/2010/main" val="149374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027B8C-A0C6-4995-A4E1-DEBCAA9FEC74}" type="slidenum">
              <a:rPr lang="en-GB" smtClean="0"/>
              <a:t>3</a:t>
            </a:fld>
            <a:endParaRPr lang="en-GB" dirty="0"/>
          </a:p>
        </p:txBody>
      </p:sp>
    </p:spTree>
    <p:extLst>
      <p:ext uri="{BB962C8B-B14F-4D97-AF65-F5344CB8AC3E}">
        <p14:creationId xmlns:p14="http://schemas.microsoft.com/office/powerpoint/2010/main" val="41959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1A0C2A-8E92-49FC-8F33-0026EFD6132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A0C2A-8E92-49FC-8F33-0026EFD6132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A0C2A-8E92-49FC-8F33-0026EFD6132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1A0C2A-8E92-49FC-8F33-0026EFD6132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A1A0C2A-8E92-49FC-8F33-0026EFD6132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1A0C2A-8E92-49FC-8F33-0026EFD61324}"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B8A5E5-64CA-41AA-9FA8-CDA5CB2275F9}"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1A0C2A-8E92-49FC-8F33-0026EFD61324}" type="datetimeFigureOut">
              <a:rPr lang="en-GB" smtClean="0"/>
              <a:t>13/12/2023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1A0C2A-8E92-49FC-8F33-0026EFD61324}" type="datetimeFigureOut">
              <a:rPr lang="en-GB" smtClean="0"/>
              <a:t>13/12/2023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A0C2A-8E92-49FC-8F33-0026EFD61324}" type="datetimeFigureOut">
              <a:rPr lang="en-GB" smtClean="0"/>
              <a:t>13/12/2023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A1A0C2A-8E92-49FC-8F33-0026EFD61324}" type="datetimeFigureOut">
              <a:rPr lang="en-GB" smtClean="0"/>
              <a:t>13/12/2023</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1B8A5E5-64CA-41AA-9FA8-CDA5CB2275F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A0C2A-8E92-49FC-8F33-0026EFD61324}"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B8A5E5-64CA-41AA-9FA8-CDA5CB2275F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A1A0C2A-8E92-49FC-8F33-0026EFD61324}" type="datetimeFigureOut">
              <a:rPr lang="en-GB" smtClean="0"/>
              <a:t>13/12/2023</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1B8A5E5-64CA-41AA-9FA8-CDA5CB2275F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4"/>
            <a:ext cx="7772400" cy="1470025"/>
          </a:xfrm>
        </p:spPr>
        <p:txBody>
          <a:bodyPr>
            <a:normAutofit fontScale="90000"/>
          </a:bodyPr>
          <a:lstStyle/>
          <a:p>
            <a:r>
              <a:rPr lang="en-GB" dirty="0" smtClean="0"/>
              <a:t>Chapter-6</a:t>
            </a:r>
            <a:br>
              <a:rPr lang="en-GB" dirty="0" smtClean="0"/>
            </a:br>
            <a:r>
              <a:rPr lang="en-GB" b="1" dirty="0" smtClean="0">
                <a:solidFill>
                  <a:srgbClr val="FF0000"/>
                </a:solidFill>
              </a:rPr>
              <a:t>Implementation of E-Business systems</a:t>
            </a:r>
            <a:br>
              <a:rPr lang="en-GB" b="1" dirty="0" smtClean="0">
                <a:solidFill>
                  <a:srgbClr val="FF0000"/>
                </a:solidFill>
              </a:rPr>
            </a:br>
            <a:endParaRPr lang="en-GB" dirty="0"/>
          </a:p>
        </p:txBody>
      </p:sp>
      <p:sp>
        <p:nvSpPr>
          <p:cNvPr id="3" name="Subtitle 2"/>
          <p:cNvSpPr>
            <a:spLocks noGrp="1"/>
          </p:cNvSpPr>
          <p:nvPr>
            <p:ph type="subTitle" idx="1"/>
          </p:nvPr>
        </p:nvSpPr>
        <p:spPr>
          <a:xfrm>
            <a:off x="1115616" y="1628800"/>
            <a:ext cx="7560840" cy="4680520"/>
          </a:xfrm>
        </p:spPr>
        <p:txBody>
          <a:bodyPr>
            <a:normAutofit/>
          </a:bodyPr>
          <a:lstStyle/>
          <a:p>
            <a:endParaRPr lang="en-GB" b="1" dirty="0" smtClean="0">
              <a:solidFill>
                <a:srgbClr val="FF0000"/>
              </a:solidFill>
            </a:endParaRPr>
          </a:p>
          <a:p>
            <a:pPr marL="685800" indent="-685800">
              <a:buFont typeface="Wingdings" pitchFamily="2" charset="2"/>
              <a:buChar char="Ø"/>
            </a:pPr>
            <a:r>
              <a:rPr lang="en-GB" sz="3200" b="1" dirty="0" smtClean="0"/>
              <a:t>Change management</a:t>
            </a:r>
          </a:p>
          <a:p>
            <a:pPr marL="685800" indent="-685800">
              <a:buFont typeface="Wingdings" pitchFamily="2" charset="2"/>
              <a:buChar char="Ø"/>
            </a:pPr>
            <a:r>
              <a:rPr lang="en-GB" sz="3200" b="1" dirty="0" smtClean="0"/>
              <a:t>Analysis and design</a:t>
            </a:r>
          </a:p>
          <a:p>
            <a:pPr marL="685800" indent="-685800">
              <a:buFont typeface="Wingdings" pitchFamily="2" charset="2"/>
              <a:buChar char="Ø"/>
            </a:pPr>
            <a:r>
              <a:rPr lang="en-GB" sz="3200" b="1" dirty="0" smtClean="0"/>
              <a:t>Implementation and maintenance</a:t>
            </a:r>
            <a:endParaRPr lang="en-GB" sz="3200" b="1" dirty="0"/>
          </a:p>
        </p:txBody>
      </p:sp>
    </p:spTree>
    <p:extLst>
      <p:ext uri="{BB962C8B-B14F-4D97-AF65-F5344CB8AC3E}">
        <p14:creationId xmlns:p14="http://schemas.microsoft.com/office/powerpoint/2010/main" val="177415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Different types of change in business</a:t>
            </a:r>
          </a:p>
        </p:txBody>
      </p:sp>
      <p:sp>
        <p:nvSpPr>
          <p:cNvPr id="3" name="Content Placeholder 2"/>
          <p:cNvSpPr>
            <a:spLocks noGrp="1"/>
          </p:cNvSpPr>
          <p:nvPr>
            <p:ph idx="1"/>
          </p:nvPr>
        </p:nvSpPr>
        <p:spPr>
          <a:xfrm>
            <a:off x="467544" y="1196752"/>
            <a:ext cx="8229600" cy="5184576"/>
          </a:xfrm>
        </p:spPr>
        <p:txBody>
          <a:bodyPr>
            <a:normAutofit lnSpcReduction="10000"/>
          </a:bodyPr>
          <a:lstStyle/>
          <a:p>
            <a:r>
              <a:rPr lang="en-GB" sz="1600" dirty="0" smtClean="0">
                <a:solidFill>
                  <a:srgbClr val="FF0000"/>
                </a:solidFill>
              </a:rPr>
              <a:t>Incremental </a:t>
            </a:r>
            <a:r>
              <a:rPr lang="en-GB" sz="1600" dirty="0">
                <a:solidFill>
                  <a:srgbClr val="FF0000"/>
                </a:solidFill>
              </a:rPr>
              <a:t>change </a:t>
            </a:r>
            <a:r>
              <a:rPr lang="en-GB" sz="1600" dirty="0"/>
              <a:t>Relatively small adjustments required by an organization in response to its business environment.</a:t>
            </a:r>
          </a:p>
          <a:p>
            <a:r>
              <a:rPr lang="en-GB" sz="1600" dirty="0" smtClean="0"/>
              <a:t>Viewed </a:t>
            </a:r>
            <a:r>
              <a:rPr lang="en-GB" sz="1600" dirty="0"/>
              <a:t>at a large scale across an entire industry, change takes two forms. Incremental change involves relatively small adjustments required by changes in the </a:t>
            </a:r>
            <a:r>
              <a:rPr lang="en-GB" sz="1600" dirty="0" smtClean="0"/>
              <a:t>business environment. </a:t>
            </a:r>
          </a:p>
          <a:p>
            <a:r>
              <a:rPr lang="en-GB" sz="1600" dirty="0" smtClean="0"/>
              <a:t>Organizations </a:t>
            </a:r>
            <a:r>
              <a:rPr lang="en-GB" sz="1600" dirty="0"/>
              <a:t>scan their environment and make adjustments according to the introduction of new products from competitors, new laws or long-term changes in customer behaviour such as the increasing spending power of teenagers. </a:t>
            </a:r>
            <a:endParaRPr lang="en-GB" sz="1600" dirty="0" smtClean="0"/>
          </a:p>
          <a:p>
            <a:r>
              <a:rPr lang="en-GB" sz="1600" dirty="0" smtClean="0"/>
              <a:t>Organizations </a:t>
            </a:r>
            <a:r>
              <a:rPr lang="en-GB" sz="1600" dirty="0"/>
              <a:t>also make changes to improve the efficiency of their processes. </a:t>
            </a:r>
            <a:endParaRPr lang="en-GB" sz="1600" dirty="0" smtClean="0"/>
          </a:p>
          <a:p>
            <a:r>
              <a:rPr lang="en-GB" sz="1600" dirty="0">
                <a:solidFill>
                  <a:srgbClr val="FF0000"/>
                </a:solidFill>
              </a:rPr>
              <a:t>Discontinuous change </a:t>
            </a:r>
            <a:r>
              <a:rPr lang="en-GB" sz="1600" dirty="0" smtClean="0">
                <a:solidFill>
                  <a:srgbClr val="FF0000"/>
                </a:solidFill>
              </a:rPr>
              <a:t> </a:t>
            </a:r>
            <a:r>
              <a:rPr lang="en-GB" sz="1600" dirty="0"/>
              <a:t>involving a major transformation in an industry</a:t>
            </a:r>
            <a:endParaRPr lang="en-GB" sz="1600" dirty="0" smtClean="0"/>
          </a:p>
          <a:p>
            <a:r>
              <a:rPr lang="en-GB" sz="1600" dirty="0" smtClean="0"/>
              <a:t>More </a:t>
            </a:r>
            <a:r>
              <a:rPr lang="en-GB" sz="1600" dirty="0"/>
              <a:t>significant discontinuous change or transformational change involves a major change in the business environment which changes the basis for competition. </a:t>
            </a:r>
            <a:endParaRPr lang="en-GB" sz="1600" dirty="0" smtClean="0"/>
          </a:p>
          <a:p>
            <a:r>
              <a:rPr lang="en-GB" sz="1600" dirty="0" smtClean="0"/>
              <a:t>The </a:t>
            </a:r>
            <a:r>
              <a:rPr lang="en-GB" sz="1600" dirty="0"/>
              <a:t>opportunities and threats presented by </a:t>
            </a:r>
            <a:r>
              <a:rPr lang="en-GB" sz="1600" dirty="0" smtClean="0"/>
              <a:t>widespread </a:t>
            </a:r>
            <a:r>
              <a:rPr lang="en-GB" sz="1600" dirty="0"/>
              <a:t>availability of low-cost Internet connectivity is a discontinuous change. </a:t>
            </a:r>
            <a:endParaRPr lang="en-GB" sz="1600" dirty="0" smtClean="0"/>
          </a:p>
          <a:p>
            <a:r>
              <a:rPr lang="en-GB" sz="1600" dirty="0">
                <a:solidFill>
                  <a:srgbClr val="FF0000"/>
                </a:solidFill>
              </a:rPr>
              <a:t>Organizational change </a:t>
            </a:r>
            <a:r>
              <a:rPr lang="en-GB" sz="1600" dirty="0"/>
              <a:t>Includes both incremental and discontinuous change to organizations.</a:t>
            </a:r>
            <a:endParaRPr lang="en-GB" sz="1600" dirty="0" smtClean="0"/>
          </a:p>
          <a:p>
            <a:r>
              <a:rPr lang="en-GB" sz="1600" dirty="0" smtClean="0">
                <a:solidFill>
                  <a:srgbClr val="FF0000"/>
                </a:solidFill>
              </a:rPr>
              <a:t>Organizational </a:t>
            </a:r>
            <a:r>
              <a:rPr lang="en-GB" sz="1600" dirty="0">
                <a:solidFill>
                  <a:srgbClr val="FF0000"/>
                </a:solidFill>
              </a:rPr>
              <a:t>change </a:t>
            </a:r>
            <a:r>
              <a:rPr lang="en-GB" sz="1600" dirty="0"/>
              <a:t>mirrors that at industry level. It can occur on a continuous or incremental basis or on a discontinuous basis. </a:t>
            </a:r>
            <a:endParaRPr lang="en-GB" sz="1600" dirty="0" smtClean="0"/>
          </a:p>
          <a:p>
            <a:r>
              <a:rPr lang="en-GB" sz="1600" dirty="0" smtClean="0"/>
              <a:t>The </a:t>
            </a:r>
            <a:r>
              <a:rPr lang="en-GB" sz="1600" dirty="0"/>
              <a:t>introduction of e-business requires organizations to manage both types of change.</a:t>
            </a:r>
          </a:p>
        </p:txBody>
      </p:sp>
    </p:spTree>
    <p:extLst>
      <p:ext uri="{BB962C8B-B14F-4D97-AF65-F5344CB8AC3E}">
        <p14:creationId xmlns:p14="http://schemas.microsoft.com/office/powerpoint/2010/main" val="61464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GB" sz="2400" b="1" dirty="0" smtClean="0">
                <a:solidFill>
                  <a:srgbClr val="FF0000"/>
                </a:solidFill>
              </a:rPr>
              <a:t>Classifying </a:t>
            </a:r>
            <a:r>
              <a:rPr lang="en-GB" sz="2400" b="1" dirty="0">
                <a:solidFill>
                  <a:srgbClr val="FF0000"/>
                </a:solidFill>
              </a:rPr>
              <a:t>types of organizational change</a:t>
            </a:r>
          </a:p>
        </p:txBody>
      </p:sp>
      <p:sp>
        <p:nvSpPr>
          <p:cNvPr id="3" name="Content Placeholder 2"/>
          <p:cNvSpPr>
            <a:spLocks noGrp="1"/>
          </p:cNvSpPr>
          <p:nvPr>
            <p:ph idx="1"/>
          </p:nvPr>
        </p:nvSpPr>
        <p:spPr/>
        <p:txBody>
          <a:bodyPr>
            <a:normAutofit/>
          </a:bodyPr>
          <a:lstStyle/>
          <a:p>
            <a:r>
              <a:rPr lang="en-GB" dirty="0">
                <a:solidFill>
                  <a:srgbClr val="FF0000"/>
                </a:solidFill>
              </a:rPr>
              <a:t>Anticipatory change </a:t>
            </a:r>
            <a:r>
              <a:rPr lang="en-GB" dirty="0"/>
              <a:t>An organization initiates change without an immediate need to respond</a:t>
            </a:r>
          </a:p>
          <a:p>
            <a:r>
              <a:rPr lang="en-GB" dirty="0" smtClean="0"/>
              <a:t>This </a:t>
            </a:r>
            <a:r>
              <a:rPr lang="en-GB" dirty="0"/>
              <a:t>uses the concepts of incremental and discontinuous change together with anticipatory or reactive change. </a:t>
            </a:r>
            <a:endParaRPr lang="en-GB" dirty="0" smtClean="0"/>
          </a:p>
          <a:p>
            <a:r>
              <a:rPr lang="en-GB" dirty="0" smtClean="0"/>
              <a:t>Anticipatory </a:t>
            </a:r>
            <a:r>
              <a:rPr lang="en-GB" dirty="0"/>
              <a:t>change occurs when an organization makes proactive changes in order to improve its efficiency or to create an advantage within the competitive environment. </a:t>
            </a:r>
            <a:endParaRPr lang="en-GB" dirty="0" smtClean="0"/>
          </a:p>
          <a:p>
            <a:r>
              <a:rPr lang="en-GB" dirty="0">
                <a:solidFill>
                  <a:srgbClr val="FF0000"/>
                </a:solidFill>
              </a:rPr>
              <a:t>Reactive change </a:t>
            </a:r>
            <a:r>
              <a:rPr lang="en-GB" dirty="0"/>
              <a:t>A direct response by an organization to a change in its environment</a:t>
            </a:r>
            <a:endParaRPr lang="en-GB" dirty="0" smtClean="0"/>
          </a:p>
          <a:p>
            <a:r>
              <a:rPr lang="en-GB" dirty="0" smtClean="0">
                <a:solidFill>
                  <a:srgbClr val="FF0000"/>
                </a:solidFill>
              </a:rPr>
              <a:t>Reactive </a:t>
            </a:r>
            <a:r>
              <a:rPr lang="en-GB" dirty="0">
                <a:solidFill>
                  <a:srgbClr val="FF0000"/>
                </a:solidFill>
              </a:rPr>
              <a:t>change </a:t>
            </a:r>
            <a:r>
              <a:rPr lang="en-GB" dirty="0"/>
              <a:t>is a direct response to a change in the external environment.</a:t>
            </a:r>
          </a:p>
        </p:txBody>
      </p:sp>
    </p:spTree>
    <p:extLst>
      <p:ext uri="{BB962C8B-B14F-4D97-AF65-F5344CB8AC3E}">
        <p14:creationId xmlns:p14="http://schemas.microsoft.com/office/powerpoint/2010/main" val="273784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GB" dirty="0" smtClean="0">
                <a:solidFill>
                  <a:srgbClr val="FF0000"/>
                </a:solidFill>
              </a:rPr>
              <a:t> </a:t>
            </a:r>
            <a:r>
              <a:rPr lang="en-GB" sz="3200" dirty="0" smtClean="0">
                <a:solidFill>
                  <a:srgbClr val="FF0000"/>
                </a:solidFill>
              </a:rPr>
              <a:t>Different </a:t>
            </a:r>
            <a:r>
              <a:rPr lang="en-GB" sz="3200" dirty="0">
                <a:solidFill>
                  <a:srgbClr val="FF0000"/>
                </a:solidFill>
              </a:rPr>
              <a:t>forms of organizational change</a:t>
            </a:r>
            <a:endParaRPr lang="en-GB" dirty="0">
              <a:solidFill>
                <a:srgbClr val="FF0000"/>
              </a:solidFill>
            </a:endParaRPr>
          </a:p>
        </p:txBody>
      </p:sp>
      <p:sp>
        <p:nvSpPr>
          <p:cNvPr id="3" name="Content Placeholder 2"/>
          <p:cNvSpPr>
            <a:spLocks noGrp="1"/>
          </p:cNvSpPr>
          <p:nvPr>
            <p:ph idx="1"/>
          </p:nvPr>
        </p:nvSpPr>
        <p:spPr>
          <a:xfrm>
            <a:off x="467544" y="1124744"/>
            <a:ext cx="8229600" cy="5400600"/>
          </a:xfrm>
        </p:spPr>
        <p:txBody>
          <a:bodyPr>
            <a:normAutofit fontScale="92500" lnSpcReduction="20000"/>
          </a:bodyPr>
          <a:lstStyle/>
          <a:p>
            <a:pPr marL="0" indent="0">
              <a:buNone/>
            </a:pPr>
            <a:r>
              <a:rPr lang="en-GB" dirty="0">
                <a:solidFill>
                  <a:srgbClr val="FF0000"/>
                </a:solidFill>
              </a:rPr>
              <a:t>1 Tuning. </a:t>
            </a:r>
            <a:r>
              <a:rPr lang="en-GB" dirty="0"/>
              <a:t>This is an incremental form of change when there is no immediate need for change. It can be categorized as ‘doing things better’. New procedures or policies may be used to improve process efficiency, e.g. to reduce time to market or reduce costs of doing business. E-business involves ‘tuning’ as Internet technologies are applied to improve efficiency. </a:t>
            </a:r>
            <a:endParaRPr lang="en-GB" dirty="0" smtClean="0"/>
          </a:p>
          <a:p>
            <a:pPr marL="0" indent="0">
              <a:buNone/>
            </a:pPr>
            <a:r>
              <a:rPr lang="en-GB" dirty="0" smtClean="0">
                <a:solidFill>
                  <a:srgbClr val="FF0000"/>
                </a:solidFill>
              </a:rPr>
              <a:t>2 </a:t>
            </a:r>
            <a:r>
              <a:rPr lang="en-GB" dirty="0">
                <a:solidFill>
                  <a:srgbClr val="FF0000"/>
                </a:solidFill>
              </a:rPr>
              <a:t>Adaptation</a:t>
            </a:r>
            <a:r>
              <a:rPr lang="en-GB" dirty="0"/>
              <a:t>. Also an incremental form of change, but in this case it is in response to an external threat or opportunity. It can also be categorized as ‘doing things better’. For example, a competitor may introduce a new product or there may be a merger between two rivals. A response is required, but it does not involve a significant change in the basis for competition. Managing e-business-related change also requires adaptation. </a:t>
            </a:r>
            <a:endParaRPr lang="en-GB" dirty="0" smtClean="0"/>
          </a:p>
          <a:p>
            <a:pPr marL="0" indent="0">
              <a:buNone/>
            </a:pPr>
            <a:r>
              <a:rPr lang="en-GB" dirty="0" smtClean="0">
                <a:solidFill>
                  <a:srgbClr val="FF0000"/>
                </a:solidFill>
              </a:rPr>
              <a:t>3 </a:t>
            </a:r>
            <a:r>
              <a:rPr lang="en-GB" dirty="0">
                <a:solidFill>
                  <a:srgbClr val="FF0000"/>
                </a:solidFill>
              </a:rPr>
              <a:t>Re-orientation</a:t>
            </a:r>
            <a:r>
              <a:rPr lang="en-GB" dirty="0"/>
              <a:t>. A significant change or transformation to the organization is identified as a priority in the short-to-medium term. There is not an immediate need for change, but a significant change is anticipation of change. When IBM was one of the first organizations to introduce the concept of ‘e-business’ in the mid-1990s, this was a re-orientation in the way it delivered its service (with an increased focus on consultancy services rather than hardware and software) which helped to spark a wider change in the way businesses worked. Successful adoption of e-business also requires re-orientation for many organizations. </a:t>
            </a:r>
            <a:endParaRPr lang="en-GB" dirty="0" smtClean="0"/>
          </a:p>
          <a:p>
            <a:pPr marL="0" indent="0">
              <a:buNone/>
            </a:pPr>
            <a:r>
              <a:rPr lang="en-GB" dirty="0" smtClean="0">
                <a:solidFill>
                  <a:srgbClr val="FF0000"/>
                </a:solidFill>
              </a:rPr>
              <a:t>4 </a:t>
            </a:r>
            <a:r>
              <a:rPr lang="en-GB" dirty="0">
                <a:solidFill>
                  <a:srgbClr val="FF0000"/>
                </a:solidFill>
              </a:rPr>
              <a:t>Re-creation. </a:t>
            </a:r>
            <a:r>
              <a:rPr lang="en-GB" dirty="0"/>
              <a:t>In re-creation, the senior management team of an organization decides that a fundamental change to the way it operates is required to compete effectively. In the airline industry, established airlines have had to establish change programmes to respond to the low-cost carriers, for example by emphasizing service quality or introducing rival low-cost services. Both re-orientation and re-creation can be categorized as ‘doing things </a:t>
            </a:r>
            <a:r>
              <a:rPr lang="en-GB" dirty="0" smtClean="0"/>
              <a:t>differently</a:t>
            </a:r>
            <a:r>
              <a:rPr lang="en-GB" dirty="0"/>
              <a:t>’. E-business has also caused ‘re-creation’ in the airline industry, with the low-cost airlines now gaining more than 90% of bookings online. However, as we saw in Chapter 4, such dramatic change has not been caused in every industry</a:t>
            </a:r>
          </a:p>
        </p:txBody>
      </p:sp>
    </p:spTree>
    <p:extLst>
      <p:ext uri="{BB962C8B-B14F-4D97-AF65-F5344CB8AC3E}">
        <p14:creationId xmlns:p14="http://schemas.microsoft.com/office/powerpoint/2010/main" val="385304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Business process management</a:t>
            </a:r>
          </a:p>
        </p:txBody>
      </p:sp>
      <p:sp>
        <p:nvSpPr>
          <p:cNvPr id="3" name="Content Placeholder 2"/>
          <p:cNvSpPr>
            <a:spLocks noGrp="1"/>
          </p:cNvSpPr>
          <p:nvPr>
            <p:ph idx="1"/>
          </p:nvPr>
        </p:nvSpPr>
        <p:spPr/>
        <p:txBody>
          <a:bodyPr>
            <a:normAutofit fontScale="85000" lnSpcReduction="20000"/>
          </a:bodyPr>
          <a:lstStyle/>
          <a:p>
            <a:r>
              <a:rPr lang="en-GB" dirty="0"/>
              <a:t>Business process management (BPM) An approach supported by software tools intended to increase process efficiency by improving information flows between people as they perform </a:t>
            </a:r>
            <a:r>
              <a:rPr lang="en-GB" dirty="0" smtClean="0"/>
              <a:t>business tasks.</a:t>
            </a:r>
          </a:p>
          <a:p>
            <a:r>
              <a:rPr lang="en-GB" dirty="0"/>
              <a:t>BPM is a methodology, as well a collection of tools that enables enterprises to specify step-by-step business processes. </a:t>
            </a:r>
            <a:endParaRPr lang="en-GB" dirty="0" smtClean="0"/>
          </a:p>
          <a:p>
            <a:r>
              <a:rPr lang="en-GB" dirty="0" smtClean="0"/>
              <a:t>Proper </a:t>
            </a:r>
            <a:r>
              <a:rPr lang="en-GB" dirty="0"/>
              <a:t>analysis and design of BPM flows require a strong understanding of the atomic business steps that must be performed to complete a business process. </a:t>
            </a:r>
            <a:endParaRPr lang="en-GB" dirty="0" smtClean="0"/>
          </a:p>
          <a:p>
            <a:r>
              <a:rPr lang="en-GB" dirty="0" smtClean="0"/>
              <a:t>As </a:t>
            </a:r>
            <a:r>
              <a:rPr lang="en-GB" dirty="0"/>
              <a:t>BPM executes a business process, these atomic steps will often correspond to well-known business activities, such as checking credit ratings, updating customer accounts and checking inventory status. </a:t>
            </a:r>
            <a:endParaRPr lang="en-GB" dirty="0" smtClean="0"/>
          </a:p>
          <a:p>
            <a:r>
              <a:rPr lang="en-GB" dirty="0" smtClean="0"/>
              <a:t>In </a:t>
            </a:r>
            <a:r>
              <a:rPr lang="en-GB" dirty="0"/>
              <a:t>effect, the BPM process flow is often just a sequence of well-known services, executed in a coordinated fashion. </a:t>
            </a:r>
            <a:endParaRPr lang="en-GB" dirty="0" smtClean="0"/>
          </a:p>
          <a:p>
            <a:r>
              <a:rPr lang="en-GB" dirty="0" smtClean="0"/>
              <a:t>Classic </a:t>
            </a:r>
            <a:r>
              <a:rPr lang="en-GB" dirty="0"/>
              <a:t>document workflow, which was BPM’s predecessor, focused on humans performing the services. </a:t>
            </a:r>
            <a:endParaRPr lang="en-GB" dirty="0" smtClean="0"/>
          </a:p>
          <a:p>
            <a:r>
              <a:rPr lang="en-GB" dirty="0" err="1" smtClean="0"/>
              <a:t>Fueled</a:t>
            </a:r>
            <a:r>
              <a:rPr lang="en-GB" dirty="0" smtClean="0"/>
              <a:t> </a:t>
            </a:r>
            <a:r>
              <a:rPr lang="en-GB" dirty="0"/>
              <a:t>by the power of application integration, BPM focuses on human and automated agents doing the work to deliver the services.</a:t>
            </a:r>
          </a:p>
        </p:txBody>
      </p:sp>
    </p:spTree>
    <p:extLst>
      <p:ext uri="{BB962C8B-B14F-4D97-AF65-F5344CB8AC3E}">
        <p14:creationId xmlns:p14="http://schemas.microsoft.com/office/powerpoint/2010/main" val="133397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Discontinuous process change</a:t>
            </a:r>
          </a:p>
        </p:txBody>
      </p:sp>
      <p:sp>
        <p:nvSpPr>
          <p:cNvPr id="3" name="Content Placeholder 2"/>
          <p:cNvSpPr>
            <a:spLocks noGrp="1"/>
          </p:cNvSpPr>
          <p:nvPr>
            <p:ph idx="1"/>
          </p:nvPr>
        </p:nvSpPr>
        <p:spPr/>
        <p:txBody>
          <a:bodyPr>
            <a:normAutofit/>
          </a:bodyPr>
          <a:lstStyle/>
          <a:p>
            <a:r>
              <a:rPr lang="en-GB" dirty="0"/>
              <a:t>Business process re-engineering (BPR) Identifying radical, new ways of carrying out business operations, often enabled by new IT </a:t>
            </a:r>
            <a:r>
              <a:rPr lang="en-GB" dirty="0" smtClean="0"/>
              <a:t>capabilities.</a:t>
            </a:r>
          </a:p>
          <a:p>
            <a:r>
              <a:rPr lang="en-GB" dirty="0"/>
              <a:t>The essence of BPR is the assertion that business processes, organizational structures, team structures and employee responsibilities can be fundamentally altered to improve business </a:t>
            </a:r>
            <a:r>
              <a:rPr lang="en-GB" dirty="0" smtClean="0"/>
              <a:t>performance.</a:t>
            </a:r>
          </a:p>
          <a:p>
            <a:r>
              <a:rPr lang="en-GB" dirty="0" smtClean="0"/>
              <a:t>The </a:t>
            </a:r>
            <a:r>
              <a:rPr lang="en-GB" dirty="0"/>
              <a:t>fundamental rethinking and radical redesign of business processes to achieve dramatic improvements in critical, contemporary measures of performance, such as cost, quality, service, and </a:t>
            </a:r>
            <a:r>
              <a:rPr lang="en-GB" dirty="0" smtClean="0"/>
              <a:t>speed.</a:t>
            </a:r>
            <a:endParaRPr lang="en-GB" dirty="0"/>
          </a:p>
        </p:txBody>
      </p:sp>
    </p:spTree>
    <p:extLst>
      <p:ext uri="{BB962C8B-B14F-4D97-AF65-F5344CB8AC3E}">
        <p14:creationId xmlns:p14="http://schemas.microsoft.com/office/powerpoint/2010/main" val="262870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The </a:t>
            </a:r>
            <a:r>
              <a:rPr lang="en-GB" dirty="0">
                <a:solidFill>
                  <a:srgbClr val="FF0000"/>
                </a:solidFill>
              </a:rPr>
              <a:t>BPR concept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solidFill>
                  <a:srgbClr val="FF0000"/>
                </a:solidFill>
              </a:rPr>
              <a:t>Fundamental </a:t>
            </a:r>
            <a:r>
              <a:rPr lang="en-GB" dirty="0">
                <a:solidFill>
                  <a:srgbClr val="FF0000"/>
                </a:solidFill>
              </a:rPr>
              <a:t>rethinking </a:t>
            </a:r>
            <a:r>
              <a:rPr lang="en-GB" dirty="0"/>
              <a:t>– re-engineering usually refers to changing of significant business processes such as customer service, sales order processing or manufacturing.  </a:t>
            </a:r>
            <a:endParaRPr lang="en-GB" dirty="0" smtClean="0"/>
          </a:p>
          <a:p>
            <a:r>
              <a:rPr lang="en-GB" dirty="0" smtClean="0">
                <a:solidFill>
                  <a:srgbClr val="FF0000"/>
                </a:solidFill>
              </a:rPr>
              <a:t>Radical </a:t>
            </a:r>
            <a:r>
              <a:rPr lang="en-GB" dirty="0">
                <a:solidFill>
                  <a:srgbClr val="FF0000"/>
                </a:solidFill>
              </a:rPr>
              <a:t>redesign </a:t>
            </a:r>
            <a:r>
              <a:rPr lang="en-GB" dirty="0"/>
              <a:t>– re-engineering is not involved with minor, incremental change or automation of existing ways of working. It involves a complete rethinking about the way business processes operate.  </a:t>
            </a:r>
            <a:endParaRPr lang="en-GB" dirty="0" smtClean="0"/>
          </a:p>
          <a:p>
            <a:r>
              <a:rPr lang="en-GB" dirty="0" smtClean="0">
                <a:solidFill>
                  <a:srgbClr val="FF0000"/>
                </a:solidFill>
              </a:rPr>
              <a:t>Dramatic </a:t>
            </a:r>
            <a:r>
              <a:rPr lang="en-GB" dirty="0">
                <a:solidFill>
                  <a:srgbClr val="FF0000"/>
                </a:solidFill>
              </a:rPr>
              <a:t>improvements </a:t>
            </a:r>
            <a:r>
              <a:rPr lang="en-GB" dirty="0"/>
              <a:t>– the aim of BPR is to achieve improvements measured in tens or hundreds of per cent. With automation of existing processes only single-figure </a:t>
            </a:r>
            <a:r>
              <a:rPr lang="en-GB" dirty="0" smtClean="0"/>
              <a:t>improvements </a:t>
            </a:r>
            <a:r>
              <a:rPr lang="en-GB" dirty="0"/>
              <a:t>may be possible.  </a:t>
            </a:r>
            <a:endParaRPr lang="en-GB" dirty="0" smtClean="0"/>
          </a:p>
          <a:p>
            <a:r>
              <a:rPr lang="en-GB" dirty="0" smtClean="0">
                <a:solidFill>
                  <a:srgbClr val="FF0000"/>
                </a:solidFill>
              </a:rPr>
              <a:t>Critical </a:t>
            </a:r>
            <a:r>
              <a:rPr lang="en-GB" dirty="0">
                <a:solidFill>
                  <a:srgbClr val="FF0000"/>
                </a:solidFill>
              </a:rPr>
              <a:t>contemporary measures of performance </a:t>
            </a:r>
            <a:r>
              <a:rPr lang="en-GB" dirty="0"/>
              <a:t>– this point refers to the importance of measuring how well the processes operate in terms of the four important measures of cost, quality, service and speed</a:t>
            </a:r>
            <a:r>
              <a:rPr lang="en-GB" dirty="0" smtClean="0"/>
              <a:t>.</a:t>
            </a:r>
          </a:p>
          <a:p>
            <a:r>
              <a:rPr lang="en-GB" dirty="0">
                <a:solidFill>
                  <a:srgbClr val="FF0000"/>
                </a:solidFill>
              </a:rPr>
              <a:t>Business process improvement (BPI) </a:t>
            </a:r>
            <a:r>
              <a:rPr lang="en-GB" dirty="0"/>
              <a:t>Optimizing existing processes, typically </a:t>
            </a:r>
            <a:r>
              <a:rPr lang="en-GB" dirty="0" smtClean="0"/>
              <a:t>coupled </a:t>
            </a:r>
            <a:r>
              <a:rPr lang="en-GB" dirty="0"/>
              <a:t>with enhancements in information </a:t>
            </a:r>
            <a:r>
              <a:rPr lang="en-GB" dirty="0" smtClean="0"/>
              <a:t>technology.</a:t>
            </a:r>
          </a:p>
          <a:p>
            <a:r>
              <a:rPr lang="en-GB" dirty="0">
                <a:solidFill>
                  <a:srgbClr val="FF0000"/>
                </a:solidFill>
              </a:rPr>
              <a:t>Business process automation (BPA) </a:t>
            </a:r>
            <a:r>
              <a:rPr lang="en-GB" dirty="0"/>
              <a:t>Automating existing ways of working manually through information technology.</a:t>
            </a:r>
          </a:p>
        </p:txBody>
      </p:sp>
    </p:spTree>
    <p:extLst>
      <p:ext uri="{BB962C8B-B14F-4D97-AF65-F5344CB8AC3E}">
        <p14:creationId xmlns:p14="http://schemas.microsoft.com/office/powerpoint/2010/main" val="424098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and design</a:t>
            </a:r>
          </a:p>
        </p:txBody>
      </p:sp>
      <p:sp>
        <p:nvSpPr>
          <p:cNvPr id="3" name="Content Placeholder 2"/>
          <p:cNvSpPr>
            <a:spLocks noGrp="1"/>
          </p:cNvSpPr>
          <p:nvPr>
            <p:ph idx="1"/>
          </p:nvPr>
        </p:nvSpPr>
        <p:spPr/>
        <p:txBody>
          <a:bodyPr>
            <a:normAutofit/>
          </a:bodyPr>
          <a:lstStyle/>
          <a:p>
            <a:r>
              <a:rPr lang="en-GB" dirty="0" smtClean="0"/>
              <a:t> </a:t>
            </a:r>
            <a:r>
              <a:rPr lang="en-GB" dirty="0"/>
              <a:t>Analysis of system requirements and design for creation of a system</a:t>
            </a:r>
            <a:r>
              <a:rPr lang="en-GB" dirty="0" smtClean="0"/>
              <a:t>.</a:t>
            </a:r>
          </a:p>
          <a:p>
            <a:r>
              <a:rPr lang="en-GB" dirty="0"/>
              <a:t>In the context of strategy implementation, analysis and design activities are required to specify the business and user needs for a system and to develop a plan for building </a:t>
            </a:r>
            <a:r>
              <a:rPr lang="en-GB" dirty="0" smtClean="0"/>
              <a:t>it.</a:t>
            </a:r>
          </a:p>
          <a:p>
            <a:r>
              <a:rPr lang="en-GB" dirty="0"/>
              <a:t>Analysis for e-business Using analytical </a:t>
            </a:r>
            <a:r>
              <a:rPr lang="en-GB" dirty="0" smtClean="0"/>
              <a:t>techniques </a:t>
            </a:r>
            <a:r>
              <a:rPr lang="en-GB" dirty="0"/>
              <a:t>to capture and summarize business and user requirements.</a:t>
            </a:r>
          </a:p>
        </p:txBody>
      </p:sp>
    </p:spTree>
    <p:extLst>
      <p:ext uri="{BB962C8B-B14F-4D97-AF65-F5344CB8AC3E}">
        <p14:creationId xmlns:p14="http://schemas.microsoft.com/office/powerpoint/2010/main" val="3564848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Workflow management</a:t>
            </a:r>
          </a:p>
        </p:txBody>
      </p:sp>
      <p:sp>
        <p:nvSpPr>
          <p:cNvPr id="3" name="Content Placeholder 2"/>
          <p:cNvSpPr>
            <a:spLocks noGrp="1"/>
          </p:cNvSpPr>
          <p:nvPr>
            <p:ph idx="1"/>
          </p:nvPr>
        </p:nvSpPr>
        <p:spPr>
          <a:xfrm>
            <a:off x="395536" y="1268760"/>
            <a:ext cx="8229600" cy="4525963"/>
          </a:xfrm>
        </p:spPr>
        <p:txBody>
          <a:bodyPr>
            <a:normAutofit/>
          </a:bodyPr>
          <a:lstStyle/>
          <a:p>
            <a:r>
              <a:rPr lang="en-GB" dirty="0"/>
              <a:t>Workflow management (WFM) The automation of information flows and provides tools for processing the information according to a set of procedural rules</a:t>
            </a:r>
            <a:r>
              <a:rPr lang="en-GB" dirty="0" smtClean="0"/>
              <a:t>.</a:t>
            </a:r>
          </a:p>
          <a:p>
            <a:r>
              <a:rPr lang="en-GB" dirty="0" smtClean="0"/>
              <a:t>The </a:t>
            </a:r>
            <a:r>
              <a:rPr lang="en-GB" dirty="0"/>
              <a:t>automation of a business process, in whole or part during which documents, information or tasks are passed from one participant to another for action, according to a set of procedural </a:t>
            </a:r>
            <a:r>
              <a:rPr lang="en-GB" dirty="0" smtClean="0"/>
              <a:t>rules</a:t>
            </a:r>
          </a:p>
          <a:p>
            <a:r>
              <a:rPr lang="en-GB" dirty="0"/>
              <a:t>Workflow software provides functions to</a:t>
            </a:r>
            <a:r>
              <a:rPr lang="en-GB" dirty="0" smtClean="0"/>
              <a:t>:</a:t>
            </a:r>
          </a:p>
          <a:p>
            <a:r>
              <a:rPr lang="en-GB" dirty="0"/>
              <a:t> assign tasks to people </a:t>
            </a:r>
            <a:endParaRPr lang="en-GB" dirty="0" smtClean="0"/>
          </a:p>
          <a:p>
            <a:r>
              <a:rPr lang="en-GB" dirty="0" smtClean="0"/>
              <a:t> </a:t>
            </a:r>
            <a:r>
              <a:rPr lang="en-GB" dirty="0"/>
              <a:t>remind people about their tasks which are part of a workflow queue </a:t>
            </a:r>
            <a:endParaRPr lang="en-GB" dirty="0" smtClean="0"/>
          </a:p>
          <a:p>
            <a:r>
              <a:rPr lang="en-GB" dirty="0" smtClean="0"/>
              <a:t> </a:t>
            </a:r>
            <a:r>
              <a:rPr lang="en-GB" dirty="0"/>
              <a:t>allow collaboration between people sharing tasks </a:t>
            </a:r>
            <a:endParaRPr lang="en-GB" dirty="0" smtClean="0"/>
          </a:p>
          <a:p>
            <a:r>
              <a:rPr lang="en-GB" dirty="0" smtClean="0"/>
              <a:t> </a:t>
            </a:r>
            <a:r>
              <a:rPr lang="en-GB" dirty="0"/>
              <a:t>retrieve information needed to complete the task such as a customer’s personal details </a:t>
            </a:r>
            <a:endParaRPr lang="en-GB" dirty="0" smtClean="0"/>
          </a:p>
          <a:p>
            <a:r>
              <a:rPr lang="en-GB" dirty="0" smtClean="0"/>
              <a:t> </a:t>
            </a:r>
            <a:r>
              <a:rPr lang="en-GB" dirty="0"/>
              <a:t>provide an overview for managers of the status of each task and the team’s performance.</a:t>
            </a:r>
          </a:p>
        </p:txBody>
      </p:sp>
    </p:spTree>
    <p:extLst>
      <p:ext uri="{BB962C8B-B14F-4D97-AF65-F5344CB8AC3E}">
        <p14:creationId xmlns:p14="http://schemas.microsoft.com/office/powerpoint/2010/main" val="227247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dirty="0">
                <a:solidFill>
                  <a:srgbClr val="FF0000"/>
                </a:solidFill>
              </a:rPr>
              <a:t>What type of workflow applications will exist in a company? For a B2B company, e-business applications of workflow might include:</a:t>
            </a:r>
          </a:p>
        </p:txBody>
      </p:sp>
      <p:sp>
        <p:nvSpPr>
          <p:cNvPr id="3" name="Content Placeholder 2"/>
          <p:cNvSpPr>
            <a:spLocks noGrp="1"/>
          </p:cNvSpPr>
          <p:nvPr>
            <p:ph idx="1"/>
          </p:nvPr>
        </p:nvSpPr>
        <p:spPr/>
        <p:txBody>
          <a:bodyPr>
            <a:normAutofit/>
          </a:bodyPr>
          <a:lstStyle/>
          <a:p>
            <a:r>
              <a:rPr lang="en-GB" dirty="0"/>
              <a:t>1 Administrative workflow. This concerns internal administrative tasks. Examples include managing purchase orders for procurement and booking holidays and training. </a:t>
            </a:r>
            <a:endParaRPr lang="en-GB" dirty="0" smtClean="0"/>
          </a:p>
          <a:p>
            <a:r>
              <a:rPr lang="en-GB" dirty="0" smtClean="0"/>
              <a:t>2 </a:t>
            </a:r>
            <a:r>
              <a:rPr lang="en-GB" dirty="0"/>
              <a:t>Production workflows. These are customer-facing or supplier-facing workflows. An </a:t>
            </a:r>
            <a:r>
              <a:rPr lang="en-GB" dirty="0" err="1"/>
              <a:t>intranetor</a:t>
            </a:r>
            <a:r>
              <a:rPr lang="en-GB" dirty="0"/>
              <a:t> extranet-based customer support database and stock management system integrated with a supplier’s system is an example of production workflow.</a:t>
            </a:r>
          </a:p>
        </p:txBody>
      </p:sp>
    </p:spTree>
    <p:extLst>
      <p:ext uri="{BB962C8B-B14F-4D97-AF65-F5344CB8AC3E}">
        <p14:creationId xmlns:p14="http://schemas.microsoft.com/office/powerpoint/2010/main" val="84541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modelling</a:t>
            </a:r>
          </a:p>
        </p:txBody>
      </p:sp>
      <p:sp>
        <p:nvSpPr>
          <p:cNvPr id="3" name="Content Placeholder 2"/>
          <p:cNvSpPr>
            <a:spLocks noGrp="1"/>
          </p:cNvSpPr>
          <p:nvPr>
            <p:ph idx="1"/>
          </p:nvPr>
        </p:nvSpPr>
        <p:spPr/>
        <p:txBody>
          <a:bodyPr>
            <a:normAutofit fontScale="85000" lnSpcReduction="20000"/>
          </a:bodyPr>
          <a:lstStyle/>
          <a:p>
            <a:r>
              <a:rPr lang="en-GB" dirty="0"/>
              <a:t>Process Part of a system that has a clearly defined purpose or objective and clearly defined inputs and outputs</a:t>
            </a:r>
          </a:p>
          <a:p>
            <a:r>
              <a:rPr lang="en-GB" dirty="0" smtClean="0"/>
              <a:t>The </a:t>
            </a:r>
            <a:r>
              <a:rPr lang="en-GB" dirty="0"/>
              <a:t>processes and sub-processes are essentially the activities or tasks that need to be </a:t>
            </a:r>
            <a:r>
              <a:rPr lang="en-GB" dirty="0" smtClean="0"/>
              <a:t>performed </a:t>
            </a:r>
            <a:r>
              <a:rPr lang="en-GB" dirty="0"/>
              <a:t>by the business information system, so these are sometime referred to as ‘activity-based process definition methods’. </a:t>
            </a:r>
            <a:endParaRPr lang="en-GB" dirty="0" smtClean="0"/>
          </a:p>
          <a:p>
            <a:r>
              <a:rPr lang="en-GB" dirty="0"/>
              <a:t>Activity-based process definition methods Analysis tools used to identify the relationship between tasks within a business process</a:t>
            </a:r>
            <a:endParaRPr lang="en-GB" dirty="0" smtClean="0"/>
          </a:p>
          <a:p>
            <a:r>
              <a:rPr lang="en-GB" dirty="0" smtClean="0"/>
              <a:t>A </a:t>
            </a:r>
            <a:r>
              <a:rPr lang="en-GB" dirty="0"/>
              <a:t>process can be defined at the business level in terms of the main activities of a business. </a:t>
            </a:r>
            <a:endParaRPr lang="en-GB" dirty="0" smtClean="0"/>
          </a:p>
          <a:p>
            <a:r>
              <a:rPr lang="en-GB" dirty="0" smtClean="0"/>
              <a:t>Each </a:t>
            </a:r>
            <a:r>
              <a:rPr lang="en-GB" dirty="0"/>
              <a:t>process can be broken down further as explained in the section on Task analysis and task decomposition. </a:t>
            </a:r>
            <a:endParaRPr lang="en-GB" dirty="0" smtClean="0"/>
          </a:p>
          <a:p>
            <a:r>
              <a:rPr lang="en-GB" dirty="0" smtClean="0"/>
              <a:t>Significant </a:t>
            </a:r>
            <a:r>
              <a:rPr lang="en-GB" dirty="0"/>
              <a:t>business processes are elements of the value chain; they include inbound logistics (including </a:t>
            </a:r>
            <a:r>
              <a:rPr lang="en-GB" dirty="0" smtClean="0"/>
              <a:t>procurement</a:t>
            </a:r>
            <a:r>
              <a:rPr lang="en-GB" dirty="0"/>
              <a:t>), manufacture, outbound logistics or distribution, and customer relationship management or sales and marketing activity. </a:t>
            </a:r>
            <a:endParaRPr lang="en-GB" dirty="0" smtClean="0"/>
          </a:p>
          <a:p>
            <a:r>
              <a:rPr lang="en-GB" dirty="0"/>
              <a:t>Process mapping Identification of location and responsibilities for processes within an organization</a:t>
            </a:r>
          </a:p>
        </p:txBody>
      </p:sp>
    </p:spTree>
    <p:extLst>
      <p:ext uri="{BB962C8B-B14F-4D97-AF65-F5344CB8AC3E}">
        <p14:creationId xmlns:p14="http://schemas.microsoft.com/office/powerpoint/2010/main" val="305574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a:t>
            </a:r>
            <a:br>
              <a:rPr lang="en-GB" dirty="0" smtClean="0"/>
            </a:br>
            <a:r>
              <a:rPr lang="en-GB" dirty="0" smtClean="0"/>
              <a:t>CHANGE MANAGEMENT</a:t>
            </a: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smtClean="0"/>
              <a:t>Change management Managing process, structural, technical, staff and culture change within an organization</a:t>
            </a:r>
          </a:p>
          <a:p>
            <a:pPr>
              <a:buFont typeface="Wingdings" panose="05000000000000000000" pitchFamily="2" charset="2"/>
              <a:buChar char="Ø"/>
            </a:pPr>
            <a:r>
              <a:rPr lang="en-GB" dirty="0" smtClean="0"/>
              <a:t>Approaches to managing changes to organizational processes and structures and their impact on organization staff and culture is known as change management. </a:t>
            </a:r>
          </a:p>
          <a:p>
            <a:pPr>
              <a:buFont typeface="Wingdings" panose="05000000000000000000" pitchFamily="2" charset="2"/>
              <a:buChar char="Ø"/>
            </a:pPr>
            <a:r>
              <a:rPr lang="en-GB" dirty="0" smtClean="0"/>
              <a:t>Approaches to managing change associated with e-business.</a:t>
            </a:r>
          </a:p>
          <a:p>
            <a:pPr>
              <a:buFont typeface="Wingdings" panose="05000000000000000000" pitchFamily="2" charset="2"/>
              <a:buChar char="Ø"/>
            </a:pPr>
            <a:r>
              <a:rPr lang="en-GB" dirty="0" smtClean="0"/>
              <a:t>Business transformation Significant changes to organizational processes implemented to improve organizational performance.</a:t>
            </a:r>
          </a:p>
          <a:p>
            <a:pPr>
              <a:buFont typeface="Wingdings" panose="05000000000000000000" pitchFamily="2" charset="2"/>
              <a:buChar char="Ø"/>
            </a:pPr>
            <a:r>
              <a:rPr lang="en-GB" dirty="0" smtClean="0"/>
              <a:t>For example, the introduction of an e-business system to support online sales or online procurement may introduce major changes for staff working in these areas. </a:t>
            </a:r>
          </a:p>
          <a:p>
            <a:pPr>
              <a:buFont typeface="Wingdings" panose="05000000000000000000" pitchFamily="2" charset="2"/>
              <a:buChar char="Ø"/>
            </a:pPr>
            <a:r>
              <a:rPr lang="en-GB" dirty="0" smtClean="0"/>
              <a:t>Both types of systems represent a potential threat to existing staff. Some staff may have been working face-to-face with customers or suppliers for many years and they are now asked to use technology which decreases the human element of contact.</a:t>
            </a:r>
            <a:endParaRPr lang="en-GB" dirty="0"/>
          </a:p>
        </p:txBody>
      </p:sp>
    </p:spTree>
    <p:extLst>
      <p:ext uri="{BB962C8B-B14F-4D97-AF65-F5344CB8AC3E}">
        <p14:creationId xmlns:p14="http://schemas.microsoft.com/office/powerpoint/2010/main" val="2628973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Task analysis and task decomposition</a:t>
            </a:r>
          </a:p>
        </p:txBody>
      </p:sp>
      <p:sp>
        <p:nvSpPr>
          <p:cNvPr id="3" name="Content Placeholder 2"/>
          <p:cNvSpPr>
            <a:spLocks noGrp="1"/>
          </p:cNvSpPr>
          <p:nvPr>
            <p:ph idx="1"/>
          </p:nvPr>
        </p:nvSpPr>
        <p:spPr/>
        <p:txBody>
          <a:bodyPr/>
          <a:lstStyle/>
          <a:p>
            <a:r>
              <a:rPr lang="en-GB" dirty="0"/>
              <a:t>Task analysis Identification of different tasks, their </a:t>
            </a:r>
            <a:r>
              <a:rPr lang="en-GB" dirty="0" smtClean="0"/>
              <a:t>sequence. </a:t>
            </a:r>
            <a:r>
              <a:rPr lang="en-GB" dirty="0"/>
              <a:t>and how they are broken </a:t>
            </a:r>
            <a:r>
              <a:rPr lang="en-GB" dirty="0" smtClean="0"/>
              <a:t>down</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068960"/>
            <a:ext cx="734481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2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548680"/>
            <a:ext cx="6768752"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73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a:t>1 Business process. A set of one or more linked procedures or activities which collectively realize a business objective or policy goal, normally within the context of an organizational structure defining functional roles and relationships. </a:t>
            </a:r>
            <a:endParaRPr lang="en-GB" dirty="0" smtClean="0"/>
          </a:p>
          <a:p>
            <a:r>
              <a:rPr lang="en-GB" dirty="0" smtClean="0"/>
              <a:t>2 </a:t>
            </a:r>
            <a:r>
              <a:rPr lang="en-GB" dirty="0"/>
              <a:t>Activity. A description of a piece of work that forms one logical step within a process. An activity may be a manual activity, which does not support computer automation, or a </a:t>
            </a:r>
            <a:r>
              <a:rPr lang="en-GB" dirty="0" smtClean="0"/>
              <a:t>workflow </a:t>
            </a:r>
            <a:r>
              <a:rPr lang="en-GB" dirty="0"/>
              <a:t>(automated) activity. A workflow activity requires human and/or machine resource(s) to support process execution; where human resource is required an activity is allocated to a workflow participant. </a:t>
            </a:r>
            <a:endParaRPr lang="en-GB" dirty="0" smtClean="0"/>
          </a:p>
          <a:p>
            <a:r>
              <a:rPr lang="en-GB" dirty="0" smtClean="0"/>
              <a:t>3 </a:t>
            </a:r>
            <a:r>
              <a:rPr lang="en-GB" dirty="0"/>
              <a:t>Work item. The representation of the work to be processed (by a workflow participant) in the context of an activity within a process instance. An activity typically generates one or more work items which together constitute the task to be undertaken by the user (a </a:t>
            </a:r>
            <a:r>
              <a:rPr lang="en-GB" dirty="0" smtClean="0"/>
              <a:t>workflow </a:t>
            </a:r>
            <a:r>
              <a:rPr lang="en-GB" dirty="0"/>
              <a:t>participant) within this activity. Process </a:t>
            </a:r>
            <a:r>
              <a:rPr lang="en-GB" dirty="0" smtClean="0"/>
              <a:t>dependencies.</a:t>
            </a:r>
            <a:endParaRPr lang="en-GB" dirty="0"/>
          </a:p>
        </p:txBody>
      </p:sp>
    </p:spTree>
    <p:extLst>
      <p:ext uri="{BB962C8B-B14F-4D97-AF65-F5344CB8AC3E}">
        <p14:creationId xmlns:p14="http://schemas.microsoft.com/office/powerpoint/2010/main" val="464123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modelling</a:t>
            </a:r>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GB" dirty="0" smtClean="0"/>
              <a:t>data </a:t>
            </a:r>
            <a:r>
              <a:rPr lang="en-GB" dirty="0"/>
              <a:t>modelling for e-commerce is to use examples that identify typical elements of data modelling for a sell-side e-commerce system. </a:t>
            </a:r>
            <a:endParaRPr lang="en-GB" dirty="0" smtClean="0"/>
          </a:p>
          <a:p>
            <a:r>
              <a:rPr lang="en-GB" dirty="0" smtClean="0"/>
              <a:t> Use </a:t>
            </a:r>
            <a:r>
              <a:rPr lang="en-GB" dirty="0"/>
              <a:t>ER (entity relationship) modelling to review typical structures for these databases. </a:t>
            </a:r>
            <a:endParaRPr lang="en-GB" dirty="0" smtClean="0"/>
          </a:p>
          <a:p>
            <a:pPr marL="0" indent="0">
              <a:buNone/>
            </a:pPr>
            <a:r>
              <a:rPr lang="en-GB" dirty="0" smtClean="0"/>
              <a:t>In </a:t>
            </a:r>
            <a:r>
              <a:rPr lang="en-GB" dirty="0"/>
              <a:t>simple ER modelling there are three main stages</a:t>
            </a:r>
            <a:r>
              <a:rPr lang="en-GB" dirty="0" smtClean="0"/>
              <a:t>.</a:t>
            </a:r>
          </a:p>
          <a:p>
            <a:pPr marL="0" indent="0">
              <a:buNone/>
            </a:pPr>
            <a:r>
              <a:rPr lang="en-GB" dirty="0">
                <a:solidFill>
                  <a:srgbClr val="FF0000"/>
                </a:solidFill>
              </a:rPr>
              <a:t>1 Identify </a:t>
            </a:r>
            <a:r>
              <a:rPr lang="en-GB" dirty="0" smtClean="0">
                <a:solidFill>
                  <a:srgbClr val="FF0000"/>
                </a:solidFill>
              </a:rPr>
              <a:t>entities</a:t>
            </a:r>
            <a:r>
              <a:rPr lang="en-GB" dirty="0" smtClean="0"/>
              <a:t>.   Entities  define </a:t>
            </a:r>
            <a:r>
              <a:rPr lang="en-GB" dirty="0"/>
              <a:t>the broad groupings of information such as information about different people, transactions or products. Examples include customer, employee, sales orders, </a:t>
            </a:r>
            <a:r>
              <a:rPr lang="en-GB" dirty="0" smtClean="0"/>
              <a:t>purchase </a:t>
            </a:r>
            <a:r>
              <a:rPr lang="en-GB" dirty="0"/>
              <a:t>orders. When the design is implemented each design will form a database table. </a:t>
            </a:r>
            <a:endParaRPr lang="en-GB" dirty="0" smtClean="0"/>
          </a:p>
          <a:p>
            <a:pPr marL="0" indent="0">
              <a:buNone/>
            </a:pPr>
            <a:r>
              <a:rPr lang="en-GB" dirty="0" smtClean="0">
                <a:solidFill>
                  <a:srgbClr val="FF0000"/>
                </a:solidFill>
              </a:rPr>
              <a:t>2 </a:t>
            </a:r>
            <a:r>
              <a:rPr lang="en-GB" dirty="0">
                <a:solidFill>
                  <a:srgbClr val="FF0000"/>
                </a:solidFill>
              </a:rPr>
              <a:t>Identify attributes for entities </a:t>
            </a:r>
            <a:r>
              <a:rPr lang="en-GB" dirty="0" smtClean="0">
                <a:solidFill>
                  <a:srgbClr val="FF0000"/>
                </a:solidFill>
              </a:rPr>
              <a:t> </a:t>
            </a:r>
            <a:r>
              <a:rPr lang="en-GB" dirty="0" smtClean="0"/>
              <a:t>Entities </a:t>
            </a:r>
            <a:r>
              <a:rPr lang="en-GB" dirty="0"/>
              <a:t>have different properties known as ‘attributes’ that describe the characteristics of any single instance of an entity. For example, the customer entity has attributes such as name, phone number and e-mail address. </a:t>
            </a:r>
            <a:r>
              <a:rPr lang="en-GB" dirty="0" smtClean="0"/>
              <a:t>When </a:t>
            </a:r>
            <a:r>
              <a:rPr lang="en-GB" dirty="0"/>
              <a:t>the design is implemented each attribute will form a field, and the collection of fields for one instance of the entity such as a </a:t>
            </a:r>
            <a:r>
              <a:rPr lang="en-GB" dirty="0" smtClean="0"/>
              <a:t>particular </a:t>
            </a:r>
            <a:r>
              <a:rPr lang="en-GB" dirty="0"/>
              <a:t>customer will form a record. </a:t>
            </a:r>
            <a:endParaRPr lang="en-GB" dirty="0" smtClean="0"/>
          </a:p>
          <a:p>
            <a:pPr marL="0" indent="0">
              <a:buNone/>
            </a:pPr>
            <a:r>
              <a:rPr lang="en-GB" dirty="0" smtClean="0">
                <a:solidFill>
                  <a:srgbClr val="FF0000"/>
                </a:solidFill>
              </a:rPr>
              <a:t>3 </a:t>
            </a:r>
            <a:r>
              <a:rPr lang="en-GB" dirty="0">
                <a:solidFill>
                  <a:srgbClr val="FF0000"/>
                </a:solidFill>
              </a:rPr>
              <a:t>Identify relationships between entities </a:t>
            </a:r>
            <a:r>
              <a:rPr lang="en-GB" dirty="0"/>
              <a:t>The relationships between entities require identification of which fields are used to link the tables. For example, for each order a customer places we need to know which customer has placed the order and which product they have ordered. </a:t>
            </a:r>
          </a:p>
        </p:txBody>
      </p:sp>
    </p:spTree>
    <p:extLst>
      <p:ext uri="{BB962C8B-B14F-4D97-AF65-F5344CB8AC3E}">
        <p14:creationId xmlns:p14="http://schemas.microsoft.com/office/powerpoint/2010/main" val="237378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7848872"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946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a:t>Design for e-business</a:t>
            </a:r>
          </a:p>
        </p:txBody>
      </p:sp>
      <p:sp>
        <p:nvSpPr>
          <p:cNvPr id="3" name="Content Placeholder 2"/>
          <p:cNvSpPr>
            <a:spLocks noGrp="1"/>
          </p:cNvSpPr>
          <p:nvPr>
            <p:ph idx="1"/>
          </p:nvPr>
        </p:nvSpPr>
        <p:spPr/>
        <p:txBody>
          <a:bodyPr/>
          <a:lstStyle/>
          <a:p>
            <a:r>
              <a:rPr lang="en-GB" dirty="0"/>
              <a:t>The design element of creating an e-business system involves specifying how the system should be </a:t>
            </a:r>
            <a:r>
              <a:rPr lang="en-GB" dirty="0" smtClean="0"/>
              <a:t>structured.</a:t>
            </a:r>
          </a:p>
          <a:p>
            <a:r>
              <a:rPr lang="en-GB" dirty="0"/>
              <a:t>System design Defines how an information system will operate.</a:t>
            </a:r>
          </a:p>
        </p:txBody>
      </p:sp>
    </p:spTree>
    <p:extLst>
      <p:ext uri="{BB962C8B-B14F-4D97-AF65-F5344CB8AC3E}">
        <p14:creationId xmlns:p14="http://schemas.microsoft.com/office/powerpoint/2010/main" val="67723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Architectural </a:t>
            </a:r>
            <a:r>
              <a:rPr lang="en-GB" dirty="0"/>
              <a:t>design of e-business systems</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GB" dirty="0"/>
              <a:t>The starting point for design of e-business systems is to ensure that a common architecture exists across the company in terms of hardware and software technology, applications and business </a:t>
            </a:r>
            <a:r>
              <a:rPr lang="en-GB" dirty="0" smtClean="0"/>
              <a:t>processes.</a:t>
            </a:r>
          </a:p>
          <a:p>
            <a:r>
              <a:rPr lang="en-GB" dirty="0"/>
              <a:t>Client–server model A system architecture in which end-user machines such as PCs, known as ‘clients’, run applications while accessing data and possibly programs from a </a:t>
            </a:r>
            <a:r>
              <a:rPr lang="en-GB" dirty="0" smtClean="0"/>
              <a:t>server.</a:t>
            </a:r>
          </a:p>
          <a:p>
            <a:r>
              <a:rPr lang="en-GB" dirty="0"/>
              <a:t>E-business </a:t>
            </a:r>
            <a:r>
              <a:rPr lang="en-GB" dirty="0" err="1"/>
              <a:t>vs</a:t>
            </a:r>
            <a:r>
              <a:rPr lang="en-GB" dirty="0"/>
              <a:t> ERP architectures ‘Designing an appropriate architecture for e-business is effectively the same as the architecture for enterprise resource planning </a:t>
            </a:r>
            <a:r>
              <a:rPr lang="en-GB" dirty="0" smtClean="0"/>
              <a:t>systems.</a:t>
            </a:r>
          </a:p>
          <a:p>
            <a:r>
              <a:rPr lang="en-GB" dirty="0"/>
              <a:t> Data storage. Predominantly on server. Client storage is ideally limited to cookies for </a:t>
            </a:r>
            <a:r>
              <a:rPr lang="en-GB" dirty="0" err="1"/>
              <a:t>identification</a:t>
            </a:r>
            <a:r>
              <a:rPr lang="en-GB" dirty="0"/>
              <a:t> of users and session tracking. Cookie identifiers for each system user are then related to the data for the user which is stored on a database server.  Query processing. Predominantly on the server, although some validation can be performed on the client. </a:t>
            </a:r>
            <a:endParaRPr lang="en-GB" dirty="0" smtClean="0"/>
          </a:p>
          <a:p>
            <a:r>
              <a:rPr lang="en-GB" dirty="0" smtClean="0"/>
              <a:t> </a:t>
            </a:r>
            <a:r>
              <a:rPr lang="en-GB" dirty="0"/>
              <a:t>Display. This is largely a client function</a:t>
            </a:r>
            <a:r>
              <a:rPr lang="en-GB" dirty="0" smtClean="0"/>
              <a:t>.</a:t>
            </a:r>
          </a:p>
          <a:p>
            <a:r>
              <a:rPr lang="en-GB" dirty="0" smtClean="0"/>
              <a:t> </a:t>
            </a:r>
            <a:r>
              <a:rPr lang="en-GB" dirty="0"/>
              <a:t> Application logic. Traditionally, in early PC applications this has been a client function, but for e-business systems the design aim is to maximize the application logic processing including the business rules on the server</a:t>
            </a:r>
          </a:p>
        </p:txBody>
      </p:sp>
    </p:spTree>
    <p:extLst>
      <p:ext uri="{BB962C8B-B14F-4D97-AF65-F5344CB8AC3E}">
        <p14:creationId xmlns:p14="http://schemas.microsoft.com/office/powerpoint/2010/main" val="268337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GB" dirty="0" smtClean="0"/>
              <a:t>E-business Architecture</a:t>
            </a:r>
            <a:endParaRPr lang="en-GB" dirty="0"/>
          </a:p>
        </p:txBody>
      </p:sp>
      <p:sp>
        <p:nvSpPr>
          <p:cNvPr id="3" name="Content Placeholder 2"/>
          <p:cNvSpPr>
            <a:spLocks noGrp="1"/>
          </p:cNvSpPr>
          <p:nvPr>
            <p:ph idx="1"/>
          </p:nvPr>
        </p:nvSpPr>
        <p:spPr>
          <a:xfrm>
            <a:off x="323528" y="1052736"/>
            <a:ext cx="8435280" cy="3096344"/>
          </a:xfrm>
        </p:spPr>
        <p:txBody>
          <a:bodyPr>
            <a:normAutofit fontScale="92500"/>
          </a:bodyPr>
          <a:lstStyle/>
          <a:p>
            <a:endParaRPr lang="en-GB" dirty="0" smtClean="0"/>
          </a:p>
          <a:p>
            <a:r>
              <a:rPr lang="en-GB" dirty="0"/>
              <a:t>Three-tier client– server The first tier is the client that handles display, second is application logic and business rules, third is database storage</a:t>
            </a:r>
            <a:r>
              <a:rPr lang="en-GB" dirty="0" smtClean="0"/>
              <a:t>.</a:t>
            </a:r>
          </a:p>
          <a:p>
            <a:r>
              <a:rPr lang="en-GB" dirty="0" smtClean="0"/>
              <a:t>A </a:t>
            </a:r>
            <a:r>
              <a:rPr lang="en-GB" dirty="0"/>
              <a:t>typical e-business architecture uses a three-tier client–server model where the client is mainly used for display with application logic and the business rules partitioned on a server, which is the second tier, and the database server is the third tier. Since most of the </a:t>
            </a:r>
            <a:r>
              <a:rPr lang="en-GB" dirty="0" smtClean="0"/>
              <a:t>processing </a:t>
            </a:r>
            <a:r>
              <a:rPr lang="en-GB" dirty="0"/>
              <a:t>is executed on the servers rather than the client, this architecture is sometimes referred to as a ‘thin client’, because the size of the executable program is smaller. </a:t>
            </a:r>
            <a:endParaRPr lang="en-GB" dirty="0" smtClean="0"/>
          </a:p>
          <a:p>
            <a:r>
              <a:rPr lang="en-GB" dirty="0"/>
              <a:t>Thin client An end-user access device (terminal) where computing requirements such as processing and storage (and so cost) are minimize</a:t>
            </a:r>
            <a:endParaRPr lang="en-GB" dirty="0" smtClean="0"/>
          </a:p>
          <a:p>
            <a:r>
              <a:rPr lang="en-GB" dirty="0" smtClean="0"/>
              <a:t>The </a:t>
            </a:r>
            <a:r>
              <a:rPr lang="en-GB" dirty="0"/>
              <a:t>application server provider (ASP</a:t>
            </a:r>
            <a:r>
              <a:rPr lang="en-GB" dirty="0" smtClean="0"/>
              <a:t>) is </a:t>
            </a:r>
            <a:r>
              <a:rPr lang="en-GB" dirty="0"/>
              <a:t>typically based upon the three-tier model</a:t>
            </a:r>
            <a:r>
              <a:rPr lang="en-GB" dirty="0" smtClean="0"/>
              <a:t>.</a:t>
            </a:r>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475269"/>
            <a:ext cx="7128792" cy="2172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667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sz="3200" dirty="0" smtClean="0">
                <a:solidFill>
                  <a:srgbClr val="FF0000"/>
                </a:solidFill>
              </a:rPr>
              <a:t>E-Business Architecture for B2C company</a:t>
            </a:r>
            <a:endParaRPr lang="en-GB" sz="3200" dirty="0">
              <a:solidFill>
                <a:srgbClr val="FF0000"/>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2120" y="980728"/>
            <a:ext cx="331236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536" y="948690"/>
            <a:ext cx="5184576" cy="5632311"/>
          </a:xfrm>
          <a:prstGeom prst="rect">
            <a:avLst/>
          </a:prstGeom>
        </p:spPr>
        <p:txBody>
          <a:bodyPr wrap="square">
            <a:spAutoFit/>
          </a:bodyPr>
          <a:lstStyle/>
          <a:p>
            <a:r>
              <a:rPr lang="en-GB" dirty="0"/>
              <a:t> Web server. Manages http requests from client and acts as a passive broker to other servers. Returns or serves web pages. </a:t>
            </a:r>
            <a:endParaRPr lang="en-GB" dirty="0" smtClean="0"/>
          </a:p>
          <a:p>
            <a:r>
              <a:rPr lang="en-GB" dirty="0" smtClean="0"/>
              <a:t> </a:t>
            </a:r>
            <a:r>
              <a:rPr lang="en-GB" dirty="0"/>
              <a:t>Merchant server. This is the main location of the application logic and integrates the entire application by making requests to the other server components. </a:t>
            </a:r>
            <a:endParaRPr lang="en-GB" dirty="0" smtClean="0"/>
          </a:p>
          <a:p>
            <a:r>
              <a:rPr lang="en-GB" dirty="0" smtClean="0"/>
              <a:t> </a:t>
            </a:r>
            <a:r>
              <a:rPr lang="en-GB" dirty="0"/>
              <a:t>Personalization server. Provides tailored content – may be part of commerce server functionality.  Payment commerce server. Manages payment systems and secure transactions. </a:t>
            </a:r>
            <a:endParaRPr lang="en-GB" dirty="0" smtClean="0"/>
          </a:p>
          <a:p>
            <a:r>
              <a:rPr lang="en-GB" dirty="0" smtClean="0"/>
              <a:t> </a:t>
            </a:r>
            <a:r>
              <a:rPr lang="en-GB" dirty="0"/>
              <a:t>Catalogue server. A document management server used to display detailed product information and technical specifications. </a:t>
            </a:r>
            <a:endParaRPr lang="en-GB" dirty="0" smtClean="0"/>
          </a:p>
          <a:p>
            <a:r>
              <a:rPr lang="en-GB" dirty="0" smtClean="0"/>
              <a:t> </a:t>
            </a:r>
            <a:r>
              <a:rPr lang="en-GB" dirty="0"/>
              <a:t>CRM server. Stores information on all customer contacts. </a:t>
            </a:r>
            <a:endParaRPr lang="en-GB" dirty="0" smtClean="0"/>
          </a:p>
          <a:p>
            <a:r>
              <a:rPr lang="en-GB" dirty="0" smtClean="0"/>
              <a:t> </a:t>
            </a:r>
            <a:r>
              <a:rPr lang="en-GB" dirty="0"/>
              <a:t>ERP server. Required for information on stock availability and pricing from the customer. Will also need to be accessed for sales order processing and histories. Logistics for </a:t>
            </a:r>
            <a:r>
              <a:rPr lang="en-GB" dirty="0" smtClean="0"/>
              <a:t>distribution </a:t>
            </a:r>
            <a:r>
              <a:rPr lang="en-GB" dirty="0"/>
              <a:t>will also be arranged through the ERP server.</a:t>
            </a:r>
          </a:p>
        </p:txBody>
      </p:sp>
    </p:spTree>
    <p:extLst>
      <p:ext uri="{BB962C8B-B14F-4D97-AF65-F5344CB8AC3E}">
        <p14:creationId xmlns:p14="http://schemas.microsoft.com/office/powerpoint/2010/main" val="250195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GB" dirty="0">
                <a:solidFill>
                  <a:srgbClr val="FF0000"/>
                </a:solidFill>
              </a:rPr>
              <a:t>User-centred site design</a:t>
            </a:r>
          </a:p>
        </p:txBody>
      </p:sp>
      <p:sp>
        <p:nvSpPr>
          <p:cNvPr id="3" name="Content Placeholder 2"/>
          <p:cNvSpPr>
            <a:spLocks noGrp="1"/>
          </p:cNvSpPr>
          <p:nvPr>
            <p:ph idx="1"/>
          </p:nvPr>
        </p:nvSpPr>
        <p:spPr>
          <a:xfrm>
            <a:off x="395536" y="1052736"/>
            <a:ext cx="8229600" cy="5616624"/>
          </a:xfrm>
        </p:spPr>
        <p:txBody>
          <a:bodyPr>
            <a:noAutofit/>
          </a:bodyPr>
          <a:lstStyle/>
          <a:p>
            <a:r>
              <a:rPr lang="en-GB" sz="1600" dirty="0"/>
              <a:t>Since e-business systems are often customer- or employee-facing systems, the importance of human–computer interaction is high in the design of web applications</a:t>
            </a:r>
            <a:r>
              <a:rPr lang="en-GB" sz="1600" dirty="0" smtClean="0"/>
              <a:t>.</a:t>
            </a:r>
          </a:p>
          <a:p>
            <a:r>
              <a:rPr lang="en-GB" sz="1600" dirty="0"/>
              <a:t>User-centred </a:t>
            </a:r>
            <a:r>
              <a:rPr lang="en-GB" sz="1600" dirty="0" smtClean="0"/>
              <a:t>design</a:t>
            </a:r>
          </a:p>
          <a:p>
            <a:pPr marL="0" indent="0">
              <a:buNone/>
            </a:pPr>
            <a:r>
              <a:rPr lang="en-GB" sz="1600" dirty="0"/>
              <a:t>	</a:t>
            </a:r>
            <a:r>
              <a:rPr lang="en-GB" sz="1600" dirty="0" smtClean="0"/>
              <a:t>Design </a:t>
            </a:r>
            <a:r>
              <a:rPr lang="en-GB" sz="1600" dirty="0"/>
              <a:t>based on optimizing the user experience according to all factors, including the user interface, which affect this.</a:t>
            </a:r>
            <a:endParaRPr lang="en-GB" sz="1600" dirty="0" smtClean="0"/>
          </a:p>
          <a:p>
            <a:r>
              <a:rPr lang="en-GB" sz="1600" dirty="0"/>
              <a:t>Unless a web site meets the needs of the intended users it will not meet the needs of the organization providing the web site. Web site development should be user-centred, </a:t>
            </a:r>
            <a:r>
              <a:rPr lang="en-GB" sz="1600" dirty="0" smtClean="0"/>
              <a:t>evaluating </a:t>
            </a:r>
            <a:r>
              <a:rPr lang="en-GB" sz="1600" dirty="0"/>
              <a:t>the evolving design against user requirements</a:t>
            </a:r>
            <a:r>
              <a:rPr lang="en-GB" sz="1600" dirty="0" smtClean="0"/>
              <a:t>.</a:t>
            </a:r>
          </a:p>
          <a:p>
            <a:r>
              <a:rPr lang="en-GB" sz="1600" dirty="0"/>
              <a:t>User-centred design starts with understanding the nature and variation within the user groups</a:t>
            </a:r>
            <a:r>
              <a:rPr lang="en-GB" sz="1600" dirty="0" smtClean="0"/>
              <a:t>.</a:t>
            </a:r>
          </a:p>
          <a:p>
            <a:r>
              <a:rPr lang="en-GB" sz="1600" dirty="0"/>
              <a:t> Who are the important users? </a:t>
            </a:r>
            <a:endParaRPr lang="en-GB" sz="1600" dirty="0" smtClean="0"/>
          </a:p>
          <a:p>
            <a:r>
              <a:rPr lang="en-GB" sz="1600" dirty="0" smtClean="0"/>
              <a:t> </a:t>
            </a:r>
            <a:r>
              <a:rPr lang="en-GB" sz="1600" dirty="0"/>
              <a:t>What is their purpose in accessing the site? </a:t>
            </a:r>
            <a:endParaRPr lang="en-GB" sz="1600" dirty="0" smtClean="0"/>
          </a:p>
          <a:p>
            <a:r>
              <a:rPr lang="en-GB" sz="1600" dirty="0" smtClean="0"/>
              <a:t> </a:t>
            </a:r>
            <a:r>
              <a:rPr lang="en-GB" sz="1600" dirty="0"/>
              <a:t>How frequently will they visit the site? </a:t>
            </a:r>
            <a:endParaRPr lang="en-GB" sz="1600" dirty="0" smtClean="0"/>
          </a:p>
          <a:p>
            <a:r>
              <a:rPr lang="en-GB" sz="1600" dirty="0" smtClean="0"/>
              <a:t> </a:t>
            </a:r>
            <a:r>
              <a:rPr lang="en-GB" sz="1600" dirty="0"/>
              <a:t>What experience and expertise do they have</a:t>
            </a:r>
            <a:r>
              <a:rPr lang="en-GB" sz="1600" dirty="0" smtClean="0"/>
              <a:t>?</a:t>
            </a:r>
          </a:p>
          <a:p>
            <a:r>
              <a:rPr lang="en-GB" sz="1600" dirty="0" smtClean="0"/>
              <a:t> </a:t>
            </a:r>
            <a:r>
              <a:rPr lang="en-GB" sz="1600" dirty="0"/>
              <a:t> What nationality are they? Can they read English? </a:t>
            </a:r>
            <a:endParaRPr lang="en-GB" sz="1600" dirty="0" smtClean="0"/>
          </a:p>
          <a:p>
            <a:r>
              <a:rPr lang="en-GB" sz="1600" dirty="0" smtClean="0"/>
              <a:t> </a:t>
            </a:r>
            <a:r>
              <a:rPr lang="en-GB" sz="1600" dirty="0"/>
              <a:t>What type of information are they looking for? </a:t>
            </a:r>
            <a:endParaRPr lang="en-GB" sz="1600" dirty="0" smtClean="0"/>
          </a:p>
          <a:p>
            <a:r>
              <a:rPr lang="en-GB" sz="1600" dirty="0" smtClean="0"/>
              <a:t> </a:t>
            </a:r>
            <a:r>
              <a:rPr lang="en-GB" sz="1600" dirty="0"/>
              <a:t>How will they want to use the information: read it on the screen, print it or download it? </a:t>
            </a:r>
            <a:endParaRPr lang="en-GB" sz="1600" dirty="0" smtClean="0"/>
          </a:p>
          <a:p>
            <a:r>
              <a:rPr lang="en-GB" sz="1600" dirty="0" smtClean="0"/>
              <a:t> </a:t>
            </a:r>
            <a:r>
              <a:rPr lang="en-GB" sz="1600" dirty="0"/>
              <a:t>What type of browsers will they use? How fast will their communication links be? </a:t>
            </a:r>
            <a:endParaRPr lang="en-GB" sz="1600" dirty="0" smtClean="0"/>
          </a:p>
          <a:p>
            <a:r>
              <a:rPr lang="en-GB" sz="1600" dirty="0" smtClean="0"/>
              <a:t> </a:t>
            </a:r>
            <a:r>
              <a:rPr lang="en-GB" sz="1600" dirty="0"/>
              <a:t>How large a screen/window will they use, with how many colours?</a:t>
            </a:r>
          </a:p>
        </p:txBody>
      </p:sp>
    </p:spTree>
    <p:extLst>
      <p:ext uri="{BB962C8B-B14F-4D97-AF65-F5344CB8AC3E}">
        <p14:creationId xmlns:p14="http://schemas.microsoft.com/office/powerpoint/2010/main" val="258342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smtClean="0"/>
              <a:t>The challenges of implementing and managing e-commerce</a:t>
            </a:r>
            <a:endParaRPr lang="en-GB" sz="2400" dirty="0"/>
          </a:p>
        </p:txBody>
      </p:sp>
      <p:sp>
        <p:nvSpPr>
          <p:cNvPr id="3" name="Content Placeholder 2"/>
          <p:cNvSpPr>
            <a:spLocks noGrp="1"/>
          </p:cNvSpPr>
          <p:nvPr>
            <p:ph idx="1"/>
          </p:nvPr>
        </p:nvSpPr>
        <p:spPr/>
        <p:txBody>
          <a:bodyPr>
            <a:normAutofit/>
          </a:bodyPr>
          <a:lstStyle/>
          <a:p>
            <a:r>
              <a:rPr lang="en-GB" dirty="0" smtClean="0"/>
              <a:t> Scheduling – what are the suitable stages for introducing change?  </a:t>
            </a:r>
          </a:p>
          <a:p>
            <a:r>
              <a:rPr lang="en-GB" dirty="0" smtClean="0"/>
              <a:t>Budgeting – how do we cost e-business?  </a:t>
            </a:r>
          </a:p>
          <a:p>
            <a:r>
              <a:rPr lang="en-GB" dirty="0" smtClean="0"/>
              <a:t>Resources needed – what type of resources do we need, what are their responsibilities and where do we obtain them?  </a:t>
            </a:r>
          </a:p>
          <a:p>
            <a:r>
              <a:rPr lang="en-GB" dirty="0" smtClean="0"/>
              <a:t>Organizational structures – do we need to revise organizational structure?  </a:t>
            </a:r>
          </a:p>
          <a:p>
            <a:r>
              <a:rPr lang="en-GB" dirty="0" smtClean="0"/>
              <a:t>Managing the human impact of change – what is the best way to introduce large-scale e-business change to employees?  </a:t>
            </a:r>
          </a:p>
          <a:p>
            <a:r>
              <a:rPr lang="en-GB" dirty="0" smtClean="0"/>
              <a:t>Technologies to support e-business change – the roles of knowledge management, groupware and intranets are explored.</a:t>
            </a:r>
            <a:endParaRPr lang="en-GB" dirty="0"/>
          </a:p>
        </p:txBody>
      </p:sp>
    </p:spTree>
    <p:extLst>
      <p:ext uri="{BB962C8B-B14F-4D97-AF65-F5344CB8AC3E}">
        <p14:creationId xmlns:p14="http://schemas.microsoft.com/office/powerpoint/2010/main" val="574211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6" y="332656"/>
            <a:ext cx="873338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40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solidFill>
                  <a:srgbClr val="FF0000"/>
                </a:solidFill>
              </a:rPr>
              <a:t>Implementation and maintenance</a:t>
            </a:r>
          </a:p>
        </p:txBody>
      </p:sp>
      <p:sp>
        <p:nvSpPr>
          <p:cNvPr id="3" name="Content Placeholder 2"/>
          <p:cNvSpPr>
            <a:spLocks noGrp="1"/>
          </p:cNvSpPr>
          <p:nvPr>
            <p:ph idx="1"/>
          </p:nvPr>
        </p:nvSpPr>
        <p:spPr>
          <a:xfrm>
            <a:off x="323528" y="1196752"/>
            <a:ext cx="8640960" cy="4525963"/>
          </a:xfrm>
        </p:spPr>
        <p:txBody>
          <a:bodyPr>
            <a:normAutofit fontScale="92500" lnSpcReduction="10000"/>
          </a:bodyPr>
          <a:lstStyle/>
          <a:p>
            <a:r>
              <a:rPr lang="en-GB" dirty="0"/>
              <a:t>Implementation The creation of a system based on analysis and design documentation</a:t>
            </a:r>
            <a:r>
              <a:rPr lang="en-GB" dirty="0" smtClean="0"/>
              <a:t>.</a:t>
            </a:r>
          </a:p>
          <a:p>
            <a:r>
              <a:rPr lang="en-GB" dirty="0" smtClean="0"/>
              <a:t>The </a:t>
            </a:r>
            <a:r>
              <a:rPr lang="en-GB" dirty="0"/>
              <a:t>implementation stage can be relatively straightforward: simply implementing the design. </a:t>
            </a:r>
            <a:endParaRPr lang="en-GB" dirty="0" smtClean="0"/>
          </a:p>
          <a:p>
            <a:r>
              <a:rPr lang="en-GB" dirty="0"/>
              <a:t>Implementation activities The creation of the system modules by coding and scripting, module integration and testing and changeover to the live system.</a:t>
            </a:r>
            <a:endParaRPr lang="en-GB" dirty="0" smtClean="0"/>
          </a:p>
          <a:p>
            <a:r>
              <a:rPr lang="en-GB" dirty="0" smtClean="0"/>
              <a:t>However</a:t>
            </a:r>
            <a:r>
              <a:rPr lang="en-GB" dirty="0"/>
              <a:t>, even with the best design, it is still necessary to follow implementation activities that test the system thoroughly and manage the transition or changeover from the old system to the new system or the launch of the site. </a:t>
            </a:r>
            <a:endParaRPr lang="en-GB" dirty="0" smtClean="0"/>
          </a:p>
          <a:p>
            <a:r>
              <a:rPr lang="en-GB" dirty="0" smtClean="0"/>
              <a:t>Note </a:t>
            </a:r>
            <a:r>
              <a:rPr lang="en-GB" dirty="0"/>
              <a:t>that there is also a broader use of the term ‘implementation’ which is used to describe the implementation of </a:t>
            </a:r>
            <a:r>
              <a:rPr lang="en-GB" dirty="0" smtClean="0"/>
              <a:t>strategy.</a:t>
            </a:r>
          </a:p>
          <a:p>
            <a:r>
              <a:rPr lang="en-GB" dirty="0"/>
              <a:t>Once an e-business application or e-commerce site is live, the maintenance phase is arguably of more significance than in traditional business application development since a successful application is dynamic. </a:t>
            </a:r>
            <a:endParaRPr lang="en-GB" dirty="0" smtClean="0"/>
          </a:p>
          <a:p>
            <a:r>
              <a:rPr lang="en-GB" dirty="0" smtClean="0"/>
              <a:t>A </a:t>
            </a:r>
            <a:r>
              <a:rPr lang="en-GB" dirty="0"/>
              <a:t>dynamic e-business application means that content and services will be continuously updated in response to the environmental </a:t>
            </a:r>
            <a:r>
              <a:rPr lang="en-GB" dirty="0" smtClean="0"/>
              <a:t>scanning. </a:t>
            </a:r>
          </a:p>
          <a:p>
            <a:r>
              <a:rPr lang="en-GB" dirty="0" smtClean="0"/>
              <a:t>As </a:t>
            </a:r>
            <a:r>
              <a:rPr lang="en-GB" dirty="0"/>
              <a:t>competitors introduce new services and offers, and as marketing research reveals problems with the site from a customer perspective, or new opportunities, maintenance activities will be required for the e-business to remain competitive.</a:t>
            </a:r>
          </a:p>
        </p:txBody>
      </p:sp>
    </p:spTree>
    <p:extLst>
      <p:ext uri="{BB962C8B-B14F-4D97-AF65-F5344CB8AC3E}">
        <p14:creationId xmlns:p14="http://schemas.microsoft.com/office/powerpoint/2010/main" val="3013640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8136904"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5750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GB" dirty="0" smtClean="0"/>
              <a:t/>
            </a:r>
            <a:br>
              <a:rPr lang="en-GB" dirty="0" smtClean="0"/>
            </a:br>
            <a:r>
              <a:rPr lang="en-GB" sz="2700" dirty="0" smtClean="0"/>
              <a:t>Alternatives </a:t>
            </a:r>
            <a:r>
              <a:rPr lang="en-GB" sz="2700" dirty="0"/>
              <a:t>for acquiring e-business systems</a:t>
            </a:r>
            <a:br>
              <a:rPr lang="en-GB" sz="2700" dirty="0"/>
            </a:br>
            <a:endParaRPr lang="en-GB" sz="3600" dirty="0"/>
          </a:p>
        </p:txBody>
      </p:sp>
      <p:sp>
        <p:nvSpPr>
          <p:cNvPr id="3" name="Content Placeholder 2"/>
          <p:cNvSpPr>
            <a:spLocks noGrp="1"/>
          </p:cNvSpPr>
          <p:nvPr>
            <p:ph idx="1"/>
          </p:nvPr>
        </p:nvSpPr>
        <p:spPr>
          <a:xfrm>
            <a:off x="467544" y="1052736"/>
            <a:ext cx="8229600" cy="4525963"/>
          </a:xfrm>
        </p:spPr>
        <p:txBody>
          <a:bodyPr>
            <a:normAutofit/>
          </a:bodyPr>
          <a:lstStyle/>
          <a:p>
            <a:r>
              <a:rPr lang="en-GB" sz="1400" dirty="0"/>
              <a:t>Acquisition method Defines whether the system is purchased outright or developed from scratch</a:t>
            </a:r>
            <a:r>
              <a:rPr lang="en-GB" sz="1400" dirty="0" smtClean="0"/>
              <a:t>.</a:t>
            </a:r>
          </a:p>
          <a:p>
            <a:r>
              <a:rPr lang="en-GB" sz="1400" dirty="0"/>
              <a:t>The basic alternative acquisition methods for e-business systems are similar to those for traditional business information systems: </a:t>
            </a:r>
            <a:endParaRPr lang="en-GB" sz="1400" dirty="0" smtClean="0"/>
          </a:p>
          <a:p>
            <a:pPr marL="0" indent="0">
              <a:buNone/>
            </a:pPr>
            <a:r>
              <a:rPr lang="en-GB" sz="1400" dirty="0" smtClean="0"/>
              <a:t>1 </a:t>
            </a:r>
            <a:r>
              <a:rPr lang="en-GB" sz="1400" dirty="0"/>
              <a:t>Bespoke development. With a bespoke development, the application is developed from ‘scratch’ through programming of a solution by an in-house or external development team or systems integrator. </a:t>
            </a:r>
            <a:endParaRPr lang="en-GB" sz="1400" dirty="0" smtClean="0"/>
          </a:p>
          <a:p>
            <a:pPr marL="0" indent="0">
              <a:buNone/>
            </a:pPr>
            <a:r>
              <a:rPr lang="en-GB" sz="1400" dirty="0" smtClean="0"/>
              <a:t>2 </a:t>
            </a:r>
            <a:r>
              <a:rPr lang="en-GB" sz="1400" dirty="0"/>
              <a:t>Off-the-shelf. In a packaged implementation a standard existing system is purchased from a solution vendor and installed on servers and clients located within the organization. Alternatively, free or low-cost open-source software may be used. A web design tool such as Dreamweaver is a simple example of an off-the-shelf packaged implementation</a:t>
            </a:r>
            <a:r>
              <a:rPr lang="en-GB" sz="1400" dirty="0" smtClean="0"/>
              <a:t>.</a:t>
            </a:r>
          </a:p>
          <a:p>
            <a:pPr marL="0" indent="0">
              <a:buNone/>
            </a:pPr>
            <a:r>
              <a:rPr lang="en-GB" sz="1400" dirty="0"/>
              <a:t>3 Hosted software as a service (SaaS) solution. With a hosted solution, a standard system is used, but it is not managed within the company, but using a third-party applications service provider variously known as ‘on-demand’, ‘web services’ or a ‘managed solution’. </a:t>
            </a:r>
            <a:endParaRPr lang="en-GB" sz="1400" dirty="0" smtClean="0"/>
          </a:p>
          <a:p>
            <a:pPr marL="0" indent="0">
              <a:buNone/>
            </a:pPr>
            <a:r>
              <a:rPr lang="en-GB" sz="1400" dirty="0" smtClean="0"/>
              <a:t> </a:t>
            </a:r>
            <a:r>
              <a:rPr lang="en-GB" sz="1400" dirty="0"/>
              <a:t>4 Tailored development. In a tailored development, an off-the-shelf system or SaaS solution is tailored according to the organization’s needs. This form of project is often based on integrating components from one or several vendors</a:t>
            </a:r>
          </a:p>
        </p:txBody>
      </p:sp>
    </p:spTree>
    <p:extLst>
      <p:ext uri="{BB962C8B-B14F-4D97-AF65-F5344CB8AC3E}">
        <p14:creationId xmlns:p14="http://schemas.microsoft.com/office/powerpoint/2010/main" val="2239804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GB" sz="2800" dirty="0" smtClean="0">
                <a:solidFill>
                  <a:srgbClr val="FF0000"/>
                </a:solidFill>
              </a:rPr>
              <a:t>The Source of the system and  selection of Solutions</a:t>
            </a:r>
            <a:endParaRPr lang="en-GB" sz="2800" dirty="0">
              <a:solidFill>
                <a:srgbClr val="FF0000"/>
              </a:solidFill>
            </a:endParaRPr>
          </a:p>
        </p:txBody>
      </p:sp>
      <p:sp>
        <p:nvSpPr>
          <p:cNvPr id="3" name="Content Placeholder 2"/>
          <p:cNvSpPr>
            <a:spLocks noGrp="1"/>
          </p:cNvSpPr>
          <p:nvPr>
            <p:ph idx="1"/>
          </p:nvPr>
        </p:nvSpPr>
        <p:spPr>
          <a:xfrm>
            <a:off x="395536" y="1052736"/>
            <a:ext cx="8496944" cy="4525963"/>
          </a:xfrm>
        </p:spPr>
        <p:txBody>
          <a:bodyPr>
            <a:normAutofit fontScale="77500" lnSpcReduction="20000"/>
          </a:bodyPr>
          <a:lstStyle/>
          <a:p>
            <a:pPr marL="0" indent="0">
              <a:buNone/>
            </a:pPr>
            <a:r>
              <a:rPr lang="en-GB" dirty="0"/>
              <a:t>1 Functionality. The features of the application. Describes how well the e-business application meets the business need. </a:t>
            </a:r>
            <a:endParaRPr lang="en-GB" dirty="0" smtClean="0"/>
          </a:p>
          <a:p>
            <a:pPr marL="0" indent="0">
              <a:buNone/>
            </a:pPr>
            <a:r>
              <a:rPr lang="en-GB" dirty="0" smtClean="0"/>
              <a:t>2 </a:t>
            </a:r>
            <a:r>
              <a:rPr lang="en-GB" dirty="0"/>
              <a:t>Ease of use. Every system takes some time to use, but systems should be intuitive to </a:t>
            </a:r>
            <a:r>
              <a:rPr lang="en-GB" dirty="0" smtClean="0"/>
              <a:t>minimize </a:t>
            </a:r>
            <a:r>
              <a:rPr lang="en-GB" dirty="0"/>
              <a:t>the time needed to learn how to use them. A well-constructed piece of software will make it fast to conduct common tasks. </a:t>
            </a:r>
            <a:endParaRPr lang="en-GB" dirty="0" smtClean="0"/>
          </a:p>
          <a:p>
            <a:pPr marL="0" indent="0">
              <a:buNone/>
            </a:pPr>
            <a:r>
              <a:rPr lang="en-GB" dirty="0" smtClean="0"/>
              <a:t>3 </a:t>
            </a:r>
            <a:r>
              <a:rPr lang="en-GB" dirty="0"/>
              <a:t>Performance. The speed of the application to perform different functions. This is measured by how long the user has to wait for individual functions to be completed such as data retrieval, calculation and screen display. It will depend on the power of the computer, but can vary significantly between applications. </a:t>
            </a:r>
            <a:endParaRPr lang="en-GB" dirty="0" smtClean="0"/>
          </a:p>
          <a:p>
            <a:pPr marL="0" indent="0">
              <a:buNone/>
            </a:pPr>
            <a:r>
              <a:rPr lang="en-GB" dirty="0" smtClean="0"/>
              <a:t>4 </a:t>
            </a:r>
            <a:r>
              <a:rPr lang="en-GB" dirty="0"/>
              <a:t>Scalability. Scalability is related to performance; it describes how well a system can adapt to higher workloads which arise as a company grows. For example, an ERP system will require more customer details, suppliers and products to be held on it as the company grows. The workload will also be higher as the number of internal and external users of the system increases. </a:t>
            </a:r>
            <a:endParaRPr lang="en-GB" dirty="0" smtClean="0"/>
          </a:p>
          <a:p>
            <a:pPr marL="0" indent="0">
              <a:buNone/>
            </a:pPr>
            <a:r>
              <a:rPr lang="en-GB" dirty="0" smtClean="0"/>
              <a:t>5 </a:t>
            </a:r>
            <a:r>
              <a:rPr lang="en-GB" dirty="0"/>
              <a:t>Compatibility or interoperability. This refers to how easy it is to integrate the application with other applications. For example, does it have import and export facilities, does it support transfer of data using XML? </a:t>
            </a:r>
            <a:endParaRPr lang="en-GB" dirty="0" smtClean="0"/>
          </a:p>
          <a:p>
            <a:pPr marL="0" indent="0">
              <a:buNone/>
            </a:pPr>
            <a:r>
              <a:rPr lang="en-GB" dirty="0" smtClean="0"/>
              <a:t>6 </a:t>
            </a:r>
            <a:r>
              <a:rPr lang="en-GB" dirty="0"/>
              <a:t>Extensibility. Related to scalability and interoperability, this describes how easy it is to add new functions or features to a package by adding new modules from the original vendor or other vendors. </a:t>
            </a:r>
            <a:endParaRPr lang="en-GB" dirty="0" smtClean="0"/>
          </a:p>
          <a:p>
            <a:pPr marL="0" indent="0">
              <a:buNone/>
            </a:pPr>
            <a:r>
              <a:rPr lang="en-GB" dirty="0" smtClean="0"/>
              <a:t>7 </a:t>
            </a:r>
            <a:r>
              <a:rPr lang="en-GB" dirty="0"/>
              <a:t>Stability or reliability. All applications have errors or bugs and applications vary in the number of times they fail depending on how well they have been tested since they were first introduced. </a:t>
            </a:r>
            <a:endParaRPr lang="en-GB" dirty="0" smtClean="0"/>
          </a:p>
          <a:p>
            <a:pPr marL="0" indent="0">
              <a:buNone/>
            </a:pPr>
            <a:r>
              <a:rPr lang="en-GB" dirty="0" smtClean="0"/>
              <a:t>8 </a:t>
            </a:r>
            <a:r>
              <a:rPr lang="en-GB" dirty="0"/>
              <a:t>Security. Capabilities for restricting access to applications should be assessed. This is </a:t>
            </a:r>
            <a:r>
              <a:rPr lang="en-GB" dirty="0" smtClean="0"/>
              <a:t>particularly </a:t>
            </a:r>
            <a:r>
              <a:rPr lang="en-GB" dirty="0"/>
              <a:t>important for hosted solutions. </a:t>
            </a:r>
            <a:endParaRPr lang="en-GB" dirty="0" smtClean="0"/>
          </a:p>
          <a:p>
            <a:pPr marL="0" indent="0">
              <a:buNone/>
            </a:pPr>
            <a:r>
              <a:rPr lang="en-GB" dirty="0" smtClean="0"/>
              <a:t>9 </a:t>
            </a:r>
            <a:r>
              <a:rPr lang="en-GB" dirty="0"/>
              <a:t>Support. Levels of support and the cost of support from the software vendor will vary. There is a risk that small companies may cease trading and the product may no longer be supported</a:t>
            </a:r>
          </a:p>
        </p:txBody>
      </p:sp>
    </p:spTree>
    <p:extLst>
      <p:ext uri="{BB962C8B-B14F-4D97-AF65-F5344CB8AC3E}">
        <p14:creationId xmlns:p14="http://schemas.microsoft.com/office/powerpoint/2010/main" val="3526401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GB" dirty="0">
                <a:solidFill>
                  <a:srgbClr val="FF0000"/>
                </a:solidFill>
              </a:rPr>
              <a:t>Testing &amp; </a:t>
            </a:r>
            <a:r>
              <a:rPr lang="en-GB" dirty="0" smtClean="0">
                <a:solidFill>
                  <a:srgbClr val="FF0000"/>
                </a:solidFill>
              </a:rPr>
              <a:t> Testing </a:t>
            </a:r>
            <a:r>
              <a:rPr lang="en-GB" dirty="0">
                <a:solidFill>
                  <a:srgbClr val="FF0000"/>
                </a:solidFill>
              </a:rPr>
              <a:t>process</a:t>
            </a:r>
          </a:p>
        </p:txBody>
      </p:sp>
      <p:sp>
        <p:nvSpPr>
          <p:cNvPr id="3" name="Content Placeholder 2"/>
          <p:cNvSpPr>
            <a:spLocks noGrp="1"/>
          </p:cNvSpPr>
          <p:nvPr>
            <p:ph idx="1"/>
          </p:nvPr>
        </p:nvSpPr>
        <p:spPr>
          <a:xfrm>
            <a:off x="395536" y="908720"/>
            <a:ext cx="8229600" cy="5688632"/>
          </a:xfrm>
        </p:spPr>
        <p:txBody>
          <a:bodyPr>
            <a:normAutofit/>
          </a:bodyPr>
          <a:lstStyle/>
          <a:p>
            <a:r>
              <a:rPr lang="en-GB" dirty="0"/>
              <a:t>Testing Aims to identify non-conformance in the requirements specification and errors</a:t>
            </a:r>
            <a:r>
              <a:rPr lang="en-GB" dirty="0" smtClean="0"/>
              <a:t>.</a:t>
            </a:r>
          </a:p>
          <a:p>
            <a:r>
              <a:rPr lang="en-GB" dirty="0"/>
              <a:t>Testing has two main objectives: first, to check for non-conformance with the business and user requirements, and, second, to identify bugs or errors. </a:t>
            </a:r>
            <a:endParaRPr lang="en-GB" dirty="0" smtClean="0"/>
          </a:p>
          <a:p>
            <a:r>
              <a:rPr lang="en-GB" dirty="0" smtClean="0"/>
              <a:t>In </a:t>
            </a:r>
            <a:r>
              <a:rPr lang="en-GB" dirty="0"/>
              <a:t>other words, it checks that the site does what users need and is reliable. </a:t>
            </a:r>
            <a:endParaRPr lang="en-GB" dirty="0" smtClean="0"/>
          </a:p>
          <a:p>
            <a:r>
              <a:rPr lang="en-GB" dirty="0" smtClean="0"/>
              <a:t>Testing </a:t>
            </a:r>
            <a:r>
              <a:rPr lang="en-GB" dirty="0"/>
              <a:t>is an iterative process that occurs </a:t>
            </a:r>
            <a:r>
              <a:rPr lang="en-GB" dirty="0" smtClean="0"/>
              <a:t>throughout </a:t>
            </a:r>
            <a:r>
              <a:rPr lang="en-GB" dirty="0"/>
              <a:t>development. </a:t>
            </a:r>
            <a:endParaRPr lang="en-GB" dirty="0" smtClean="0"/>
          </a:p>
          <a:p>
            <a:r>
              <a:rPr lang="en-GB" dirty="0" smtClean="0"/>
              <a:t>As </a:t>
            </a:r>
            <a:r>
              <a:rPr lang="en-GB" dirty="0"/>
              <a:t>non-conformances are fixed by the development team, there is a risk that the problem may not have been fixed and that new problems have been created. </a:t>
            </a:r>
            <a:endParaRPr lang="en-GB" dirty="0" smtClean="0"/>
          </a:p>
          <a:p>
            <a:r>
              <a:rPr lang="en-GB" dirty="0" smtClean="0"/>
              <a:t>Further </a:t>
            </a:r>
            <a:r>
              <a:rPr lang="en-GB" dirty="0"/>
              <a:t>testing is required to check that solutions to problems are effective</a:t>
            </a:r>
            <a:r>
              <a:rPr lang="en-GB" dirty="0" smtClean="0"/>
              <a:t>.</a:t>
            </a:r>
          </a:p>
          <a:p>
            <a:r>
              <a:rPr lang="en-GB" dirty="0"/>
              <a:t>A structured testing process is necessary in order to identify and solve as many problems as possible before the system is released to users. </a:t>
            </a:r>
            <a:endParaRPr lang="en-GB" dirty="0" smtClean="0"/>
          </a:p>
          <a:p>
            <a:r>
              <a:rPr lang="en-GB" dirty="0" smtClean="0"/>
              <a:t>This </a:t>
            </a:r>
            <a:r>
              <a:rPr lang="en-GB" dirty="0"/>
              <a:t>testing is conducted in a structured way by using a test specification which is a comprehensive specification of testing in all modules of the system.</a:t>
            </a:r>
          </a:p>
        </p:txBody>
      </p:sp>
    </p:spTree>
    <p:extLst>
      <p:ext uri="{BB962C8B-B14F-4D97-AF65-F5344CB8AC3E}">
        <p14:creationId xmlns:p14="http://schemas.microsoft.com/office/powerpoint/2010/main" val="2802298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920880"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909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Database creation and data migration</a:t>
            </a:r>
          </a:p>
        </p:txBody>
      </p:sp>
      <p:sp>
        <p:nvSpPr>
          <p:cNvPr id="3" name="Content Placeholder 2"/>
          <p:cNvSpPr>
            <a:spLocks noGrp="1"/>
          </p:cNvSpPr>
          <p:nvPr>
            <p:ph idx="1"/>
          </p:nvPr>
        </p:nvSpPr>
        <p:spPr/>
        <p:txBody>
          <a:bodyPr>
            <a:normAutofit fontScale="77500" lnSpcReduction="20000"/>
          </a:bodyPr>
          <a:lstStyle/>
          <a:p>
            <a:r>
              <a:rPr lang="en-GB" dirty="0"/>
              <a:t>Data migration Transfer of data from old systems to new </a:t>
            </a:r>
            <a:r>
              <a:rPr lang="en-GB" dirty="0" smtClean="0"/>
              <a:t>systems.</a:t>
            </a:r>
          </a:p>
          <a:p>
            <a:r>
              <a:rPr lang="en-GB" dirty="0"/>
              <a:t>A final aspect of changeover that should be mentioned, and is often underestimated, is data migration. </a:t>
            </a:r>
            <a:endParaRPr lang="en-GB" dirty="0" smtClean="0"/>
          </a:p>
          <a:p>
            <a:r>
              <a:rPr lang="en-GB" dirty="0" smtClean="0"/>
              <a:t>For </a:t>
            </a:r>
            <a:r>
              <a:rPr lang="en-GB" dirty="0"/>
              <a:t>an e-commerce system for a bank, for example, this would involve </a:t>
            </a:r>
            <a:r>
              <a:rPr lang="en-GB" dirty="0" smtClean="0"/>
              <a:t>transferring </a:t>
            </a:r>
            <a:r>
              <a:rPr lang="en-GB" dirty="0"/>
              <a:t>or exporting data on existing customers and importing them to the new system. </a:t>
            </a:r>
            <a:endParaRPr lang="en-GB" dirty="0" smtClean="0"/>
          </a:p>
          <a:p>
            <a:r>
              <a:rPr lang="en-GB" dirty="0" smtClean="0"/>
              <a:t>This </a:t>
            </a:r>
            <a:r>
              <a:rPr lang="en-GB" dirty="0"/>
              <a:t>is sometimes also referred to as ‘populating the database’. Alternatively, a middleware layer may be set up such that the new system accesses customers from the original legacy database. </a:t>
            </a:r>
            <a:endParaRPr lang="en-GB" dirty="0" smtClean="0"/>
          </a:p>
          <a:p>
            <a:r>
              <a:rPr lang="en-GB" dirty="0" smtClean="0"/>
              <a:t>Before </a:t>
            </a:r>
            <a:r>
              <a:rPr lang="en-GB" dirty="0"/>
              <a:t>migration occurs it is also necessary for a member of the development team known as ‘the database administrator’ to create the e-commerce databases. This can be </a:t>
            </a:r>
            <a:r>
              <a:rPr lang="en-GB" dirty="0" smtClean="0"/>
              <a:t>time consuming </a:t>
            </a:r>
            <a:r>
              <a:rPr lang="en-GB" dirty="0"/>
              <a:t>since it involves: </a:t>
            </a:r>
            <a:endParaRPr lang="en-GB" dirty="0" smtClean="0"/>
          </a:p>
          <a:p>
            <a:r>
              <a:rPr lang="en-GB" dirty="0" smtClean="0"/>
              <a:t> </a:t>
            </a:r>
            <a:r>
              <a:rPr lang="en-GB" dirty="0"/>
              <a:t>Creating the different tables by entering the field definitions arising from the data </a:t>
            </a:r>
            <a:r>
              <a:rPr lang="en-GB" dirty="0" smtClean="0"/>
              <a:t>modelling . </a:t>
            </a:r>
          </a:p>
          <a:p>
            <a:r>
              <a:rPr lang="en-GB" dirty="0" smtClean="0"/>
              <a:t> </a:t>
            </a:r>
            <a:r>
              <a:rPr lang="en-GB" dirty="0"/>
              <a:t>Creating the different roles of users such as their security rights or access privileges. These need to be created for internal and external </a:t>
            </a:r>
            <a:r>
              <a:rPr lang="en-GB" dirty="0" smtClean="0"/>
              <a:t>users.</a:t>
            </a:r>
          </a:p>
          <a:p>
            <a:r>
              <a:rPr lang="en-GB" dirty="0"/>
              <a:t> Creating stored procedures and triggers, which is effectively server-side coding to </a:t>
            </a:r>
            <a:r>
              <a:rPr lang="en-GB" dirty="0" smtClean="0"/>
              <a:t>implement </a:t>
            </a:r>
            <a:r>
              <a:rPr lang="en-GB" dirty="0"/>
              <a:t>business rules. </a:t>
            </a:r>
            <a:endParaRPr lang="en-GB" dirty="0" smtClean="0"/>
          </a:p>
          <a:p>
            <a:r>
              <a:rPr lang="en-GB" dirty="0" smtClean="0"/>
              <a:t> </a:t>
            </a:r>
            <a:r>
              <a:rPr lang="en-GB" dirty="0"/>
              <a:t>Optimizing the database for performance.</a:t>
            </a:r>
          </a:p>
        </p:txBody>
      </p:sp>
    </p:spTree>
    <p:extLst>
      <p:ext uri="{BB962C8B-B14F-4D97-AF65-F5344CB8AC3E}">
        <p14:creationId xmlns:p14="http://schemas.microsoft.com/office/powerpoint/2010/main" val="2712579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4664"/>
            <a:ext cx="8568952"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765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presentation Topics</a:t>
            </a:r>
            <a:endParaRPr lang="en-US" dirty="0"/>
          </a:p>
        </p:txBody>
      </p:sp>
      <p:pic>
        <p:nvPicPr>
          <p:cNvPr id="1026" name="Picture 2" descr="https://player.slideplayer.com/78/12862428/slides/slide_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412776"/>
            <a:ext cx="648072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79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challenges of e-business transformation</a:t>
            </a:r>
            <a:endParaRPr lang="en-GB" dirty="0"/>
          </a:p>
        </p:txBody>
      </p:sp>
      <p:sp>
        <p:nvSpPr>
          <p:cNvPr id="3" name="Content Placeholder 2"/>
          <p:cNvSpPr>
            <a:spLocks noGrp="1"/>
          </p:cNvSpPr>
          <p:nvPr>
            <p:ph idx="1"/>
          </p:nvPr>
        </p:nvSpPr>
        <p:spPr/>
        <p:txBody>
          <a:bodyPr/>
          <a:lstStyle/>
          <a:p>
            <a:pPr marL="0" indent="0">
              <a:buNone/>
            </a:pPr>
            <a:r>
              <a:rPr lang="en-GB" dirty="0" smtClean="0"/>
              <a:t>1 Market and business model. </a:t>
            </a:r>
          </a:p>
          <a:p>
            <a:pPr marL="0" indent="0">
              <a:buNone/>
            </a:pPr>
            <a:r>
              <a:rPr lang="en-GB" dirty="0" smtClean="0"/>
              <a:t>2 Business process. </a:t>
            </a:r>
          </a:p>
          <a:p>
            <a:pPr marL="0" indent="0">
              <a:buNone/>
            </a:pPr>
            <a:r>
              <a:rPr lang="en-GB" dirty="0" smtClean="0"/>
              <a:t>3 Organizational structure, culture and staff responsibilities.</a:t>
            </a:r>
          </a:p>
          <a:p>
            <a:pPr marL="0" indent="0">
              <a:buNone/>
            </a:pPr>
            <a:r>
              <a:rPr lang="en-GB" dirty="0" smtClean="0"/>
              <a:t>4 Technology infrastructure changes</a:t>
            </a:r>
            <a:endParaRPr lang="en-GB" dirty="0"/>
          </a:p>
        </p:txBody>
      </p:sp>
    </p:spTree>
    <p:extLst>
      <p:ext uri="{BB962C8B-B14F-4D97-AF65-F5344CB8AC3E}">
        <p14:creationId xmlns:p14="http://schemas.microsoft.com/office/powerpoint/2010/main" val="3444740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Presentation topics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400050" indent="-400050">
              <a:buAutoNum type="romanUcPeriod"/>
            </a:pPr>
            <a:r>
              <a:rPr lang="en-US" dirty="0" smtClean="0"/>
              <a:t>Change </a:t>
            </a:r>
            <a:r>
              <a:rPr lang="en-US" dirty="0"/>
              <a:t>Management Strategies for Digital </a:t>
            </a:r>
            <a:r>
              <a:rPr lang="en-US" dirty="0" smtClean="0"/>
              <a:t>Transformation</a:t>
            </a:r>
          </a:p>
          <a:p>
            <a:pPr marL="400050" indent="-400050">
              <a:buFont typeface="Arial" pitchFamily="34" charset="0"/>
              <a:buAutoNum type="romanUcPeriod"/>
            </a:pPr>
            <a:r>
              <a:rPr lang="en-US" dirty="0" smtClean="0"/>
              <a:t> </a:t>
            </a:r>
            <a:r>
              <a:rPr lang="en-US" dirty="0"/>
              <a:t>Change Management In e </a:t>
            </a:r>
            <a:r>
              <a:rPr lang="en-US" dirty="0" smtClean="0"/>
              <a:t>Commerce</a:t>
            </a:r>
          </a:p>
          <a:p>
            <a:pPr fontAlgn="base"/>
            <a:r>
              <a:rPr lang="en-US" dirty="0" smtClean="0"/>
              <a:t>III.  </a:t>
            </a:r>
            <a:r>
              <a:rPr lang="en-US" dirty="0"/>
              <a:t>Evaluating E-Commerce Business </a:t>
            </a:r>
            <a:r>
              <a:rPr lang="en-US" dirty="0" smtClean="0"/>
              <a:t>Transformation Models </a:t>
            </a:r>
            <a:r>
              <a:rPr lang="en-US" dirty="0"/>
              <a:t>and </a:t>
            </a:r>
            <a:r>
              <a:rPr lang="en-US" dirty="0" smtClean="0"/>
              <a:t>Strategies</a:t>
            </a:r>
            <a:endParaRPr lang="en-US" dirty="0"/>
          </a:p>
          <a:p>
            <a:pPr marL="0" indent="0"/>
            <a:endParaRPr lang="en-US" dirty="0" smtClean="0"/>
          </a:p>
          <a:p>
            <a:pPr>
              <a:buFont typeface="Courier New" panose="02070309020205020404" pitchFamily="49" charset="0"/>
              <a:buChar char="o"/>
            </a:pPr>
            <a:r>
              <a:rPr lang="en-US" dirty="0" smtClean="0"/>
              <a:t>1.Current </a:t>
            </a:r>
            <a:r>
              <a:rPr lang="en-US" dirty="0"/>
              <a:t>Problems of Change Management in Digital Transformation </a:t>
            </a:r>
            <a:endParaRPr lang="en-US" dirty="0" smtClean="0"/>
          </a:p>
          <a:p>
            <a:pPr>
              <a:buFont typeface="Courier New" panose="02070309020205020404" pitchFamily="49" charset="0"/>
              <a:buChar char="o"/>
            </a:pPr>
            <a:r>
              <a:rPr lang="en-US" dirty="0" smtClean="0"/>
              <a:t>2. Change </a:t>
            </a:r>
            <a:r>
              <a:rPr lang="en-US" dirty="0"/>
              <a:t>Management Strategies for SMBs </a:t>
            </a:r>
            <a:endParaRPr lang="en-US" dirty="0" smtClean="0"/>
          </a:p>
          <a:p>
            <a:pPr>
              <a:buFont typeface="Courier New" panose="02070309020205020404" pitchFamily="49" charset="0"/>
              <a:buChar char="o"/>
            </a:pPr>
            <a:r>
              <a:rPr lang="en-US" dirty="0" smtClean="0"/>
              <a:t>3. Make </a:t>
            </a:r>
            <a:r>
              <a:rPr lang="en-US" dirty="0"/>
              <a:t>Sure the Change Is Necessary and Desirable </a:t>
            </a:r>
            <a:endParaRPr lang="en-US" dirty="0" smtClean="0"/>
          </a:p>
          <a:p>
            <a:pPr>
              <a:buFont typeface="Courier New" panose="02070309020205020404" pitchFamily="49" charset="0"/>
              <a:buChar char="o"/>
            </a:pPr>
            <a:r>
              <a:rPr lang="en-US" dirty="0" smtClean="0"/>
              <a:t>4. Minimize </a:t>
            </a:r>
            <a:r>
              <a:rPr lang="en-US" dirty="0"/>
              <a:t>Disruption </a:t>
            </a:r>
            <a:endParaRPr lang="en-US" dirty="0" smtClean="0"/>
          </a:p>
          <a:p>
            <a:pPr>
              <a:buFont typeface="Courier New" panose="02070309020205020404" pitchFamily="49" charset="0"/>
              <a:buChar char="o"/>
            </a:pPr>
            <a:r>
              <a:rPr lang="en-US" dirty="0" smtClean="0"/>
              <a:t>5. Promote </a:t>
            </a:r>
            <a:r>
              <a:rPr lang="en-US" dirty="0"/>
              <a:t>Communication </a:t>
            </a:r>
            <a:endParaRPr lang="en-US" dirty="0" smtClean="0"/>
          </a:p>
          <a:p>
            <a:pPr>
              <a:buFont typeface="Courier New" panose="02070309020205020404" pitchFamily="49" charset="0"/>
              <a:buChar char="o"/>
            </a:pPr>
            <a:r>
              <a:rPr lang="en-US" dirty="0" smtClean="0"/>
              <a:t>6. Recognize </a:t>
            </a:r>
            <a:r>
              <a:rPr lang="en-US" dirty="0"/>
              <a:t>That Change Is the Norm, Not the Exception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0329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280920" cy="48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11760" y="6093296"/>
            <a:ext cx="3101939" cy="369332"/>
          </a:xfrm>
          <a:prstGeom prst="rect">
            <a:avLst/>
          </a:prstGeom>
          <a:noFill/>
        </p:spPr>
        <p:txBody>
          <a:bodyPr wrap="none" rtlCol="0">
            <a:spAutoFit/>
          </a:bodyPr>
          <a:lstStyle/>
          <a:p>
            <a:r>
              <a:rPr lang="en-GB" dirty="0" smtClean="0"/>
              <a:t>Key factors in achieving change</a:t>
            </a:r>
            <a:endParaRPr lang="en-GB" dirty="0"/>
          </a:p>
        </p:txBody>
      </p:sp>
    </p:spTree>
    <p:extLst>
      <p:ext uri="{BB962C8B-B14F-4D97-AF65-F5344CB8AC3E}">
        <p14:creationId xmlns:p14="http://schemas.microsoft.com/office/powerpoint/2010/main" val="345719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Major changes that are required in order for an organization</a:t>
            </a:r>
            <a:endParaRPr lang="en-GB" dirty="0"/>
          </a:p>
        </p:txBody>
      </p:sp>
      <p:sp>
        <p:nvSpPr>
          <p:cNvPr id="3" name="Content Placeholder 2"/>
          <p:cNvSpPr>
            <a:spLocks noGrp="1"/>
          </p:cNvSpPr>
          <p:nvPr>
            <p:ph idx="1"/>
          </p:nvPr>
        </p:nvSpPr>
        <p:spPr/>
        <p:txBody>
          <a:bodyPr/>
          <a:lstStyle/>
          <a:p>
            <a:pPr>
              <a:buFont typeface="Wingdings" pitchFamily="2" charset="2"/>
              <a:buChar char="v"/>
            </a:pPr>
            <a:r>
              <a:rPr lang="en-GB" dirty="0" smtClean="0"/>
              <a:t> </a:t>
            </a:r>
            <a:r>
              <a:rPr lang="en-GB" sz="2000" dirty="0" smtClean="0"/>
              <a:t>management buy-in and ownership; </a:t>
            </a:r>
          </a:p>
          <a:p>
            <a:pPr>
              <a:buFont typeface="Wingdings" pitchFamily="2" charset="2"/>
              <a:buChar char="v"/>
            </a:pPr>
            <a:r>
              <a:rPr lang="en-GB" sz="2000" dirty="0" smtClean="0"/>
              <a:t> effective project management;  </a:t>
            </a:r>
          </a:p>
          <a:p>
            <a:pPr>
              <a:buFont typeface="Wingdings" pitchFamily="2" charset="2"/>
              <a:buChar char="v"/>
            </a:pPr>
            <a:r>
              <a:rPr lang="en-GB" sz="2000" dirty="0" smtClean="0"/>
              <a:t>action to attract and keep the right staff to achieve change;  </a:t>
            </a:r>
          </a:p>
          <a:p>
            <a:pPr>
              <a:buFont typeface="Wingdings" pitchFamily="2" charset="2"/>
              <a:buChar char="v"/>
            </a:pPr>
            <a:r>
              <a:rPr lang="en-GB" sz="2000" dirty="0" smtClean="0"/>
              <a:t>employee ownership of change.</a:t>
            </a:r>
            <a:endParaRPr lang="en-GB" sz="2000" dirty="0"/>
          </a:p>
        </p:txBody>
      </p:sp>
    </p:spTree>
    <p:extLst>
      <p:ext uri="{BB962C8B-B14F-4D97-AF65-F5344CB8AC3E}">
        <p14:creationId xmlns:p14="http://schemas.microsoft.com/office/powerpoint/2010/main" val="161843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2074"/>
          </a:xfrm>
        </p:spPr>
        <p:txBody>
          <a:bodyPr>
            <a:noAutofit/>
          </a:bodyPr>
          <a:lstStyle/>
          <a:p>
            <a:r>
              <a:rPr lang="en-GB" sz="1800" dirty="0" smtClean="0"/>
              <a:t>The challenges of sell-side e-commerce implementation</a:t>
            </a:r>
            <a:endParaRPr lang="en-GB" sz="1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528" y="836712"/>
            <a:ext cx="8496944"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77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rPr>
              <a:t>T</a:t>
            </a:r>
            <a:r>
              <a:rPr lang="en-GB" dirty="0" smtClean="0">
                <a:solidFill>
                  <a:schemeClr val="accent2"/>
                </a:solidFill>
              </a:rPr>
              <a:t>he main challenges</a:t>
            </a:r>
            <a:endParaRPr lang="en-GB" dirty="0">
              <a:solidFill>
                <a:schemeClr val="accent2"/>
              </a:solidFill>
            </a:endParaRPr>
          </a:p>
        </p:txBody>
      </p:sp>
      <p:sp>
        <p:nvSpPr>
          <p:cNvPr id="3" name="Content Placeholder 2"/>
          <p:cNvSpPr>
            <a:spLocks noGrp="1"/>
          </p:cNvSpPr>
          <p:nvPr>
            <p:ph idx="1"/>
          </p:nvPr>
        </p:nvSpPr>
        <p:spPr/>
        <p:txBody>
          <a:bodyPr>
            <a:normAutofit/>
          </a:bodyPr>
          <a:lstStyle/>
          <a:p>
            <a:r>
              <a:rPr lang="en-GB" dirty="0" smtClean="0"/>
              <a:t> Strategy – Limited capabilities to integrate Internet strategy into core marketing and business strategy </a:t>
            </a:r>
          </a:p>
          <a:p>
            <a:r>
              <a:rPr lang="en-GB" dirty="0" smtClean="0"/>
              <a:t> Structure – Structural and process issues are indicated by the challenges of gaining resource and buy-in from traditional marketing and IT functions.  </a:t>
            </a:r>
          </a:p>
          <a:p>
            <a:r>
              <a:rPr lang="en-GB" dirty="0" smtClean="0"/>
              <a:t>Skills and staff – These issues were indicated by difficulties in finding specialist staff or agencies.</a:t>
            </a:r>
          </a:p>
          <a:p>
            <a:endParaRPr lang="en-GB" dirty="0"/>
          </a:p>
        </p:txBody>
      </p:sp>
    </p:spTree>
    <p:extLst>
      <p:ext uri="{BB962C8B-B14F-4D97-AF65-F5344CB8AC3E}">
        <p14:creationId xmlns:p14="http://schemas.microsoft.com/office/powerpoint/2010/main" val="417836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rPr>
              <a:t>The main </a:t>
            </a:r>
            <a:r>
              <a:rPr lang="en-GB" dirty="0" smtClean="0">
                <a:solidFill>
                  <a:schemeClr val="accent2"/>
                </a:solidFill>
              </a:rPr>
              <a:t>challenges Cont..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 Gaining buy-in and budget consistent with audience media consumption and value generated  Conflicts of ownership and tensions between a digital marketing team, traditional marketing, IT, and finance and senior management</a:t>
            </a:r>
          </a:p>
          <a:p>
            <a:r>
              <a:rPr lang="en-GB" dirty="0" smtClean="0"/>
              <a:t> Coordination with different channels in conjunction with teams managing marketing programmes elsewhere in the business</a:t>
            </a:r>
          </a:p>
          <a:p>
            <a:r>
              <a:rPr lang="en-GB" dirty="0" smtClean="0"/>
              <a:t> Managing and integrating customer information about characteristics and behaviours collected online</a:t>
            </a:r>
          </a:p>
          <a:p>
            <a:r>
              <a:rPr lang="en-GB" dirty="0" smtClean="0"/>
              <a:t> Achieving a unified reporting and performance improvement process throughout the business including reporting, analysis and auctioning suggested changes</a:t>
            </a:r>
          </a:p>
          <a:p>
            <a:r>
              <a:rPr lang="en-GB" dirty="0" smtClean="0"/>
              <a:t> Structuring the specialist digital team and integrating into the organization by changing responsibilities elsewhere in the organization</a:t>
            </a:r>
          </a:p>
          <a:p>
            <a:r>
              <a:rPr lang="en-GB" dirty="0" smtClean="0"/>
              <a:t> Insourcing </a:t>
            </a:r>
            <a:r>
              <a:rPr lang="en-GB" dirty="0" err="1" smtClean="0"/>
              <a:t>vs</a:t>
            </a:r>
            <a:r>
              <a:rPr lang="en-GB" dirty="0" smtClean="0"/>
              <a:t> outsourcing online marketing tactics, i.e. search, affiliate, e-mail marketing</a:t>
            </a:r>
            <a:r>
              <a:rPr lang="en-GB" smtClean="0"/>
              <a:t>, PR  </a:t>
            </a:r>
            <a:r>
              <a:rPr lang="en-GB" dirty="0" smtClean="0"/>
              <a:t>Staff recruitment and retention since there is a shortage of e-marketing skills </a:t>
            </a:r>
            <a:r>
              <a:rPr lang="en-GB" smtClean="0"/>
              <a:t>given the rapid </a:t>
            </a:r>
            <a:r>
              <a:rPr lang="en-GB" dirty="0" smtClean="0"/>
              <a:t>growth in demand for these skills, which gives great opportunities for everyone</a:t>
            </a:r>
            <a:endParaRPr lang="en-GB" dirty="0"/>
          </a:p>
        </p:txBody>
      </p:sp>
    </p:spTree>
    <p:extLst>
      <p:ext uri="{BB962C8B-B14F-4D97-AF65-F5344CB8AC3E}">
        <p14:creationId xmlns:p14="http://schemas.microsoft.com/office/powerpoint/2010/main" val="49513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392</TotalTime>
  <Words>4190</Words>
  <Application>Microsoft Office PowerPoint</Application>
  <PresentationFormat>On-screen Show (4:3)</PresentationFormat>
  <Paragraphs>220</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Book Antiqua</vt:lpstr>
      <vt:lpstr>Calibri</vt:lpstr>
      <vt:lpstr>Courier New</vt:lpstr>
      <vt:lpstr>Lucida Sans</vt:lpstr>
      <vt:lpstr>Tunga</vt:lpstr>
      <vt:lpstr>Wingdings</vt:lpstr>
      <vt:lpstr>Angles</vt:lpstr>
      <vt:lpstr>Chapter-6 Implementation of E-Business systems </vt:lpstr>
      <vt:lpstr>INTRODUCTION  CHANGE MANAGEMENT</vt:lpstr>
      <vt:lpstr>The challenges of implementing and managing e-commerce</vt:lpstr>
      <vt:lpstr>The challenges of e-business transformation</vt:lpstr>
      <vt:lpstr>PowerPoint Presentation</vt:lpstr>
      <vt:lpstr>Major changes that are required in order for an organization</vt:lpstr>
      <vt:lpstr>The challenges of sell-side e-commerce implementation</vt:lpstr>
      <vt:lpstr>The main challenges</vt:lpstr>
      <vt:lpstr>The main challenges Cont..</vt:lpstr>
      <vt:lpstr>Different types of change in business</vt:lpstr>
      <vt:lpstr>Classifying types of organizational change</vt:lpstr>
      <vt:lpstr> Different forms of organizational change</vt:lpstr>
      <vt:lpstr>Business process management</vt:lpstr>
      <vt:lpstr>Discontinuous process change</vt:lpstr>
      <vt:lpstr>The BPR concept </vt:lpstr>
      <vt:lpstr>Analysis and design</vt:lpstr>
      <vt:lpstr>Workflow management</vt:lpstr>
      <vt:lpstr>What type of workflow applications will exist in a company? For a B2B company, e-business applications of workflow might include:</vt:lpstr>
      <vt:lpstr>Process modelling</vt:lpstr>
      <vt:lpstr>Task analysis and task decomposition</vt:lpstr>
      <vt:lpstr>PowerPoint Presentation</vt:lpstr>
      <vt:lpstr>PowerPoint Presentation</vt:lpstr>
      <vt:lpstr>Data modelling</vt:lpstr>
      <vt:lpstr>PowerPoint Presentation</vt:lpstr>
      <vt:lpstr>Design for e-business</vt:lpstr>
      <vt:lpstr> Architectural design of e-business systems </vt:lpstr>
      <vt:lpstr>E-business Architecture</vt:lpstr>
      <vt:lpstr>E-Business Architecture for B2C company</vt:lpstr>
      <vt:lpstr>User-centred site design</vt:lpstr>
      <vt:lpstr>PowerPoint Presentation</vt:lpstr>
      <vt:lpstr>Implementation and maintenance</vt:lpstr>
      <vt:lpstr>PowerPoint Presentation</vt:lpstr>
      <vt:lpstr> Alternatives for acquiring e-business systems </vt:lpstr>
      <vt:lpstr>The Source of the system and  selection of Solutions</vt:lpstr>
      <vt:lpstr>Testing &amp;  Testing process</vt:lpstr>
      <vt:lpstr>PowerPoint Presentation</vt:lpstr>
      <vt:lpstr>Database creation and data migration</vt:lpstr>
      <vt:lpstr>PowerPoint Presentation</vt:lpstr>
      <vt:lpstr>Group presentation Topics</vt:lpstr>
      <vt:lpstr>Presentation topics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Chapter-6 Implementation </dc:title>
  <dc:creator>user</dc:creator>
  <cp:lastModifiedBy>hp</cp:lastModifiedBy>
  <cp:revision>73</cp:revision>
  <dcterms:created xsi:type="dcterms:W3CDTF">2023-01-24T18:42:25Z</dcterms:created>
  <dcterms:modified xsi:type="dcterms:W3CDTF">2023-12-13T06:21:12Z</dcterms:modified>
</cp:coreProperties>
</file>