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81" r:id="rId1"/>
  </p:sldMasterIdLst>
  <p:notesMasterIdLst>
    <p:notesMasterId r:id="rId1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313" r:id="rId22"/>
    <p:sldId id="314" r:id="rId23"/>
    <p:sldId id="315" r:id="rId24"/>
    <p:sldId id="316" r:id="rId25"/>
    <p:sldId id="317" r:id="rId26"/>
    <p:sldId id="318" r:id="rId27"/>
    <p:sldId id="319" r:id="rId28"/>
    <p:sldId id="320" r:id="rId29"/>
    <p:sldId id="321" r:id="rId30"/>
    <p:sldId id="322" r:id="rId31"/>
    <p:sldId id="324" r:id="rId32"/>
    <p:sldId id="323"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 id="337" r:id="rId46"/>
    <p:sldId id="338" r:id="rId47"/>
    <p:sldId id="339" r:id="rId48"/>
    <p:sldId id="863" r:id="rId49"/>
    <p:sldId id="556" r:id="rId50"/>
    <p:sldId id="557" r:id="rId51"/>
    <p:sldId id="558" r:id="rId52"/>
    <p:sldId id="559" r:id="rId53"/>
    <p:sldId id="527" r:id="rId54"/>
    <p:sldId id="528" r:id="rId55"/>
    <p:sldId id="818" r:id="rId56"/>
    <p:sldId id="530" r:id="rId57"/>
    <p:sldId id="682" r:id="rId58"/>
    <p:sldId id="806" r:id="rId59"/>
    <p:sldId id="807" r:id="rId60"/>
    <p:sldId id="808" r:id="rId61"/>
    <p:sldId id="810" r:id="rId62"/>
    <p:sldId id="811" r:id="rId63"/>
    <p:sldId id="812" r:id="rId64"/>
    <p:sldId id="813" r:id="rId65"/>
    <p:sldId id="814" r:id="rId66"/>
    <p:sldId id="815" r:id="rId67"/>
    <p:sldId id="816" r:id="rId68"/>
    <p:sldId id="817" r:id="rId69"/>
    <p:sldId id="683" r:id="rId70"/>
    <p:sldId id="819" r:id="rId71"/>
    <p:sldId id="820" r:id="rId72"/>
    <p:sldId id="821" r:id="rId73"/>
    <p:sldId id="822" r:id="rId74"/>
    <p:sldId id="823" r:id="rId75"/>
    <p:sldId id="824" r:id="rId76"/>
    <p:sldId id="825" r:id="rId77"/>
    <p:sldId id="826" r:id="rId78"/>
    <p:sldId id="827" r:id="rId79"/>
    <p:sldId id="828" r:id="rId80"/>
    <p:sldId id="829" r:id="rId81"/>
    <p:sldId id="830" r:id="rId82"/>
    <p:sldId id="831" r:id="rId83"/>
    <p:sldId id="832" r:id="rId84"/>
    <p:sldId id="833" r:id="rId85"/>
    <p:sldId id="834" r:id="rId86"/>
    <p:sldId id="835" r:id="rId87"/>
    <p:sldId id="836" r:id="rId88"/>
    <p:sldId id="837" r:id="rId89"/>
    <p:sldId id="838" r:id="rId90"/>
    <p:sldId id="839" r:id="rId91"/>
    <p:sldId id="840" r:id="rId92"/>
    <p:sldId id="841" r:id="rId93"/>
    <p:sldId id="842" r:id="rId94"/>
    <p:sldId id="843" r:id="rId95"/>
    <p:sldId id="844" r:id="rId96"/>
    <p:sldId id="845" r:id="rId97"/>
    <p:sldId id="846" r:id="rId98"/>
    <p:sldId id="847" r:id="rId99"/>
    <p:sldId id="848" r:id="rId100"/>
    <p:sldId id="849" r:id="rId101"/>
    <p:sldId id="850" r:id="rId102"/>
    <p:sldId id="851" r:id="rId103"/>
    <p:sldId id="852" r:id="rId104"/>
    <p:sldId id="853" r:id="rId105"/>
    <p:sldId id="854" r:id="rId106"/>
    <p:sldId id="855" r:id="rId107"/>
    <p:sldId id="856" r:id="rId108"/>
    <p:sldId id="857" r:id="rId109"/>
    <p:sldId id="858" r:id="rId110"/>
    <p:sldId id="859" r:id="rId111"/>
    <p:sldId id="860" r:id="rId112"/>
    <p:sldId id="861" r:id="rId113"/>
    <p:sldId id="864" r:id="rId114"/>
    <p:sldId id="865" r:id="rId115"/>
    <p:sldId id="867" r:id="rId116"/>
    <p:sldId id="866" r:id="rId117"/>
    <p:sldId id="868" r:id="rId118"/>
    <p:sldId id="869" r:id="rId119"/>
    <p:sldId id="870" r:id="rId120"/>
    <p:sldId id="871" r:id="rId121"/>
    <p:sldId id="872" r:id="rId122"/>
    <p:sldId id="873" r:id="rId123"/>
    <p:sldId id="874" r:id="rId124"/>
    <p:sldId id="875" r:id="rId125"/>
    <p:sldId id="876" r:id="rId126"/>
    <p:sldId id="877" r:id="rId127"/>
    <p:sldId id="878" r:id="rId128"/>
    <p:sldId id="879" r:id="rId129"/>
    <p:sldId id="883" r:id="rId130"/>
    <p:sldId id="884" r:id="rId131"/>
    <p:sldId id="885" r:id="rId132"/>
    <p:sldId id="880" r:id="rId133"/>
    <p:sldId id="881" r:id="rId134"/>
    <p:sldId id="886" r:id="rId135"/>
    <p:sldId id="889" r:id="rId136"/>
    <p:sldId id="887" r:id="rId137"/>
    <p:sldId id="890" r:id="rId138"/>
    <p:sldId id="888" r:id="rId139"/>
    <p:sldId id="893" r:id="rId140"/>
    <p:sldId id="895" r:id="rId141"/>
    <p:sldId id="896" r:id="rId142"/>
    <p:sldId id="894" r:id="rId143"/>
    <p:sldId id="892" r:id="rId144"/>
    <p:sldId id="897" r:id="rId145"/>
    <p:sldId id="898" r:id="rId146"/>
    <p:sldId id="899" r:id="rId147"/>
    <p:sldId id="900" r:id="rId148"/>
    <p:sldId id="901" r:id="rId149"/>
    <p:sldId id="902" r:id="rId150"/>
    <p:sldId id="862" r:id="rId151"/>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584205-EECC-4626-AD02-C2CB8B90969A}">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313"/>
            <p14:sldId id="314"/>
            <p14:sldId id="315"/>
            <p14:sldId id="316"/>
            <p14:sldId id="317"/>
            <p14:sldId id="318"/>
            <p14:sldId id="319"/>
            <p14:sldId id="320"/>
            <p14:sldId id="321"/>
            <p14:sldId id="322"/>
            <p14:sldId id="324"/>
            <p14:sldId id="323"/>
            <p14:sldId id="325"/>
            <p14:sldId id="326"/>
            <p14:sldId id="327"/>
            <p14:sldId id="328"/>
            <p14:sldId id="329"/>
            <p14:sldId id="330"/>
            <p14:sldId id="331"/>
            <p14:sldId id="332"/>
            <p14:sldId id="333"/>
            <p14:sldId id="334"/>
            <p14:sldId id="335"/>
            <p14:sldId id="336"/>
            <p14:sldId id="337"/>
            <p14:sldId id="338"/>
            <p14:sldId id="339"/>
            <p14:sldId id="863"/>
            <p14:sldId id="556"/>
            <p14:sldId id="557"/>
            <p14:sldId id="558"/>
            <p14:sldId id="559"/>
            <p14:sldId id="527"/>
            <p14:sldId id="528"/>
            <p14:sldId id="818"/>
            <p14:sldId id="530"/>
            <p14:sldId id="682"/>
            <p14:sldId id="806"/>
            <p14:sldId id="807"/>
            <p14:sldId id="808"/>
            <p14:sldId id="810"/>
            <p14:sldId id="811"/>
            <p14:sldId id="812"/>
            <p14:sldId id="813"/>
            <p14:sldId id="814"/>
            <p14:sldId id="815"/>
            <p14:sldId id="816"/>
            <p14:sldId id="817"/>
            <p14:sldId id="683"/>
            <p14:sldId id="819"/>
            <p14:sldId id="820"/>
            <p14:sldId id="821"/>
            <p14:sldId id="822"/>
            <p14:sldId id="823"/>
            <p14:sldId id="824"/>
            <p14:sldId id="825"/>
            <p14:sldId id="826"/>
            <p14:sldId id="827"/>
            <p14:sldId id="828"/>
            <p14:sldId id="829"/>
            <p14:sldId id="830"/>
            <p14:sldId id="831"/>
            <p14:sldId id="832"/>
            <p14:sldId id="833"/>
            <p14:sldId id="834"/>
            <p14:sldId id="835"/>
            <p14:sldId id="836"/>
            <p14:sldId id="837"/>
            <p14:sldId id="838"/>
            <p14:sldId id="839"/>
            <p14:sldId id="840"/>
            <p14:sldId id="841"/>
            <p14:sldId id="842"/>
            <p14:sldId id="843"/>
            <p14:sldId id="844"/>
            <p14:sldId id="845"/>
            <p14:sldId id="846"/>
            <p14:sldId id="847"/>
            <p14:sldId id="848"/>
            <p14:sldId id="849"/>
            <p14:sldId id="850"/>
            <p14:sldId id="851"/>
            <p14:sldId id="852"/>
            <p14:sldId id="853"/>
            <p14:sldId id="854"/>
            <p14:sldId id="855"/>
            <p14:sldId id="856"/>
            <p14:sldId id="857"/>
            <p14:sldId id="858"/>
            <p14:sldId id="859"/>
            <p14:sldId id="860"/>
            <p14:sldId id="861"/>
            <p14:sldId id="864"/>
            <p14:sldId id="865"/>
            <p14:sldId id="867"/>
            <p14:sldId id="866"/>
            <p14:sldId id="868"/>
            <p14:sldId id="869"/>
            <p14:sldId id="870"/>
            <p14:sldId id="871"/>
            <p14:sldId id="872"/>
            <p14:sldId id="873"/>
            <p14:sldId id="874"/>
            <p14:sldId id="875"/>
            <p14:sldId id="876"/>
            <p14:sldId id="877"/>
            <p14:sldId id="878"/>
            <p14:sldId id="879"/>
            <p14:sldId id="883"/>
            <p14:sldId id="884"/>
            <p14:sldId id="885"/>
            <p14:sldId id="880"/>
            <p14:sldId id="881"/>
            <p14:sldId id="886"/>
            <p14:sldId id="889"/>
            <p14:sldId id="887"/>
            <p14:sldId id="890"/>
            <p14:sldId id="888"/>
            <p14:sldId id="893"/>
            <p14:sldId id="895"/>
            <p14:sldId id="896"/>
            <p14:sldId id="894"/>
            <p14:sldId id="892"/>
            <p14:sldId id="897"/>
            <p14:sldId id="898"/>
            <p14:sldId id="899"/>
            <p14:sldId id="900"/>
            <p14:sldId id="901"/>
            <p14:sldId id="902"/>
          </p14:sldIdLst>
        </p14:section>
        <p14:section name="Untitled Section" id="{1F16A97C-64AE-40A5-91CF-835EFE1DBB52}">
          <p14:sldIdLst>
            <p14:sldId id="862"/>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1317" autoAdjust="0"/>
  </p:normalViewPr>
  <p:slideViewPr>
    <p:cSldViewPr>
      <p:cViewPr varScale="1">
        <p:scale>
          <a:sx n="67" d="100"/>
          <a:sy n="67" d="100"/>
        </p:scale>
        <p:origin x="-1494" y="-102"/>
      </p:cViewPr>
      <p:guideLst>
        <p:guide orient="horz" pos="2160"/>
        <p:guide pos="2880"/>
      </p:guideLst>
    </p:cSldViewPr>
  </p:slideViewPr>
  <p:outlineViewPr>
    <p:cViewPr>
      <p:scale>
        <a:sx n="33" d="100"/>
        <a:sy n="33" d="100"/>
      </p:scale>
      <p:origin x="0" y="193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dirty="0"/>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3853F627-5D23-4AF3-90CF-DDFD2D15486E}" type="datetimeFigureOut">
              <a:rPr lang="en-US" smtClean="0"/>
              <a:pPr/>
              <a:t>8/3/2023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33A88CD6-F6F2-45BC-AD5B-FA82B83E8195}" type="slidenum">
              <a:rPr lang="en-US" smtClean="0"/>
              <a:pPr/>
              <a:t>‹#›</a:t>
            </a:fld>
            <a:endParaRPr lang="en-US" dirty="0"/>
          </a:p>
        </p:txBody>
      </p:sp>
    </p:spTree>
    <p:extLst>
      <p:ext uri="{BB962C8B-B14F-4D97-AF65-F5344CB8AC3E}">
        <p14:creationId xmlns:p14="http://schemas.microsoft.com/office/powerpoint/2010/main" val="1916256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E2F002-19C5-4051-B634-32F24F6BE75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24000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A88CD6-F6F2-45BC-AD5B-FA82B83E8195}" type="slidenum">
              <a:rPr lang="en-US" smtClean="0"/>
              <a:pPr/>
              <a:t>32</a:t>
            </a:fld>
            <a:endParaRPr lang="en-US" dirty="0"/>
          </a:p>
        </p:txBody>
      </p:sp>
    </p:spTree>
    <p:extLst>
      <p:ext uri="{BB962C8B-B14F-4D97-AF65-F5344CB8AC3E}">
        <p14:creationId xmlns:p14="http://schemas.microsoft.com/office/powerpoint/2010/main" val="123169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A88CD6-F6F2-45BC-AD5B-FA82B83E8195}" type="slidenum">
              <a:rPr lang="en-US" smtClean="0"/>
              <a:pPr/>
              <a:t>114</a:t>
            </a:fld>
            <a:endParaRPr lang="en-US" dirty="0"/>
          </a:p>
        </p:txBody>
      </p:sp>
    </p:spTree>
    <p:extLst>
      <p:ext uri="{BB962C8B-B14F-4D97-AF65-F5344CB8AC3E}">
        <p14:creationId xmlns:p14="http://schemas.microsoft.com/office/powerpoint/2010/main" val="120028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A88CD6-F6F2-45BC-AD5B-FA82B83E8195}" type="slidenum">
              <a:rPr lang="en-US" smtClean="0"/>
              <a:pPr/>
              <a:t>130</a:t>
            </a:fld>
            <a:endParaRPr lang="en-US" dirty="0"/>
          </a:p>
        </p:txBody>
      </p:sp>
    </p:spTree>
    <p:extLst>
      <p:ext uri="{BB962C8B-B14F-4D97-AF65-F5344CB8AC3E}">
        <p14:creationId xmlns:p14="http://schemas.microsoft.com/office/powerpoint/2010/main" val="1686562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E5D29C-69AD-4ED7-A9A5-296A21ECC677}" type="datetime1">
              <a:rPr lang="en-US" smtClean="0"/>
              <a:t>8/3/2023</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70A62161-4B57-4F53-91AC-2E008210E807}"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2615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3D7EA-B0FF-4E34-8277-5B1405298102}" type="datetime1">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62161-4B57-4F53-91AC-2E008210E807}" type="slidenum">
              <a:rPr lang="en-US" smtClean="0"/>
              <a:t>‹#›</a:t>
            </a:fld>
            <a:endParaRPr lang="en-US"/>
          </a:p>
        </p:txBody>
      </p:sp>
    </p:spTree>
    <p:extLst>
      <p:ext uri="{BB962C8B-B14F-4D97-AF65-F5344CB8AC3E}">
        <p14:creationId xmlns:p14="http://schemas.microsoft.com/office/powerpoint/2010/main" val="1133325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9FB0D6-EFC5-44C9-B92F-944D607AC335}" type="datetime1">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62161-4B57-4F53-91AC-2E008210E807}"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21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58E93-1CE6-4C60-ADEE-617928138ECD}" type="datetime1">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62161-4B57-4F53-91AC-2E008210E807}"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903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87F0C2-4C6C-4B42-99D1-E73716702FE5}" type="datetime1">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62161-4B57-4F53-91AC-2E008210E807}"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51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E85A4D-D9C7-450D-BE87-D483BB986C6F}" type="datetime1">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62161-4B57-4F53-91AC-2E008210E807}"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469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56F88E-B790-48F3-8F54-6A6693DFF6C5}" type="datetime1">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62161-4B57-4F53-91AC-2E008210E807}" type="slidenum">
              <a:rPr lang="en-US" smtClean="0"/>
              <a:t>‹#›</a:t>
            </a:fld>
            <a:endParaRPr lang="en-US"/>
          </a:p>
        </p:txBody>
      </p:sp>
    </p:spTree>
    <p:extLst>
      <p:ext uri="{BB962C8B-B14F-4D97-AF65-F5344CB8AC3E}">
        <p14:creationId xmlns:p14="http://schemas.microsoft.com/office/powerpoint/2010/main" val="1764712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16E79E-A624-4279-9F9F-0EAF3FE30D29}" type="datetime1">
              <a:rPr lang="en-US" smtClean="0"/>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a:t>
            </a:fld>
            <a:endParaRPr lang="en-US"/>
          </a:p>
        </p:txBody>
      </p:sp>
    </p:spTree>
    <p:extLst>
      <p:ext uri="{BB962C8B-B14F-4D97-AF65-F5344CB8AC3E}">
        <p14:creationId xmlns:p14="http://schemas.microsoft.com/office/powerpoint/2010/main" val="9285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1A8DE-23BB-4528-97C3-553F127F7BC5}" type="datetime1">
              <a:rPr lang="en-US" smtClean="0"/>
              <a:t>8/3/2023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62161-4B57-4F53-91AC-2E008210E807}" type="slidenum">
              <a:rPr lang="en-US" smtClean="0"/>
              <a:t>‹#›</a:t>
            </a:fld>
            <a:endParaRPr lang="en-US"/>
          </a:p>
        </p:txBody>
      </p:sp>
    </p:spTree>
    <p:extLst>
      <p:ext uri="{BB962C8B-B14F-4D97-AF65-F5344CB8AC3E}">
        <p14:creationId xmlns:p14="http://schemas.microsoft.com/office/powerpoint/2010/main" val="258759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6818A3E-EE4A-4C01-9747-83F898066AAC}" type="datetime1">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62161-4B57-4F53-91AC-2E008210E807}"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4854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AA8B179C-2174-4420-BCD5-BF04AC1677F2}" type="datetime1">
              <a:rPr lang="en-US" smtClean="0"/>
              <a:t>8/3/2023</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70A62161-4B57-4F53-91AC-2E008210E807}"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1515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2">
                <a:shade val="80000"/>
              </a:schemeClr>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EDF9AB5-8B61-4679-8F4C-809A9B770139}" type="datetime1">
              <a:rPr lang="en-US" smtClean="0"/>
              <a:pPr/>
              <a:t>8/3/2023</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78D178C-649E-4538-B594-8525D897E615}" type="slidenum">
              <a:rPr lang="en-US" smtClean="0"/>
              <a:pPr/>
              <a:t>‹#›</a:t>
            </a:fld>
            <a:endParaRPr lang="en-US" dirty="0"/>
          </a:p>
        </p:txBody>
      </p:sp>
    </p:spTree>
    <p:extLst>
      <p:ext uri="{BB962C8B-B14F-4D97-AF65-F5344CB8AC3E}">
        <p14:creationId xmlns:p14="http://schemas.microsoft.com/office/powerpoint/2010/main" val="626705502"/>
      </p:ext>
    </p:extLst>
  </p:cSld>
  <p:clrMap bg1="lt1" tx1="dk1" bg2="lt2" tx2="dk2" accent1="accent1" accent2="accent2" accent3="accent3" accent4="accent4" accent5="accent5" accent6="accent6" hlink="hlink" folHlink="folHlink"/>
  <p:sldLayoutIdLst>
    <p:sldLayoutId id="2147484682" r:id="rId1"/>
    <p:sldLayoutId id="2147484683" r:id="rId2"/>
    <p:sldLayoutId id="2147484684" r:id="rId3"/>
    <p:sldLayoutId id="2147484685" r:id="rId4"/>
    <p:sldLayoutId id="2147484686" r:id="rId5"/>
    <p:sldLayoutId id="2147484687" r:id="rId6"/>
    <p:sldLayoutId id="2147484688" r:id="rId7"/>
    <p:sldLayoutId id="2147484689" r:id="rId8"/>
    <p:sldLayoutId id="2147484690" r:id="rId9"/>
    <p:sldLayoutId id="2147484691" r:id="rId10"/>
    <p:sldLayoutId id="2147484692" r:id="rId11"/>
  </p:sldLayoutIdLst>
  <p:hf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639571"/>
            <a:ext cx="8686799" cy="4008629"/>
          </a:xfrm>
        </p:spPr>
        <p:txBody>
          <a:bodyPr>
            <a:normAutofit/>
          </a:bodyPr>
          <a:lstStyle/>
          <a:p>
            <a:pPr algn="ctr">
              <a:lnSpc>
                <a:spcPct val="150000"/>
              </a:lnSpc>
            </a:pPr>
            <a:r>
              <a:rPr lang="en-US" dirty="0">
                <a:latin typeface="Nyala" panose="02000504070300020003" pitchFamily="2" charset="0"/>
              </a:rPr>
              <a:t/>
            </a:r>
            <a:br>
              <a:rPr lang="en-US" dirty="0">
                <a:latin typeface="Nyala" panose="02000504070300020003" pitchFamily="2" charset="0"/>
              </a:rPr>
            </a:br>
            <a:r>
              <a:rPr lang="en-US" dirty="0">
                <a:latin typeface="Nyala" panose="02000504070300020003" pitchFamily="2" charset="0"/>
              </a:rPr>
              <a:t>HISTORY OF </a:t>
            </a:r>
            <a:r>
              <a:rPr lang="en-US">
                <a:latin typeface="Nyala" panose="02000504070300020003" pitchFamily="2" charset="0"/>
              </a:rPr>
              <a:t>ETHIOPIA AND  </a:t>
            </a:r>
            <a:r>
              <a:rPr lang="en-US" dirty="0">
                <a:latin typeface="Nyala" panose="02000504070300020003" pitchFamily="2" charset="0"/>
              </a:rPr>
              <a:t>THE HORN, </a:t>
            </a:r>
          </a:p>
        </p:txBody>
      </p:sp>
      <p:sp>
        <p:nvSpPr>
          <p:cNvPr id="3" name="Subtitle 2"/>
          <p:cNvSpPr>
            <a:spLocks noGrp="1"/>
          </p:cNvSpPr>
          <p:nvPr>
            <p:ph type="subTitle" idx="1"/>
          </p:nvPr>
        </p:nvSpPr>
        <p:spPr>
          <a:xfrm>
            <a:off x="2514600" y="4114800"/>
            <a:ext cx="5114778" cy="1101248"/>
          </a:xfrm>
        </p:spPr>
        <p:txBody>
          <a:bodyPr/>
          <a:lstStyle/>
          <a:p>
            <a:r>
              <a:rPr lang="en-US" dirty="0"/>
              <a:t>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A5D74A-D245-48E4-B1CF-BC31E32D2BEF}" type="datetime1">
              <a:rPr kumimoji="0" lang="en-US" sz="1000" b="0" i="0" u="none" strike="noStrike" kern="1200" cap="none" spc="0" normalizeH="0" baseline="0" noProof="0" smtClean="0">
                <a:ln>
                  <a:noFill/>
                </a:ln>
                <a:solidFill>
                  <a:srgbClr val="FFFFFF"/>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FFFFFF"/>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FFFFFF"/>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a:ln>
                <a:noFill/>
              </a:ln>
              <a:solidFill>
                <a:srgbClr val="FFFFFF"/>
              </a:solidFill>
              <a:effectLst/>
              <a:uLnTx/>
              <a:uFillTx/>
              <a:latin typeface="Trebuchet MS"/>
              <a:ea typeface="+mn-ea"/>
              <a:cs typeface="+mn-cs"/>
            </a:endParaRPr>
          </a:p>
        </p:txBody>
      </p:sp>
    </p:spTree>
    <p:extLst>
      <p:ext uri="{BB962C8B-B14F-4D97-AF65-F5344CB8AC3E}">
        <p14:creationId xmlns:p14="http://schemas.microsoft.com/office/powerpoint/2010/main" val="317877982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454260"/>
            <a:ext cx="6938509" cy="643280"/>
          </a:xfrm>
        </p:spPr>
        <p:txBody>
          <a:bodyPr>
            <a:normAutofit/>
          </a:bodyPr>
          <a:lstStyle/>
          <a:p>
            <a:r>
              <a:rPr lang="en-US" sz="2400" dirty="0">
                <a:solidFill>
                  <a:srgbClr val="FF0000"/>
                </a:solidFill>
              </a:rPr>
              <a:t>Historiography of Ethiopia and the Horn </a:t>
            </a:r>
          </a:p>
        </p:txBody>
      </p:sp>
      <p:sp>
        <p:nvSpPr>
          <p:cNvPr id="3" name="Content Placeholder 2"/>
          <p:cNvSpPr>
            <a:spLocks noGrp="1"/>
          </p:cNvSpPr>
          <p:nvPr>
            <p:ph idx="1"/>
          </p:nvPr>
        </p:nvSpPr>
        <p:spPr>
          <a:xfrm>
            <a:off x="487724" y="1447801"/>
            <a:ext cx="8427676" cy="4495799"/>
          </a:xfrm>
        </p:spPr>
        <p:txBody>
          <a:bodyPr>
            <a:normAutofit/>
          </a:bodyPr>
          <a:lstStyle/>
          <a:p>
            <a:pPr algn="just"/>
            <a:endParaRPr lang="en-US" dirty="0">
              <a:latin typeface="Garamond" panose="02020404030301010803" pitchFamily="18" charset="0"/>
            </a:endParaRPr>
          </a:p>
          <a:p>
            <a:pPr algn="just"/>
            <a:r>
              <a:rPr lang="en-US" dirty="0">
                <a:latin typeface="Garamond" panose="02020404030301010803" pitchFamily="18" charset="0"/>
              </a:rPr>
              <a:t>History emerged as an academic discipline in the second half of the nineteenth century first in Europe and subsequently in other parts of the world including the US.</a:t>
            </a:r>
          </a:p>
          <a:p>
            <a:pPr algn="just"/>
            <a:r>
              <a:rPr lang="en-US" dirty="0">
                <a:latin typeface="Garamond" panose="02020404030301010803" pitchFamily="18" charset="0"/>
              </a:rPr>
              <a:t> The German historian, Leopold Von Ranke (1795–1886), and his colleagues established history as an independent discipline in Berlin with its own set of methods and concepts by which historians collect evidence of past events, evaluate that evidence, and present a meaningful discussion of the subject. Ranke’s greatest contribution to the scientific study of the past is such that he is considered as the “father of modern historiography.”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F54AE6F-E86F-497A-B019-72A5F6219363}"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407210325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4075C9DC-DBAE-46BA-B494-EE9AD5D92766}"/>
              </a:ext>
            </a:extLst>
          </p:cNvPr>
          <p:cNvSpPr>
            <a:spLocks noGrp="1"/>
          </p:cNvSpPr>
          <p:nvPr>
            <p:ph idx="1"/>
          </p:nvPr>
        </p:nvSpPr>
        <p:spPr>
          <a:xfrm>
            <a:off x="152400" y="0"/>
            <a:ext cx="8915400" cy="6858000"/>
          </a:xfrm>
        </p:spPr>
        <p:txBody>
          <a:bodyPr>
            <a:normAutofit/>
          </a:bodyPr>
          <a:lstStyle/>
          <a:p>
            <a:pPr algn="just">
              <a:defRPr/>
            </a:pPr>
            <a:r>
              <a:rPr lang="en-GB" sz="1800" dirty="0">
                <a:solidFill>
                  <a:srgbClr val="000000"/>
                </a:solidFill>
                <a:latin typeface="+mj-lt"/>
              </a:rPr>
              <a:t>In the course of their movement into various regions, different Oromo branches established </a:t>
            </a:r>
            <a:r>
              <a:rPr lang="en-GB" sz="1800" i="1" dirty="0" err="1">
                <a:solidFill>
                  <a:srgbClr val="000000"/>
                </a:solidFill>
                <a:latin typeface="+mj-lt"/>
              </a:rPr>
              <a:t>Gadaa</a:t>
            </a:r>
            <a:r>
              <a:rPr lang="en-GB" sz="1800" i="1" dirty="0">
                <a:solidFill>
                  <a:srgbClr val="000000"/>
                </a:solidFill>
                <a:latin typeface="+mj-lt"/>
              </a:rPr>
              <a:t> </a:t>
            </a:r>
            <a:r>
              <a:rPr lang="en-GB" sz="1800" dirty="0">
                <a:solidFill>
                  <a:srgbClr val="000000"/>
                </a:solidFill>
                <a:latin typeface="+mj-lt"/>
              </a:rPr>
              <a:t>centres. </a:t>
            </a:r>
          </a:p>
          <a:p>
            <a:pPr marL="82550" indent="0" algn="just">
              <a:buFont typeface="Wingdings 2" panose="05020102010507070707" pitchFamily="18" charset="2"/>
              <a:buNone/>
              <a:defRPr/>
            </a:pPr>
            <a:r>
              <a:rPr lang="en-GB" sz="1800" dirty="0">
                <a:solidFill>
                  <a:srgbClr val="000000"/>
                </a:solidFill>
                <a:latin typeface="+mj-lt"/>
              </a:rPr>
              <a:t>The Five major </a:t>
            </a:r>
            <a:r>
              <a:rPr lang="en-GB" sz="1800" dirty="0" err="1">
                <a:solidFill>
                  <a:srgbClr val="000000"/>
                </a:solidFill>
                <a:latin typeface="+mj-lt"/>
              </a:rPr>
              <a:t>Gadaa</a:t>
            </a:r>
            <a:r>
              <a:rPr lang="en-GB" sz="1800" dirty="0">
                <a:solidFill>
                  <a:srgbClr val="000000"/>
                </a:solidFill>
                <a:latin typeface="+mj-lt"/>
              </a:rPr>
              <a:t> centres</a:t>
            </a:r>
          </a:p>
          <a:p>
            <a:pPr marL="82550" indent="0" algn="just">
              <a:buFont typeface="Wingdings 2" panose="05020102010507070707" pitchFamily="18" charset="2"/>
              <a:buNone/>
              <a:defRPr/>
            </a:pPr>
            <a:endParaRPr lang="en-GB" sz="1800" dirty="0">
              <a:solidFill>
                <a:srgbClr val="000000"/>
              </a:solidFill>
              <a:latin typeface="+mj-lt"/>
            </a:endParaRPr>
          </a:p>
          <a:p>
            <a:pPr marL="82550" indent="0" algn="just">
              <a:buFont typeface="Wingdings 2" panose="05020102010507070707" pitchFamily="18" charset="2"/>
              <a:buNone/>
              <a:defRPr/>
            </a:pPr>
            <a:endParaRPr lang="en-GB" sz="1800" dirty="0">
              <a:solidFill>
                <a:srgbClr val="000000"/>
              </a:solidFill>
              <a:latin typeface="+mj-lt"/>
            </a:endParaRPr>
          </a:p>
          <a:p>
            <a:pPr marL="82550" indent="0" algn="just">
              <a:buFont typeface="Wingdings 2" panose="05020102010507070707" pitchFamily="18" charset="2"/>
              <a:buNone/>
              <a:defRPr/>
            </a:pPr>
            <a:endParaRPr lang="en-GB" sz="1800" dirty="0">
              <a:solidFill>
                <a:srgbClr val="000000"/>
              </a:solidFill>
              <a:latin typeface="+mj-lt"/>
            </a:endParaRPr>
          </a:p>
          <a:p>
            <a:pPr marL="82550" indent="0" algn="just">
              <a:buFont typeface="Wingdings 2" panose="05020102010507070707" pitchFamily="18" charset="2"/>
              <a:buNone/>
              <a:defRPr/>
            </a:pPr>
            <a:endParaRPr lang="en-GB" sz="1800" dirty="0">
              <a:solidFill>
                <a:srgbClr val="000000"/>
              </a:solidFill>
              <a:latin typeface="+mj-lt"/>
            </a:endParaRPr>
          </a:p>
          <a:p>
            <a:pPr marL="82550" indent="0" algn="just">
              <a:buFont typeface="Wingdings 2" panose="05020102010507070707" pitchFamily="18" charset="2"/>
              <a:buNone/>
              <a:defRPr/>
            </a:pPr>
            <a:endParaRPr lang="en-GB" sz="1800" dirty="0">
              <a:solidFill>
                <a:srgbClr val="000000"/>
              </a:solidFill>
              <a:latin typeface="+mj-lt"/>
            </a:endParaRPr>
          </a:p>
          <a:p>
            <a:pPr marL="82550" indent="0" algn="just">
              <a:buFont typeface="Wingdings 2" panose="05020102010507070707" pitchFamily="18" charset="2"/>
              <a:buNone/>
              <a:defRPr/>
            </a:pPr>
            <a:endParaRPr lang="en-GB" sz="1800" dirty="0">
              <a:solidFill>
                <a:srgbClr val="000000"/>
              </a:solidFill>
              <a:latin typeface="+mj-lt"/>
            </a:endParaRPr>
          </a:p>
          <a:p>
            <a:pPr algn="just">
              <a:buFont typeface="Wingdings" pitchFamily="2" charset="2"/>
              <a:buChar char="ü"/>
              <a:defRPr/>
            </a:pPr>
            <a:r>
              <a:rPr lang="en-GB" sz="1800" dirty="0">
                <a:solidFill>
                  <a:srgbClr val="000000"/>
                </a:solidFill>
                <a:latin typeface="+mj-lt"/>
              </a:rPr>
              <a:t>Other places, which became </a:t>
            </a:r>
            <a:r>
              <a:rPr lang="en-GB" sz="1800" i="1" dirty="0" err="1">
                <a:solidFill>
                  <a:srgbClr val="000000"/>
                </a:solidFill>
                <a:latin typeface="+mj-lt"/>
              </a:rPr>
              <a:t>Gadaa</a:t>
            </a:r>
            <a:r>
              <a:rPr lang="en-GB" sz="1800" dirty="0">
                <a:solidFill>
                  <a:srgbClr val="000000"/>
                </a:solidFill>
                <a:latin typeface="+mj-lt"/>
              </a:rPr>
              <a:t> </a:t>
            </a:r>
            <a:r>
              <a:rPr lang="en-GB" sz="1800" dirty="0" err="1">
                <a:solidFill>
                  <a:srgbClr val="000000"/>
                </a:solidFill>
                <a:latin typeface="+mj-lt"/>
              </a:rPr>
              <a:t>centers</a:t>
            </a:r>
            <a:r>
              <a:rPr lang="en-GB" sz="1800" dirty="0">
                <a:solidFill>
                  <a:srgbClr val="000000"/>
                </a:solidFill>
                <a:latin typeface="+mj-lt"/>
              </a:rPr>
              <a:t>, were </a:t>
            </a:r>
            <a:r>
              <a:rPr lang="en-GB" sz="1800" dirty="0" err="1">
                <a:solidFill>
                  <a:srgbClr val="FF0000"/>
                </a:solidFill>
                <a:latin typeface="+mj-lt"/>
              </a:rPr>
              <a:t>Gayo</a:t>
            </a:r>
            <a:r>
              <a:rPr lang="en-GB" sz="1800" dirty="0">
                <a:solidFill>
                  <a:srgbClr val="000000"/>
                </a:solidFill>
                <a:latin typeface="+mj-lt"/>
              </a:rPr>
              <a:t> of </a:t>
            </a:r>
            <a:r>
              <a:rPr lang="en-GB" sz="1800" dirty="0" err="1">
                <a:solidFill>
                  <a:srgbClr val="000000"/>
                </a:solidFill>
                <a:latin typeface="+mj-lt"/>
              </a:rPr>
              <a:t>Sabbo-Gona</a:t>
            </a:r>
            <a:r>
              <a:rPr lang="en-GB" sz="1800" dirty="0">
                <a:solidFill>
                  <a:srgbClr val="000000"/>
                </a:solidFill>
                <a:latin typeface="+mj-lt"/>
              </a:rPr>
              <a:t>, </a:t>
            </a:r>
            <a:r>
              <a:rPr lang="en-GB" sz="1800" dirty="0" err="1">
                <a:solidFill>
                  <a:srgbClr val="FF0000"/>
                </a:solidFill>
                <a:latin typeface="+mj-lt"/>
              </a:rPr>
              <a:t>Me'e</a:t>
            </a:r>
            <a:r>
              <a:rPr lang="en-GB" sz="1800" dirty="0">
                <a:solidFill>
                  <a:srgbClr val="FF0000"/>
                </a:solidFill>
                <a:latin typeface="+mj-lt"/>
              </a:rPr>
              <a:t> </a:t>
            </a:r>
            <a:r>
              <a:rPr lang="en-GB" sz="1800" dirty="0" err="1">
                <a:solidFill>
                  <a:srgbClr val="FF0000"/>
                </a:solidFill>
                <a:latin typeface="+mj-lt"/>
              </a:rPr>
              <a:t>Bokko</a:t>
            </a:r>
            <a:r>
              <a:rPr lang="en-GB" sz="1800" dirty="0">
                <a:solidFill>
                  <a:srgbClr val="FF0000"/>
                </a:solidFill>
                <a:latin typeface="+mj-lt"/>
              </a:rPr>
              <a:t> </a:t>
            </a:r>
            <a:r>
              <a:rPr lang="en-GB" sz="1800" dirty="0">
                <a:solidFill>
                  <a:srgbClr val="000000"/>
                </a:solidFill>
                <a:latin typeface="+mj-lt"/>
              </a:rPr>
              <a:t>of </a:t>
            </a:r>
            <a:r>
              <a:rPr lang="en-GB" sz="1800" dirty="0" err="1">
                <a:solidFill>
                  <a:srgbClr val="000000"/>
                </a:solidFill>
                <a:latin typeface="+mj-lt"/>
              </a:rPr>
              <a:t>Guji</a:t>
            </a:r>
            <a:r>
              <a:rPr lang="en-GB" sz="1800" dirty="0">
                <a:solidFill>
                  <a:srgbClr val="000000"/>
                </a:solidFill>
                <a:latin typeface="+mj-lt"/>
              </a:rPr>
              <a:t>, </a:t>
            </a:r>
            <a:r>
              <a:rPr lang="en-GB" sz="1800" i="1" dirty="0" err="1">
                <a:solidFill>
                  <a:srgbClr val="FF0000"/>
                </a:solidFill>
                <a:latin typeface="+mj-lt"/>
              </a:rPr>
              <a:t>Oda</a:t>
            </a:r>
            <a:r>
              <a:rPr lang="en-GB" sz="1800" i="1" dirty="0">
                <a:solidFill>
                  <a:srgbClr val="FF0000"/>
                </a:solidFill>
                <a:latin typeface="+mj-lt"/>
              </a:rPr>
              <a:t> </a:t>
            </a:r>
            <a:r>
              <a:rPr lang="en-GB" sz="1800" dirty="0" err="1">
                <a:solidFill>
                  <a:srgbClr val="FF0000"/>
                </a:solidFill>
                <a:latin typeface="+mj-lt"/>
              </a:rPr>
              <a:t>Dogi</a:t>
            </a:r>
            <a:r>
              <a:rPr lang="en-GB" sz="1800" dirty="0">
                <a:solidFill>
                  <a:srgbClr val="000000"/>
                </a:solidFill>
                <a:latin typeface="+mj-lt"/>
              </a:rPr>
              <a:t> of Ilu, </a:t>
            </a:r>
            <a:r>
              <a:rPr lang="en-GB" sz="1800" i="1" dirty="0" err="1">
                <a:solidFill>
                  <a:srgbClr val="FF0000"/>
                </a:solidFill>
                <a:latin typeface="+mj-lt"/>
              </a:rPr>
              <a:t>Oda</a:t>
            </a:r>
            <a:r>
              <a:rPr lang="en-GB" sz="1800" i="1" dirty="0">
                <a:solidFill>
                  <a:srgbClr val="FF0000"/>
                </a:solidFill>
                <a:latin typeface="+mj-lt"/>
              </a:rPr>
              <a:t> </a:t>
            </a:r>
            <a:r>
              <a:rPr lang="en-GB" sz="1800" dirty="0" err="1">
                <a:solidFill>
                  <a:srgbClr val="FF0000"/>
                </a:solidFill>
                <a:latin typeface="+mj-lt"/>
              </a:rPr>
              <a:t>Hulle</a:t>
            </a:r>
            <a:r>
              <a:rPr lang="en-GB" sz="1800" dirty="0">
                <a:solidFill>
                  <a:srgbClr val="FF0000"/>
                </a:solidFill>
                <a:latin typeface="+mj-lt"/>
              </a:rPr>
              <a:t> </a:t>
            </a:r>
            <a:r>
              <a:rPr lang="en-GB" sz="1800" dirty="0">
                <a:solidFill>
                  <a:srgbClr val="000000"/>
                </a:solidFill>
                <a:latin typeface="+mj-lt"/>
              </a:rPr>
              <a:t>of </a:t>
            </a:r>
            <a:r>
              <a:rPr lang="en-GB" sz="1800" dirty="0" err="1">
                <a:solidFill>
                  <a:srgbClr val="000000"/>
                </a:solidFill>
                <a:latin typeface="+mj-lt"/>
              </a:rPr>
              <a:t>Jimma</a:t>
            </a:r>
            <a:r>
              <a:rPr lang="en-GB" sz="1800" dirty="0">
                <a:solidFill>
                  <a:srgbClr val="000000"/>
                </a:solidFill>
                <a:latin typeface="+mj-lt"/>
              </a:rPr>
              <a:t>, </a:t>
            </a:r>
            <a:r>
              <a:rPr lang="en-GB" sz="1800" i="1" dirty="0" err="1">
                <a:solidFill>
                  <a:srgbClr val="FF0000"/>
                </a:solidFill>
                <a:latin typeface="+mj-lt"/>
              </a:rPr>
              <a:t>Oda</a:t>
            </a:r>
            <a:r>
              <a:rPr lang="en-GB" sz="1800" i="1" dirty="0">
                <a:solidFill>
                  <a:srgbClr val="FF0000"/>
                </a:solidFill>
                <a:latin typeface="+mj-lt"/>
              </a:rPr>
              <a:t> </a:t>
            </a:r>
            <a:r>
              <a:rPr lang="en-GB" sz="1800" dirty="0" err="1">
                <a:solidFill>
                  <a:srgbClr val="FF0000"/>
                </a:solidFill>
                <a:latin typeface="+mj-lt"/>
              </a:rPr>
              <a:t>Garado</a:t>
            </a:r>
            <a:r>
              <a:rPr lang="en-GB" sz="1800" dirty="0">
                <a:solidFill>
                  <a:srgbClr val="FF0000"/>
                </a:solidFill>
                <a:latin typeface="+mj-lt"/>
              </a:rPr>
              <a:t> </a:t>
            </a:r>
            <a:r>
              <a:rPr lang="en-GB" sz="1800" dirty="0">
                <a:solidFill>
                  <a:srgbClr val="000000"/>
                </a:solidFill>
                <a:latin typeface="+mj-lt"/>
              </a:rPr>
              <a:t>of </a:t>
            </a:r>
            <a:r>
              <a:rPr lang="en-GB" sz="1800" dirty="0" err="1">
                <a:solidFill>
                  <a:srgbClr val="000000"/>
                </a:solidFill>
                <a:latin typeface="+mj-lt"/>
              </a:rPr>
              <a:t>Waloo</a:t>
            </a:r>
            <a:r>
              <a:rPr lang="en-GB" sz="1800" dirty="0">
                <a:solidFill>
                  <a:srgbClr val="000000"/>
                </a:solidFill>
                <a:latin typeface="+mj-lt"/>
              </a:rPr>
              <a:t>, etc. </a:t>
            </a:r>
          </a:p>
          <a:p>
            <a:pPr algn="just">
              <a:buFont typeface="Wingdings" pitchFamily="2" charset="2"/>
              <a:buChar char="ü"/>
              <a:defRPr/>
            </a:pPr>
            <a:r>
              <a:rPr lang="en-GB" sz="1800" i="1" dirty="0" err="1">
                <a:solidFill>
                  <a:srgbClr val="0070C0"/>
                </a:solidFill>
                <a:latin typeface="+mj-lt"/>
              </a:rPr>
              <a:t>Gadaa</a:t>
            </a:r>
            <a:r>
              <a:rPr lang="en-GB" sz="1800" i="1" dirty="0">
                <a:solidFill>
                  <a:srgbClr val="0070C0"/>
                </a:solidFill>
                <a:latin typeface="+mj-lt"/>
              </a:rPr>
              <a:t> </a:t>
            </a:r>
            <a:r>
              <a:rPr lang="en-GB" sz="1800" dirty="0">
                <a:solidFill>
                  <a:srgbClr val="0070C0"/>
                </a:solidFill>
                <a:latin typeface="+mj-lt"/>
              </a:rPr>
              <a:t>leaders </a:t>
            </a:r>
            <a:r>
              <a:rPr lang="en-GB" sz="1800" dirty="0">
                <a:solidFill>
                  <a:srgbClr val="000000"/>
                </a:solidFill>
                <a:latin typeface="+mj-lt"/>
              </a:rPr>
              <a:t>such as </a:t>
            </a:r>
            <a:r>
              <a:rPr lang="en-GB" sz="1800" dirty="0" err="1">
                <a:solidFill>
                  <a:srgbClr val="0070C0"/>
                </a:solidFill>
                <a:latin typeface="+mj-lt"/>
              </a:rPr>
              <a:t>Dawe</a:t>
            </a:r>
            <a:r>
              <a:rPr lang="en-GB" sz="1800" dirty="0">
                <a:solidFill>
                  <a:srgbClr val="0070C0"/>
                </a:solidFill>
                <a:latin typeface="+mj-lt"/>
              </a:rPr>
              <a:t> </a:t>
            </a:r>
            <a:r>
              <a:rPr lang="en-GB" sz="1800" dirty="0" err="1">
                <a:solidFill>
                  <a:srgbClr val="0070C0"/>
                </a:solidFill>
                <a:latin typeface="+mj-lt"/>
              </a:rPr>
              <a:t>Gobbo</a:t>
            </a:r>
            <a:r>
              <a:rPr lang="en-GB" sz="1800" dirty="0">
                <a:solidFill>
                  <a:srgbClr val="0070C0"/>
                </a:solidFill>
                <a:latin typeface="+mj-lt"/>
              </a:rPr>
              <a:t> of </a:t>
            </a:r>
            <a:r>
              <a:rPr lang="en-GB" sz="1800" dirty="0" err="1">
                <a:solidFill>
                  <a:srgbClr val="0070C0"/>
                </a:solidFill>
                <a:latin typeface="+mj-lt"/>
              </a:rPr>
              <a:t>Borana</a:t>
            </a:r>
            <a:r>
              <a:rPr lang="en-GB" sz="1800" dirty="0">
                <a:solidFill>
                  <a:srgbClr val="000000"/>
                </a:solidFill>
                <a:latin typeface="+mj-lt"/>
              </a:rPr>
              <a:t>, </a:t>
            </a:r>
            <a:r>
              <a:rPr lang="en-GB" sz="1800" dirty="0">
                <a:solidFill>
                  <a:srgbClr val="0070C0"/>
                </a:solidFill>
                <a:latin typeface="+mj-lt"/>
              </a:rPr>
              <a:t>Anna </a:t>
            </a:r>
            <a:r>
              <a:rPr lang="en-GB" sz="1800" dirty="0" err="1">
                <a:solidFill>
                  <a:srgbClr val="0070C0"/>
                </a:solidFill>
                <a:latin typeface="+mj-lt"/>
              </a:rPr>
              <a:t>Sorra</a:t>
            </a:r>
            <a:r>
              <a:rPr lang="en-GB" sz="1800" dirty="0">
                <a:solidFill>
                  <a:srgbClr val="0070C0"/>
                </a:solidFill>
                <a:latin typeface="+mj-lt"/>
              </a:rPr>
              <a:t> of </a:t>
            </a:r>
            <a:r>
              <a:rPr lang="en-GB" sz="1800" dirty="0" err="1">
                <a:solidFill>
                  <a:srgbClr val="0070C0"/>
                </a:solidFill>
                <a:latin typeface="+mj-lt"/>
              </a:rPr>
              <a:t>Guji</a:t>
            </a:r>
            <a:r>
              <a:rPr lang="en-GB" sz="1800" dirty="0">
                <a:solidFill>
                  <a:srgbClr val="0070C0"/>
                </a:solidFill>
                <a:latin typeface="+mj-lt"/>
              </a:rPr>
              <a:t>, </a:t>
            </a:r>
            <a:r>
              <a:rPr lang="en-GB" sz="1800" dirty="0" err="1">
                <a:solidFill>
                  <a:srgbClr val="0070C0"/>
                </a:solidFill>
                <a:latin typeface="+mj-lt"/>
              </a:rPr>
              <a:t>Makko-Bili</a:t>
            </a:r>
            <a:r>
              <a:rPr lang="en-GB" sz="1800" dirty="0">
                <a:solidFill>
                  <a:srgbClr val="0070C0"/>
                </a:solidFill>
                <a:latin typeface="+mj-lt"/>
              </a:rPr>
              <a:t> of </a:t>
            </a:r>
            <a:r>
              <a:rPr lang="en-GB" sz="1800" dirty="0" err="1">
                <a:solidFill>
                  <a:srgbClr val="0070C0"/>
                </a:solidFill>
                <a:latin typeface="+mj-lt"/>
              </a:rPr>
              <a:t>Mecha</a:t>
            </a:r>
            <a:r>
              <a:rPr lang="en-GB" sz="1800" dirty="0">
                <a:solidFill>
                  <a:srgbClr val="0070C0"/>
                </a:solidFill>
                <a:latin typeface="+mj-lt"/>
              </a:rPr>
              <a:t>, </a:t>
            </a:r>
            <a:r>
              <a:rPr lang="en-GB" sz="1800" dirty="0" err="1">
                <a:solidFill>
                  <a:srgbClr val="0070C0"/>
                </a:solidFill>
                <a:latin typeface="+mj-lt"/>
              </a:rPr>
              <a:t>Babbo</a:t>
            </a:r>
            <a:r>
              <a:rPr lang="en-GB" sz="1800" dirty="0">
                <a:solidFill>
                  <a:srgbClr val="0070C0"/>
                </a:solidFill>
                <a:latin typeface="+mj-lt"/>
              </a:rPr>
              <a:t> </a:t>
            </a:r>
            <a:r>
              <a:rPr lang="en-GB" sz="1800" dirty="0" err="1">
                <a:solidFill>
                  <a:srgbClr val="0070C0"/>
                </a:solidFill>
                <a:latin typeface="+mj-lt"/>
              </a:rPr>
              <a:t>Koyye</a:t>
            </a:r>
            <a:r>
              <a:rPr lang="en-GB" sz="1800" dirty="0">
                <a:solidFill>
                  <a:srgbClr val="0070C0"/>
                </a:solidFill>
                <a:latin typeface="+mj-lt"/>
              </a:rPr>
              <a:t> of </a:t>
            </a:r>
            <a:r>
              <a:rPr lang="en-GB" sz="1800" dirty="0" err="1">
                <a:solidFill>
                  <a:srgbClr val="0070C0"/>
                </a:solidFill>
                <a:latin typeface="+mj-lt"/>
              </a:rPr>
              <a:t>Jimma</a:t>
            </a:r>
            <a:r>
              <a:rPr lang="en-GB" sz="1800" dirty="0">
                <a:solidFill>
                  <a:srgbClr val="0070C0"/>
                </a:solidFill>
                <a:latin typeface="+mj-lt"/>
              </a:rPr>
              <a:t> </a:t>
            </a:r>
            <a:r>
              <a:rPr lang="en-GB" sz="1800" dirty="0">
                <a:solidFill>
                  <a:srgbClr val="000000"/>
                </a:solidFill>
                <a:latin typeface="+mj-lt"/>
              </a:rPr>
              <a:t>and others established </a:t>
            </a:r>
            <a:r>
              <a:rPr lang="en-GB" sz="1800" i="1" dirty="0" err="1">
                <a:solidFill>
                  <a:srgbClr val="000000"/>
                </a:solidFill>
                <a:latin typeface="+mj-lt"/>
              </a:rPr>
              <a:t>Gadaa</a:t>
            </a:r>
            <a:r>
              <a:rPr lang="en-GB" sz="1800" i="1" dirty="0">
                <a:solidFill>
                  <a:srgbClr val="000000"/>
                </a:solidFill>
                <a:latin typeface="+mj-lt"/>
              </a:rPr>
              <a:t> </a:t>
            </a:r>
            <a:r>
              <a:rPr lang="en-GB" sz="1800" dirty="0" err="1">
                <a:solidFill>
                  <a:srgbClr val="000000"/>
                </a:solidFill>
                <a:latin typeface="+mj-lt"/>
              </a:rPr>
              <a:t>centers</a:t>
            </a:r>
            <a:r>
              <a:rPr lang="en-GB" sz="1800" dirty="0">
                <a:solidFill>
                  <a:srgbClr val="000000"/>
                </a:solidFill>
                <a:latin typeface="+mj-lt"/>
              </a:rPr>
              <a:t> and laid down </a:t>
            </a:r>
            <a:r>
              <a:rPr lang="en-GB" sz="1800" dirty="0">
                <a:solidFill>
                  <a:srgbClr val="0070C0"/>
                </a:solidFill>
                <a:latin typeface="+mj-lt"/>
              </a:rPr>
              <a:t>cardinal laws </a:t>
            </a:r>
            <a:r>
              <a:rPr lang="en-GB" sz="1800" dirty="0">
                <a:solidFill>
                  <a:srgbClr val="000000"/>
                </a:solidFill>
                <a:latin typeface="+mj-lt"/>
              </a:rPr>
              <a:t>in their respective areas. </a:t>
            </a:r>
            <a:endParaRPr lang="en-GB" sz="1800" dirty="0">
              <a:latin typeface="+mj-lt"/>
            </a:endParaRPr>
          </a:p>
        </p:txBody>
      </p:sp>
      <p:graphicFrame>
        <p:nvGraphicFramePr>
          <p:cNvPr id="2" name="Table 1">
            <a:extLst>
              <a:ext uri="{FF2B5EF4-FFF2-40B4-BE49-F238E27FC236}">
                <a16:creationId xmlns:a16="http://schemas.microsoft.com/office/drawing/2014/main" xmlns="" id="{722A8CF5-D376-4B90-B6BD-D96948BE4247}"/>
              </a:ext>
            </a:extLst>
          </p:cNvPr>
          <p:cNvGraphicFramePr>
            <a:graphicFrameLocks noGrp="1"/>
          </p:cNvGraphicFramePr>
          <p:nvPr>
            <p:extLst>
              <p:ext uri="{D42A27DB-BD31-4B8C-83A1-F6EECF244321}">
                <p14:modId xmlns:p14="http://schemas.microsoft.com/office/powerpoint/2010/main" val="1585332320"/>
              </p:ext>
            </p:extLst>
          </p:nvPr>
        </p:nvGraphicFramePr>
        <p:xfrm>
          <a:off x="952500" y="1295400"/>
          <a:ext cx="7239000" cy="2590802"/>
        </p:xfrm>
        <a:graphic>
          <a:graphicData uri="http://schemas.openxmlformats.org/drawingml/2006/table">
            <a:tbl>
              <a:tblPr firstRow="1" bandRow="1">
                <a:tableStyleId>{5C22544A-7EE6-4342-B048-85BDC9FD1C3A}</a:tableStyleId>
              </a:tblPr>
              <a:tblGrid>
                <a:gridCol w="3619500">
                  <a:extLst>
                    <a:ext uri="{9D8B030D-6E8A-4147-A177-3AD203B41FA5}">
                      <a16:colId xmlns:a16="http://schemas.microsoft.com/office/drawing/2014/main" xmlns="" val="20000"/>
                    </a:ext>
                  </a:extLst>
                </a:gridCol>
                <a:gridCol w="3619500">
                  <a:extLst>
                    <a:ext uri="{9D8B030D-6E8A-4147-A177-3AD203B41FA5}">
                      <a16:colId xmlns:a16="http://schemas.microsoft.com/office/drawing/2014/main" xmlns="" val="20001"/>
                    </a:ext>
                  </a:extLst>
                </a:gridCol>
              </a:tblGrid>
              <a:tr h="421222">
                <a:tc>
                  <a:txBody>
                    <a:bodyPr/>
                    <a:lstStyle/>
                    <a:p>
                      <a:r>
                        <a:rPr lang="en-GB" sz="1800" dirty="0" err="1"/>
                        <a:t>Gadaa</a:t>
                      </a:r>
                      <a:r>
                        <a:rPr lang="en-GB" sz="1800" dirty="0"/>
                        <a:t> </a:t>
                      </a:r>
                      <a:r>
                        <a:rPr lang="en-GB" sz="1800" dirty="0" err="1"/>
                        <a:t>Centers</a:t>
                      </a:r>
                      <a:endParaRPr lang="en-GB" sz="1800" dirty="0"/>
                    </a:p>
                  </a:txBody>
                  <a:tcPr marT="45726" marB="45726"/>
                </a:tc>
                <a:tc>
                  <a:txBody>
                    <a:bodyPr/>
                    <a:lstStyle/>
                    <a:p>
                      <a:r>
                        <a:rPr lang="en-GB" sz="1800" dirty="0"/>
                        <a:t>Respective</a:t>
                      </a:r>
                      <a:r>
                        <a:rPr lang="en-GB" sz="1800" baseline="0" dirty="0"/>
                        <a:t> Oromo clans</a:t>
                      </a:r>
                      <a:endParaRPr lang="en-GB" sz="1800" dirty="0"/>
                    </a:p>
                  </a:txBody>
                  <a:tcPr marT="45726" marB="45726"/>
                </a:tc>
                <a:extLst>
                  <a:ext uri="{0D108BD9-81ED-4DB2-BD59-A6C34878D82A}">
                    <a16:rowId xmlns:a16="http://schemas.microsoft.com/office/drawing/2014/main" xmlns="" val="10000"/>
                  </a:ext>
                </a:extLst>
              </a:tr>
              <a:tr h="421222">
                <a:tc>
                  <a:txBody>
                    <a:bodyPr/>
                    <a:lstStyle/>
                    <a:p>
                      <a:r>
                        <a:rPr lang="en-GB" sz="1800" b="0" i="1" u="none" strike="noStrike" baseline="0" dirty="0">
                          <a:solidFill>
                            <a:srgbClr val="000000"/>
                          </a:solidFill>
                          <a:latin typeface="+mj-lt"/>
                        </a:rPr>
                        <a:t>Oda </a:t>
                      </a:r>
                      <a:r>
                        <a:rPr lang="en-GB" sz="1800" b="0" i="0" u="none" strike="noStrike" baseline="0" dirty="0">
                          <a:solidFill>
                            <a:srgbClr val="000000"/>
                          </a:solidFill>
                          <a:latin typeface="+mj-lt"/>
                        </a:rPr>
                        <a:t>Nabee </a:t>
                      </a:r>
                      <a:endParaRPr lang="en-GB" sz="1800" dirty="0"/>
                    </a:p>
                  </a:txBody>
                  <a:tcPr marT="45726" marB="45726"/>
                </a:tc>
                <a:tc>
                  <a:txBody>
                    <a:bodyPr/>
                    <a:lstStyle/>
                    <a:p>
                      <a:r>
                        <a:rPr lang="en-GB" sz="1800" b="0" i="0" u="none" strike="noStrike" baseline="0" dirty="0">
                          <a:solidFill>
                            <a:srgbClr val="000000"/>
                          </a:solidFill>
                          <a:latin typeface="+mj-lt"/>
                        </a:rPr>
                        <a:t>Tulama</a:t>
                      </a:r>
                      <a:endParaRPr lang="en-GB" sz="1800" dirty="0"/>
                    </a:p>
                  </a:txBody>
                  <a:tcPr marT="45726" marB="45726"/>
                </a:tc>
                <a:extLst>
                  <a:ext uri="{0D108BD9-81ED-4DB2-BD59-A6C34878D82A}">
                    <a16:rowId xmlns:a16="http://schemas.microsoft.com/office/drawing/2014/main" xmlns="" val="10001"/>
                  </a:ext>
                </a:extLst>
              </a:tr>
              <a:tr h="484692">
                <a:tc>
                  <a:txBody>
                    <a:bodyPr/>
                    <a:lstStyle/>
                    <a:p>
                      <a:r>
                        <a:rPr kumimoji="0" lang="en-GB" sz="1800" b="0" i="1" u="none" strike="noStrike" kern="1200" cap="none" spc="0" normalizeH="0" baseline="0" noProof="0" dirty="0">
                          <a:ln>
                            <a:noFill/>
                          </a:ln>
                          <a:solidFill>
                            <a:srgbClr val="000000"/>
                          </a:solidFill>
                          <a:effectLst/>
                          <a:uLnTx/>
                          <a:uFillTx/>
                          <a:latin typeface="+mn-lt"/>
                          <a:ea typeface="+mn-ea"/>
                          <a:cs typeface="+mn-cs"/>
                        </a:rPr>
                        <a:t>Oda </a:t>
                      </a:r>
                      <a:r>
                        <a:rPr kumimoji="0" lang="en-GB" sz="1800" b="0" i="0" u="none" strike="noStrike" kern="1200" cap="none" spc="0" normalizeH="0" baseline="0" noProof="0" dirty="0">
                          <a:ln>
                            <a:noFill/>
                          </a:ln>
                          <a:solidFill>
                            <a:srgbClr val="000000"/>
                          </a:solidFill>
                          <a:effectLst/>
                          <a:uLnTx/>
                          <a:uFillTx/>
                          <a:latin typeface="+mn-lt"/>
                          <a:ea typeface="+mn-ea"/>
                          <a:cs typeface="+mn-cs"/>
                        </a:rPr>
                        <a:t>Roba </a:t>
                      </a:r>
                      <a:endParaRPr lang="en-GB" sz="1800" dirty="0"/>
                    </a:p>
                  </a:txBody>
                  <a:tcPr marT="45726" marB="45726"/>
                </a:tc>
                <a:tc>
                  <a:txBody>
                    <a:bodyPr/>
                    <a:lstStyle/>
                    <a:p>
                      <a:r>
                        <a:rPr kumimoji="0" lang="en-GB" sz="1800" b="0" i="0" u="none" strike="noStrike" kern="1200" cap="none" spc="0" normalizeH="0" baseline="0" noProof="0" dirty="0">
                          <a:ln>
                            <a:noFill/>
                          </a:ln>
                          <a:solidFill>
                            <a:srgbClr val="000000"/>
                          </a:solidFill>
                          <a:effectLst/>
                          <a:uLnTx/>
                          <a:uFillTx/>
                          <a:latin typeface="+mn-lt"/>
                          <a:ea typeface="+mn-ea"/>
                          <a:cs typeface="+mn-cs"/>
                        </a:rPr>
                        <a:t>Sikko-Mando (</a:t>
                      </a:r>
                      <a:r>
                        <a:rPr kumimoji="0" lang="en-GB" sz="1800" b="0" i="0" u="none" strike="noStrike" kern="1200" cap="none" spc="0" normalizeH="0" baseline="0" noProof="0" dirty="0" err="1">
                          <a:ln>
                            <a:noFill/>
                          </a:ln>
                          <a:solidFill>
                            <a:srgbClr val="000000"/>
                          </a:solidFill>
                          <a:effectLst/>
                          <a:uLnTx/>
                          <a:uFillTx/>
                          <a:latin typeface="+mn-lt"/>
                          <a:ea typeface="+mn-ea"/>
                          <a:cs typeface="+mn-cs"/>
                        </a:rPr>
                        <a:t>Arsi</a:t>
                      </a:r>
                      <a:r>
                        <a:rPr kumimoji="0" lang="en-GB" sz="1800" b="0" i="0" u="none" strike="noStrike" kern="1200" cap="none" spc="0" normalizeH="0" baseline="0" noProof="0" dirty="0">
                          <a:ln>
                            <a:noFill/>
                          </a:ln>
                          <a:solidFill>
                            <a:srgbClr val="000000"/>
                          </a:solidFill>
                          <a:effectLst/>
                          <a:uLnTx/>
                          <a:uFillTx/>
                          <a:latin typeface="+mn-lt"/>
                          <a:ea typeface="+mn-ea"/>
                          <a:cs typeface="+mn-cs"/>
                        </a:rPr>
                        <a:t>)</a:t>
                      </a:r>
                      <a:endParaRPr lang="en-GB" sz="1800" dirty="0"/>
                    </a:p>
                  </a:txBody>
                  <a:tcPr marT="45726" marB="45726"/>
                </a:tc>
                <a:extLst>
                  <a:ext uri="{0D108BD9-81ED-4DB2-BD59-A6C34878D82A}">
                    <a16:rowId xmlns:a16="http://schemas.microsoft.com/office/drawing/2014/main" xmlns="" val="10002"/>
                  </a:ext>
                </a:extLst>
              </a:tr>
              <a:tr h="421222">
                <a:tc>
                  <a:txBody>
                    <a:bodyPr/>
                    <a:lstStyle/>
                    <a:p>
                      <a:r>
                        <a:rPr lang="en-GB" sz="1800" b="0" i="1" u="none" strike="noStrike" baseline="0" dirty="0">
                          <a:solidFill>
                            <a:srgbClr val="000000"/>
                          </a:solidFill>
                          <a:latin typeface="+mj-lt"/>
                        </a:rPr>
                        <a:t>Oda </a:t>
                      </a:r>
                      <a:r>
                        <a:rPr lang="en-GB" sz="1800" b="0" i="0" u="none" strike="noStrike" baseline="0" dirty="0">
                          <a:solidFill>
                            <a:srgbClr val="000000"/>
                          </a:solidFill>
                          <a:latin typeface="+mj-lt"/>
                        </a:rPr>
                        <a:t>Bultum </a:t>
                      </a:r>
                      <a:endParaRPr lang="en-GB" sz="1800" dirty="0"/>
                    </a:p>
                  </a:txBody>
                  <a:tcPr marT="45726" marB="45726"/>
                </a:tc>
                <a:tc>
                  <a:txBody>
                    <a:bodyPr/>
                    <a:lstStyle/>
                    <a:p>
                      <a:r>
                        <a:rPr lang="en-GB" sz="1800" b="0" i="0" u="none" strike="noStrike" baseline="0" dirty="0">
                          <a:solidFill>
                            <a:srgbClr val="000000"/>
                          </a:solidFill>
                          <a:latin typeface="+mj-lt"/>
                        </a:rPr>
                        <a:t>Itu-Humabenna</a:t>
                      </a:r>
                      <a:endParaRPr lang="en-GB" sz="1800" dirty="0"/>
                    </a:p>
                  </a:txBody>
                  <a:tcPr marT="45726" marB="45726"/>
                </a:tc>
                <a:extLst>
                  <a:ext uri="{0D108BD9-81ED-4DB2-BD59-A6C34878D82A}">
                    <a16:rowId xmlns:a16="http://schemas.microsoft.com/office/drawing/2014/main" xmlns="" val="10003"/>
                  </a:ext>
                </a:extLst>
              </a:tr>
              <a:tr h="421222">
                <a:tc>
                  <a:txBody>
                    <a:bodyPr/>
                    <a:lstStyle/>
                    <a:p>
                      <a:r>
                        <a:rPr lang="en-GB" sz="1800" b="0" i="1" u="none" strike="noStrike" baseline="0" dirty="0">
                          <a:solidFill>
                            <a:srgbClr val="000000"/>
                          </a:solidFill>
                          <a:latin typeface="+mj-lt"/>
                        </a:rPr>
                        <a:t>Oda </a:t>
                      </a:r>
                      <a:r>
                        <a:rPr lang="en-GB" sz="1800" b="0" i="0" u="none" strike="noStrike" baseline="0" dirty="0">
                          <a:solidFill>
                            <a:srgbClr val="000000"/>
                          </a:solidFill>
                          <a:latin typeface="+mj-lt"/>
                        </a:rPr>
                        <a:t>Bisil </a:t>
                      </a:r>
                      <a:endParaRPr lang="en-GB" sz="1800" dirty="0"/>
                    </a:p>
                  </a:txBody>
                  <a:tcPr marT="45726" marB="45726"/>
                </a:tc>
                <a:tc>
                  <a:txBody>
                    <a:bodyPr/>
                    <a:lstStyle/>
                    <a:p>
                      <a:r>
                        <a:rPr lang="en-GB" sz="1800" b="0" i="0" u="none" strike="noStrike" baseline="0" dirty="0" err="1">
                          <a:solidFill>
                            <a:srgbClr val="000000"/>
                          </a:solidFill>
                          <a:latin typeface="+mj-lt"/>
                        </a:rPr>
                        <a:t>Mecha</a:t>
                      </a:r>
                      <a:endParaRPr lang="en-GB" sz="1800" dirty="0"/>
                    </a:p>
                  </a:txBody>
                  <a:tcPr marT="45726" marB="45726"/>
                </a:tc>
                <a:extLst>
                  <a:ext uri="{0D108BD9-81ED-4DB2-BD59-A6C34878D82A}">
                    <a16:rowId xmlns:a16="http://schemas.microsoft.com/office/drawing/2014/main" xmlns="" val="10004"/>
                  </a:ext>
                </a:extLst>
              </a:tr>
              <a:tr h="421222">
                <a:tc>
                  <a:txBody>
                    <a:bodyPr/>
                    <a:lstStyle/>
                    <a:p>
                      <a:r>
                        <a:rPr lang="en-GB" sz="1800" b="0" i="1" u="none" strike="noStrike" baseline="0" dirty="0">
                          <a:solidFill>
                            <a:srgbClr val="000000"/>
                          </a:solidFill>
                          <a:latin typeface="+mj-lt"/>
                        </a:rPr>
                        <a:t>Oda </a:t>
                      </a:r>
                      <a:r>
                        <a:rPr lang="en-GB" sz="1800" b="0" i="0" u="none" strike="noStrike" baseline="0" dirty="0">
                          <a:solidFill>
                            <a:srgbClr val="000000"/>
                          </a:solidFill>
                          <a:latin typeface="+mj-lt"/>
                        </a:rPr>
                        <a:t>Bulluq </a:t>
                      </a:r>
                      <a:endParaRPr lang="en-GB" sz="1800" dirty="0"/>
                    </a:p>
                  </a:txBody>
                  <a:tcPr marT="45726" marB="45726"/>
                </a:tc>
                <a:tc>
                  <a:txBody>
                    <a:bodyPr/>
                    <a:lstStyle/>
                    <a:p>
                      <a:r>
                        <a:rPr lang="en-GB" sz="1800" b="0" i="0" u="none" strike="noStrike" baseline="0" dirty="0" err="1">
                          <a:solidFill>
                            <a:srgbClr val="000000"/>
                          </a:solidFill>
                          <a:latin typeface="+mj-lt"/>
                        </a:rPr>
                        <a:t>Jawwi</a:t>
                      </a:r>
                      <a:r>
                        <a:rPr lang="en-GB" sz="1800" b="0" i="0" u="none" strike="noStrike" baseline="0" dirty="0">
                          <a:solidFill>
                            <a:srgbClr val="000000"/>
                          </a:solidFill>
                          <a:latin typeface="+mj-lt"/>
                        </a:rPr>
                        <a:t> </a:t>
                      </a:r>
                      <a:r>
                        <a:rPr lang="en-GB" sz="1800" b="0" i="0" u="none" strike="noStrike" baseline="0" dirty="0" err="1">
                          <a:solidFill>
                            <a:srgbClr val="000000"/>
                          </a:solidFill>
                          <a:latin typeface="+mj-lt"/>
                        </a:rPr>
                        <a:t>Mecha</a:t>
                      </a:r>
                      <a:r>
                        <a:rPr lang="en-GB" sz="1800" b="0" i="0" u="none" strike="noStrike" baseline="0" dirty="0">
                          <a:solidFill>
                            <a:srgbClr val="000000"/>
                          </a:solidFill>
                          <a:latin typeface="+mj-lt"/>
                        </a:rPr>
                        <a:t> </a:t>
                      </a:r>
                      <a:endParaRPr lang="en-GB" sz="1800" dirty="0"/>
                    </a:p>
                  </a:txBody>
                  <a:tcPr marT="45726" marB="45726"/>
                </a:tc>
                <a:extLst>
                  <a:ext uri="{0D108BD9-81ED-4DB2-BD59-A6C34878D82A}">
                    <a16:rowId xmlns:a16="http://schemas.microsoft.com/office/drawing/2014/main" xmlns="" val="10005"/>
                  </a:ext>
                </a:extLst>
              </a:tr>
            </a:tbl>
          </a:graphicData>
        </a:graphic>
      </p:graphicFrame>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AE09B30B-8F36-4D98-B097-E0174AEF9497}"/>
              </a:ext>
            </a:extLst>
          </p:cNvPr>
          <p:cNvSpPr>
            <a:spLocks noGrp="1"/>
          </p:cNvSpPr>
          <p:nvPr>
            <p:ph idx="1"/>
          </p:nvPr>
        </p:nvSpPr>
        <p:spPr>
          <a:xfrm>
            <a:off x="152400" y="152400"/>
            <a:ext cx="8915400" cy="6705600"/>
          </a:xfrm>
        </p:spPr>
        <p:txBody>
          <a:bodyPr/>
          <a:lstStyle/>
          <a:p>
            <a:pPr algn="just">
              <a:defRPr/>
            </a:pPr>
            <a:r>
              <a:rPr lang="en-US" sz="2200" dirty="0">
                <a:solidFill>
                  <a:srgbClr val="000000"/>
                </a:solidFill>
                <a:latin typeface="+mj-lt"/>
              </a:rPr>
              <a:t>However, various Oromo groups kept their relations through the office of </a:t>
            </a:r>
            <a:r>
              <a:rPr lang="en-US" sz="2200" i="1" dirty="0">
                <a:solidFill>
                  <a:srgbClr val="C00000"/>
                </a:solidFill>
                <a:latin typeface="+mj-lt"/>
              </a:rPr>
              <a:t>Abba </a:t>
            </a:r>
            <a:r>
              <a:rPr lang="en-US" sz="2200" i="1" dirty="0" err="1">
                <a:solidFill>
                  <a:srgbClr val="C00000"/>
                </a:solidFill>
                <a:latin typeface="+mj-lt"/>
              </a:rPr>
              <a:t>Muda</a:t>
            </a:r>
            <a:r>
              <a:rPr lang="en-US" sz="2200" i="1" dirty="0">
                <a:solidFill>
                  <a:srgbClr val="C00000"/>
                </a:solidFill>
                <a:latin typeface="+mj-lt"/>
              </a:rPr>
              <a:t> </a:t>
            </a:r>
            <a:r>
              <a:rPr lang="en-US" sz="2200" dirty="0">
                <a:solidFill>
                  <a:srgbClr val="000000"/>
                </a:solidFill>
                <a:latin typeface="+mj-lt"/>
              </a:rPr>
              <a:t>(the father of anointment) seated at </a:t>
            </a:r>
            <a:r>
              <a:rPr lang="en-US" sz="2200" dirty="0" err="1">
                <a:solidFill>
                  <a:srgbClr val="C00000"/>
                </a:solidFill>
                <a:latin typeface="+mj-lt"/>
              </a:rPr>
              <a:t>Madda</a:t>
            </a:r>
            <a:r>
              <a:rPr lang="en-US" sz="2200" dirty="0">
                <a:solidFill>
                  <a:srgbClr val="C00000"/>
                </a:solidFill>
                <a:latin typeface="+mj-lt"/>
              </a:rPr>
              <a:t> </a:t>
            </a:r>
            <a:r>
              <a:rPr lang="en-US" sz="2200" dirty="0" err="1">
                <a:solidFill>
                  <a:srgbClr val="C00000"/>
                </a:solidFill>
                <a:latin typeface="+mj-lt"/>
              </a:rPr>
              <a:t>Walabu</a:t>
            </a:r>
            <a:r>
              <a:rPr lang="en-US" sz="2200" dirty="0">
                <a:solidFill>
                  <a:srgbClr val="C00000"/>
                </a:solidFill>
                <a:latin typeface="+mj-lt"/>
              </a:rPr>
              <a:t> </a:t>
            </a:r>
            <a:r>
              <a:rPr lang="en-US" sz="2200" dirty="0">
                <a:solidFill>
                  <a:srgbClr val="000000"/>
                </a:solidFill>
                <a:latin typeface="+mj-lt"/>
              </a:rPr>
              <a:t>and formed </a:t>
            </a:r>
            <a:r>
              <a:rPr lang="en-US" sz="2200" dirty="0">
                <a:solidFill>
                  <a:srgbClr val="00B0F0"/>
                </a:solidFill>
                <a:latin typeface="+mj-lt"/>
              </a:rPr>
              <a:t>alliances during times of difficulty</a:t>
            </a:r>
            <a:r>
              <a:rPr lang="en-US" sz="2200" dirty="0">
                <a:solidFill>
                  <a:srgbClr val="000000"/>
                </a:solidFill>
                <a:latin typeface="+mj-lt"/>
              </a:rPr>
              <a:t>. </a:t>
            </a:r>
          </a:p>
          <a:p>
            <a:pPr algn="just">
              <a:defRPr/>
            </a:pPr>
            <a:r>
              <a:rPr lang="en-US" sz="2200" dirty="0">
                <a:solidFill>
                  <a:srgbClr val="000000"/>
                </a:solidFill>
                <a:latin typeface="+mj-lt"/>
              </a:rPr>
              <a:t>Besides, they obeyed </a:t>
            </a:r>
            <a:r>
              <a:rPr lang="en-US" sz="2200" dirty="0">
                <a:solidFill>
                  <a:srgbClr val="FF0000"/>
                </a:solidFill>
                <a:latin typeface="+mj-lt"/>
              </a:rPr>
              <a:t>similar </a:t>
            </a:r>
            <a:r>
              <a:rPr lang="en-US" sz="2200" i="1" dirty="0" err="1">
                <a:solidFill>
                  <a:srgbClr val="FF0000"/>
                </a:solidFill>
                <a:latin typeface="+mj-lt"/>
              </a:rPr>
              <a:t>ada</a:t>
            </a:r>
            <a:r>
              <a:rPr lang="en-US" sz="2200" i="1" dirty="0">
                <a:solidFill>
                  <a:srgbClr val="FF0000"/>
                </a:solidFill>
                <a:latin typeface="+mj-lt"/>
              </a:rPr>
              <a:t> </a:t>
            </a:r>
            <a:r>
              <a:rPr lang="en-US" sz="2200" dirty="0">
                <a:solidFill>
                  <a:srgbClr val="000000"/>
                </a:solidFill>
                <a:latin typeface="+mj-lt"/>
              </a:rPr>
              <a:t>(culture) and </a:t>
            </a:r>
            <a:r>
              <a:rPr lang="en-US" sz="2200" i="1" dirty="0">
                <a:solidFill>
                  <a:srgbClr val="FF0000"/>
                </a:solidFill>
                <a:latin typeface="+mj-lt"/>
              </a:rPr>
              <a:t>sera</a:t>
            </a:r>
            <a:r>
              <a:rPr lang="en-US" sz="2200" i="1" dirty="0">
                <a:solidFill>
                  <a:srgbClr val="000000"/>
                </a:solidFill>
                <a:latin typeface="+mj-lt"/>
              </a:rPr>
              <a:t> </a:t>
            </a:r>
            <a:r>
              <a:rPr lang="en-US" sz="2200" dirty="0">
                <a:solidFill>
                  <a:srgbClr val="000000"/>
                </a:solidFill>
                <a:latin typeface="+mj-lt"/>
              </a:rPr>
              <a:t>(law) through sending their </a:t>
            </a:r>
            <a:r>
              <a:rPr lang="en-US" sz="2200" dirty="0">
                <a:solidFill>
                  <a:srgbClr val="FF0000"/>
                </a:solidFill>
                <a:latin typeface="+mj-lt"/>
              </a:rPr>
              <a:t>delegates to </a:t>
            </a:r>
            <a:r>
              <a:rPr lang="en-US" sz="2200" dirty="0" err="1">
                <a:solidFill>
                  <a:srgbClr val="FF0000"/>
                </a:solidFill>
                <a:latin typeface="+mj-lt"/>
              </a:rPr>
              <a:t>Madda-Walabu</a:t>
            </a:r>
            <a:r>
              <a:rPr lang="en-US" sz="2200" dirty="0">
                <a:solidFill>
                  <a:srgbClr val="000000"/>
                </a:solidFill>
                <a:latin typeface="+mj-lt"/>
              </a:rPr>
              <a:t>, the </a:t>
            </a:r>
            <a:r>
              <a:rPr lang="en-US" sz="2200" dirty="0">
                <a:solidFill>
                  <a:srgbClr val="FF0000"/>
                </a:solidFill>
                <a:latin typeface="+mj-lt"/>
              </a:rPr>
              <a:t>central </a:t>
            </a:r>
            <a:r>
              <a:rPr lang="en-US" sz="2200" i="1" dirty="0" err="1">
                <a:solidFill>
                  <a:srgbClr val="FF0000"/>
                </a:solidFill>
                <a:latin typeface="+mj-lt"/>
              </a:rPr>
              <a:t>chaffe</a:t>
            </a:r>
            <a:r>
              <a:rPr lang="en-US" sz="2200" i="1" dirty="0">
                <a:solidFill>
                  <a:srgbClr val="FF0000"/>
                </a:solidFill>
                <a:latin typeface="+mj-lt"/>
              </a:rPr>
              <a:t> </a:t>
            </a:r>
            <a:r>
              <a:rPr lang="en-US" sz="2200" dirty="0">
                <a:solidFill>
                  <a:srgbClr val="000000"/>
                </a:solidFill>
                <a:latin typeface="+mj-lt"/>
              </a:rPr>
              <a:t>until the pan-Oromo assembly was forbidden in 1900 due to the political influence of the Ethiopian state. </a:t>
            </a:r>
          </a:p>
          <a:p>
            <a:pPr algn="just">
              <a:defRPr/>
            </a:pPr>
            <a:r>
              <a:rPr lang="en-US" sz="2200" dirty="0">
                <a:solidFill>
                  <a:srgbClr val="000000"/>
                </a:solidFill>
                <a:latin typeface="+mj-lt"/>
              </a:rPr>
              <a:t>In due course, </a:t>
            </a:r>
            <a:r>
              <a:rPr lang="en-US" sz="2200" i="1" dirty="0" err="1">
                <a:solidFill>
                  <a:srgbClr val="000000"/>
                </a:solidFill>
                <a:latin typeface="+mj-lt"/>
              </a:rPr>
              <a:t>Gadaa</a:t>
            </a:r>
            <a:r>
              <a:rPr lang="en-US" sz="2200" i="1" dirty="0">
                <a:solidFill>
                  <a:srgbClr val="000000"/>
                </a:solidFill>
                <a:latin typeface="+mj-lt"/>
              </a:rPr>
              <a:t> </a:t>
            </a:r>
            <a:r>
              <a:rPr lang="en-US" sz="2200" dirty="0">
                <a:solidFill>
                  <a:srgbClr val="000000"/>
                </a:solidFill>
                <a:latin typeface="+mj-lt"/>
              </a:rPr>
              <a:t>devised </a:t>
            </a:r>
            <a:r>
              <a:rPr lang="en-US" sz="2200" dirty="0">
                <a:solidFill>
                  <a:srgbClr val="00B0F0"/>
                </a:solidFill>
                <a:latin typeface="+mj-lt"/>
              </a:rPr>
              <a:t>effective resource allocation formula including land</a:t>
            </a:r>
            <a:r>
              <a:rPr lang="en-US" sz="2200" dirty="0">
                <a:solidFill>
                  <a:srgbClr val="000000"/>
                </a:solidFill>
                <a:latin typeface="+mj-lt"/>
              </a:rPr>
              <a:t>. Land holding system to regulate resource and their interaction among different clans is known as the </a:t>
            </a:r>
            <a:r>
              <a:rPr lang="en-US" sz="2200" i="1" dirty="0" err="1">
                <a:solidFill>
                  <a:srgbClr val="FF0000"/>
                </a:solidFill>
                <a:latin typeface="+mj-lt"/>
              </a:rPr>
              <a:t>qabiyye</a:t>
            </a:r>
            <a:r>
              <a:rPr lang="en-US" sz="2200" i="1" dirty="0">
                <a:solidFill>
                  <a:srgbClr val="FF0000"/>
                </a:solidFill>
                <a:latin typeface="+mj-lt"/>
              </a:rPr>
              <a:t> </a:t>
            </a:r>
            <a:r>
              <a:rPr lang="en-US" sz="2200" dirty="0">
                <a:solidFill>
                  <a:srgbClr val="FF0000"/>
                </a:solidFill>
                <a:latin typeface="+mj-lt"/>
              </a:rPr>
              <a:t>system</a:t>
            </a:r>
            <a:r>
              <a:rPr lang="en-US" sz="2200" dirty="0">
                <a:solidFill>
                  <a:srgbClr val="000000"/>
                </a:solidFill>
                <a:latin typeface="+mj-lt"/>
              </a:rPr>
              <a:t>.</a:t>
            </a:r>
          </a:p>
          <a:p>
            <a:pPr algn="just">
              <a:defRPr/>
            </a:pPr>
            <a:r>
              <a:rPr lang="en-US" sz="2200" dirty="0">
                <a:solidFill>
                  <a:srgbClr val="000000"/>
                </a:solidFill>
                <a:latin typeface="+mj-lt"/>
              </a:rPr>
              <a:t> The system established rights of </a:t>
            </a:r>
            <a:r>
              <a:rPr lang="en-US" sz="2200" dirty="0">
                <a:solidFill>
                  <a:srgbClr val="FF0000"/>
                </a:solidFill>
                <a:latin typeface="+mj-lt"/>
              </a:rPr>
              <a:t>precedence (seniority</a:t>
            </a:r>
            <a:r>
              <a:rPr lang="en-US" sz="2200" dirty="0">
                <a:solidFill>
                  <a:srgbClr val="000000"/>
                </a:solidFill>
                <a:latin typeface="+mj-lt"/>
              </a:rPr>
              <a:t>) in possession of land. Accordingly, </a:t>
            </a:r>
            <a:r>
              <a:rPr lang="en-US" sz="2200" dirty="0">
                <a:solidFill>
                  <a:srgbClr val="00B0F0"/>
                </a:solidFill>
                <a:latin typeface="+mj-lt"/>
              </a:rPr>
              <a:t>place names </a:t>
            </a:r>
            <a:r>
              <a:rPr lang="en-US" sz="2200" dirty="0">
                <a:solidFill>
                  <a:srgbClr val="000000"/>
                </a:solidFill>
                <a:latin typeface="+mj-lt"/>
              </a:rPr>
              <a:t>were given the names of the </a:t>
            </a:r>
            <a:r>
              <a:rPr lang="en-US" sz="2200" dirty="0">
                <a:solidFill>
                  <a:srgbClr val="FF0000"/>
                </a:solidFill>
                <a:latin typeface="+mj-lt"/>
              </a:rPr>
              <a:t>pioneer</a:t>
            </a:r>
            <a:r>
              <a:rPr lang="en-US" sz="2200" dirty="0">
                <a:solidFill>
                  <a:srgbClr val="000000"/>
                </a:solidFill>
                <a:latin typeface="+mj-lt"/>
              </a:rPr>
              <a:t> as a marker of </a:t>
            </a:r>
            <a:r>
              <a:rPr lang="en-US" sz="2200" i="1" dirty="0" err="1">
                <a:solidFill>
                  <a:srgbClr val="00B0F0"/>
                </a:solidFill>
                <a:latin typeface="+mj-lt"/>
              </a:rPr>
              <a:t>qabiyye</a:t>
            </a:r>
            <a:r>
              <a:rPr lang="en-US" sz="2200" i="1" dirty="0">
                <a:solidFill>
                  <a:srgbClr val="00B0F0"/>
                </a:solidFill>
                <a:latin typeface="+mj-lt"/>
              </a:rPr>
              <a:t> </a:t>
            </a:r>
            <a:r>
              <a:rPr lang="en-US" sz="2200" dirty="0">
                <a:solidFill>
                  <a:srgbClr val="00B0F0"/>
                </a:solidFill>
                <a:latin typeface="+mj-lt"/>
              </a:rPr>
              <a:t>rights</a:t>
            </a:r>
            <a:r>
              <a:rPr lang="en-US" sz="2200" dirty="0">
                <a:solidFill>
                  <a:srgbClr val="000000"/>
                </a:solidFill>
                <a:latin typeface="+mj-lt"/>
              </a:rPr>
              <a:t>.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A459878F-9E3D-4305-9068-AC3BDE790141}"/>
              </a:ext>
            </a:extLst>
          </p:cNvPr>
          <p:cNvSpPr>
            <a:spLocks noGrp="1"/>
          </p:cNvSpPr>
          <p:nvPr>
            <p:ph idx="1"/>
          </p:nvPr>
        </p:nvSpPr>
        <p:spPr>
          <a:xfrm>
            <a:off x="304800" y="76200"/>
            <a:ext cx="8763000" cy="6781800"/>
          </a:xfrm>
        </p:spPr>
        <p:txBody>
          <a:bodyPr>
            <a:normAutofit/>
          </a:bodyPr>
          <a:lstStyle/>
          <a:p>
            <a:pPr marL="82550" indent="0" algn="ctr">
              <a:buClr>
                <a:srgbClr val="4F81BD"/>
              </a:buClr>
              <a:buFont typeface="Wingdings 2" panose="05020102010507070707" pitchFamily="18" charset="2"/>
              <a:buNone/>
              <a:defRPr/>
            </a:pPr>
            <a:r>
              <a:rPr lang="en-US" b="1" dirty="0">
                <a:solidFill>
                  <a:srgbClr val="FF0000"/>
                </a:solidFill>
              </a:rPr>
              <a:t>5.4. INTERACTION AND INTEGRATION ACROSS ETHNIC AND RELIGIOUS DIVERSITIES </a:t>
            </a:r>
            <a:endParaRPr lang="en-US" dirty="0">
              <a:solidFill>
                <a:srgbClr val="FF0000"/>
              </a:solidFill>
            </a:endParaRPr>
          </a:p>
          <a:p>
            <a:pPr algn="just">
              <a:buClr>
                <a:srgbClr val="4F81BD"/>
              </a:buClr>
              <a:defRPr/>
            </a:pPr>
            <a:r>
              <a:rPr lang="en-US" dirty="0">
                <a:solidFill>
                  <a:srgbClr val="000000"/>
                </a:solidFill>
              </a:rPr>
              <a:t>The </a:t>
            </a:r>
            <a:r>
              <a:rPr lang="en-US" dirty="0">
                <a:solidFill>
                  <a:srgbClr val="00B0F0"/>
                </a:solidFill>
              </a:rPr>
              <a:t>political, social, and economic processes </a:t>
            </a:r>
            <a:r>
              <a:rPr lang="en-US" dirty="0">
                <a:solidFill>
                  <a:srgbClr val="000000"/>
                </a:solidFill>
              </a:rPr>
              <a:t>of the medieval period were the major factors for the people's interactions across regions. </a:t>
            </a:r>
            <a:endParaRPr lang="en-US" dirty="0">
              <a:solidFill>
                <a:srgbClr val="000000"/>
              </a:solidFill>
              <a:latin typeface="+mj-lt"/>
            </a:endParaRPr>
          </a:p>
          <a:p>
            <a:pPr algn="just">
              <a:defRPr/>
            </a:pPr>
            <a:r>
              <a:rPr lang="en-US" dirty="0">
                <a:solidFill>
                  <a:srgbClr val="000000"/>
                </a:solidFill>
                <a:latin typeface="+mj-lt"/>
              </a:rPr>
              <a:t>Such </a:t>
            </a:r>
            <a:r>
              <a:rPr lang="en-US" dirty="0">
                <a:solidFill>
                  <a:srgbClr val="00B0F0"/>
                </a:solidFill>
                <a:latin typeface="+mj-lt"/>
              </a:rPr>
              <a:t>interactions</a:t>
            </a:r>
            <a:r>
              <a:rPr lang="en-US" dirty="0">
                <a:solidFill>
                  <a:srgbClr val="000000"/>
                </a:solidFill>
                <a:latin typeface="+mj-lt"/>
              </a:rPr>
              <a:t> occurred </a:t>
            </a:r>
            <a:r>
              <a:rPr lang="en-US" dirty="0">
                <a:solidFill>
                  <a:srgbClr val="00B0F0"/>
                </a:solidFill>
                <a:latin typeface="+mj-lt"/>
              </a:rPr>
              <a:t>during peace and conflict times</a:t>
            </a:r>
            <a:r>
              <a:rPr lang="en-US" dirty="0">
                <a:solidFill>
                  <a:srgbClr val="000000"/>
                </a:solidFill>
                <a:latin typeface="+mj-lt"/>
              </a:rPr>
              <a:t>. The cases in point were the </a:t>
            </a:r>
            <a:r>
              <a:rPr lang="en-US" dirty="0">
                <a:solidFill>
                  <a:srgbClr val="FF0000"/>
                </a:solidFill>
                <a:latin typeface="+mj-lt"/>
              </a:rPr>
              <a:t>trade contacts and conflicts </a:t>
            </a:r>
            <a:r>
              <a:rPr lang="en-US" dirty="0">
                <a:solidFill>
                  <a:srgbClr val="000000"/>
                </a:solidFill>
                <a:latin typeface="+mj-lt"/>
              </a:rPr>
              <a:t>to control </a:t>
            </a:r>
            <a:r>
              <a:rPr lang="en-US" dirty="0">
                <a:solidFill>
                  <a:srgbClr val="0070C0"/>
                </a:solidFill>
                <a:latin typeface="+mj-lt"/>
              </a:rPr>
              <a:t>trade routes, religious expansion, and territorial expansion and population movements</a:t>
            </a:r>
            <a:r>
              <a:rPr lang="en-US" dirty="0">
                <a:solidFill>
                  <a:srgbClr val="000000"/>
                </a:solidFill>
                <a:latin typeface="+mj-lt"/>
              </a:rPr>
              <a:t>. </a:t>
            </a:r>
          </a:p>
          <a:p>
            <a:pPr algn="just">
              <a:defRPr/>
            </a:pPr>
            <a:r>
              <a:rPr lang="en-US" dirty="0">
                <a:solidFill>
                  <a:srgbClr val="000000"/>
                </a:solidFill>
                <a:latin typeface="+mj-lt"/>
              </a:rPr>
              <a:t>One of the </a:t>
            </a:r>
            <a:r>
              <a:rPr lang="en-US" dirty="0">
                <a:solidFill>
                  <a:srgbClr val="FF0000"/>
                </a:solidFill>
                <a:latin typeface="+mj-lt"/>
              </a:rPr>
              <a:t>major consequences of the interactions </a:t>
            </a:r>
            <a:r>
              <a:rPr lang="en-US" dirty="0">
                <a:solidFill>
                  <a:srgbClr val="000000"/>
                </a:solidFill>
                <a:latin typeface="+mj-lt"/>
              </a:rPr>
              <a:t>in the medieval period particularly in the </a:t>
            </a:r>
            <a:r>
              <a:rPr lang="en-US" dirty="0">
                <a:solidFill>
                  <a:srgbClr val="0070C0"/>
                </a:solidFill>
                <a:latin typeface="+mj-lt"/>
              </a:rPr>
              <a:t>population movement </a:t>
            </a:r>
            <a:r>
              <a:rPr lang="en-US" dirty="0">
                <a:solidFill>
                  <a:srgbClr val="000000"/>
                </a:solidFill>
                <a:latin typeface="+mj-lt"/>
              </a:rPr>
              <a:t>of the 16</a:t>
            </a:r>
            <a:r>
              <a:rPr lang="en-US" baseline="30000" dirty="0">
                <a:solidFill>
                  <a:srgbClr val="000000"/>
                </a:solidFill>
                <a:latin typeface="+mj-lt"/>
              </a:rPr>
              <a:t>th</a:t>
            </a:r>
            <a:r>
              <a:rPr lang="en-US" dirty="0">
                <a:solidFill>
                  <a:srgbClr val="000000"/>
                </a:solidFill>
                <a:latin typeface="+mj-lt"/>
              </a:rPr>
              <a:t> century was the </a:t>
            </a:r>
            <a:r>
              <a:rPr lang="en-US" dirty="0">
                <a:solidFill>
                  <a:srgbClr val="FF0000"/>
                </a:solidFill>
                <a:latin typeface="+mj-lt"/>
              </a:rPr>
              <a:t>integration of peoples across ethnic and religious diversities </a:t>
            </a:r>
            <a:r>
              <a:rPr lang="en-US" dirty="0">
                <a:solidFill>
                  <a:srgbClr val="000000"/>
                </a:solidFill>
                <a:latin typeface="+mj-lt"/>
              </a:rPr>
              <a:t>in Ethiopia and the Horn. </a:t>
            </a:r>
          </a:p>
          <a:p>
            <a:pPr algn="just">
              <a:defRPr/>
            </a:pPr>
            <a:r>
              <a:rPr lang="en-US" dirty="0">
                <a:solidFill>
                  <a:srgbClr val="000000"/>
                </a:solidFill>
                <a:latin typeface="+mj-lt"/>
              </a:rPr>
              <a:t>It is apparent that </a:t>
            </a:r>
            <a:r>
              <a:rPr lang="en-US" dirty="0">
                <a:solidFill>
                  <a:srgbClr val="FF0000"/>
                </a:solidFill>
                <a:latin typeface="+mj-lt"/>
              </a:rPr>
              <a:t>territorial and religious expansion </a:t>
            </a:r>
            <a:r>
              <a:rPr lang="en-US" dirty="0">
                <a:solidFill>
                  <a:srgbClr val="000000"/>
                </a:solidFill>
                <a:latin typeface="+mj-lt"/>
              </a:rPr>
              <a:t>by the </a:t>
            </a:r>
            <a:r>
              <a:rPr lang="en-US" dirty="0">
                <a:solidFill>
                  <a:srgbClr val="0070C0"/>
                </a:solidFill>
                <a:latin typeface="+mj-lt"/>
              </a:rPr>
              <a:t>Christian kingdom </a:t>
            </a:r>
            <a:r>
              <a:rPr lang="en-US" dirty="0">
                <a:solidFill>
                  <a:srgbClr val="000000"/>
                </a:solidFill>
                <a:latin typeface="+mj-lt"/>
              </a:rPr>
              <a:t>diffused </a:t>
            </a:r>
            <a:r>
              <a:rPr lang="en-US" dirty="0">
                <a:solidFill>
                  <a:srgbClr val="0070C0"/>
                </a:solidFill>
                <a:latin typeface="+mj-lt"/>
              </a:rPr>
              <a:t>Christian tradition from north to the south.</a:t>
            </a:r>
            <a:r>
              <a:rPr lang="en-US" dirty="0">
                <a:solidFill>
                  <a:srgbClr val="000000"/>
                </a:solidFill>
                <a:latin typeface="+mj-lt"/>
              </a:rPr>
              <a:t> Similarly, the </a:t>
            </a:r>
            <a:r>
              <a:rPr lang="en-US" dirty="0">
                <a:solidFill>
                  <a:srgbClr val="C00000"/>
                </a:solidFill>
                <a:latin typeface="+mj-lt"/>
              </a:rPr>
              <a:t>wars of Imam Ahmed and the population movements of the </a:t>
            </a:r>
            <a:r>
              <a:rPr lang="en-US" dirty="0" err="1">
                <a:solidFill>
                  <a:srgbClr val="C00000"/>
                </a:solidFill>
                <a:latin typeface="+mj-lt"/>
              </a:rPr>
              <a:t>Argoba</a:t>
            </a:r>
            <a:r>
              <a:rPr lang="en-US" dirty="0">
                <a:solidFill>
                  <a:srgbClr val="C00000"/>
                </a:solidFill>
                <a:latin typeface="+mj-lt"/>
              </a:rPr>
              <a:t>, the Afar and the Somali </a:t>
            </a:r>
            <a:r>
              <a:rPr lang="en-US" dirty="0">
                <a:solidFill>
                  <a:srgbClr val="000000"/>
                </a:solidFill>
                <a:latin typeface="+mj-lt"/>
              </a:rPr>
              <a:t>caused the </a:t>
            </a:r>
            <a:r>
              <a:rPr lang="en-US" dirty="0">
                <a:solidFill>
                  <a:srgbClr val="0070C0"/>
                </a:solidFill>
                <a:latin typeface="+mj-lt"/>
              </a:rPr>
              <a:t>expansion of Islam into the central parts</a:t>
            </a:r>
            <a:r>
              <a:rPr lang="en-US" dirty="0">
                <a:solidFill>
                  <a:srgbClr val="000000"/>
                </a:solidFill>
                <a:latin typeface="+mj-lt"/>
              </a:rPr>
              <a:t> of Ethiopia.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8300CF62-9948-4CDC-BE07-6FB5A2BF0252}"/>
              </a:ext>
            </a:extLst>
          </p:cNvPr>
          <p:cNvSpPr>
            <a:spLocks noGrp="1"/>
          </p:cNvSpPr>
          <p:nvPr>
            <p:ph idx="1"/>
          </p:nvPr>
        </p:nvSpPr>
        <p:spPr>
          <a:xfrm>
            <a:off x="152400" y="0"/>
            <a:ext cx="8915400" cy="6096000"/>
          </a:xfrm>
        </p:spPr>
        <p:txBody>
          <a:bodyPr>
            <a:normAutofit/>
          </a:bodyPr>
          <a:lstStyle/>
          <a:p>
            <a:pPr algn="just">
              <a:lnSpc>
                <a:spcPct val="100000"/>
              </a:lnSpc>
              <a:buClr>
                <a:srgbClr val="4F81BD"/>
              </a:buClr>
              <a:defRPr/>
            </a:pPr>
            <a:r>
              <a:rPr lang="en-US" dirty="0">
                <a:solidFill>
                  <a:srgbClr val="FF0000"/>
                </a:solidFill>
              </a:rPr>
              <a:t>One consequence of the Oromo population </a:t>
            </a:r>
            <a:r>
              <a:rPr lang="en-US" dirty="0">
                <a:solidFill>
                  <a:srgbClr val="000000"/>
                </a:solidFill>
              </a:rPr>
              <a:t>movement was that it put an </a:t>
            </a:r>
            <a:r>
              <a:rPr lang="en-US" dirty="0">
                <a:solidFill>
                  <a:srgbClr val="00B0F0"/>
                </a:solidFill>
              </a:rPr>
              <a:t>end to the wars between the Christian and Muslim states as well as the southward expansion of the Christian state</a:t>
            </a:r>
            <a:r>
              <a:rPr lang="en-US" dirty="0">
                <a:solidFill>
                  <a:srgbClr val="000000"/>
                </a:solidFill>
              </a:rPr>
              <a:t>. </a:t>
            </a:r>
          </a:p>
          <a:p>
            <a:pPr algn="just">
              <a:lnSpc>
                <a:spcPct val="100000"/>
              </a:lnSpc>
              <a:defRPr/>
            </a:pPr>
            <a:r>
              <a:rPr lang="en-US" dirty="0">
                <a:solidFill>
                  <a:srgbClr val="000000"/>
                </a:solidFill>
                <a:latin typeface="+mj-lt"/>
              </a:rPr>
              <a:t>At larger scale, the </a:t>
            </a:r>
            <a:r>
              <a:rPr lang="en-US" dirty="0">
                <a:solidFill>
                  <a:srgbClr val="FF0000"/>
                </a:solidFill>
                <a:latin typeface="+mj-lt"/>
              </a:rPr>
              <a:t>Oromo contact with diverse peoples</a:t>
            </a:r>
            <a:r>
              <a:rPr lang="en-US" dirty="0">
                <a:solidFill>
                  <a:srgbClr val="000000"/>
                </a:solidFill>
                <a:latin typeface="+mj-lt"/>
              </a:rPr>
              <a:t> brought far-reaching </a:t>
            </a:r>
            <a:r>
              <a:rPr lang="en-US" dirty="0">
                <a:solidFill>
                  <a:srgbClr val="FF0000"/>
                </a:solidFill>
                <a:latin typeface="+mj-lt"/>
              </a:rPr>
              <a:t>integrations</a:t>
            </a:r>
            <a:r>
              <a:rPr lang="en-US" dirty="0">
                <a:solidFill>
                  <a:srgbClr val="000000"/>
                </a:solidFill>
                <a:latin typeface="+mj-lt"/>
              </a:rPr>
              <a:t> among peoples </a:t>
            </a:r>
            <a:r>
              <a:rPr lang="en-US" dirty="0">
                <a:solidFill>
                  <a:srgbClr val="00B0F0"/>
                </a:solidFill>
                <a:latin typeface="+mj-lt"/>
              </a:rPr>
              <a:t>across ethnic and religious background</a:t>
            </a:r>
            <a:r>
              <a:rPr lang="en-US" dirty="0">
                <a:solidFill>
                  <a:srgbClr val="000000"/>
                </a:solidFill>
                <a:latin typeface="+mj-lt"/>
              </a:rPr>
              <a:t>. </a:t>
            </a:r>
          </a:p>
          <a:p>
            <a:pPr algn="just">
              <a:lnSpc>
                <a:spcPct val="100000"/>
              </a:lnSpc>
              <a:defRPr/>
            </a:pPr>
            <a:r>
              <a:rPr lang="en-US" dirty="0">
                <a:solidFill>
                  <a:srgbClr val="FF0000"/>
                </a:solidFill>
                <a:latin typeface="+mj-lt"/>
              </a:rPr>
              <a:t>The Oromo integrated </a:t>
            </a:r>
            <a:r>
              <a:rPr lang="en-US" dirty="0">
                <a:solidFill>
                  <a:srgbClr val="000000"/>
                </a:solidFill>
                <a:latin typeface="+mj-lt"/>
              </a:rPr>
              <a:t>non-Oromo through two adoption mechanisms: </a:t>
            </a:r>
            <a:r>
              <a:rPr lang="en-US" i="1" dirty="0" err="1">
                <a:solidFill>
                  <a:srgbClr val="FF0000"/>
                </a:solidFill>
                <a:latin typeface="+mj-lt"/>
              </a:rPr>
              <a:t>Guddifacha</a:t>
            </a:r>
            <a:r>
              <a:rPr lang="en-US" i="1" dirty="0">
                <a:solidFill>
                  <a:srgbClr val="FF0000"/>
                </a:solidFill>
                <a:latin typeface="+mj-lt"/>
              </a:rPr>
              <a:t> </a:t>
            </a:r>
            <a:r>
              <a:rPr lang="en-US" dirty="0">
                <a:solidFill>
                  <a:srgbClr val="FF0000"/>
                </a:solidFill>
                <a:latin typeface="+mj-lt"/>
              </a:rPr>
              <a:t>and </a:t>
            </a:r>
            <a:r>
              <a:rPr lang="en-US" i="1" dirty="0" err="1">
                <a:solidFill>
                  <a:srgbClr val="FF0000"/>
                </a:solidFill>
                <a:latin typeface="+mj-lt"/>
              </a:rPr>
              <a:t>Moggasa</a:t>
            </a:r>
            <a:r>
              <a:rPr lang="en-US" dirty="0">
                <a:solidFill>
                  <a:srgbClr val="000000"/>
                </a:solidFill>
                <a:latin typeface="+mj-lt"/>
              </a:rPr>
              <a:t>. </a:t>
            </a:r>
          </a:p>
          <a:p>
            <a:pPr algn="just">
              <a:lnSpc>
                <a:spcPct val="100000"/>
              </a:lnSpc>
              <a:defRPr/>
            </a:pPr>
            <a:r>
              <a:rPr lang="en-US" i="1" dirty="0" err="1">
                <a:solidFill>
                  <a:srgbClr val="0070C0"/>
                </a:solidFill>
                <a:latin typeface="+mj-lt"/>
              </a:rPr>
              <a:t>Guddifacha</a:t>
            </a:r>
            <a:r>
              <a:rPr lang="en-US" i="1" dirty="0">
                <a:solidFill>
                  <a:srgbClr val="000000"/>
                </a:solidFill>
                <a:latin typeface="+mj-lt"/>
              </a:rPr>
              <a:t> </a:t>
            </a:r>
            <a:r>
              <a:rPr lang="en-US" dirty="0">
                <a:solidFill>
                  <a:srgbClr val="000000"/>
                </a:solidFill>
                <a:latin typeface="+mj-lt"/>
              </a:rPr>
              <a:t>refers to the adoption of a child by a foster parent. In this system, the child enjoyed equal rights and privileges with a biological child.</a:t>
            </a:r>
          </a:p>
          <a:p>
            <a:pPr algn="just">
              <a:lnSpc>
                <a:spcPct val="100000"/>
              </a:lnSpc>
              <a:defRPr/>
            </a:pPr>
            <a:r>
              <a:rPr lang="en-US" dirty="0" err="1">
                <a:solidFill>
                  <a:srgbClr val="0070C0"/>
                </a:solidFill>
                <a:latin typeface="+mj-lt"/>
              </a:rPr>
              <a:t>M</a:t>
            </a:r>
            <a:r>
              <a:rPr lang="en-US" i="1" dirty="0" err="1">
                <a:solidFill>
                  <a:srgbClr val="0070C0"/>
                </a:solidFill>
                <a:latin typeface="+mj-lt"/>
              </a:rPr>
              <a:t>oggasa</a:t>
            </a:r>
            <a:r>
              <a:rPr lang="en-US" i="1" dirty="0">
                <a:solidFill>
                  <a:srgbClr val="000000"/>
                </a:solidFill>
                <a:latin typeface="+mj-lt"/>
              </a:rPr>
              <a:t> </a:t>
            </a:r>
            <a:r>
              <a:rPr lang="en-US" dirty="0">
                <a:solidFill>
                  <a:srgbClr val="000000"/>
                </a:solidFill>
                <a:latin typeface="+mj-lt"/>
              </a:rPr>
              <a:t>was a system of adopting non-</a:t>
            </a:r>
            <a:r>
              <a:rPr lang="en-US" dirty="0" err="1">
                <a:solidFill>
                  <a:srgbClr val="000000"/>
                </a:solidFill>
                <a:latin typeface="+mj-lt"/>
              </a:rPr>
              <a:t>Oromos</a:t>
            </a:r>
            <a:r>
              <a:rPr lang="en-US" dirty="0">
                <a:solidFill>
                  <a:srgbClr val="000000"/>
                </a:solidFill>
                <a:latin typeface="+mj-lt"/>
              </a:rPr>
              <a:t> commonly known as </a:t>
            </a:r>
            <a:r>
              <a:rPr lang="en-US" i="1" dirty="0" err="1">
                <a:solidFill>
                  <a:srgbClr val="FF0000"/>
                </a:solidFill>
                <a:latin typeface="+mj-lt"/>
              </a:rPr>
              <a:t>Oromsu</a:t>
            </a:r>
            <a:r>
              <a:rPr lang="en-US" dirty="0">
                <a:solidFill>
                  <a:srgbClr val="000000"/>
                </a:solidFill>
                <a:latin typeface="+mj-lt"/>
              </a:rPr>
              <a:t>. </a:t>
            </a:r>
            <a:r>
              <a:rPr lang="en-US" i="1" dirty="0" err="1">
                <a:solidFill>
                  <a:srgbClr val="000000"/>
                </a:solidFill>
                <a:latin typeface="+mj-lt"/>
              </a:rPr>
              <a:t>Moggasa</a:t>
            </a:r>
            <a:r>
              <a:rPr lang="en-US" i="1" dirty="0">
                <a:solidFill>
                  <a:srgbClr val="000000"/>
                </a:solidFill>
                <a:latin typeface="+mj-lt"/>
              </a:rPr>
              <a:t> </a:t>
            </a:r>
            <a:r>
              <a:rPr lang="en-US" dirty="0">
                <a:solidFill>
                  <a:srgbClr val="000000"/>
                </a:solidFill>
                <a:latin typeface="+mj-lt"/>
              </a:rPr>
              <a:t>was the practice of </a:t>
            </a:r>
            <a:r>
              <a:rPr lang="en-US" dirty="0">
                <a:solidFill>
                  <a:srgbClr val="0070C0"/>
                </a:solidFill>
                <a:latin typeface="+mj-lt"/>
              </a:rPr>
              <a:t>incorporation of individuals or groups to a clan </a:t>
            </a:r>
            <a:r>
              <a:rPr lang="en-US" dirty="0">
                <a:solidFill>
                  <a:srgbClr val="000000"/>
                </a:solidFill>
                <a:latin typeface="+mj-lt"/>
              </a:rPr>
              <a:t>through oath of allegiance with all the </a:t>
            </a:r>
            <a:r>
              <a:rPr lang="en-US" dirty="0">
                <a:solidFill>
                  <a:srgbClr val="FF0000"/>
                </a:solidFill>
                <a:latin typeface="+mj-lt"/>
              </a:rPr>
              <a:t>rights and obligations </a:t>
            </a:r>
            <a:r>
              <a:rPr lang="en-US" dirty="0">
                <a:solidFill>
                  <a:srgbClr val="000000"/>
                </a:solidFill>
                <a:latin typeface="+mj-lt"/>
              </a:rPr>
              <a:t>that such membership entailed. </a:t>
            </a:r>
          </a:p>
          <a:p>
            <a:pPr algn="just">
              <a:lnSpc>
                <a:spcPct val="100000"/>
              </a:lnSpc>
              <a:defRPr/>
            </a:pPr>
            <a:r>
              <a:rPr lang="en-US" i="1" dirty="0" err="1">
                <a:solidFill>
                  <a:srgbClr val="FF0000"/>
                </a:solidFill>
                <a:latin typeface="+mj-lt"/>
              </a:rPr>
              <a:t>Moggasa</a:t>
            </a:r>
            <a:r>
              <a:rPr lang="en-US" i="1" dirty="0">
                <a:solidFill>
                  <a:srgbClr val="FF0000"/>
                </a:solidFill>
                <a:latin typeface="+mj-lt"/>
              </a:rPr>
              <a:t> </a:t>
            </a:r>
            <a:r>
              <a:rPr lang="en-US" dirty="0">
                <a:solidFill>
                  <a:srgbClr val="FF0000"/>
                </a:solidFill>
                <a:latin typeface="+mj-lt"/>
              </a:rPr>
              <a:t>was undertaken by the Abba </a:t>
            </a:r>
            <a:r>
              <a:rPr lang="en-US" dirty="0" err="1">
                <a:solidFill>
                  <a:srgbClr val="FF0000"/>
                </a:solidFill>
                <a:latin typeface="+mj-lt"/>
              </a:rPr>
              <a:t>Gadaa</a:t>
            </a:r>
            <a:r>
              <a:rPr lang="en-US" dirty="0">
                <a:solidFill>
                  <a:srgbClr val="FF0000"/>
                </a:solidFill>
                <a:latin typeface="+mj-lt"/>
              </a:rPr>
              <a:t> </a:t>
            </a:r>
            <a:r>
              <a:rPr lang="en-US" dirty="0">
                <a:solidFill>
                  <a:srgbClr val="000000"/>
                </a:solidFill>
                <a:latin typeface="+mj-lt"/>
              </a:rPr>
              <a:t>on behalf of the clan. The adopted groups gained both </a:t>
            </a:r>
            <a:r>
              <a:rPr lang="en-US" dirty="0">
                <a:solidFill>
                  <a:srgbClr val="00B0F0"/>
                </a:solidFill>
                <a:latin typeface="+mj-lt"/>
              </a:rPr>
              <a:t>protection and material benefits. </a:t>
            </a:r>
            <a:r>
              <a:rPr lang="en-US" dirty="0">
                <a:latin typeface="+mj-lt"/>
              </a:rPr>
              <a:t>Thus, it lead complete assimilation and disappearance of</a:t>
            </a:r>
            <a:r>
              <a:rPr lang="en-US" dirty="0">
                <a:solidFill>
                  <a:srgbClr val="00B0F0"/>
                </a:solidFill>
                <a:latin typeface="+mj-lt"/>
              </a:rPr>
              <a:t> </a:t>
            </a:r>
            <a:r>
              <a:rPr lang="en-US" dirty="0" err="1">
                <a:solidFill>
                  <a:srgbClr val="00B0F0"/>
                </a:solidFill>
                <a:latin typeface="+mj-lt"/>
              </a:rPr>
              <a:t>Bizamo</a:t>
            </a:r>
            <a:r>
              <a:rPr lang="en-US" dirty="0">
                <a:solidFill>
                  <a:srgbClr val="00B0F0"/>
                </a:solidFill>
                <a:latin typeface="+mj-lt"/>
              </a:rPr>
              <a:t>, and </a:t>
            </a:r>
            <a:r>
              <a:rPr lang="en-US" dirty="0" err="1">
                <a:solidFill>
                  <a:srgbClr val="00B0F0"/>
                </a:solidFill>
                <a:latin typeface="+mj-lt"/>
              </a:rPr>
              <a:t>Damot</a:t>
            </a:r>
            <a:r>
              <a:rPr lang="en-US" dirty="0">
                <a:solidFill>
                  <a:srgbClr val="00B0F0"/>
                </a:solidFill>
                <a:latin typeface="+mj-lt"/>
              </a:rPr>
              <a:t> as well as </a:t>
            </a:r>
            <a:r>
              <a:rPr lang="en-US" dirty="0">
                <a:latin typeface="+mj-lt"/>
              </a:rPr>
              <a:t>mutual assimilation with </a:t>
            </a:r>
            <a:r>
              <a:rPr lang="en-US" dirty="0" err="1">
                <a:solidFill>
                  <a:srgbClr val="00B0F0"/>
                </a:solidFill>
                <a:latin typeface="+mj-lt"/>
              </a:rPr>
              <a:t>Ennarya</a:t>
            </a:r>
            <a:r>
              <a:rPr lang="en-US" dirty="0">
                <a:solidFill>
                  <a:srgbClr val="00B0F0"/>
                </a:solidFill>
                <a:latin typeface="+mj-lt"/>
              </a:rPr>
              <a:t>.</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0F1788AF-DC8D-41EB-8C15-BA9E8DDD0DED}"/>
              </a:ext>
            </a:extLst>
          </p:cNvPr>
          <p:cNvSpPr>
            <a:spLocks noGrp="1"/>
          </p:cNvSpPr>
          <p:nvPr>
            <p:ph idx="1"/>
          </p:nvPr>
        </p:nvSpPr>
        <p:spPr>
          <a:xfrm>
            <a:off x="152400" y="0"/>
            <a:ext cx="8915400" cy="6858000"/>
          </a:xfrm>
        </p:spPr>
        <p:txBody>
          <a:bodyPr/>
          <a:lstStyle/>
          <a:p>
            <a:pPr algn="just">
              <a:buClr>
                <a:srgbClr val="4F81BD"/>
              </a:buClr>
              <a:defRPr/>
            </a:pPr>
            <a:endParaRPr lang="en-US" sz="2200" dirty="0">
              <a:solidFill>
                <a:srgbClr val="000000"/>
              </a:solidFill>
            </a:endParaRPr>
          </a:p>
          <a:p>
            <a:pPr algn="just">
              <a:buClr>
                <a:srgbClr val="4F81BD"/>
              </a:buClr>
              <a:defRPr/>
            </a:pPr>
            <a:r>
              <a:rPr lang="en-US" sz="2200" dirty="0">
                <a:solidFill>
                  <a:srgbClr val="000000"/>
                </a:solidFill>
              </a:rPr>
              <a:t>The </a:t>
            </a:r>
            <a:r>
              <a:rPr lang="en-US" dirty="0">
                <a:solidFill>
                  <a:srgbClr val="000000"/>
                </a:solidFill>
              </a:rPr>
              <a:t>process significantly contributed to the </a:t>
            </a:r>
            <a:r>
              <a:rPr lang="en-US" dirty="0">
                <a:solidFill>
                  <a:srgbClr val="00B0F0"/>
                </a:solidFill>
              </a:rPr>
              <a:t>social cohesions, national integration, and the revival of long-distance trade</a:t>
            </a:r>
            <a:r>
              <a:rPr lang="en-US" dirty="0">
                <a:solidFill>
                  <a:srgbClr val="000000"/>
                </a:solidFill>
              </a:rPr>
              <a:t>. </a:t>
            </a:r>
          </a:p>
          <a:p>
            <a:pPr algn="just">
              <a:buClr>
                <a:srgbClr val="4F81BD"/>
              </a:buClr>
              <a:defRPr/>
            </a:pPr>
            <a:r>
              <a:rPr lang="en-US" dirty="0">
                <a:solidFill>
                  <a:srgbClr val="000000"/>
                </a:solidFill>
              </a:rPr>
              <a:t>The </a:t>
            </a:r>
            <a:r>
              <a:rPr lang="en-US" dirty="0">
                <a:solidFill>
                  <a:srgbClr val="FF0000"/>
                </a:solidFill>
              </a:rPr>
              <a:t>interactions</a:t>
            </a:r>
            <a:r>
              <a:rPr lang="en-US" dirty="0">
                <a:solidFill>
                  <a:srgbClr val="000000"/>
                </a:solidFill>
              </a:rPr>
              <a:t> also resulted in an </a:t>
            </a:r>
            <a:r>
              <a:rPr lang="en-US" dirty="0">
                <a:solidFill>
                  <a:srgbClr val="00B0F0"/>
                </a:solidFill>
              </a:rPr>
              <a:t>exchange of socio-cultural values and institutions</a:t>
            </a:r>
            <a:r>
              <a:rPr lang="en-US" dirty="0">
                <a:solidFill>
                  <a:srgbClr val="000000"/>
                </a:solidFill>
              </a:rPr>
              <a:t>. A number of peoples in the </a:t>
            </a:r>
            <a:r>
              <a:rPr lang="en-US" dirty="0">
                <a:solidFill>
                  <a:srgbClr val="00B0F0"/>
                </a:solidFill>
              </a:rPr>
              <a:t>neighborhood of the Oromo</a:t>
            </a:r>
            <a:r>
              <a:rPr lang="en-US" dirty="0">
                <a:solidFill>
                  <a:srgbClr val="000000"/>
                </a:solidFill>
              </a:rPr>
              <a:t> adopted </a:t>
            </a:r>
            <a:r>
              <a:rPr lang="en-US" i="1" dirty="0" err="1">
                <a:solidFill>
                  <a:srgbClr val="FF0000"/>
                </a:solidFill>
              </a:rPr>
              <a:t>Gadaa</a:t>
            </a:r>
            <a:r>
              <a:rPr lang="en-US" i="1" dirty="0">
                <a:solidFill>
                  <a:srgbClr val="FF0000"/>
                </a:solidFill>
              </a:rPr>
              <a:t> </a:t>
            </a:r>
            <a:r>
              <a:rPr lang="en-US" dirty="0">
                <a:solidFill>
                  <a:srgbClr val="FF0000"/>
                </a:solidFill>
              </a:rPr>
              <a:t>system and Oromo language</a:t>
            </a:r>
            <a:r>
              <a:rPr lang="en-US" dirty="0">
                <a:solidFill>
                  <a:srgbClr val="000000"/>
                </a:solidFill>
              </a:rPr>
              <a:t>.  E.g. </a:t>
            </a:r>
            <a:r>
              <a:rPr lang="en-US" dirty="0" err="1">
                <a:solidFill>
                  <a:srgbClr val="FF0000"/>
                </a:solidFill>
              </a:rPr>
              <a:t>Sidama</a:t>
            </a:r>
            <a:r>
              <a:rPr lang="en-US" dirty="0">
                <a:solidFill>
                  <a:srgbClr val="FF0000"/>
                </a:solidFill>
              </a:rPr>
              <a:t> and </a:t>
            </a:r>
            <a:r>
              <a:rPr lang="en-US" dirty="0" err="1">
                <a:solidFill>
                  <a:srgbClr val="FF0000"/>
                </a:solidFill>
              </a:rPr>
              <a:t>Gedeo</a:t>
            </a:r>
            <a:r>
              <a:rPr lang="en-US" dirty="0">
                <a:solidFill>
                  <a:srgbClr val="FF0000"/>
                </a:solidFill>
              </a:rPr>
              <a:t> </a:t>
            </a:r>
            <a:r>
              <a:rPr lang="en-US" dirty="0">
                <a:solidFill>
                  <a:srgbClr val="000000"/>
                </a:solidFill>
              </a:rPr>
              <a:t>adopted the </a:t>
            </a:r>
            <a:r>
              <a:rPr lang="en-US" dirty="0" err="1">
                <a:solidFill>
                  <a:srgbClr val="000000"/>
                </a:solidFill>
              </a:rPr>
              <a:t>Gadaa</a:t>
            </a:r>
            <a:r>
              <a:rPr lang="en-US" dirty="0">
                <a:solidFill>
                  <a:srgbClr val="000000"/>
                </a:solidFill>
              </a:rPr>
              <a:t> system. </a:t>
            </a:r>
            <a:endParaRPr lang="en-US" dirty="0">
              <a:solidFill>
                <a:srgbClr val="000000"/>
              </a:solidFill>
              <a:latin typeface="+mj-lt"/>
            </a:endParaRPr>
          </a:p>
          <a:p>
            <a:pPr algn="just">
              <a:defRPr/>
            </a:pPr>
            <a:r>
              <a:rPr lang="en-US" dirty="0">
                <a:solidFill>
                  <a:srgbClr val="000000"/>
                </a:solidFill>
                <a:latin typeface="+mj-lt"/>
              </a:rPr>
              <a:t>The </a:t>
            </a:r>
            <a:r>
              <a:rPr lang="en-US" dirty="0">
                <a:solidFill>
                  <a:srgbClr val="00B0F0"/>
                </a:solidFill>
                <a:latin typeface="+mj-lt"/>
              </a:rPr>
              <a:t>Oromo adopted and adapted cultures </a:t>
            </a:r>
            <a:r>
              <a:rPr lang="en-US" dirty="0">
                <a:solidFill>
                  <a:srgbClr val="000000"/>
                </a:solidFill>
                <a:latin typeface="+mj-lt"/>
              </a:rPr>
              <a:t>and traditions of the people with whom they came into contact. E.g. the adoption of </a:t>
            </a:r>
            <a:r>
              <a:rPr lang="en-US" dirty="0">
                <a:solidFill>
                  <a:srgbClr val="FF0000"/>
                </a:solidFill>
                <a:latin typeface="+mj-lt"/>
              </a:rPr>
              <a:t>monarchical systems </a:t>
            </a:r>
            <a:r>
              <a:rPr lang="en-US" dirty="0">
                <a:solidFill>
                  <a:srgbClr val="000000"/>
                </a:solidFill>
                <a:latin typeface="+mj-lt"/>
              </a:rPr>
              <a:t>and the </a:t>
            </a:r>
            <a:r>
              <a:rPr lang="en-US" dirty="0">
                <a:solidFill>
                  <a:srgbClr val="FF0000"/>
                </a:solidFill>
                <a:latin typeface="+mj-lt"/>
              </a:rPr>
              <a:t>integration of the Oromo </a:t>
            </a:r>
            <a:r>
              <a:rPr lang="en-US" dirty="0">
                <a:solidFill>
                  <a:srgbClr val="000000"/>
                </a:solidFill>
                <a:latin typeface="+mj-lt"/>
              </a:rPr>
              <a:t>to the </a:t>
            </a:r>
            <a:r>
              <a:rPr lang="en-US" dirty="0">
                <a:solidFill>
                  <a:srgbClr val="00B0F0"/>
                </a:solidFill>
                <a:latin typeface="+mj-lt"/>
              </a:rPr>
              <a:t>Christian and Muslim states</a:t>
            </a:r>
            <a:r>
              <a:rPr lang="en-US" dirty="0">
                <a:solidFill>
                  <a:srgbClr val="000000"/>
                </a:solidFill>
                <a:latin typeface="+mj-lt"/>
              </a:rPr>
              <a:t>.</a:t>
            </a:r>
          </a:p>
          <a:p>
            <a:pPr algn="just">
              <a:defRPr/>
            </a:pPr>
            <a:r>
              <a:rPr lang="en-US" dirty="0">
                <a:solidFill>
                  <a:srgbClr val="000000"/>
                </a:solidFill>
                <a:latin typeface="+mj-lt"/>
              </a:rPr>
              <a:t> It is important to mention the rise of </a:t>
            </a:r>
            <a:r>
              <a:rPr lang="en-US" dirty="0">
                <a:solidFill>
                  <a:srgbClr val="00B0F0"/>
                </a:solidFill>
                <a:latin typeface="+mj-lt"/>
              </a:rPr>
              <a:t>nobles</a:t>
            </a:r>
            <a:r>
              <a:rPr lang="en-US" dirty="0">
                <a:solidFill>
                  <a:srgbClr val="000000"/>
                </a:solidFill>
                <a:latin typeface="+mj-lt"/>
              </a:rPr>
              <a:t> in the northern Oromo in politics particularly during the </a:t>
            </a:r>
            <a:r>
              <a:rPr lang="en-US" dirty="0">
                <a:solidFill>
                  <a:srgbClr val="00B0F0"/>
                </a:solidFill>
                <a:latin typeface="+mj-lt"/>
              </a:rPr>
              <a:t>Gondar period</a:t>
            </a:r>
            <a:r>
              <a:rPr lang="en-US" dirty="0">
                <a:solidFill>
                  <a:srgbClr val="000000"/>
                </a:solidFill>
                <a:latin typeface="+mj-lt"/>
              </a:rPr>
              <a:t>, </a:t>
            </a:r>
            <a:r>
              <a:rPr lang="en-US" i="1" dirty="0" err="1">
                <a:solidFill>
                  <a:srgbClr val="00B0F0"/>
                </a:solidFill>
                <a:latin typeface="+mj-lt"/>
              </a:rPr>
              <a:t>Zemene-Mesafint</a:t>
            </a:r>
            <a:r>
              <a:rPr lang="en-US" i="1" dirty="0">
                <a:solidFill>
                  <a:srgbClr val="00B0F0"/>
                </a:solidFill>
                <a:latin typeface="+mj-lt"/>
              </a:rPr>
              <a:t> </a:t>
            </a:r>
            <a:r>
              <a:rPr lang="en-US" dirty="0">
                <a:solidFill>
                  <a:srgbClr val="00B0F0"/>
                </a:solidFill>
                <a:latin typeface="+mj-lt"/>
              </a:rPr>
              <a:t>and the making of modern Ethiopia</a:t>
            </a:r>
            <a:r>
              <a:rPr lang="en-US" dirty="0">
                <a:solidFill>
                  <a:srgbClr val="000000"/>
                </a:solidFill>
                <a:latin typeface="+mj-lt"/>
              </a:rPr>
              <a:t>.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3EC4899F-3F20-47A5-A3B3-7F53F86A3F99}"/>
              </a:ext>
            </a:extLst>
          </p:cNvPr>
          <p:cNvSpPr>
            <a:spLocks noGrp="1"/>
          </p:cNvSpPr>
          <p:nvPr>
            <p:ph idx="1"/>
          </p:nvPr>
        </p:nvSpPr>
        <p:spPr>
          <a:xfrm>
            <a:off x="152400" y="76200"/>
            <a:ext cx="8915400" cy="6781800"/>
          </a:xfrm>
        </p:spPr>
        <p:txBody>
          <a:bodyPr>
            <a:normAutofit fontScale="92500"/>
          </a:bodyPr>
          <a:lstStyle/>
          <a:p>
            <a:pPr marL="82550" indent="0" algn="ctr">
              <a:buClr>
                <a:srgbClr val="4F81BD"/>
              </a:buClr>
              <a:buFont typeface="Wingdings 2" panose="05020102010507070707" pitchFamily="18" charset="2"/>
              <a:buNone/>
              <a:defRPr/>
            </a:pPr>
            <a:r>
              <a:rPr lang="en-US" sz="2000" b="1" dirty="0">
                <a:solidFill>
                  <a:srgbClr val="FF0000"/>
                </a:solidFill>
              </a:rPr>
              <a:t>5.6. THE GONDARINE PERIOD AND ZEMENE-MESAFINT </a:t>
            </a:r>
            <a:endParaRPr lang="en-US" sz="2000" dirty="0">
              <a:solidFill>
                <a:srgbClr val="FF0000"/>
              </a:solidFill>
            </a:endParaRPr>
          </a:p>
          <a:p>
            <a:pPr marL="539750" indent="-457200" algn="ctr">
              <a:buClr>
                <a:srgbClr val="4F81BD"/>
              </a:buClr>
              <a:buFont typeface="Wingdings 2" panose="05020102010507070707" pitchFamily="18" charset="2"/>
              <a:buAutoNum type="arabicPeriod"/>
              <a:defRPr/>
            </a:pPr>
            <a:r>
              <a:rPr lang="en-GB" sz="2000" b="1" dirty="0">
                <a:solidFill>
                  <a:srgbClr val="FF0000"/>
                </a:solidFill>
              </a:rPr>
              <a:t>THE GONDARINE PERIOD</a:t>
            </a:r>
            <a:endParaRPr lang="en-US" sz="2200" dirty="0">
              <a:solidFill>
                <a:srgbClr val="000000"/>
              </a:solidFill>
            </a:endParaRPr>
          </a:p>
          <a:p>
            <a:pPr algn="just">
              <a:buClr>
                <a:srgbClr val="4F81BD"/>
              </a:buClr>
              <a:defRPr/>
            </a:pPr>
            <a:r>
              <a:rPr lang="en-US" sz="2200" dirty="0">
                <a:solidFill>
                  <a:srgbClr val="000000"/>
                </a:solidFill>
              </a:rPr>
              <a:t>The </a:t>
            </a:r>
            <a:r>
              <a:rPr lang="en-US" sz="2200" dirty="0">
                <a:solidFill>
                  <a:srgbClr val="FF0000"/>
                </a:solidFill>
              </a:rPr>
              <a:t>period of Gondar </a:t>
            </a:r>
            <a:r>
              <a:rPr lang="en-US" sz="2200" dirty="0">
                <a:solidFill>
                  <a:srgbClr val="000000"/>
                </a:solidFill>
              </a:rPr>
              <a:t>begins from the reign of </a:t>
            </a:r>
            <a:r>
              <a:rPr lang="en-US" sz="2200" dirty="0">
                <a:solidFill>
                  <a:srgbClr val="FF0000"/>
                </a:solidFill>
              </a:rPr>
              <a:t>Emperor </a:t>
            </a:r>
            <a:r>
              <a:rPr lang="en-US" sz="2200" dirty="0" err="1">
                <a:solidFill>
                  <a:srgbClr val="FF0000"/>
                </a:solidFill>
              </a:rPr>
              <a:t>Sartsa-Dengle</a:t>
            </a:r>
            <a:r>
              <a:rPr lang="en-US" sz="2200" dirty="0">
                <a:solidFill>
                  <a:srgbClr val="FF0000"/>
                </a:solidFill>
              </a:rPr>
              <a:t> </a:t>
            </a:r>
            <a:r>
              <a:rPr lang="en-US" sz="2200" dirty="0">
                <a:solidFill>
                  <a:srgbClr val="000000"/>
                </a:solidFill>
              </a:rPr>
              <a:t>when the political center of Ethiopian emperors shifted to </a:t>
            </a:r>
            <a:r>
              <a:rPr lang="en-US" sz="2200" dirty="0">
                <a:solidFill>
                  <a:srgbClr val="FF0000"/>
                </a:solidFill>
              </a:rPr>
              <a:t>Gondar area</a:t>
            </a:r>
            <a:r>
              <a:rPr lang="en-US" sz="2200" dirty="0">
                <a:solidFill>
                  <a:srgbClr val="000000"/>
                </a:solidFill>
              </a:rPr>
              <a:t>. </a:t>
            </a:r>
          </a:p>
          <a:p>
            <a:pPr algn="just">
              <a:buClr>
                <a:srgbClr val="4F81BD"/>
              </a:buClr>
              <a:defRPr/>
            </a:pPr>
            <a:r>
              <a:rPr lang="en-US" sz="2200" dirty="0">
                <a:solidFill>
                  <a:srgbClr val="000000"/>
                </a:solidFill>
              </a:rPr>
              <a:t>Emperor </a:t>
            </a:r>
            <a:r>
              <a:rPr lang="en-US" sz="2200" dirty="0" err="1">
                <a:solidFill>
                  <a:srgbClr val="000000"/>
                </a:solidFill>
              </a:rPr>
              <a:t>Sartsa-Dengle</a:t>
            </a:r>
            <a:r>
              <a:rPr lang="en-US" sz="2200" dirty="0">
                <a:solidFill>
                  <a:srgbClr val="000000"/>
                </a:solidFill>
              </a:rPr>
              <a:t> established royal camp </a:t>
            </a:r>
            <a:r>
              <a:rPr lang="en-US" sz="2200" dirty="0">
                <a:solidFill>
                  <a:srgbClr val="FF0000"/>
                </a:solidFill>
              </a:rPr>
              <a:t>at </a:t>
            </a:r>
            <a:r>
              <a:rPr lang="en-US" sz="2200" dirty="0" err="1">
                <a:solidFill>
                  <a:srgbClr val="FF0000"/>
                </a:solidFill>
              </a:rPr>
              <a:t>Enfranz</a:t>
            </a:r>
            <a:r>
              <a:rPr lang="en-US" sz="2200" dirty="0">
                <a:solidFill>
                  <a:srgbClr val="FF0000"/>
                </a:solidFill>
              </a:rPr>
              <a:t> </a:t>
            </a:r>
            <a:r>
              <a:rPr lang="en-US" sz="2200" dirty="0">
                <a:solidFill>
                  <a:srgbClr val="000000"/>
                </a:solidFill>
              </a:rPr>
              <a:t>in </a:t>
            </a:r>
            <a:r>
              <a:rPr lang="en-US" sz="2200" dirty="0">
                <a:solidFill>
                  <a:srgbClr val="FF0000"/>
                </a:solidFill>
              </a:rPr>
              <a:t>1571</a:t>
            </a:r>
            <a:r>
              <a:rPr lang="en-US" sz="2200" dirty="0">
                <a:solidFill>
                  <a:srgbClr val="000000"/>
                </a:solidFill>
              </a:rPr>
              <a:t>. </a:t>
            </a:r>
          </a:p>
          <a:p>
            <a:pPr algn="just">
              <a:buClr>
                <a:srgbClr val="4F81BD"/>
              </a:buClr>
              <a:defRPr/>
            </a:pPr>
            <a:r>
              <a:rPr lang="en-US" sz="2200" dirty="0">
                <a:solidFill>
                  <a:srgbClr val="0070C0"/>
                </a:solidFill>
              </a:rPr>
              <a:t>Emperor </a:t>
            </a:r>
            <a:r>
              <a:rPr lang="en-US" sz="2200" dirty="0" err="1">
                <a:solidFill>
                  <a:srgbClr val="0070C0"/>
                </a:solidFill>
              </a:rPr>
              <a:t>Susenyos</a:t>
            </a:r>
            <a:r>
              <a:rPr lang="en-US" sz="2200" dirty="0">
                <a:solidFill>
                  <a:srgbClr val="0070C0"/>
                </a:solidFill>
              </a:rPr>
              <a:t> </a:t>
            </a:r>
            <a:r>
              <a:rPr lang="en-US" sz="2200" dirty="0">
                <a:solidFill>
                  <a:srgbClr val="000000"/>
                </a:solidFill>
              </a:rPr>
              <a:t>also tried to establish his capital near Gondar like at </a:t>
            </a:r>
            <a:r>
              <a:rPr lang="en-US" sz="2200" dirty="0" err="1">
                <a:solidFill>
                  <a:srgbClr val="0070C0"/>
                </a:solidFill>
              </a:rPr>
              <a:t>Qoga</a:t>
            </a:r>
            <a:r>
              <a:rPr lang="en-US" sz="2200" dirty="0">
                <a:solidFill>
                  <a:srgbClr val="0070C0"/>
                </a:solidFill>
              </a:rPr>
              <a:t>, </a:t>
            </a:r>
            <a:r>
              <a:rPr lang="en-US" sz="2200" dirty="0" err="1">
                <a:solidFill>
                  <a:srgbClr val="0070C0"/>
                </a:solidFill>
              </a:rPr>
              <a:t>Gorgora</a:t>
            </a:r>
            <a:r>
              <a:rPr lang="en-US" sz="2200" dirty="0">
                <a:solidFill>
                  <a:srgbClr val="0070C0"/>
                </a:solidFill>
              </a:rPr>
              <a:t>, </a:t>
            </a:r>
            <a:r>
              <a:rPr lang="en-US" sz="2200" dirty="0" err="1">
                <a:solidFill>
                  <a:srgbClr val="0070C0"/>
                </a:solidFill>
              </a:rPr>
              <a:t>Danqaz</a:t>
            </a:r>
            <a:r>
              <a:rPr lang="en-US" sz="2200" dirty="0">
                <a:solidFill>
                  <a:srgbClr val="0070C0"/>
                </a:solidFill>
              </a:rPr>
              <a:t> and </a:t>
            </a:r>
            <a:r>
              <a:rPr lang="en-US" sz="2200" dirty="0" err="1">
                <a:solidFill>
                  <a:srgbClr val="0070C0"/>
                </a:solidFill>
              </a:rPr>
              <a:t>Azazo</a:t>
            </a:r>
            <a:r>
              <a:rPr lang="en-US" sz="2200" dirty="0">
                <a:solidFill>
                  <a:srgbClr val="000000"/>
                </a:solidFill>
              </a:rPr>
              <a:t>. </a:t>
            </a:r>
          </a:p>
          <a:p>
            <a:pPr algn="just">
              <a:buClr>
                <a:srgbClr val="4F81BD"/>
              </a:buClr>
              <a:defRPr/>
            </a:pPr>
            <a:r>
              <a:rPr lang="en-US" sz="2200" dirty="0">
                <a:solidFill>
                  <a:srgbClr val="C00000"/>
                </a:solidFill>
              </a:rPr>
              <a:t>Gondar</a:t>
            </a:r>
            <a:r>
              <a:rPr lang="en-US" sz="2200" dirty="0">
                <a:solidFill>
                  <a:srgbClr val="000000"/>
                </a:solidFill>
              </a:rPr>
              <a:t> was founded in </a:t>
            </a:r>
            <a:r>
              <a:rPr lang="en-US" sz="2200" dirty="0">
                <a:solidFill>
                  <a:srgbClr val="C00000"/>
                </a:solidFill>
              </a:rPr>
              <a:t>1636 by </a:t>
            </a:r>
            <a:r>
              <a:rPr lang="en-US" sz="2200" dirty="0" err="1">
                <a:solidFill>
                  <a:srgbClr val="C00000"/>
                </a:solidFill>
              </a:rPr>
              <a:t>Fasiledas</a:t>
            </a:r>
            <a:r>
              <a:rPr lang="en-US" sz="2200" dirty="0">
                <a:solidFill>
                  <a:srgbClr val="000000"/>
                </a:solidFill>
              </a:rPr>
              <a:t> as his political seat. </a:t>
            </a:r>
            <a:endParaRPr lang="en-US" sz="2100" dirty="0">
              <a:solidFill>
                <a:srgbClr val="000000"/>
              </a:solidFill>
              <a:latin typeface="+mj-lt"/>
            </a:endParaRPr>
          </a:p>
          <a:p>
            <a:pPr algn="just">
              <a:defRPr/>
            </a:pPr>
            <a:r>
              <a:rPr lang="en-US" sz="2100" dirty="0">
                <a:solidFill>
                  <a:srgbClr val="000000"/>
                </a:solidFill>
                <a:latin typeface="+mj-lt"/>
              </a:rPr>
              <a:t>Gondar achieved its </a:t>
            </a:r>
            <a:r>
              <a:rPr lang="en-US" sz="2100" dirty="0">
                <a:solidFill>
                  <a:schemeClr val="tx2"/>
                </a:solidFill>
                <a:latin typeface="+mj-lt"/>
              </a:rPr>
              <a:t>glory during </a:t>
            </a:r>
            <a:r>
              <a:rPr lang="en-US" sz="2100" dirty="0">
                <a:solidFill>
                  <a:srgbClr val="000000"/>
                </a:solidFill>
                <a:latin typeface="+mj-lt"/>
              </a:rPr>
              <a:t>the reigns of its first three successive emperors: </a:t>
            </a:r>
            <a:r>
              <a:rPr lang="en-US" sz="2100" dirty="0" err="1">
                <a:solidFill>
                  <a:schemeClr val="tx2"/>
                </a:solidFill>
                <a:latin typeface="+mj-lt"/>
              </a:rPr>
              <a:t>Fasiledas</a:t>
            </a:r>
            <a:r>
              <a:rPr lang="en-US" sz="2100" dirty="0">
                <a:solidFill>
                  <a:schemeClr val="tx2"/>
                </a:solidFill>
                <a:latin typeface="+mj-lt"/>
              </a:rPr>
              <a:t> (r.1632–67), </a:t>
            </a:r>
            <a:r>
              <a:rPr lang="en-US" sz="2100" dirty="0" err="1">
                <a:solidFill>
                  <a:schemeClr val="tx2"/>
                </a:solidFill>
                <a:latin typeface="+mj-lt"/>
              </a:rPr>
              <a:t>Yohannes</a:t>
            </a:r>
            <a:r>
              <a:rPr lang="en-US" sz="2100" dirty="0">
                <a:solidFill>
                  <a:schemeClr val="tx2"/>
                </a:solidFill>
                <a:latin typeface="+mj-lt"/>
              </a:rPr>
              <a:t> I (r.1667-82) and </a:t>
            </a:r>
            <a:r>
              <a:rPr lang="en-US" sz="2100" dirty="0" err="1">
                <a:solidFill>
                  <a:schemeClr val="tx2"/>
                </a:solidFill>
                <a:latin typeface="+mj-lt"/>
              </a:rPr>
              <a:t>Iyasu</a:t>
            </a:r>
            <a:r>
              <a:rPr lang="en-US" sz="2100" dirty="0">
                <a:solidFill>
                  <a:schemeClr val="tx2"/>
                </a:solidFill>
                <a:latin typeface="+mj-lt"/>
              </a:rPr>
              <a:t> I (r.1682- 1706). </a:t>
            </a:r>
          </a:p>
          <a:p>
            <a:pPr algn="just">
              <a:defRPr/>
            </a:pPr>
            <a:r>
              <a:rPr lang="en-US" sz="2100" dirty="0">
                <a:solidFill>
                  <a:srgbClr val="000000"/>
                </a:solidFill>
                <a:latin typeface="+mj-lt"/>
              </a:rPr>
              <a:t>Among the </a:t>
            </a:r>
            <a:r>
              <a:rPr lang="en-US" sz="2100" dirty="0">
                <a:solidFill>
                  <a:srgbClr val="FF0000"/>
                </a:solidFill>
                <a:latin typeface="+mj-lt"/>
              </a:rPr>
              <a:t>major reforms during these periods </a:t>
            </a:r>
            <a:r>
              <a:rPr lang="en-US" sz="2100" dirty="0">
                <a:solidFill>
                  <a:srgbClr val="000000"/>
                </a:solidFill>
                <a:latin typeface="+mj-lt"/>
              </a:rPr>
              <a:t>were:</a:t>
            </a:r>
          </a:p>
          <a:p>
            <a:pPr marL="82550" indent="0" algn="just">
              <a:buFont typeface="Wingdings 2" panose="05020102010507070707" pitchFamily="18" charset="2"/>
              <a:buNone/>
              <a:defRPr/>
            </a:pPr>
            <a:r>
              <a:rPr lang="en-US" sz="2100" dirty="0">
                <a:solidFill>
                  <a:srgbClr val="000000"/>
                </a:solidFill>
                <a:latin typeface="+mj-lt"/>
              </a:rPr>
              <a:t>   - the restoration of </a:t>
            </a:r>
            <a:r>
              <a:rPr lang="en-US" sz="2100" dirty="0">
                <a:solidFill>
                  <a:srgbClr val="FF0000"/>
                </a:solidFill>
                <a:latin typeface="+mj-lt"/>
              </a:rPr>
              <a:t>Orthodox Church </a:t>
            </a:r>
            <a:r>
              <a:rPr lang="en-US" sz="2100" dirty="0">
                <a:solidFill>
                  <a:srgbClr val="000000"/>
                </a:solidFill>
                <a:latin typeface="+mj-lt"/>
              </a:rPr>
              <a:t>as state religion, and </a:t>
            </a:r>
          </a:p>
          <a:p>
            <a:pPr marL="82550" indent="0" algn="just">
              <a:buFont typeface="Wingdings 2" panose="05020102010507070707" pitchFamily="18" charset="2"/>
              <a:buNone/>
              <a:defRPr/>
            </a:pPr>
            <a:r>
              <a:rPr lang="en-US" sz="2100" dirty="0">
                <a:solidFill>
                  <a:srgbClr val="000000"/>
                </a:solidFill>
                <a:latin typeface="+mj-lt"/>
              </a:rPr>
              <a:t>   -the establishment of a royal prison at </a:t>
            </a:r>
            <a:r>
              <a:rPr lang="en-US" sz="2100" dirty="0">
                <a:solidFill>
                  <a:srgbClr val="FF0000"/>
                </a:solidFill>
                <a:latin typeface="+mj-lt"/>
              </a:rPr>
              <a:t>Amba </a:t>
            </a:r>
            <a:r>
              <a:rPr lang="en-US" sz="2100" dirty="0" err="1">
                <a:solidFill>
                  <a:srgbClr val="FF0000"/>
                </a:solidFill>
                <a:latin typeface="+mj-lt"/>
              </a:rPr>
              <a:t>Wahni</a:t>
            </a:r>
            <a:r>
              <a:rPr lang="en-US" sz="2100" dirty="0">
                <a:solidFill>
                  <a:srgbClr val="FF0000"/>
                </a:solidFill>
                <a:latin typeface="+mj-lt"/>
              </a:rPr>
              <a:t> </a:t>
            </a:r>
            <a:r>
              <a:rPr lang="en-US" sz="2100" dirty="0">
                <a:solidFill>
                  <a:srgbClr val="000000"/>
                </a:solidFill>
                <a:latin typeface="+mj-lt"/>
              </a:rPr>
              <a:t>to solve problems power rivalry.</a:t>
            </a:r>
          </a:p>
          <a:p>
            <a:pPr algn="just">
              <a:defRPr/>
            </a:pPr>
            <a:r>
              <a:rPr lang="en-US" sz="2100" dirty="0">
                <a:solidFill>
                  <a:srgbClr val="000000"/>
                </a:solidFill>
                <a:latin typeface="+mj-lt"/>
              </a:rPr>
              <a:t>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FF657A61-9303-4AA7-B494-009B86557B44}"/>
              </a:ext>
            </a:extLst>
          </p:cNvPr>
          <p:cNvSpPr>
            <a:spLocks noGrp="1"/>
          </p:cNvSpPr>
          <p:nvPr>
            <p:ph idx="1"/>
          </p:nvPr>
        </p:nvSpPr>
        <p:spPr>
          <a:xfrm>
            <a:off x="76200" y="152400"/>
            <a:ext cx="8991600" cy="5791200"/>
          </a:xfrm>
        </p:spPr>
        <p:txBody>
          <a:bodyPr>
            <a:normAutofit fontScale="92500" lnSpcReduction="10000"/>
          </a:bodyPr>
          <a:lstStyle/>
          <a:p>
            <a:pPr algn="just">
              <a:buClr>
                <a:srgbClr val="4F81BD"/>
              </a:buClr>
              <a:defRPr/>
            </a:pPr>
            <a:r>
              <a:rPr lang="en-US" sz="2100" dirty="0" err="1">
                <a:solidFill>
                  <a:srgbClr val="FF0000"/>
                </a:solidFill>
              </a:rPr>
              <a:t>AtseYohannes</a:t>
            </a:r>
            <a:r>
              <a:rPr lang="en-US" sz="2100" dirty="0">
                <a:solidFill>
                  <a:srgbClr val="FF0000"/>
                </a:solidFill>
              </a:rPr>
              <a:t> I </a:t>
            </a:r>
            <a:r>
              <a:rPr lang="en-US" sz="2100" dirty="0">
                <a:solidFill>
                  <a:srgbClr val="000000"/>
                </a:solidFill>
              </a:rPr>
              <a:t>&amp; he established a library &amp; </a:t>
            </a:r>
            <a:r>
              <a:rPr lang="en-US" sz="2100" dirty="0">
                <a:solidFill>
                  <a:srgbClr val="0070C0"/>
                </a:solidFill>
              </a:rPr>
              <a:t>separate quarter for Muslims </a:t>
            </a:r>
            <a:r>
              <a:rPr lang="en-US" sz="2100" dirty="0">
                <a:solidFill>
                  <a:srgbClr val="000000"/>
                </a:solidFill>
              </a:rPr>
              <a:t>at </a:t>
            </a:r>
            <a:r>
              <a:rPr lang="en-US" sz="2100" dirty="0">
                <a:solidFill>
                  <a:srgbClr val="FF0000"/>
                </a:solidFill>
              </a:rPr>
              <a:t>Addis </a:t>
            </a:r>
            <a:r>
              <a:rPr lang="en-US" sz="2100" dirty="0" err="1">
                <a:solidFill>
                  <a:srgbClr val="FF0000"/>
                </a:solidFill>
              </a:rPr>
              <a:t>Alem</a:t>
            </a:r>
            <a:endParaRPr lang="en-US" sz="2100" dirty="0">
              <a:solidFill>
                <a:srgbClr val="000000"/>
              </a:solidFill>
            </a:endParaRPr>
          </a:p>
          <a:p>
            <a:pPr algn="just">
              <a:buClr>
                <a:srgbClr val="4F81BD"/>
              </a:buClr>
              <a:defRPr/>
            </a:pPr>
            <a:r>
              <a:rPr lang="en-US" sz="2100" dirty="0">
                <a:solidFill>
                  <a:srgbClr val="000000"/>
                </a:solidFill>
              </a:rPr>
              <a:t>His son </a:t>
            </a:r>
            <a:r>
              <a:rPr lang="en-US" sz="2100" dirty="0">
                <a:solidFill>
                  <a:srgbClr val="FF0000"/>
                </a:solidFill>
              </a:rPr>
              <a:t>Iyasu I</a:t>
            </a:r>
            <a:r>
              <a:rPr lang="en-US" sz="2100" dirty="0">
                <a:solidFill>
                  <a:srgbClr val="000000"/>
                </a:solidFill>
              </a:rPr>
              <a:t>, reformed </a:t>
            </a:r>
            <a:r>
              <a:rPr lang="en-US" sz="2100" dirty="0">
                <a:solidFill>
                  <a:srgbClr val="00B0F0"/>
                </a:solidFill>
              </a:rPr>
              <a:t>land tenure system</a:t>
            </a:r>
            <a:r>
              <a:rPr lang="en-US" sz="2100" dirty="0">
                <a:solidFill>
                  <a:srgbClr val="000000"/>
                </a:solidFill>
              </a:rPr>
              <a:t>, </a:t>
            </a:r>
            <a:r>
              <a:rPr lang="en-US" sz="2100" dirty="0">
                <a:solidFill>
                  <a:srgbClr val="00B0F0"/>
                </a:solidFill>
              </a:rPr>
              <a:t>introduced a system of land measurement </a:t>
            </a:r>
            <a:r>
              <a:rPr lang="en-US" sz="2100" dirty="0">
                <a:solidFill>
                  <a:srgbClr val="000000"/>
                </a:solidFill>
              </a:rPr>
              <a:t>in </a:t>
            </a:r>
            <a:r>
              <a:rPr lang="en-US" sz="2100" dirty="0" err="1">
                <a:solidFill>
                  <a:srgbClr val="000000"/>
                </a:solidFill>
              </a:rPr>
              <a:t>Begemder</a:t>
            </a:r>
            <a:r>
              <a:rPr lang="en-US" sz="2100" dirty="0">
                <a:solidFill>
                  <a:srgbClr val="000000"/>
                </a:solidFill>
              </a:rPr>
              <a:t>, </a:t>
            </a:r>
            <a:r>
              <a:rPr lang="en-US" sz="2100" dirty="0">
                <a:solidFill>
                  <a:srgbClr val="00B0F0"/>
                </a:solidFill>
              </a:rPr>
              <a:t>taxes, and customs</a:t>
            </a:r>
            <a:r>
              <a:rPr lang="en-US" sz="2100" dirty="0">
                <a:solidFill>
                  <a:srgbClr val="000000"/>
                </a:solidFill>
              </a:rPr>
              <a:t>, and </a:t>
            </a:r>
            <a:r>
              <a:rPr lang="en-US" sz="2100" dirty="0">
                <a:solidFill>
                  <a:srgbClr val="00B0F0"/>
                </a:solidFill>
              </a:rPr>
              <a:t>revised the </a:t>
            </a:r>
            <a:r>
              <a:rPr lang="en-US" sz="2100" i="1" dirty="0" err="1">
                <a:solidFill>
                  <a:srgbClr val="00B0F0"/>
                </a:solidFill>
              </a:rPr>
              <a:t>Fetha</a:t>
            </a:r>
            <a:r>
              <a:rPr lang="en-US" sz="2100" i="1" dirty="0">
                <a:solidFill>
                  <a:srgbClr val="00B0F0"/>
                </a:solidFill>
              </a:rPr>
              <a:t> </a:t>
            </a:r>
            <a:r>
              <a:rPr lang="en-US" sz="2100" i="1" dirty="0" err="1">
                <a:solidFill>
                  <a:srgbClr val="00B0F0"/>
                </a:solidFill>
              </a:rPr>
              <a:t>Negest</a:t>
            </a:r>
            <a:r>
              <a:rPr lang="en-US" sz="2100" i="1" dirty="0">
                <a:solidFill>
                  <a:srgbClr val="00B0F0"/>
                </a:solidFill>
              </a:rPr>
              <a:t> </a:t>
            </a:r>
            <a:r>
              <a:rPr lang="en-US" sz="2100" dirty="0">
                <a:solidFill>
                  <a:srgbClr val="000000"/>
                </a:solidFill>
              </a:rPr>
              <a:t>(the civil code). </a:t>
            </a:r>
          </a:p>
          <a:p>
            <a:pPr algn="just">
              <a:buClr>
                <a:srgbClr val="4F81BD"/>
              </a:buClr>
              <a:defRPr/>
            </a:pPr>
            <a:r>
              <a:rPr lang="en-US" sz="2100" dirty="0">
                <a:solidFill>
                  <a:srgbClr val="000000"/>
                </a:solidFill>
              </a:rPr>
              <a:t>The </a:t>
            </a:r>
            <a:r>
              <a:rPr lang="en-US" sz="2100" dirty="0">
                <a:solidFill>
                  <a:srgbClr val="FF0000"/>
                </a:solidFill>
              </a:rPr>
              <a:t>assassination of </a:t>
            </a:r>
            <a:r>
              <a:rPr lang="en-US" sz="2100" dirty="0" err="1">
                <a:solidFill>
                  <a:srgbClr val="FF0000"/>
                </a:solidFill>
              </a:rPr>
              <a:t>Iyasu</a:t>
            </a:r>
            <a:r>
              <a:rPr lang="en-US" sz="2100" dirty="0">
                <a:solidFill>
                  <a:srgbClr val="FF0000"/>
                </a:solidFill>
              </a:rPr>
              <a:t> the Great </a:t>
            </a:r>
            <a:r>
              <a:rPr lang="en-US" sz="2100" dirty="0">
                <a:solidFill>
                  <a:srgbClr val="000000"/>
                </a:solidFill>
              </a:rPr>
              <a:t>by a faction under the leadership of his own son, </a:t>
            </a:r>
            <a:r>
              <a:rPr lang="en-US" sz="2100" dirty="0" err="1">
                <a:solidFill>
                  <a:srgbClr val="FF0000"/>
                </a:solidFill>
              </a:rPr>
              <a:t>Tekle-Haymanot</a:t>
            </a:r>
            <a:r>
              <a:rPr lang="en-US" sz="2100" dirty="0">
                <a:solidFill>
                  <a:srgbClr val="FF0000"/>
                </a:solidFill>
              </a:rPr>
              <a:t>,</a:t>
            </a:r>
            <a:r>
              <a:rPr lang="en-US" sz="2100" dirty="0">
                <a:solidFill>
                  <a:srgbClr val="000000"/>
                </a:solidFill>
              </a:rPr>
              <a:t> ushered in </a:t>
            </a:r>
            <a:r>
              <a:rPr lang="en-US" sz="2100" dirty="0">
                <a:solidFill>
                  <a:srgbClr val="00B0F0"/>
                </a:solidFill>
              </a:rPr>
              <a:t>political instability in Gondar</a:t>
            </a:r>
            <a:r>
              <a:rPr lang="en-US" sz="2100" dirty="0">
                <a:solidFill>
                  <a:srgbClr val="000000"/>
                </a:solidFill>
              </a:rPr>
              <a:t> involving </a:t>
            </a:r>
            <a:r>
              <a:rPr lang="en-US" sz="2100" dirty="0">
                <a:solidFill>
                  <a:srgbClr val="FF0000"/>
                </a:solidFill>
              </a:rPr>
              <a:t>intrigues and poisoning</a:t>
            </a:r>
            <a:r>
              <a:rPr lang="en-US" sz="2100" dirty="0">
                <a:solidFill>
                  <a:srgbClr val="000000"/>
                </a:solidFill>
              </a:rPr>
              <a:t> of reigning monarchs. </a:t>
            </a:r>
          </a:p>
          <a:p>
            <a:pPr algn="just">
              <a:buClr>
                <a:srgbClr val="4F81BD"/>
              </a:buClr>
              <a:defRPr/>
            </a:pPr>
            <a:r>
              <a:rPr lang="en-US" sz="2100" dirty="0" err="1">
                <a:solidFill>
                  <a:srgbClr val="FF0000"/>
                </a:solidFill>
              </a:rPr>
              <a:t>Tekle-Haymanot</a:t>
            </a:r>
            <a:r>
              <a:rPr lang="en-US" sz="2100" dirty="0">
                <a:solidFill>
                  <a:srgbClr val="000000"/>
                </a:solidFill>
              </a:rPr>
              <a:t> was crowned in </a:t>
            </a:r>
            <a:r>
              <a:rPr lang="en-US" sz="2100" dirty="0">
                <a:solidFill>
                  <a:srgbClr val="FF0000"/>
                </a:solidFill>
              </a:rPr>
              <a:t>1706</a:t>
            </a:r>
            <a:r>
              <a:rPr lang="en-US" sz="2100" dirty="0">
                <a:solidFill>
                  <a:srgbClr val="000000"/>
                </a:solidFill>
              </a:rPr>
              <a:t> before the death of his father and was in turn </a:t>
            </a:r>
            <a:r>
              <a:rPr lang="en-US" sz="2100" dirty="0">
                <a:solidFill>
                  <a:schemeClr val="accent1"/>
                </a:solidFill>
              </a:rPr>
              <a:t>assassinated by </a:t>
            </a:r>
            <a:r>
              <a:rPr lang="en-US" sz="2100" dirty="0" err="1">
                <a:solidFill>
                  <a:schemeClr val="accent1"/>
                </a:solidFill>
              </a:rPr>
              <a:t>Tewoflos</a:t>
            </a:r>
            <a:r>
              <a:rPr lang="en-US" sz="2100" dirty="0">
                <a:solidFill>
                  <a:srgbClr val="000000"/>
                </a:solidFill>
              </a:rPr>
              <a:t>. </a:t>
            </a:r>
            <a:r>
              <a:rPr lang="en-US" sz="2100" dirty="0" err="1">
                <a:solidFill>
                  <a:srgbClr val="FF0000"/>
                </a:solidFill>
              </a:rPr>
              <a:t>Tewoflos</a:t>
            </a:r>
            <a:r>
              <a:rPr lang="en-US" sz="2100" dirty="0">
                <a:solidFill>
                  <a:srgbClr val="000000"/>
                </a:solidFill>
              </a:rPr>
              <a:t> was again </a:t>
            </a:r>
            <a:r>
              <a:rPr lang="en-US" sz="2100" dirty="0">
                <a:solidFill>
                  <a:srgbClr val="00B0F0"/>
                </a:solidFill>
              </a:rPr>
              <a:t>killed by </a:t>
            </a:r>
            <a:r>
              <a:rPr lang="en-US" sz="2100" dirty="0" err="1">
                <a:solidFill>
                  <a:srgbClr val="00B0F0"/>
                </a:solidFill>
              </a:rPr>
              <a:t>Yostos</a:t>
            </a:r>
            <a:r>
              <a:rPr lang="en-US" sz="2100" dirty="0">
                <a:solidFill>
                  <a:srgbClr val="000000"/>
                </a:solidFill>
              </a:rPr>
              <a:t>, who was also </a:t>
            </a:r>
            <a:r>
              <a:rPr lang="en-US" sz="2100" dirty="0">
                <a:solidFill>
                  <a:srgbClr val="00B0F0"/>
                </a:solidFill>
              </a:rPr>
              <a:t>poisoned and replaced </a:t>
            </a:r>
            <a:r>
              <a:rPr lang="en-US" sz="2100" dirty="0">
                <a:solidFill>
                  <a:srgbClr val="FF0000"/>
                </a:solidFill>
              </a:rPr>
              <a:t>by </a:t>
            </a:r>
            <a:r>
              <a:rPr lang="en-US" sz="2100" dirty="0" err="1">
                <a:solidFill>
                  <a:srgbClr val="FF0000"/>
                </a:solidFill>
              </a:rPr>
              <a:t>Dawit</a:t>
            </a:r>
            <a:r>
              <a:rPr lang="en-US" sz="2100" dirty="0">
                <a:solidFill>
                  <a:srgbClr val="FF0000"/>
                </a:solidFill>
              </a:rPr>
              <a:t> III</a:t>
            </a:r>
            <a:r>
              <a:rPr lang="en-US" sz="2100" dirty="0">
                <a:solidFill>
                  <a:srgbClr val="000000"/>
                </a:solidFill>
              </a:rPr>
              <a:t>, who himself was </a:t>
            </a:r>
            <a:r>
              <a:rPr lang="en-US" sz="2100" dirty="0">
                <a:solidFill>
                  <a:srgbClr val="00B0F0"/>
                </a:solidFill>
              </a:rPr>
              <a:t>poisoned and replaced </a:t>
            </a:r>
            <a:r>
              <a:rPr lang="en-US" sz="2100" dirty="0">
                <a:solidFill>
                  <a:srgbClr val="FF0000"/>
                </a:solidFill>
              </a:rPr>
              <a:t>by </a:t>
            </a:r>
            <a:r>
              <a:rPr lang="en-US" sz="2100" dirty="0" err="1">
                <a:solidFill>
                  <a:srgbClr val="FF0000"/>
                </a:solidFill>
              </a:rPr>
              <a:t>Bakafa</a:t>
            </a:r>
            <a:r>
              <a:rPr lang="en-US" sz="2100" dirty="0">
                <a:solidFill>
                  <a:srgbClr val="000000"/>
                </a:solidFill>
              </a:rPr>
              <a:t>. </a:t>
            </a:r>
          </a:p>
          <a:p>
            <a:pPr algn="just">
              <a:defRPr/>
            </a:pPr>
            <a:r>
              <a:rPr lang="en-US" sz="2200" dirty="0" err="1">
                <a:solidFill>
                  <a:srgbClr val="FF0000"/>
                </a:solidFill>
                <a:latin typeface="+mj-lt"/>
              </a:rPr>
              <a:t>Bakafa</a:t>
            </a:r>
            <a:r>
              <a:rPr lang="en-US" sz="2200" dirty="0">
                <a:solidFill>
                  <a:srgbClr val="000000"/>
                </a:solidFill>
                <a:latin typeface="+mj-lt"/>
              </a:rPr>
              <a:t> tried to </a:t>
            </a:r>
            <a:r>
              <a:rPr lang="en-US" sz="2200" dirty="0">
                <a:solidFill>
                  <a:srgbClr val="FF0000"/>
                </a:solidFill>
                <a:latin typeface="+mj-lt"/>
              </a:rPr>
              <a:t>restore stability </a:t>
            </a:r>
            <a:r>
              <a:rPr lang="en-US" sz="2200" dirty="0">
                <a:solidFill>
                  <a:srgbClr val="000000"/>
                </a:solidFill>
                <a:latin typeface="+mj-lt"/>
              </a:rPr>
              <a:t>with the support of his followers and his </a:t>
            </a:r>
            <a:r>
              <a:rPr lang="en-US" sz="2200" dirty="0">
                <a:solidFill>
                  <a:srgbClr val="FF0000"/>
                </a:solidFill>
                <a:latin typeface="+mj-lt"/>
              </a:rPr>
              <a:t>wife </a:t>
            </a:r>
            <a:r>
              <a:rPr lang="en-US" sz="2200" i="1" dirty="0" err="1">
                <a:solidFill>
                  <a:srgbClr val="FF0000"/>
                </a:solidFill>
                <a:latin typeface="+mj-lt"/>
              </a:rPr>
              <a:t>Etege</a:t>
            </a:r>
            <a:r>
              <a:rPr lang="en-US" sz="2200" i="1" dirty="0">
                <a:solidFill>
                  <a:srgbClr val="FF0000"/>
                </a:solidFill>
                <a:latin typeface="+mj-lt"/>
              </a:rPr>
              <a:t> </a:t>
            </a:r>
            <a:r>
              <a:rPr lang="en-US" sz="2200" dirty="0" err="1">
                <a:solidFill>
                  <a:srgbClr val="FF0000"/>
                </a:solidFill>
                <a:latin typeface="+mj-lt"/>
              </a:rPr>
              <a:t>Mentewab</a:t>
            </a:r>
            <a:r>
              <a:rPr lang="en-US" sz="2200" dirty="0">
                <a:solidFill>
                  <a:srgbClr val="FF0000"/>
                </a:solidFill>
                <a:latin typeface="+mj-lt"/>
              </a:rPr>
              <a:t> </a:t>
            </a:r>
            <a:r>
              <a:rPr lang="en-US" sz="2200" dirty="0">
                <a:solidFill>
                  <a:srgbClr val="000000"/>
                </a:solidFill>
                <a:latin typeface="+mj-lt"/>
              </a:rPr>
              <a:t>until he was incapacitated in </a:t>
            </a:r>
            <a:r>
              <a:rPr lang="en-US" sz="2200" dirty="0">
                <a:solidFill>
                  <a:srgbClr val="FF0000"/>
                </a:solidFill>
                <a:latin typeface="+mj-lt"/>
              </a:rPr>
              <a:t>1728</a:t>
            </a:r>
            <a:r>
              <a:rPr lang="en-US" sz="2200" dirty="0">
                <a:solidFill>
                  <a:srgbClr val="000000"/>
                </a:solidFill>
                <a:latin typeface="+mj-lt"/>
              </a:rPr>
              <a:t>.</a:t>
            </a:r>
          </a:p>
          <a:p>
            <a:pPr algn="just">
              <a:defRPr/>
            </a:pPr>
            <a:r>
              <a:rPr lang="en-US" sz="2100" dirty="0">
                <a:solidFill>
                  <a:srgbClr val="000000"/>
                </a:solidFill>
                <a:latin typeface="+mj-lt"/>
              </a:rPr>
              <a:t>The </a:t>
            </a:r>
            <a:r>
              <a:rPr lang="en-US" sz="2100" dirty="0" err="1">
                <a:solidFill>
                  <a:srgbClr val="FF0000"/>
                </a:solidFill>
                <a:latin typeface="+mj-lt"/>
              </a:rPr>
              <a:t>Gondarine</a:t>
            </a:r>
            <a:r>
              <a:rPr lang="en-US" sz="2100" dirty="0">
                <a:solidFill>
                  <a:srgbClr val="FF0000"/>
                </a:solidFill>
                <a:latin typeface="+mj-lt"/>
              </a:rPr>
              <a:t> Period also witnessed </a:t>
            </a:r>
            <a:r>
              <a:rPr lang="en-US" sz="2100" dirty="0">
                <a:solidFill>
                  <a:srgbClr val="000000"/>
                </a:solidFill>
                <a:latin typeface="+mj-lt"/>
              </a:rPr>
              <a:t>increased </a:t>
            </a:r>
            <a:r>
              <a:rPr lang="en-US" sz="2100" dirty="0">
                <a:solidFill>
                  <a:srgbClr val="00B0F0"/>
                </a:solidFill>
                <a:latin typeface="+mj-lt"/>
              </a:rPr>
              <a:t>involvement of the Oromo in politics and the army</a:t>
            </a:r>
            <a:r>
              <a:rPr lang="en-US" sz="2100" dirty="0">
                <a:solidFill>
                  <a:srgbClr val="000000"/>
                </a:solidFill>
                <a:latin typeface="+mj-lt"/>
              </a:rPr>
              <a:t>. </a:t>
            </a:r>
          </a:p>
          <a:p>
            <a:pPr algn="just">
              <a:defRPr/>
            </a:pPr>
            <a:r>
              <a:rPr lang="en-US" sz="2100" dirty="0">
                <a:solidFill>
                  <a:srgbClr val="000000"/>
                </a:solidFill>
                <a:latin typeface="+mj-lt"/>
              </a:rPr>
              <a:t>From </a:t>
            </a:r>
            <a:r>
              <a:rPr lang="en-US" sz="2100" dirty="0">
                <a:solidFill>
                  <a:srgbClr val="00B0F0"/>
                </a:solidFill>
                <a:latin typeface="+mj-lt"/>
              </a:rPr>
              <a:t>1728 to 1768</a:t>
            </a:r>
            <a:r>
              <a:rPr lang="en-US" sz="2100" dirty="0">
                <a:solidFill>
                  <a:srgbClr val="000000"/>
                </a:solidFill>
                <a:latin typeface="+mj-lt"/>
              </a:rPr>
              <a:t>, </a:t>
            </a:r>
            <a:r>
              <a:rPr lang="en-US" sz="2100" i="1" dirty="0" err="1">
                <a:solidFill>
                  <a:srgbClr val="FF0000"/>
                </a:solidFill>
                <a:latin typeface="+mj-lt"/>
              </a:rPr>
              <a:t>Etege</a:t>
            </a:r>
            <a:r>
              <a:rPr lang="en-US" sz="2100" i="1" dirty="0">
                <a:solidFill>
                  <a:srgbClr val="FF0000"/>
                </a:solidFill>
                <a:latin typeface="+mj-lt"/>
              </a:rPr>
              <a:t> </a:t>
            </a:r>
            <a:r>
              <a:rPr lang="en-US" sz="2100" dirty="0" err="1">
                <a:solidFill>
                  <a:srgbClr val="FF0000"/>
                </a:solidFill>
                <a:latin typeface="+mj-lt"/>
              </a:rPr>
              <a:t>Mentewab</a:t>
            </a:r>
            <a:r>
              <a:rPr lang="en-US" sz="2100" dirty="0">
                <a:solidFill>
                  <a:srgbClr val="FF0000"/>
                </a:solidFill>
                <a:latin typeface="+mj-lt"/>
              </a:rPr>
              <a:t> </a:t>
            </a:r>
            <a:r>
              <a:rPr lang="en-US" sz="2100" dirty="0">
                <a:solidFill>
                  <a:srgbClr val="000000"/>
                </a:solidFill>
                <a:latin typeface="+mj-lt"/>
              </a:rPr>
              <a:t>together with her brother </a:t>
            </a:r>
            <a:r>
              <a:rPr lang="en-US" sz="2100" i="1" dirty="0" err="1">
                <a:solidFill>
                  <a:srgbClr val="FF0000"/>
                </a:solidFill>
                <a:latin typeface="+mj-lt"/>
              </a:rPr>
              <a:t>Ras</a:t>
            </a:r>
            <a:r>
              <a:rPr lang="en-US" sz="2100" dirty="0" err="1">
                <a:solidFill>
                  <a:srgbClr val="FF0000"/>
                </a:solidFill>
                <a:latin typeface="+mj-lt"/>
              </a:rPr>
              <a:t>-Bitwaded</a:t>
            </a:r>
            <a:r>
              <a:rPr lang="en-US" sz="2100" dirty="0">
                <a:solidFill>
                  <a:srgbClr val="FF0000"/>
                </a:solidFill>
                <a:latin typeface="+mj-lt"/>
              </a:rPr>
              <a:t> </a:t>
            </a:r>
            <a:r>
              <a:rPr lang="en-US" sz="2100" dirty="0" err="1">
                <a:solidFill>
                  <a:srgbClr val="FF0000"/>
                </a:solidFill>
                <a:latin typeface="+mj-lt"/>
              </a:rPr>
              <a:t>Walda</a:t>
            </a:r>
            <a:r>
              <a:rPr lang="en-US" sz="2100" dirty="0">
                <a:solidFill>
                  <a:srgbClr val="FF0000"/>
                </a:solidFill>
                <a:latin typeface="+mj-lt"/>
              </a:rPr>
              <a:t> </a:t>
            </a:r>
            <a:r>
              <a:rPr lang="en-US" sz="2100" dirty="0" err="1">
                <a:solidFill>
                  <a:srgbClr val="FF0000"/>
                </a:solidFill>
                <a:latin typeface="+mj-lt"/>
              </a:rPr>
              <a:t>Le’ul</a:t>
            </a:r>
            <a:r>
              <a:rPr lang="en-US" sz="2100" dirty="0">
                <a:solidFill>
                  <a:srgbClr val="FF0000"/>
                </a:solidFill>
                <a:latin typeface="+mj-lt"/>
              </a:rPr>
              <a:t> (1732-1767) </a:t>
            </a:r>
            <a:r>
              <a:rPr lang="en-US" sz="2100" dirty="0">
                <a:solidFill>
                  <a:srgbClr val="000000"/>
                </a:solidFill>
                <a:latin typeface="+mj-lt"/>
              </a:rPr>
              <a:t>dominated the </a:t>
            </a:r>
            <a:r>
              <a:rPr lang="en-US" sz="2100" dirty="0" err="1">
                <a:solidFill>
                  <a:srgbClr val="00B0F0"/>
                </a:solidFill>
                <a:latin typeface="+mj-lt"/>
              </a:rPr>
              <a:t>Gondarine</a:t>
            </a:r>
            <a:r>
              <a:rPr lang="en-US" sz="2100" dirty="0">
                <a:solidFill>
                  <a:srgbClr val="00B0F0"/>
                </a:solidFill>
                <a:latin typeface="+mj-lt"/>
              </a:rPr>
              <a:t> court politics.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F8DAB8BD-B7B6-4ADD-B32B-BC2532B7C5BD}"/>
              </a:ext>
            </a:extLst>
          </p:cNvPr>
          <p:cNvSpPr>
            <a:spLocks noGrp="1"/>
          </p:cNvSpPr>
          <p:nvPr>
            <p:ph idx="1"/>
          </p:nvPr>
        </p:nvSpPr>
        <p:spPr>
          <a:xfrm>
            <a:off x="228600" y="457200"/>
            <a:ext cx="8839200" cy="5638800"/>
          </a:xfrm>
        </p:spPr>
        <p:txBody>
          <a:bodyPr>
            <a:normAutofit fontScale="92500" lnSpcReduction="20000"/>
          </a:bodyPr>
          <a:lstStyle/>
          <a:p>
            <a:pPr algn="just">
              <a:buClr>
                <a:srgbClr val="4F81BD"/>
              </a:buClr>
              <a:defRPr/>
            </a:pPr>
            <a:r>
              <a:rPr lang="en-US" sz="2200" dirty="0" err="1">
                <a:solidFill>
                  <a:srgbClr val="FF0000"/>
                </a:solidFill>
              </a:rPr>
              <a:t>Walda</a:t>
            </a:r>
            <a:r>
              <a:rPr lang="en-US" sz="2200" dirty="0">
                <a:solidFill>
                  <a:srgbClr val="FF0000"/>
                </a:solidFill>
              </a:rPr>
              <a:t> </a:t>
            </a:r>
            <a:r>
              <a:rPr lang="en-US" sz="2200" dirty="0" err="1">
                <a:solidFill>
                  <a:srgbClr val="FF0000"/>
                </a:solidFill>
              </a:rPr>
              <a:t>Le’ul</a:t>
            </a:r>
            <a:r>
              <a:rPr lang="en-US" sz="2200" dirty="0">
                <a:solidFill>
                  <a:srgbClr val="FF0000"/>
                </a:solidFill>
              </a:rPr>
              <a:t> </a:t>
            </a:r>
            <a:r>
              <a:rPr lang="en-US" sz="2200" dirty="0">
                <a:solidFill>
                  <a:srgbClr val="000000"/>
                </a:solidFill>
              </a:rPr>
              <a:t>was influential during the reigns of </a:t>
            </a:r>
            <a:r>
              <a:rPr lang="en-US" sz="2200" dirty="0" err="1">
                <a:solidFill>
                  <a:srgbClr val="FF0000"/>
                </a:solidFill>
              </a:rPr>
              <a:t>Iyasu</a:t>
            </a:r>
            <a:r>
              <a:rPr lang="en-US" sz="2200" dirty="0">
                <a:solidFill>
                  <a:srgbClr val="FF0000"/>
                </a:solidFill>
              </a:rPr>
              <a:t> II (1730-55) </a:t>
            </a:r>
            <a:r>
              <a:rPr lang="en-US" sz="2200" dirty="0">
                <a:solidFill>
                  <a:srgbClr val="000000"/>
                </a:solidFill>
              </a:rPr>
              <a:t>and </a:t>
            </a:r>
            <a:r>
              <a:rPr lang="en-US" sz="2200" dirty="0" err="1">
                <a:solidFill>
                  <a:srgbClr val="FF0000"/>
                </a:solidFill>
              </a:rPr>
              <a:t>Iyoas</a:t>
            </a:r>
            <a:r>
              <a:rPr lang="en-US" sz="2200" dirty="0">
                <a:solidFill>
                  <a:srgbClr val="FF0000"/>
                </a:solidFill>
              </a:rPr>
              <a:t> (1755-69). </a:t>
            </a:r>
            <a:r>
              <a:rPr lang="en-US" sz="2200" dirty="0">
                <a:solidFill>
                  <a:srgbClr val="000000"/>
                </a:solidFill>
              </a:rPr>
              <a:t>Following his </a:t>
            </a:r>
            <a:r>
              <a:rPr lang="en-US" sz="2200" dirty="0">
                <a:solidFill>
                  <a:srgbClr val="FF0000"/>
                </a:solidFill>
              </a:rPr>
              <a:t>death in 1767</a:t>
            </a:r>
            <a:r>
              <a:rPr lang="en-US" sz="2200" dirty="0">
                <a:solidFill>
                  <a:srgbClr val="000000"/>
                </a:solidFill>
              </a:rPr>
              <a:t>, </a:t>
            </a:r>
            <a:r>
              <a:rPr lang="en-US" sz="2200" i="1" dirty="0" err="1">
                <a:solidFill>
                  <a:srgbClr val="00B0F0"/>
                </a:solidFill>
              </a:rPr>
              <a:t>Etege</a:t>
            </a:r>
            <a:r>
              <a:rPr lang="en-US" sz="2200" i="1" dirty="0">
                <a:solidFill>
                  <a:srgbClr val="00B0F0"/>
                </a:solidFill>
              </a:rPr>
              <a:t> </a:t>
            </a:r>
            <a:r>
              <a:rPr lang="en-US" sz="2200" dirty="0" err="1">
                <a:solidFill>
                  <a:srgbClr val="00B0F0"/>
                </a:solidFill>
              </a:rPr>
              <a:t>Mentewab</a:t>
            </a:r>
            <a:r>
              <a:rPr lang="en-US" sz="2200" dirty="0">
                <a:solidFill>
                  <a:srgbClr val="00B0F0"/>
                </a:solidFill>
              </a:rPr>
              <a:t> </a:t>
            </a:r>
            <a:r>
              <a:rPr lang="en-US" sz="2200" dirty="0">
                <a:solidFill>
                  <a:srgbClr val="000000"/>
                </a:solidFill>
              </a:rPr>
              <a:t>was challenged by </a:t>
            </a:r>
            <a:r>
              <a:rPr lang="en-US" sz="2200" dirty="0" err="1">
                <a:solidFill>
                  <a:srgbClr val="FF0000"/>
                </a:solidFill>
              </a:rPr>
              <a:t>Wubit</a:t>
            </a:r>
            <a:r>
              <a:rPr lang="en-US" sz="2200" dirty="0">
                <a:solidFill>
                  <a:srgbClr val="FF0000"/>
                </a:solidFill>
              </a:rPr>
              <a:t> </a:t>
            </a:r>
            <a:r>
              <a:rPr lang="en-US" sz="2200" dirty="0" err="1">
                <a:solidFill>
                  <a:srgbClr val="FF0000"/>
                </a:solidFill>
              </a:rPr>
              <a:t>Amito</a:t>
            </a:r>
            <a:r>
              <a:rPr lang="en-US" sz="2200" dirty="0">
                <a:solidFill>
                  <a:srgbClr val="000000"/>
                </a:solidFill>
              </a:rPr>
              <a:t>, her daughter-in-law from </a:t>
            </a:r>
            <a:r>
              <a:rPr lang="en-US" sz="2200" dirty="0" err="1">
                <a:solidFill>
                  <a:srgbClr val="000000"/>
                </a:solidFill>
              </a:rPr>
              <a:t>Wollo</a:t>
            </a:r>
            <a:r>
              <a:rPr lang="en-US" sz="2200" dirty="0">
                <a:solidFill>
                  <a:srgbClr val="000000"/>
                </a:solidFill>
              </a:rPr>
              <a:t>.</a:t>
            </a:r>
          </a:p>
          <a:p>
            <a:pPr algn="just">
              <a:buClr>
                <a:srgbClr val="4F81BD"/>
              </a:buClr>
              <a:defRPr/>
            </a:pPr>
            <a:r>
              <a:rPr lang="en-US" sz="2200" dirty="0">
                <a:solidFill>
                  <a:srgbClr val="000000"/>
                </a:solidFill>
              </a:rPr>
              <a:t>To counter the growing power of the </a:t>
            </a:r>
            <a:r>
              <a:rPr lang="en-US" sz="2200" dirty="0" err="1">
                <a:solidFill>
                  <a:srgbClr val="00B0F0"/>
                </a:solidFill>
              </a:rPr>
              <a:t>Wollo</a:t>
            </a:r>
            <a:r>
              <a:rPr lang="en-US" sz="2200" dirty="0">
                <a:solidFill>
                  <a:srgbClr val="00B0F0"/>
                </a:solidFill>
              </a:rPr>
              <a:t> Oromo </a:t>
            </a:r>
            <a:r>
              <a:rPr lang="en-US" sz="2200" dirty="0">
                <a:solidFill>
                  <a:srgbClr val="000000"/>
                </a:solidFill>
              </a:rPr>
              <a:t>in the royal court, </a:t>
            </a:r>
            <a:r>
              <a:rPr lang="en-US" sz="2200" dirty="0" err="1">
                <a:solidFill>
                  <a:srgbClr val="000000"/>
                </a:solidFill>
              </a:rPr>
              <a:t>Mentewab</a:t>
            </a:r>
            <a:r>
              <a:rPr lang="en-US" sz="2200" dirty="0">
                <a:solidFill>
                  <a:srgbClr val="000000"/>
                </a:solidFill>
              </a:rPr>
              <a:t> sought the alliance of </a:t>
            </a:r>
            <a:r>
              <a:rPr lang="en-US" sz="2200" i="1" dirty="0" err="1">
                <a:solidFill>
                  <a:srgbClr val="FF0000"/>
                </a:solidFill>
              </a:rPr>
              <a:t>Ras</a:t>
            </a:r>
            <a:r>
              <a:rPr lang="en-US" sz="2200" i="1" dirty="0">
                <a:solidFill>
                  <a:srgbClr val="FF0000"/>
                </a:solidFill>
              </a:rPr>
              <a:t> </a:t>
            </a:r>
            <a:r>
              <a:rPr lang="en-US" sz="2200" dirty="0" err="1">
                <a:solidFill>
                  <a:srgbClr val="FF0000"/>
                </a:solidFill>
              </a:rPr>
              <a:t>Mika'el</a:t>
            </a:r>
            <a:r>
              <a:rPr lang="en-US" sz="2200" dirty="0">
                <a:solidFill>
                  <a:srgbClr val="FF0000"/>
                </a:solidFill>
              </a:rPr>
              <a:t> </a:t>
            </a:r>
            <a:r>
              <a:rPr lang="en-US" sz="2200" dirty="0" err="1">
                <a:solidFill>
                  <a:srgbClr val="FF0000"/>
                </a:solidFill>
              </a:rPr>
              <a:t>Sehul</a:t>
            </a:r>
            <a:r>
              <a:rPr lang="en-US" sz="2200" dirty="0">
                <a:solidFill>
                  <a:srgbClr val="FF0000"/>
                </a:solidFill>
              </a:rPr>
              <a:t> of </a:t>
            </a:r>
            <a:r>
              <a:rPr lang="en-US" sz="2200" dirty="0" err="1">
                <a:solidFill>
                  <a:srgbClr val="FF0000"/>
                </a:solidFill>
              </a:rPr>
              <a:t>Tigray</a:t>
            </a:r>
            <a:r>
              <a:rPr lang="en-US" sz="2200" dirty="0">
                <a:solidFill>
                  <a:srgbClr val="FF0000"/>
                </a:solidFill>
              </a:rPr>
              <a:t> </a:t>
            </a:r>
            <a:r>
              <a:rPr lang="en-US" sz="2200" dirty="0">
                <a:solidFill>
                  <a:srgbClr val="000000"/>
                </a:solidFill>
              </a:rPr>
              <a:t>who was </a:t>
            </a:r>
            <a:r>
              <a:rPr lang="en-US" sz="2200" dirty="0">
                <a:solidFill>
                  <a:srgbClr val="FF0000"/>
                </a:solidFill>
              </a:rPr>
              <a:t>politically astute and military powerful</a:t>
            </a:r>
            <a:r>
              <a:rPr lang="en-US" sz="2200" dirty="0">
                <a:solidFill>
                  <a:srgbClr val="000000"/>
                </a:solidFill>
              </a:rPr>
              <a:t>. </a:t>
            </a:r>
          </a:p>
          <a:p>
            <a:pPr algn="just">
              <a:buClr>
                <a:srgbClr val="4F81BD"/>
              </a:buClr>
              <a:defRPr/>
            </a:pPr>
            <a:r>
              <a:rPr lang="en-US" sz="2200" dirty="0" err="1">
                <a:solidFill>
                  <a:srgbClr val="FF0000"/>
                </a:solidFill>
              </a:rPr>
              <a:t>Mika'el</a:t>
            </a:r>
            <a:r>
              <a:rPr lang="en-US" sz="2200" dirty="0">
                <a:solidFill>
                  <a:srgbClr val="FF0000"/>
                </a:solidFill>
              </a:rPr>
              <a:t> </a:t>
            </a:r>
            <a:r>
              <a:rPr lang="en-US" sz="2200" dirty="0" err="1">
                <a:solidFill>
                  <a:srgbClr val="FF0000"/>
                </a:solidFill>
              </a:rPr>
              <a:t>Sehul</a:t>
            </a:r>
            <a:r>
              <a:rPr lang="en-US" sz="2200" dirty="0">
                <a:solidFill>
                  <a:srgbClr val="FF0000"/>
                </a:solidFill>
              </a:rPr>
              <a:t> </a:t>
            </a:r>
            <a:r>
              <a:rPr lang="en-US" sz="2200" dirty="0">
                <a:solidFill>
                  <a:srgbClr val="000000"/>
                </a:solidFill>
              </a:rPr>
              <a:t>succeeded in stabilizing the situation and </a:t>
            </a:r>
            <a:r>
              <a:rPr lang="en-US" sz="2200" dirty="0">
                <a:solidFill>
                  <a:srgbClr val="00B0F0"/>
                </a:solidFill>
              </a:rPr>
              <a:t>refused to return to </a:t>
            </a:r>
            <a:r>
              <a:rPr lang="en-US" sz="2200" dirty="0" err="1">
                <a:solidFill>
                  <a:srgbClr val="00B0F0"/>
                </a:solidFill>
              </a:rPr>
              <a:t>Tigray</a:t>
            </a:r>
            <a:r>
              <a:rPr lang="en-US" sz="2200" dirty="0">
                <a:solidFill>
                  <a:srgbClr val="00B0F0"/>
                </a:solidFill>
              </a:rPr>
              <a:t> although demanded by </a:t>
            </a:r>
            <a:r>
              <a:rPr lang="en-US" sz="2200" dirty="0" err="1">
                <a:solidFill>
                  <a:srgbClr val="00B0F0"/>
                </a:solidFill>
              </a:rPr>
              <a:t>Iyoas</a:t>
            </a:r>
            <a:r>
              <a:rPr lang="en-US" sz="2200" dirty="0">
                <a:solidFill>
                  <a:srgbClr val="000000"/>
                </a:solidFill>
              </a:rPr>
              <a:t>. This was followed by the </a:t>
            </a:r>
            <a:r>
              <a:rPr lang="en-US" sz="2200" dirty="0">
                <a:solidFill>
                  <a:srgbClr val="FF0000"/>
                </a:solidFill>
              </a:rPr>
              <a:t>killing of </a:t>
            </a:r>
            <a:r>
              <a:rPr lang="en-US" sz="2200" dirty="0" err="1">
                <a:solidFill>
                  <a:srgbClr val="FF0000"/>
                </a:solidFill>
              </a:rPr>
              <a:t>Iyoas</a:t>
            </a:r>
            <a:r>
              <a:rPr lang="en-US" sz="2200" dirty="0">
                <a:solidFill>
                  <a:srgbClr val="FF0000"/>
                </a:solidFill>
              </a:rPr>
              <a:t> </a:t>
            </a:r>
            <a:r>
              <a:rPr lang="en-US" sz="2200" dirty="0">
                <a:solidFill>
                  <a:srgbClr val="000000"/>
                </a:solidFill>
              </a:rPr>
              <a:t>and his replacement by an </a:t>
            </a:r>
            <a:r>
              <a:rPr lang="en-US" sz="2200" dirty="0">
                <a:solidFill>
                  <a:srgbClr val="00B0F0"/>
                </a:solidFill>
              </a:rPr>
              <a:t>old man </a:t>
            </a:r>
            <a:r>
              <a:rPr lang="en-US" sz="2200" dirty="0" err="1">
                <a:solidFill>
                  <a:srgbClr val="FF0000"/>
                </a:solidFill>
              </a:rPr>
              <a:t>Yohannes</a:t>
            </a:r>
            <a:r>
              <a:rPr lang="en-US" sz="2200" dirty="0">
                <a:solidFill>
                  <a:srgbClr val="FF0000"/>
                </a:solidFill>
              </a:rPr>
              <a:t> II</a:t>
            </a:r>
            <a:r>
              <a:rPr lang="en-US" sz="2200" dirty="0">
                <a:solidFill>
                  <a:srgbClr val="000000"/>
                </a:solidFill>
              </a:rPr>
              <a:t> by </a:t>
            </a:r>
            <a:r>
              <a:rPr lang="en-US" sz="2200" i="1" dirty="0" err="1">
                <a:solidFill>
                  <a:srgbClr val="000000"/>
                </a:solidFill>
              </a:rPr>
              <a:t>Ras</a:t>
            </a:r>
            <a:r>
              <a:rPr lang="en-US" sz="2200" i="1" dirty="0">
                <a:solidFill>
                  <a:srgbClr val="000000"/>
                </a:solidFill>
              </a:rPr>
              <a:t> </a:t>
            </a:r>
            <a:r>
              <a:rPr lang="en-US" sz="2200" dirty="0" err="1">
                <a:solidFill>
                  <a:srgbClr val="000000"/>
                </a:solidFill>
              </a:rPr>
              <a:t>Mika'el</a:t>
            </a:r>
            <a:r>
              <a:rPr lang="en-US" sz="2200" dirty="0">
                <a:solidFill>
                  <a:srgbClr val="000000"/>
                </a:solidFill>
              </a:rPr>
              <a:t>. Soon </a:t>
            </a:r>
            <a:r>
              <a:rPr lang="en-US" sz="2200" i="1" dirty="0" err="1">
                <a:solidFill>
                  <a:srgbClr val="FF0000"/>
                </a:solidFill>
              </a:rPr>
              <a:t>Ras</a:t>
            </a:r>
            <a:r>
              <a:rPr lang="en-US" sz="2200" i="1" dirty="0">
                <a:solidFill>
                  <a:srgbClr val="FF0000"/>
                </a:solidFill>
              </a:rPr>
              <a:t> </a:t>
            </a:r>
            <a:r>
              <a:rPr lang="en-US" sz="2200" dirty="0" err="1">
                <a:solidFill>
                  <a:srgbClr val="FF0000"/>
                </a:solidFill>
              </a:rPr>
              <a:t>Mika'el</a:t>
            </a:r>
            <a:r>
              <a:rPr lang="en-US" sz="2200" dirty="0">
                <a:solidFill>
                  <a:srgbClr val="FF0000"/>
                </a:solidFill>
              </a:rPr>
              <a:t> killed </a:t>
            </a:r>
            <a:r>
              <a:rPr lang="en-US" sz="2200" dirty="0" err="1">
                <a:solidFill>
                  <a:srgbClr val="FF0000"/>
                </a:solidFill>
              </a:rPr>
              <a:t>Yohannes</a:t>
            </a:r>
            <a:r>
              <a:rPr lang="en-US" sz="2200" dirty="0">
                <a:solidFill>
                  <a:srgbClr val="FF0000"/>
                </a:solidFill>
              </a:rPr>
              <a:t> II</a:t>
            </a:r>
            <a:r>
              <a:rPr lang="en-US" sz="2200" dirty="0">
                <a:solidFill>
                  <a:srgbClr val="000000"/>
                </a:solidFill>
              </a:rPr>
              <a:t> and put his son </a:t>
            </a:r>
            <a:r>
              <a:rPr lang="en-US" sz="2200" dirty="0" err="1">
                <a:solidFill>
                  <a:srgbClr val="FF0000"/>
                </a:solidFill>
              </a:rPr>
              <a:t>Takla-Haymanot</a:t>
            </a:r>
            <a:r>
              <a:rPr lang="en-US" sz="2200" dirty="0">
                <a:solidFill>
                  <a:srgbClr val="FF0000"/>
                </a:solidFill>
              </a:rPr>
              <a:t> II (1769-77</a:t>
            </a:r>
            <a:r>
              <a:rPr lang="en-US" sz="2200" dirty="0">
                <a:solidFill>
                  <a:srgbClr val="000000"/>
                </a:solidFill>
              </a:rPr>
              <a:t>) on power. This marked the onset of the period of </a:t>
            </a:r>
            <a:r>
              <a:rPr lang="en-US" sz="2200" i="1" dirty="0" err="1">
                <a:solidFill>
                  <a:srgbClr val="00B0F0"/>
                </a:solidFill>
              </a:rPr>
              <a:t>Zemene-Mesafint</a:t>
            </a:r>
            <a:r>
              <a:rPr lang="en-US" sz="2200" i="1" dirty="0">
                <a:solidFill>
                  <a:srgbClr val="00B0F0"/>
                </a:solidFill>
              </a:rPr>
              <a:t> </a:t>
            </a:r>
            <a:r>
              <a:rPr lang="en-US" sz="2200" dirty="0">
                <a:solidFill>
                  <a:srgbClr val="00B0F0"/>
                </a:solidFill>
              </a:rPr>
              <a:t>(1769-1855). </a:t>
            </a:r>
          </a:p>
          <a:p>
            <a:pPr marL="82550" indent="0" algn="just">
              <a:buClr>
                <a:srgbClr val="4F81BD"/>
              </a:buClr>
              <a:buFont typeface="Wingdings 2" panose="05020102010507070707" pitchFamily="18" charset="2"/>
              <a:buNone/>
              <a:defRPr/>
            </a:pPr>
            <a:r>
              <a:rPr lang="en-US" sz="2200" b="1" dirty="0">
                <a:solidFill>
                  <a:srgbClr val="0070C0"/>
                </a:solidFill>
              </a:rPr>
              <a:t>B. Achievements of the </a:t>
            </a:r>
            <a:r>
              <a:rPr lang="en-US" sz="2200" b="1" dirty="0" err="1">
                <a:solidFill>
                  <a:srgbClr val="0070C0"/>
                </a:solidFill>
              </a:rPr>
              <a:t>Gondarine</a:t>
            </a:r>
            <a:r>
              <a:rPr lang="en-US" sz="2200" b="1" dirty="0">
                <a:solidFill>
                  <a:srgbClr val="0070C0"/>
                </a:solidFill>
              </a:rPr>
              <a:t> Period </a:t>
            </a:r>
            <a:endParaRPr lang="en-US" sz="2200" dirty="0">
              <a:solidFill>
                <a:srgbClr val="0070C0"/>
              </a:solidFill>
            </a:endParaRPr>
          </a:p>
          <a:p>
            <a:pPr algn="just">
              <a:buClr>
                <a:srgbClr val="4F81BD"/>
              </a:buClr>
              <a:defRPr/>
            </a:pPr>
            <a:r>
              <a:rPr lang="en-US" sz="2200" dirty="0">
                <a:solidFill>
                  <a:srgbClr val="000000"/>
                </a:solidFill>
              </a:rPr>
              <a:t>Gondar became the </a:t>
            </a:r>
            <a:r>
              <a:rPr lang="en-US" sz="2200" dirty="0">
                <a:solidFill>
                  <a:srgbClr val="FF0000"/>
                </a:solidFill>
              </a:rPr>
              <a:t>center of state administration, learning, commerce, education, art, and crafts</a:t>
            </a:r>
            <a:r>
              <a:rPr lang="en-US" sz="2200" dirty="0">
                <a:solidFill>
                  <a:srgbClr val="000000"/>
                </a:solidFill>
              </a:rPr>
              <a:t> for more than two centuries.</a:t>
            </a:r>
          </a:p>
          <a:p>
            <a:pPr algn="just">
              <a:buClr>
                <a:srgbClr val="4F81BD"/>
              </a:buClr>
              <a:defRPr/>
            </a:pPr>
            <a:r>
              <a:rPr lang="en-US" sz="2200" dirty="0">
                <a:solidFill>
                  <a:srgbClr val="FF0000"/>
                </a:solidFill>
              </a:rPr>
              <a:t>The first three kings </a:t>
            </a:r>
            <a:r>
              <a:rPr lang="en-US" sz="2200" dirty="0">
                <a:solidFill>
                  <a:srgbClr val="000000"/>
                </a:solidFill>
              </a:rPr>
              <a:t>were successful both </a:t>
            </a:r>
            <a:r>
              <a:rPr lang="en-US" sz="2200" dirty="0">
                <a:solidFill>
                  <a:srgbClr val="FF0000"/>
                </a:solidFill>
              </a:rPr>
              <a:t>political and cultural developments</a:t>
            </a:r>
            <a:r>
              <a:rPr lang="en-US" sz="2200" dirty="0">
                <a:solidFill>
                  <a:srgbClr val="000000"/>
                </a:solidFill>
              </a:rPr>
              <a:t>. This enabled Gondar to repeat the </a:t>
            </a:r>
            <a:r>
              <a:rPr lang="en-US" sz="2200" dirty="0">
                <a:solidFill>
                  <a:srgbClr val="00B0F0"/>
                </a:solidFill>
              </a:rPr>
              <a:t>splendors of Aksum and </a:t>
            </a:r>
            <a:r>
              <a:rPr lang="en-US" sz="2200" dirty="0" err="1">
                <a:solidFill>
                  <a:srgbClr val="00B0F0"/>
                </a:solidFill>
              </a:rPr>
              <a:t>Lalibela</a:t>
            </a:r>
            <a:r>
              <a:rPr lang="en-US" sz="2200" dirty="0">
                <a:solidFill>
                  <a:srgbClr val="000000"/>
                </a:solidFill>
              </a:rPr>
              <a:t>. </a:t>
            </a:r>
          </a:p>
          <a:p>
            <a:pPr algn="just">
              <a:buClr>
                <a:srgbClr val="4F81BD"/>
              </a:buClr>
              <a:defRPr/>
            </a:pPr>
            <a:endParaRPr lang="en-GB" sz="2200" dirty="0">
              <a:solidFill>
                <a:srgbClr val="00B0F0"/>
              </a:solidFill>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07925E4E-574F-4AD7-AEB4-BC5D03C8E756}"/>
              </a:ext>
            </a:extLst>
          </p:cNvPr>
          <p:cNvSpPr>
            <a:spLocks noGrp="1"/>
          </p:cNvSpPr>
          <p:nvPr>
            <p:ph idx="1"/>
          </p:nvPr>
        </p:nvSpPr>
        <p:spPr>
          <a:xfrm>
            <a:off x="533400" y="0"/>
            <a:ext cx="7772400" cy="6096000"/>
          </a:xfrm>
        </p:spPr>
        <p:txBody>
          <a:bodyPr>
            <a:normAutofit lnSpcReduction="10000"/>
          </a:bodyPr>
          <a:lstStyle/>
          <a:p>
            <a:pPr marL="0" indent="0" algn="just">
              <a:buClr>
                <a:srgbClr val="4F81BD"/>
              </a:buClr>
              <a:buNone/>
              <a:defRPr/>
            </a:pPr>
            <a:r>
              <a:rPr lang="en-US" dirty="0">
                <a:solidFill>
                  <a:srgbClr val="000000"/>
                </a:solidFill>
              </a:rPr>
              <a:t>The </a:t>
            </a:r>
            <a:r>
              <a:rPr lang="en-US" dirty="0">
                <a:solidFill>
                  <a:srgbClr val="00B0F0"/>
                </a:solidFill>
              </a:rPr>
              <a:t>cultural achievements </a:t>
            </a:r>
            <a:r>
              <a:rPr lang="en-US" dirty="0">
                <a:solidFill>
                  <a:srgbClr val="000000"/>
                </a:solidFill>
              </a:rPr>
              <a:t>of the period led some writers to describe </a:t>
            </a:r>
            <a:r>
              <a:rPr lang="en-US" dirty="0" err="1">
                <a:solidFill>
                  <a:srgbClr val="000000"/>
                </a:solidFill>
              </a:rPr>
              <a:t>Gondarine</a:t>
            </a:r>
            <a:r>
              <a:rPr lang="en-US" dirty="0">
                <a:solidFill>
                  <a:srgbClr val="000000"/>
                </a:solidFill>
              </a:rPr>
              <a:t> period in history as </a:t>
            </a:r>
            <a:r>
              <a:rPr lang="en-US" dirty="0">
                <a:solidFill>
                  <a:srgbClr val="FF0000"/>
                </a:solidFill>
              </a:rPr>
              <a:t>Ethiopian Renaissance</a:t>
            </a:r>
            <a:r>
              <a:rPr lang="en-US" dirty="0">
                <a:solidFill>
                  <a:srgbClr val="000000"/>
                </a:solidFill>
              </a:rPr>
              <a:t>. </a:t>
            </a:r>
            <a:endParaRPr lang="en-US" b="1" dirty="0">
              <a:solidFill>
                <a:srgbClr val="000000"/>
              </a:solidFill>
              <a:latin typeface="+mj-lt"/>
            </a:endParaRPr>
          </a:p>
          <a:p>
            <a:pPr algn="just">
              <a:defRPr/>
            </a:pPr>
            <a:r>
              <a:rPr lang="en-US" b="1" dirty="0">
                <a:solidFill>
                  <a:srgbClr val="C00000"/>
                </a:solidFill>
                <a:latin typeface="+mj-lt"/>
              </a:rPr>
              <a:t>Architecture: </a:t>
            </a:r>
            <a:r>
              <a:rPr lang="en-US" dirty="0">
                <a:solidFill>
                  <a:srgbClr val="000000"/>
                </a:solidFill>
                <a:latin typeface="+mj-lt"/>
              </a:rPr>
              <a:t>when Gondar served as a </a:t>
            </a:r>
            <a:r>
              <a:rPr lang="en-US" dirty="0">
                <a:solidFill>
                  <a:srgbClr val="FF0000"/>
                </a:solidFill>
                <a:latin typeface="+mj-lt"/>
              </a:rPr>
              <a:t>permanent capital</a:t>
            </a:r>
            <a:r>
              <a:rPr lang="en-US" dirty="0">
                <a:solidFill>
                  <a:srgbClr val="000000"/>
                </a:solidFill>
                <a:latin typeface="+mj-lt"/>
              </a:rPr>
              <a:t>, for about </a:t>
            </a:r>
            <a:r>
              <a:rPr lang="en-US" dirty="0">
                <a:solidFill>
                  <a:srgbClr val="FF0000"/>
                </a:solidFill>
                <a:latin typeface="+mj-lt"/>
              </a:rPr>
              <a:t>one hundred fifty years</a:t>
            </a:r>
            <a:r>
              <a:rPr lang="en-US" dirty="0">
                <a:solidFill>
                  <a:srgbClr val="000000"/>
                </a:solidFill>
                <a:latin typeface="+mj-lt"/>
              </a:rPr>
              <a:t>, Ethiopian kings built significant </a:t>
            </a:r>
            <a:r>
              <a:rPr lang="en-US" dirty="0">
                <a:solidFill>
                  <a:srgbClr val="FF0000"/>
                </a:solidFill>
                <a:latin typeface="+mj-lt"/>
              </a:rPr>
              <a:t>secular buildings </a:t>
            </a:r>
            <a:r>
              <a:rPr lang="en-US" dirty="0">
                <a:solidFill>
                  <a:srgbClr val="000000"/>
                </a:solidFill>
                <a:latin typeface="+mj-lt"/>
              </a:rPr>
              <a:t>like </a:t>
            </a:r>
            <a:r>
              <a:rPr lang="en-US" dirty="0">
                <a:solidFill>
                  <a:srgbClr val="00B0F0"/>
                </a:solidFill>
                <a:latin typeface="+mj-lt"/>
              </a:rPr>
              <a:t>castles, bridges, residences, bath, library, towers, fortifications</a:t>
            </a:r>
            <a:r>
              <a:rPr lang="en-US" dirty="0">
                <a:solidFill>
                  <a:srgbClr val="000000"/>
                </a:solidFill>
                <a:latin typeface="+mj-lt"/>
              </a:rPr>
              <a:t> and there are </a:t>
            </a:r>
            <a:r>
              <a:rPr lang="en-US" dirty="0">
                <a:solidFill>
                  <a:srgbClr val="00B0F0"/>
                </a:solidFill>
                <a:latin typeface="+mj-lt"/>
              </a:rPr>
              <a:t>squared, round and unknown shape of churches. </a:t>
            </a:r>
          </a:p>
          <a:p>
            <a:pPr algn="just">
              <a:defRPr/>
            </a:pPr>
            <a:r>
              <a:rPr lang="en-US" dirty="0">
                <a:solidFill>
                  <a:srgbClr val="000000"/>
                </a:solidFill>
                <a:latin typeface="+mj-lt"/>
              </a:rPr>
              <a:t>In the cities compound the most impressive building known as </a:t>
            </a:r>
            <a:r>
              <a:rPr lang="en-US" i="1" dirty="0" err="1">
                <a:solidFill>
                  <a:srgbClr val="FF0000"/>
                </a:solidFill>
                <a:latin typeface="+mj-lt"/>
              </a:rPr>
              <a:t>Fasil</a:t>
            </a:r>
            <a:r>
              <a:rPr lang="en-US" i="1" dirty="0">
                <a:solidFill>
                  <a:srgbClr val="FF0000"/>
                </a:solidFill>
                <a:latin typeface="+mj-lt"/>
              </a:rPr>
              <a:t> </a:t>
            </a:r>
            <a:r>
              <a:rPr lang="en-US" i="1" dirty="0" err="1">
                <a:solidFill>
                  <a:srgbClr val="FF0000"/>
                </a:solidFill>
                <a:latin typeface="+mj-lt"/>
              </a:rPr>
              <a:t>Gemb</a:t>
            </a:r>
            <a:r>
              <a:rPr lang="en-US" dirty="0">
                <a:solidFill>
                  <a:srgbClr val="000000"/>
                </a:solidFill>
                <a:latin typeface="+mj-lt"/>
              </a:rPr>
              <a:t>, there are different </a:t>
            </a:r>
            <a:r>
              <a:rPr lang="en-US" dirty="0">
                <a:solidFill>
                  <a:srgbClr val="FF0000"/>
                </a:solidFill>
                <a:latin typeface="+mj-lt"/>
              </a:rPr>
              <a:t>palaces</a:t>
            </a:r>
            <a:r>
              <a:rPr lang="en-US" dirty="0">
                <a:solidFill>
                  <a:srgbClr val="000000"/>
                </a:solidFill>
                <a:latin typeface="+mj-lt"/>
              </a:rPr>
              <a:t> corresponding to </a:t>
            </a:r>
            <a:r>
              <a:rPr lang="en-US" dirty="0">
                <a:solidFill>
                  <a:schemeClr val="tx2"/>
                </a:solidFill>
                <a:latin typeface="+mj-lt"/>
              </a:rPr>
              <a:t>Emperor </a:t>
            </a:r>
            <a:r>
              <a:rPr lang="en-US" dirty="0" err="1">
                <a:solidFill>
                  <a:schemeClr val="tx2"/>
                </a:solidFill>
                <a:latin typeface="+mj-lt"/>
              </a:rPr>
              <a:t>Fasiledas</a:t>
            </a:r>
            <a:r>
              <a:rPr lang="en-US" dirty="0">
                <a:solidFill>
                  <a:schemeClr val="tx2"/>
                </a:solidFill>
                <a:latin typeface="+mj-lt"/>
              </a:rPr>
              <a:t>, </a:t>
            </a:r>
            <a:r>
              <a:rPr lang="en-US" dirty="0" err="1">
                <a:solidFill>
                  <a:schemeClr val="tx2"/>
                </a:solidFill>
                <a:latin typeface="+mj-lt"/>
              </a:rPr>
              <a:t>Yohannes</a:t>
            </a:r>
            <a:r>
              <a:rPr lang="en-US" dirty="0">
                <a:solidFill>
                  <a:schemeClr val="tx2"/>
                </a:solidFill>
                <a:latin typeface="+mj-lt"/>
              </a:rPr>
              <a:t> I, </a:t>
            </a:r>
            <a:r>
              <a:rPr lang="en-US" dirty="0" err="1">
                <a:solidFill>
                  <a:schemeClr val="tx2"/>
                </a:solidFill>
                <a:latin typeface="+mj-lt"/>
              </a:rPr>
              <a:t>Iyasu</a:t>
            </a:r>
            <a:r>
              <a:rPr lang="en-US" dirty="0">
                <a:solidFill>
                  <a:schemeClr val="tx2"/>
                </a:solidFill>
                <a:latin typeface="+mj-lt"/>
              </a:rPr>
              <a:t> I, </a:t>
            </a:r>
            <a:r>
              <a:rPr lang="en-US" dirty="0" err="1">
                <a:solidFill>
                  <a:schemeClr val="tx2"/>
                </a:solidFill>
                <a:latin typeface="+mj-lt"/>
              </a:rPr>
              <a:t>Dawit</a:t>
            </a:r>
            <a:r>
              <a:rPr lang="en-US" dirty="0">
                <a:solidFill>
                  <a:schemeClr val="tx2"/>
                </a:solidFill>
                <a:latin typeface="+mj-lt"/>
              </a:rPr>
              <a:t> III, </a:t>
            </a:r>
            <a:r>
              <a:rPr lang="en-US" dirty="0" err="1">
                <a:solidFill>
                  <a:schemeClr val="tx2"/>
                </a:solidFill>
                <a:latin typeface="+mj-lt"/>
              </a:rPr>
              <a:t>Bakafa</a:t>
            </a:r>
            <a:r>
              <a:rPr lang="en-US" dirty="0">
                <a:solidFill>
                  <a:schemeClr val="tx2"/>
                </a:solidFill>
                <a:latin typeface="+mj-lt"/>
              </a:rPr>
              <a:t> </a:t>
            </a:r>
            <a:r>
              <a:rPr lang="en-US" dirty="0">
                <a:solidFill>
                  <a:srgbClr val="000000"/>
                </a:solidFill>
                <a:latin typeface="+mj-lt"/>
              </a:rPr>
              <a:t>and regent </a:t>
            </a:r>
            <a:r>
              <a:rPr lang="en-US" dirty="0">
                <a:solidFill>
                  <a:schemeClr val="tx2"/>
                </a:solidFill>
                <a:latin typeface="+mj-lt"/>
              </a:rPr>
              <a:t>Queen </a:t>
            </a:r>
            <a:r>
              <a:rPr lang="en-US" dirty="0" err="1">
                <a:solidFill>
                  <a:schemeClr val="tx2"/>
                </a:solidFill>
                <a:latin typeface="+mj-lt"/>
              </a:rPr>
              <a:t>Mentewab</a:t>
            </a:r>
            <a:r>
              <a:rPr lang="en-US" dirty="0">
                <a:solidFill>
                  <a:schemeClr val="tx2"/>
                </a:solidFill>
                <a:latin typeface="+mj-lt"/>
              </a:rPr>
              <a:t>. </a:t>
            </a:r>
          </a:p>
          <a:p>
            <a:pPr algn="just">
              <a:buClr>
                <a:srgbClr val="4F81BD"/>
              </a:buClr>
              <a:defRPr/>
            </a:pPr>
            <a:r>
              <a:rPr lang="en-US" dirty="0">
                <a:solidFill>
                  <a:srgbClr val="000000"/>
                </a:solidFill>
              </a:rPr>
              <a:t>The </a:t>
            </a:r>
            <a:r>
              <a:rPr lang="en-US" dirty="0" err="1">
                <a:solidFill>
                  <a:srgbClr val="FF0000"/>
                </a:solidFill>
              </a:rPr>
              <a:t>Gondarine</a:t>
            </a:r>
            <a:r>
              <a:rPr lang="en-US" dirty="0">
                <a:solidFill>
                  <a:srgbClr val="FF0000"/>
                </a:solidFill>
              </a:rPr>
              <a:t> architecture </a:t>
            </a:r>
            <a:r>
              <a:rPr lang="en-US" dirty="0">
                <a:solidFill>
                  <a:srgbClr val="000000"/>
                </a:solidFill>
              </a:rPr>
              <a:t>would have started before the reign of emperor </a:t>
            </a:r>
            <a:r>
              <a:rPr lang="en-US" dirty="0" err="1">
                <a:solidFill>
                  <a:srgbClr val="000000"/>
                </a:solidFill>
              </a:rPr>
              <a:t>Fasiledas</a:t>
            </a:r>
            <a:r>
              <a:rPr lang="en-US" dirty="0">
                <a:solidFill>
                  <a:srgbClr val="000000"/>
                </a:solidFill>
              </a:rPr>
              <a:t> during the reign of </a:t>
            </a:r>
            <a:r>
              <a:rPr lang="en-US" dirty="0">
                <a:solidFill>
                  <a:srgbClr val="FF0000"/>
                </a:solidFill>
              </a:rPr>
              <a:t>Emperor </a:t>
            </a:r>
            <a:r>
              <a:rPr lang="en-US" dirty="0" err="1">
                <a:solidFill>
                  <a:srgbClr val="FF0000"/>
                </a:solidFill>
              </a:rPr>
              <a:t>Sartsa-Dengle</a:t>
            </a:r>
            <a:r>
              <a:rPr lang="en-US" dirty="0">
                <a:solidFill>
                  <a:srgbClr val="000000"/>
                </a:solidFill>
              </a:rPr>
              <a:t> at about </a:t>
            </a:r>
            <a:r>
              <a:rPr lang="en-US" dirty="0">
                <a:solidFill>
                  <a:srgbClr val="FF0000"/>
                </a:solidFill>
              </a:rPr>
              <a:t>1586, at </a:t>
            </a:r>
            <a:r>
              <a:rPr lang="en-US" dirty="0" err="1">
                <a:solidFill>
                  <a:srgbClr val="FF0000"/>
                </a:solidFill>
              </a:rPr>
              <a:t>Guzara</a:t>
            </a:r>
            <a:r>
              <a:rPr lang="en-US" dirty="0">
                <a:solidFill>
                  <a:srgbClr val="FF0000"/>
                </a:solidFill>
              </a:rPr>
              <a:t> </a:t>
            </a:r>
            <a:r>
              <a:rPr lang="en-US" dirty="0">
                <a:solidFill>
                  <a:srgbClr val="000000"/>
                </a:solidFill>
              </a:rPr>
              <a:t>near </a:t>
            </a:r>
            <a:r>
              <a:rPr lang="en-US" dirty="0" err="1">
                <a:solidFill>
                  <a:srgbClr val="FF0000"/>
                </a:solidFill>
              </a:rPr>
              <a:t>Enfranz</a:t>
            </a:r>
            <a:r>
              <a:rPr lang="en-US" dirty="0">
                <a:solidFill>
                  <a:srgbClr val="000000"/>
                </a:solidFill>
              </a:rPr>
              <a:t>, and built a very </a:t>
            </a:r>
            <a:r>
              <a:rPr lang="en-US" dirty="0">
                <a:solidFill>
                  <a:srgbClr val="FF0000"/>
                </a:solidFill>
              </a:rPr>
              <a:t>fine bridge </a:t>
            </a:r>
            <a:r>
              <a:rPr lang="en-US" dirty="0">
                <a:solidFill>
                  <a:srgbClr val="000000"/>
                </a:solidFill>
              </a:rPr>
              <a:t>near his palace at </a:t>
            </a:r>
            <a:r>
              <a:rPr lang="en-US" dirty="0" err="1">
                <a:solidFill>
                  <a:srgbClr val="000000"/>
                </a:solidFill>
              </a:rPr>
              <a:t>Guzara</a:t>
            </a:r>
            <a:r>
              <a:rPr lang="en-US" dirty="0">
                <a:solidFill>
                  <a:srgbClr val="000000"/>
                </a:solidFill>
              </a:rPr>
              <a:t>, and </a:t>
            </a:r>
            <a:r>
              <a:rPr lang="en-US" dirty="0">
                <a:solidFill>
                  <a:srgbClr val="FF0000"/>
                </a:solidFill>
              </a:rPr>
              <a:t>Emperor </a:t>
            </a:r>
            <a:r>
              <a:rPr lang="en-US" dirty="0" err="1">
                <a:solidFill>
                  <a:srgbClr val="FF0000"/>
                </a:solidFill>
              </a:rPr>
              <a:t>Susenyos</a:t>
            </a:r>
            <a:r>
              <a:rPr lang="en-US" dirty="0">
                <a:solidFill>
                  <a:srgbClr val="FF0000"/>
                </a:solidFill>
              </a:rPr>
              <a:t> </a:t>
            </a:r>
            <a:r>
              <a:rPr lang="en-US" dirty="0">
                <a:solidFill>
                  <a:srgbClr val="000000"/>
                </a:solidFill>
              </a:rPr>
              <a:t>likewise erected a</a:t>
            </a:r>
            <a:r>
              <a:rPr lang="en-US" dirty="0">
                <a:solidFill>
                  <a:srgbClr val="FF0000"/>
                </a:solidFill>
              </a:rPr>
              <a:t> bridge </a:t>
            </a:r>
            <a:r>
              <a:rPr lang="en-US" dirty="0">
                <a:solidFill>
                  <a:srgbClr val="000000"/>
                </a:solidFill>
              </a:rPr>
              <a:t>over Blue Nile at </a:t>
            </a:r>
            <a:r>
              <a:rPr lang="en-US" dirty="0" err="1">
                <a:solidFill>
                  <a:srgbClr val="000000"/>
                </a:solidFill>
              </a:rPr>
              <a:t>Alata</a:t>
            </a:r>
            <a:r>
              <a:rPr lang="en-US" dirty="0">
                <a:solidFill>
                  <a:srgbClr val="000000"/>
                </a:solidFill>
              </a:rPr>
              <a:t>. Even it goes back to the reign of </a:t>
            </a:r>
            <a:r>
              <a:rPr lang="en-US" dirty="0" err="1">
                <a:solidFill>
                  <a:srgbClr val="FF0000"/>
                </a:solidFill>
              </a:rPr>
              <a:t>Lebne-Dengel</a:t>
            </a:r>
            <a:r>
              <a:rPr lang="en-US" dirty="0">
                <a:solidFill>
                  <a:srgbClr val="FF0000"/>
                </a:solidFill>
              </a:rPr>
              <a:t> (r.1508-1540</a:t>
            </a:r>
            <a:r>
              <a:rPr lang="en-US" dirty="0">
                <a:solidFill>
                  <a:srgbClr val="000000"/>
                </a:solidFill>
              </a:rPr>
              <a:t>) that is the pointed oval dome over the center of the church of </a:t>
            </a:r>
            <a:r>
              <a:rPr lang="en-US" dirty="0">
                <a:solidFill>
                  <a:srgbClr val="FF0000"/>
                </a:solidFill>
              </a:rPr>
              <a:t>Bahir </a:t>
            </a:r>
            <a:r>
              <a:rPr lang="en-US" dirty="0" err="1">
                <a:solidFill>
                  <a:srgbClr val="FF0000"/>
                </a:solidFill>
              </a:rPr>
              <a:t>Gimb</a:t>
            </a:r>
            <a:r>
              <a:rPr lang="en-US" dirty="0">
                <a:solidFill>
                  <a:srgbClr val="FF0000"/>
                </a:solidFill>
              </a:rPr>
              <a:t> Mikael </a:t>
            </a:r>
            <a:r>
              <a:rPr lang="en-US" dirty="0">
                <a:solidFill>
                  <a:srgbClr val="000000"/>
                </a:solidFill>
              </a:rPr>
              <a:t>considered as built by him.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5AAA583F-49F9-49E5-90E2-A30352AD6B18}"/>
              </a:ext>
            </a:extLst>
          </p:cNvPr>
          <p:cNvSpPr>
            <a:spLocks noGrp="1"/>
          </p:cNvSpPr>
          <p:nvPr>
            <p:ph idx="1"/>
          </p:nvPr>
        </p:nvSpPr>
        <p:spPr>
          <a:xfrm>
            <a:off x="0" y="0"/>
            <a:ext cx="8839200" cy="6477000"/>
          </a:xfrm>
        </p:spPr>
        <p:txBody>
          <a:bodyPr>
            <a:normAutofit fontScale="92500" lnSpcReduction="10000"/>
          </a:bodyPr>
          <a:lstStyle/>
          <a:p>
            <a:pPr algn="just">
              <a:defRPr/>
            </a:pPr>
            <a:r>
              <a:rPr lang="en-US" sz="2200" b="1" dirty="0">
                <a:solidFill>
                  <a:srgbClr val="C00000"/>
                </a:solidFill>
                <a:latin typeface="+mj-lt"/>
              </a:rPr>
              <a:t>Painting: </a:t>
            </a:r>
            <a:r>
              <a:rPr lang="en-US" sz="2200" dirty="0">
                <a:solidFill>
                  <a:srgbClr val="000000"/>
                </a:solidFill>
                <a:latin typeface="+mj-lt"/>
              </a:rPr>
              <a:t>With a wealth of </a:t>
            </a:r>
            <a:r>
              <a:rPr lang="en-US" sz="2200" dirty="0">
                <a:solidFill>
                  <a:srgbClr val="00B0F0"/>
                </a:solidFill>
                <a:latin typeface="+mj-lt"/>
              </a:rPr>
              <a:t>religious paintings on manuscripts </a:t>
            </a:r>
            <a:r>
              <a:rPr lang="en-US" sz="2200" dirty="0">
                <a:solidFill>
                  <a:srgbClr val="000000"/>
                </a:solidFill>
                <a:latin typeface="+mj-lt"/>
              </a:rPr>
              <a:t>and on </a:t>
            </a:r>
            <a:r>
              <a:rPr lang="en-US" sz="2200" dirty="0">
                <a:solidFill>
                  <a:srgbClr val="00B0F0"/>
                </a:solidFill>
                <a:latin typeface="+mj-lt"/>
              </a:rPr>
              <a:t>wood, ornaments, weapons </a:t>
            </a:r>
            <a:r>
              <a:rPr lang="en-US" sz="2200" dirty="0">
                <a:solidFill>
                  <a:srgbClr val="000000"/>
                </a:solidFill>
                <a:latin typeface="+mj-lt"/>
              </a:rPr>
              <a:t>and other accessories especially, the </a:t>
            </a:r>
            <a:r>
              <a:rPr lang="en-US" sz="2200" dirty="0">
                <a:solidFill>
                  <a:srgbClr val="00B0F0"/>
                </a:solidFill>
                <a:latin typeface="+mj-lt"/>
              </a:rPr>
              <a:t>churches</a:t>
            </a:r>
            <a:r>
              <a:rPr lang="en-US" sz="2200" dirty="0">
                <a:solidFill>
                  <a:srgbClr val="000000"/>
                </a:solidFill>
                <a:latin typeface="+mj-lt"/>
              </a:rPr>
              <a:t> built by </a:t>
            </a:r>
            <a:r>
              <a:rPr lang="en-US" sz="2200" dirty="0">
                <a:solidFill>
                  <a:srgbClr val="FF0000"/>
                </a:solidFill>
                <a:latin typeface="+mj-lt"/>
              </a:rPr>
              <a:t>Queen </a:t>
            </a:r>
            <a:r>
              <a:rPr lang="en-US" sz="2200" dirty="0" err="1">
                <a:solidFill>
                  <a:srgbClr val="FF0000"/>
                </a:solidFill>
                <a:latin typeface="+mj-lt"/>
              </a:rPr>
              <a:t>Mentwab</a:t>
            </a:r>
            <a:r>
              <a:rPr lang="en-US" sz="2200" dirty="0">
                <a:solidFill>
                  <a:srgbClr val="FF0000"/>
                </a:solidFill>
                <a:latin typeface="+mj-lt"/>
              </a:rPr>
              <a:t> </a:t>
            </a:r>
            <a:r>
              <a:rPr lang="en-US" sz="2200" dirty="0">
                <a:solidFill>
                  <a:srgbClr val="000000"/>
                </a:solidFill>
                <a:latin typeface="+mj-lt"/>
              </a:rPr>
              <a:t>were known by </a:t>
            </a:r>
            <a:r>
              <a:rPr lang="en-US" sz="2200" dirty="0">
                <a:solidFill>
                  <a:srgbClr val="00B0F0"/>
                </a:solidFill>
                <a:latin typeface="+mj-lt"/>
              </a:rPr>
              <a:t>beautiful paintings, cross and an art works</a:t>
            </a:r>
            <a:r>
              <a:rPr lang="en-US" sz="2200" dirty="0">
                <a:solidFill>
                  <a:srgbClr val="000000"/>
                </a:solidFill>
                <a:latin typeface="+mj-lt"/>
              </a:rPr>
              <a:t>. </a:t>
            </a:r>
          </a:p>
          <a:p>
            <a:pPr algn="just">
              <a:buClr>
                <a:srgbClr val="4F81BD"/>
              </a:buClr>
              <a:defRPr/>
            </a:pPr>
            <a:r>
              <a:rPr lang="en-US" sz="2200" b="1" dirty="0">
                <a:solidFill>
                  <a:srgbClr val="C00000"/>
                </a:solidFill>
                <a:latin typeface="+mj-lt"/>
              </a:rPr>
              <a:t>Literature:</a:t>
            </a:r>
            <a:r>
              <a:rPr lang="en-US" sz="2200" b="1" dirty="0">
                <a:solidFill>
                  <a:srgbClr val="000000"/>
                </a:solidFill>
                <a:latin typeface="+mj-lt"/>
              </a:rPr>
              <a:t> </a:t>
            </a:r>
            <a:r>
              <a:rPr lang="en-US" sz="2200" dirty="0">
                <a:solidFill>
                  <a:srgbClr val="000000"/>
                </a:solidFill>
                <a:latin typeface="+mj-lt"/>
              </a:rPr>
              <a:t>The Imperial and provincial scriptoria produced a </a:t>
            </a:r>
            <a:r>
              <a:rPr lang="en-US" sz="2200" dirty="0">
                <a:solidFill>
                  <a:srgbClr val="00B0F0"/>
                </a:solidFill>
                <a:latin typeface="+mj-lt"/>
              </a:rPr>
              <a:t>great number of manuscripts</a:t>
            </a:r>
            <a:r>
              <a:rPr lang="en-US" sz="2200" dirty="0">
                <a:solidFill>
                  <a:srgbClr val="000000"/>
                </a:solidFill>
                <a:latin typeface="+mj-lt"/>
              </a:rPr>
              <a:t>. Besides the </a:t>
            </a:r>
            <a:r>
              <a:rPr lang="en-US" sz="2200" dirty="0">
                <a:solidFill>
                  <a:srgbClr val="00B0F0"/>
                </a:solidFill>
                <a:latin typeface="+mj-lt"/>
              </a:rPr>
              <a:t>Gospels, the Miracles of Mary, the Lives of Ethiopian Saints and the Litanies</a:t>
            </a:r>
            <a:r>
              <a:rPr lang="en-US" sz="2200" dirty="0">
                <a:solidFill>
                  <a:srgbClr val="000000"/>
                </a:solidFill>
                <a:latin typeface="+mj-lt"/>
              </a:rPr>
              <a:t>, </a:t>
            </a:r>
            <a:r>
              <a:rPr lang="en-US" sz="2200" dirty="0">
                <a:solidFill>
                  <a:srgbClr val="000000"/>
                </a:solidFill>
              </a:rPr>
              <a:t>and many other kinds of illuminated manuscripts were also produced.</a:t>
            </a:r>
          </a:p>
          <a:p>
            <a:pPr algn="just">
              <a:buClr>
                <a:srgbClr val="4F81BD"/>
              </a:buClr>
              <a:defRPr/>
            </a:pPr>
            <a:r>
              <a:rPr lang="en-US" sz="2200" dirty="0">
                <a:solidFill>
                  <a:srgbClr val="000000"/>
                </a:solidFill>
              </a:rPr>
              <a:t>Gondar is also known for its </a:t>
            </a:r>
            <a:r>
              <a:rPr lang="en-US" sz="2200" dirty="0">
                <a:solidFill>
                  <a:srgbClr val="FF0000"/>
                </a:solidFill>
              </a:rPr>
              <a:t>traditional medicine, music and poetry. </a:t>
            </a:r>
            <a:endParaRPr lang="en-GB" sz="2200" dirty="0">
              <a:solidFill>
                <a:srgbClr val="FF0000"/>
              </a:solidFill>
            </a:endParaRPr>
          </a:p>
          <a:p>
            <a:pPr algn="just">
              <a:buClr>
                <a:srgbClr val="4F81BD"/>
              </a:buClr>
              <a:defRPr/>
            </a:pPr>
            <a:r>
              <a:rPr lang="en-US" sz="2200" b="1" dirty="0">
                <a:solidFill>
                  <a:srgbClr val="C00000"/>
                </a:solidFill>
              </a:rPr>
              <a:t>Trade and Urbanization: </a:t>
            </a:r>
            <a:r>
              <a:rPr lang="en-US" sz="2200" dirty="0">
                <a:solidFill>
                  <a:srgbClr val="000000"/>
                </a:solidFill>
              </a:rPr>
              <a:t>Gondar was a </a:t>
            </a:r>
            <a:r>
              <a:rPr lang="en-US" sz="2200" dirty="0">
                <a:solidFill>
                  <a:srgbClr val="FF0000"/>
                </a:solidFill>
              </a:rPr>
              <a:t>commercial center </a:t>
            </a:r>
            <a:r>
              <a:rPr lang="en-US" sz="2200" dirty="0">
                <a:solidFill>
                  <a:srgbClr val="000000"/>
                </a:solidFill>
              </a:rPr>
              <a:t>that connected </a:t>
            </a:r>
            <a:r>
              <a:rPr lang="en-US" sz="2200" dirty="0">
                <a:solidFill>
                  <a:srgbClr val="00B0F0"/>
                </a:solidFill>
              </a:rPr>
              <a:t>long distance trade routes </a:t>
            </a:r>
            <a:r>
              <a:rPr lang="en-US" sz="2200" dirty="0">
                <a:solidFill>
                  <a:srgbClr val="000000"/>
                </a:solidFill>
              </a:rPr>
              <a:t>of the southern region with </a:t>
            </a:r>
            <a:r>
              <a:rPr lang="en-US" sz="2200" dirty="0" err="1">
                <a:solidFill>
                  <a:srgbClr val="00B0F0"/>
                </a:solidFill>
              </a:rPr>
              <a:t>Massawa</a:t>
            </a:r>
            <a:r>
              <a:rPr lang="en-US" sz="2200" dirty="0">
                <a:solidFill>
                  <a:srgbClr val="00B0F0"/>
                </a:solidFill>
              </a:rPr>
              <a:t> and </a:t>
            </a:r>
            <a:r>
              <a:rPr lang="en-US" sz="2200" dirty="0" err="1">
                <a:solidFill>
                  <a:srgbClr val="00B0F0"/>
                </a:solidFill>
              </a:rPr>
              <a:t>Metemma</a:t>
            </a:r>
            <a:r>
              <a:rPr lang="en-US" sz="2200" dirty="0">
                <a:solidFill>
                  <a:srgbClr val="00B0F0"/>
                </a:solidFill>
              </a:rPr>
              <a:t> </a:t>
            </a:r>
            <a:r>
              <a:rPr lang="en-US" sz="2200" dirty="0">
                <a:solidFill>
                  <a:srgbClr val="000000"/>
                </a:solidFill>
              </a:rPr>
              <a:t>in the </a:t>
            </a:r>
            <a:r>
              <a:rPr lang="en-US" sz="2200" dirty="0" err="1">
                <a:solidFill>
                  <a:srgbClr val="000000"/>
                </a:solidFill>
              </a:rPr>
              <a:t>Ethio</a:t>
            </a:r>
            <a:r>
              <a:rPr lang="en-US" sz="2200" dirty="0">
                <a:solidFill>
                  <a:srgbClr val="000000"/>
                </a:solidFill>
              </a:rPr>
              <a:t>-Sudan border. </a:t>
            </a:r>
          </a:p>
          <a:p>
            <a:pPr algn="just">
              <a:buClr>
                <a:srgbClr val="4F81BD"/>
              </a:buClr>
              <a:defRPr/>
            </a:pPr>
            <a:r>
              <a:rPr lang="en-US" sz="2200" dirty="0">
                <a:solidFill>
                  <a:srgbClr val="00B0F0"/>
                </a:solidFill>
              </a:rPr>
              <a:t>Gold and salt </a:t>
            </a:r>
            <a:r>
              <a:rPr lang="en-US" sz="2200" dirty="0">
                <a:solidFill>
                  <a:srgbClr val="000000"/>
                </a:solidFill>
              </a:rPr>
              <a:t>were used as </a:t>
            </a:r>
            <a:r>
              <a:rPr lang="en-US" sz="2200" dirty="0">
                <a:solidFill>
                  <a:srgbClr val="FF0000"/>
                </a:solidFill>
              </a:rPr>
              <a:t>medium of exchange</a:t>
            </a:r>
            <a:r>
              <a:rPr lang="en-US" sz="2200" dirty="0">
                <a:solidFill>
                  <a:srgbClr val="000000"/>
                </a:solidFill>
              </a:rPr>
              <a:t>. The appearance of </a:t>
            </a:r>
            <a:r>
              <a:rPr lang="en-US" sz="2200" dirty="0">
                <a:solidFill>
                  <a:srgbClr val="FF0000"/>
                </a:solidFill>
              </a:rPr>
              <a:t>daily market </a:t>
            </a:r>
            <a:r>
              <a:rPr lang="en-US" sz="2200" dirty="0">
                <a:solidFill>
                  <a:srgbClr val="000000"/>
                </a:solidFill>
              </a:rPr>
              <a:t>was known. </a:t>
            </a:r>
          </a:p>
          <a:p>
            <a:pPr algn="just">
              <a:buClr>
                <a:srgbClr val="4F81BD"/>
              </a:buClr>
              <a:defRPr/>
            </a:pPr>
            <a:r>
              <a:rPr lang="en-US" sz="2200" dirty="0">
                <a:solidFill>
                  <a:srgbClr val="000000"/>
                </a:solidFill>
              </a:rPr>
              <a:t>With spread of urbanization, the city became residences of </a:t>
            </a:r>
            <a:r>
              <a:rPr lang="en-US" sz="2200" dirty="0">
                <a:solidFill>
                  <a:srgbClr val="FF0000"/>
                </a:solidFill>
              </a:rPr>
              <a:t>foreign communities </a:t>
            </a:r>
            <a:r>
              <a:rPr lang="en-US" sz="2200" dirty="0">
                <a:solidFill>
                  <a:srgbClr val="000000"/>
                </a:solidFill>
              </a:rPr>
              <a:t>like </a:t>
            </a:r>
            <a:r>
              <a:rPr lang="en-US" sz="2200" dirty="0">
                <a:solidFill>
                  <a:srgbClr val="00B0F0"/>
                </a:solidFill>
              </a:rPr>
              <a:t>Indians, Greeks and Armenians</a:t>
            </a:r>
            <a:r>
              <a:rPr lang="en-US" sz="2200" dirty="0">
                <a:solidFill>
                  <a:srgbClr val="000000"/>
                </a:solidFill>
              </a:rPr>
              <a:t>. The city had an estimated </a:t>
            </a:r>
            <a:r>
              <a:rPr lang="en-US" sz="2200" dirty="0">
                <a:solidFill>
                  <a:srgbClr val="00B0F0"/>
                </a:solidFill>
              </a:rPr>
              <a:t>60,000-70,000 population</a:t>
            </a:r>
            <a:r>
              <a:rPr lang="en-US" sz="2200" dirty="0">
                <a:solidFill>
                  <a:srgbClr val="000000"/>
                </a:solidFill>
              </a:rPr>
              <a:t>. </a:t>
            </a:r>
          </a:p>
          <a:p>
            <a:pPr algn="just">
              <a:defRPr/>
            </a:pPr>
            <a:endParaRPr lang="en-GB" sz="2200" dirty="0">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520"/>
            <a:ext cx="6633709" cy="498031"/>
          </a:xfrm>
        </p:spPr>
        <p:txBody>
          <a:bodyPr>
            <a:normAutofit fontScale="90000"/>
          </a:bodyPr>
          <a:lstStyle/>
          <a:p>
            <a:pPr algn="ctr"/>
            <a:r>
              <a:rPr lang="en-US" sz="2400" dirty="0">
                <a:solidFill>
                  <a:srgbClr val="FF0000"/>
                </a:solidFill>
              </a:rPr>
              <a:t>Historiography of Ethiopia and the Horn</a:t>
            </a:r>
          </a:p>
        </p:txBody>
      </p:sp>
      <p:sp>
        <p:nvSpPr>
          <p:cNvPr id="3" name="Content Placeholder 2"/>
          <p:cNvSpPr>
            <a:spLocks noGrp="1"/>
          </p:cNvSpPr>
          <p:nvPr>
            <p:ph idx="1"/>
          </p:nvPr>
        </p:nvSpPr>
        <p:spPr>
          <a:xfrm>
            <a:off x="487725" y="1467500"/>
            <a:ext cx="8199076" cy="3637900"/>
          </a:xfrm>
        </p:spPr>
        <p:txBody>
          <a:bodyPr/>
          <a:lstStyle/>
          <a:p>
            <a:pPr algn="just"/>
            <a:r>
              <a:rPr lang="en-US" dirty="0">
                <a:latin typeface="Garamond" panose="02020404030301010803" pitchFamily="18" charset="0"/>
              </a:rPr>
              <a:t>The earliest known reference that we have on history of Ethiopia and the Horn is the </a:t>
            </a:r>
            <a:r>
              <a:rPr lang="en-US" dirty="0" err="1">
                <a:latin typeface="Garamond" panose="02020404030301010803" pitchFamily="18" charset="0"/>
              </a:rPr>
              <a:t>Periplus</a:t>
            </a:r>
            <a:r>
              <a:rPr lang="en-US" dirty="0">
                <a:latin typeface="Garamond" panose="02020404030301010803" pitchFamily="18" charset="0"/>
              </a:rPr>
              <a:t> of the </a:t>
            </a:r>
            <a:r>
              <a:rPr lang="en-US" dirty="0" err="1">
                <a:latin typeface="Garamond" panose="02020404030301010803" pitchFamily="18" charset="0"/>
              </a:rPr>
              <a:t>Erythrean</a:t>
            </a:r>
            <a:r>
              <a:rPr lang="en-US" dirty="0">
                <a:latin typeface="Garamond" panose="02020404030301010803" pitchFamily="18" charset="0"/>
              </a:rPr>
              <a:t> Sea, written in the first century A.D by an anonymous author. Another document describing Aksum’s trade and the then </a:t>
            </a:r>
            <a:r>
              <a:rPr lang="en-US" dirty="0" err="1">
                <a:latin typeface="Garamond" panose="02020404030301010803" pitchFamily="18" charset="0"/>
              </a:rPr>
              <a:t>Aksumite</a:t>
            </a:r>
            <a:r>
              <a:rPr lang="en-US" dirty="0">
                <a:latin typeface="Garamond" panose="02020404030301010803" pitchFamily="18" charset="0"/>
              </a:rPr>
              <a:t> king’s campaigns on both sides of the sea is the Christian Topography composed by </a:t>
            </a:r>
            <a:r>
              <a:rPr lang="en-US" dirty="0" err="1">
                <a:latin typeface="Garamond" panose="02020404030301010803" pitchFamily="18" charset="0"/>
              </a:rPr>
              <a:t>Cosmas</a:t>
            </a:r>
            <a:r>
              <a:rPr lang="en-US" dirty="0">
                <a:latin typeface="Garamond" panose="02020404030301010803" pitchFamily="18" charset="0"/>
              </a:rPr>
              <a:t> </a:t>
            </a:r>
            <a:r>
              <a:rPr lang="en-US" dirty="0" err="1">
                <a:latin typeface="Garamond" panose="02020404030301010803" pitchFamily="18" charset="0"/>
              </a:rPr>
              <a:t>Indicopleustes</a:t>
            </a:r>
            <a:r>
              <a:rPr lang="en-US" dirty="0">
                <a:latin typeface="Garamond" panose="02020404030301010803" pitchFamily="18" charset="0"/>
              </a:rPr>
              <a:t>, a Greek sailor, in the sixth century A.D.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4E8788-A340-4D7C-AEB2-9BE5B862CE69}"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198484602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E5122E39-1BC3-4589-BCCE-0EABFB0B35AB}"/>
              </a:ext>
            </a:extLst>
          </p:cNvPr>
          <p:cNvSpPr>
            <a:spLocks noGrp="1"/>
          </p:cNvSpPr>
          <p:nvPr>
            <p:ph idx="1"/>
          </p:nvPr>
        </p:nvSpPr>
        <p:spPr>
          <a:xfrm>
            <a:off x="152400" y="0"/>
            <a:ext cx="8915400" cy="6019800"/>
          </a:xfrm>
        </p:spPr>
        <p:txBody>
          <a:bodyPr>
            <a:normAutofit/>
          </a:bodyPr>
          <a:lstStyle/>
          <a:p>
            <a:pPr algn="just">
              <a:defRPr/>
            </a:pPr>
            <a:endParaRPr lang="en-US" dirty="0">
              <a:solidFill>
                <a:srgbClr val="000000"/>
              </a:solidFill>
              <a:latin typeface="+mj-lt"/>
            </a:endParaRPr>
          </a:p>
          <a:p>
            <a:pPr algn="just">
              <a:defRPr/>
            </a:pPr>
            <a:r>
              <a:rPr lang="en-US" dirty="0">
                <a:solidFill>
                  <a:srgbClr val="000000"/>
                </a:solidFill>
                <a:latin typeface="+mj-lt"/>
              </a:rPr>
              <a:t>In addition to its </a:t>
            </a:r>
            <a:r>
              <a:rPr lang="en-US" dirty="0">
                <a:solidFill>
                  <a:srgbClr val="FF0000"/>
                </a:solidFill>
                <a:latin typeface="+mj-lt"/>
              </a:rPr>
              <a:t>political and commercial importance</a:t>
            </a:r>
            <a:r>
              <a:rPr lang="en-US" dirty="0">
                <a:solidFill>
                  <a:srgbClr val="000000"/>
                </a:solidFill>
                <a:latin typeface="+mj-lt"/>
              </a:rPr>
              <a:t>, it served as </a:t>
            </a:r>
            <a:r>
              <a:rPr lang="en-US" dirty="0">
                <a:solidFill>
                  <a:srgbClr val="FF0000"/>
                </a:solidFill>
                <a:latin typeface="+mj-lt"/>
              </a:rPr>
              <a:t>religious center of Christians, Muslims and </a:t>
            </a:r>
            <a:r>
              <a:rPr lang="en-US" dirty="0" err="1">
                <a:solidFill>
                  <a:srgbClr val="FF0000"/>
                </a:solidFill>
                <a:latin typeface="+mj-lt"/>
              </a:rPr>
              <a:t>Bete</a:t>
            </a:r>
            <a:r>
              <a:rPr lang="en-US" dirty="0">
                <a:solidFill>
                  <a:srgbClr val="FF0000"/>
                </a:solidFill>
                <a:latin typeface="+mj-lt"/>
              </a:rPr>
              <a:t>-Israel</a:t>
            </a:r>
            <a:r>
              <a:rPr lang="en-US" dirty="0">
                <a:solidFill>
                  <a:srgbClr val="000000"/>
                </a:solidFill>
                <a:latin typeface="+mj-lt"/>
              </a:rPr>
              <a:t>. Besides, it served as the </a:t>
            </a:r>
            <a:r>
              <a:rPr lang="en-US" dirty="0">
                <a:solidFill>
                  <a:srgbClr val="00B0F0"/>
                </a:solidFill>
                <a:latin typeface="+mj-lt"/>
              </a:rPr>
              <a:t>center of Ethiopian Orthodox Church </a:t>
            </a:r>
            <a:r>
              <a:rPr lang="en-US" dirty="0">
                <a:solidFill>
                  <a:srgbClr val="000000"/>
                </a:solidFill>
                <a:latin typeface="+mj-lt"/>
              </a:rPr>
              <a:t>(residence of the </a:t>
            </a:r>
            <a:r>
              <a:rPr lang="en-US" i="1" dirty="0" err="1">
                <a:solidFill>
                  <a:srgbClr val="FF0000"/>
                </a:solidFill>
                <a:latin typeface="+mj-lt"/>
              </a:rPr>
              <a:t>abun</a:t>
            </a:r>
            <a:r>
              <a:rPr lang="en-US" i="1" dirty="0">
                <a:solidFill>
                  <a:srgbClr val="FF0000"/>
                </a:solidFill>
                <a:latin typeface="+mj-lt"/>
              </a:rPr>
              <a:t> </a:t>
            </a:r>
            <a:r>
              <a:rPr lang="en-US" dirty="0">
                <a:solidFill>
                  <a:srgbClr val="FF0000"/>
                </a:solidFill>
                <a:latin typeface="+mj-lt"/>
              </a:rPr>
              <a:t>and </a:t>
            </a:r>
            <a:r>
              <a:rPr lang="en-US" i="1" dirty="0" err="1">
                <a:solidFill>
                  <a:srgbClr val="FF0000"/>
                </a:solidFill>
                <a:latin typeface="+mj-lt"/>
              </a:rPr>
              <a:t>Ichege</a:t>
            </a:r>
            <a:r>
              <a:rPr lang="en-US" dirty="0">
                <a:solidFill>
                  <a:srgbClr val="FF0000"/>
                </a:solidFill>
                <a:latin typeface="+mj-lt"/>
              </a:rPr>
              <a:t>) </a:t>
            </a:r>
            <a:r>
              <a:rPr lang="en-US" dirty="0">
                <a:solidFill>
                  <a:srgbClr val="000000"/>
                </a:solidFill>
                <a:latin typeface="+mj-lt"/>
              </a:rPr>
              <a:t>until the mid of 19</a:t>
            </a:r>
            <a:r>
              <a:rPr lang="en-US" baseline="30000" dirty="0">
                <a:solidFill>
                  <a:srgbClr val="000000"/>
                </a:solidFill>
                <a:latin typeface="+mj-lt"/>
              </a:rPr>
              <a:t>th</a:t>
            </a:r>
            <a:r>
              <a:rPr lang="en-US" dirty="0">
                <a:solidFill>
                  <a:srgbClr val="000000"/>
                </a:solidFill>
                <a:latin typeface="+mj-lt"/>
              </a:rPr>
              <a:t> Century. </a:t>
            </a:r>
          </a:p>
          <a:p>
            <a:pPr algn="just">
              <a:defRPr/>
            </a:pPr>
            <a:r>
              <a:rPr lang="en-US" dirty="0">
                <a:solidFill>
                  <a:srgbClr val="000000"/>
                </a:solidFill>
                <a:latin typeface="+mj-lt"/>
              </a:rPr>
              <a:t>Many of Orthodox churches served as </a:t>
            </a:r>
            <a:r>
              <a:rPr lang="en-US" dirty="0">
                <a:solidFill>
                  <a:srgbClr val="FF0000"/>
                </a:solidFill>
                <a:latin typeface="+mj-lt"/>
              </a:rPr>
              <a:t>education centers </a:t>
            </a:r>
            <a:r>
              <a:rPr lang="en-US" dirty="0">
                <a:solidFill>
                  <a:srgbClr val="000000"/>
                </a:solidFill>
                <a:latin typeface="+mj-lt"/>
              </a:rPr>
              <a:t>(known by excellence in teaching </a:t>
            </a:r>
            <a:r>
              <a:rPr lang="en-US" i="1" dirty="0" err="1">
                <a:solidFill>
                  <a:srgbClr val="FF0000"/>
                </a:solidFill>
                <a:latin typeface="+mj-lt"/>
              </a:rPr>
              <a:t>aqwaqwam</a:t>
            </a:r>
            <a:r>
              <a:rPr lang="en-US" dirty="0">
                <a:solidFill>
                  <a:srgbClr val="000000"/>
                </a:solidFill>
                <a:latin typeface="+mj-lt"/>
              </a:rPr>
              <a:t>), liturgical chanting was centered at Gondar. </a:t>
            </a:r>
          </a:p>
          <a:p>
            <a:pPr marL="82550" indent="0" algn="just">
              <a:buClr>
                <a:srgbClr val="4F81BD"/>
              </a:buClr>
              <a:buFont typeface="Wingdings 2" panose="05020102010507070707" pitchFamily="18" charset="2"/>
              <a:buNone/>
              <a:defRPr/>
            </a:pPr>
            <a:r>
              <a:rPr lang="en-US" b="1" dirty="0" err="1">
                <a:solidFill>
                  <a:srgbClr val="C00000"/>
                </a:solidFill>
              </a:rPr>
              <a:t>II.The</a:t>
            </a:r>
            <a:r>
              <a:rPr lang="en-US" b="1" dirty="0">
                <a:solidFill>
                  <a:srgbClr val="C00000"/>
                </a:solidFill>
              </a:rPr>
              <a:t> Period of </a:t>
            </a:r>
            <a:r>
              <a:rPr lang="en-US" b="1" i="1" dirty="0" err="1">
                <a:solidFill>
                  <a:srgbClr val="C00000"/>
                </a:solidFill>
              </a:rPr>
              <a:t>Zemene-Mesafint</a:t>
            </a:r>
            <a:r>
              <a:rPr lang="en-US" b="1" i="1" dirty="0">
                <a:solidFill>
                  <a:srgbClr val="C00000"/>
                </a:solidFill>
              </a:rPr>
              <a:t> </a:t>
            </a:r>
            <a:r>
              <a:rPr lang="en-US" b="1" dirty="0">
                <a:solidFill>
                  <a:srgbClr val="C00000"/>
                </a:solidFill>
              </a:rPr>
              <a:t>(1769-1855) </a:t>
            </a:r>
            <a:endParaRPr lang="en-US" dirty="0">
              <a:solidFill>
                <a:srgbClr val="C00000"/>
              </a:solidFill>
            </a:endParaRPr>
          </a:p>
          <a:p>
            <a:pPr algn="just">
              <a:buClr>
                <a:srgbClr val="4F81BD"/>
              </a:buClr>
              <a:defRPr/>
            </a:pPr>
            <a:r>
              <a:rPr lang="en-US" i="1" dirty="0" err="1">
                <a:solidFill>
                  <a:srgbClr val="00B0F0"/>
                </a:solidFill>
              </a:rPr>
              <a:t>Zemene-Mesafint</a:t>
            </a:r>
            <a:r>
              <a:rPr lang="en-US" i="1" dirty="0">
                <a:solidFill>
                  <a:srgbClr val="00B0F0"/>
                </a:solidFill>
              </a:rPr>
              <a:t> </a:t>
            </a:r>
            <a:r>
              <a:rPr lang="en-US" dirty="0">
                <a:solidFill>
                  <a:srgbClr val="000000"/>
                </a:solidFill>
              </a:rPr>
              <a:t>refers to the period when </a:t>
            </a:r>
            <a:r>
              <a:rPr lang="en-US" dirty="0">
                <a:solidFill>
                  <a:srgbClr val="FF0000"/>
                </a:solidFill>
              </a:rPr>
              <a:t>actual position of political power</a:t>
            </a:r>
            <a:r>
              <a:rPr lang="en-US" dirty="0">
                <a:solidFill>
                  <a:srgbClr val="000000"/>
                </a:solidFill>
              </a:rPr>
              <a:t> was in the hands of different </a:t>
            </a:r>
            <a:r>
              <a:rPr lang="en-US" dirty="0">
                <a:solidFill>
                  <a:srgbClr val="FF0000"/>
                </a:solidFill>
              </a:rPr>
              <a:t>regional lords</a:t>
            </a:r>
            <a:r>
              <a:rPr lang="en-US" dirty="0">
                <a:solidFill>
                  <a:srgbClr val="000000"/>
                </a:solidFill>
              </a:rPr>
              <a:t>. </a:t>
            </a:r>
          </a:p>
          <a:p>
            <a:pPr algn="just">
              <a:buClr>
                <a:srgbClr val="4F81BD"/>
              </a:buClr>
              <a:defRPr/>
            </a:pPr>
            <a:r>
              <a:rPr lang="en-US" i="1" dirty="0" err="1">
                <a:solidFill>
                  <a:srgbClr val="00B0F0"/>
                </a:solidFill>
                <a:latin typeface="+mj-lt"/>
                <a:ea typeface="Times New Roman"/>
              </a:rPr>
              <a:t>Zemene</a:t>
            </a:r>
            <a:r>
              <a:rPr lang="en-US" i="1" dirty="0">
                <a:solidFill>
                  <a:srgbClr val="00B0F0"/>
                </a:solidFill>
                <a:latin typeface="+mj-lt"/>
                <a:ea typeface="Times New Roman"/>
              </a:rPr>
              <a:t> </a:t>
            </a:r>
            <a:r>
              <a:rPr lang="en-US" i="1" dirty="0" err="1">
                <a:solidFill>
                  <a:srgbClr val="00B0F0"/>
                </a:solidFill>
                <a:latin typeface="+mj-lt"/>
                <a:ea typeface="Times New Roman"/>
              </a:rPr>
              <a:t>Mesafent</a:t>
            </a:r>
            <a:r>
              <a:rPr lang="en-US" dirty="0">
                <a:solidFill>
                  <a:srgbClr val="00B0F0"/>
                </a:solidFill>
                <a:latin typeface="+mj-lt"/>
                <a:ea typeface="Times New Roman"/>
              </a:rPr>
              <a:t> </a:t>
            </a:r>
            <a:r>
              <a:rPr lang="en-US" dirty="0">
                <a:latin typeface="+mj-lt"/>
                <a:ea typeface="Times New Roman"/>
              </a:rPr>
              <a:t>was the period when Ethiopia was </a:t>
            </a:r>
            <a:r>
              <a:rPr lang="en-US" dirty="0">
                <a:solidFill>
                  <a:srgbClr val="00B0F0"/>
                </a:solidFill>
                <a:latin typeface="+mj-lt"/>
                <a:ea typeface="Times New Roman"/>
              </a:rPr>
              <a:t>divided</a:t>
            </a:r>
            <a:r>
              <a:rPr lang="en-US" dirty="0">
                <a:latin typeface="+mj-lt"/>
                <a:ea typeface="Times New Roman"/>
              </a:rPr>
              <a:t> within itself with</a:t>
            </a:r>
            <a:r>
              <a:rPr lang="en-US" dirty="0">
                <a:latin typeface="+mj-lt"/>
                <a:ea typeface="Calibri"/>
              </a:rPr>
              <a:t> </a:t>
            </a:r>
            <a:r>
              <a:rPr lang="en-US" dirty="0">
                <a:solidFill>
                  <a:srgbClr val="00B0F0"/>
                </a:solidFill>
                <a:latin typeface="+mj-lt"/>
                <a:ea typeface="Calibri"/>
              </a:rPr>
              <a:t>no effective central authority</a:t>
            </a:r>
            <a:r>
              <a:rPr lang="en-US" dirty="0">
                <a:latin typeface="+mj-lt"/>
                <a:ea typeface="Calibri"/>
              </a:rPr>
              <a:t>; t</a:t>
            </a:r>
            <a:r>
              <a:rPr lang="en-US" dirty="0">
                <a:latin typeface="+mj-lt"/>
                <a:ea typeface="Times New Roman"/>
              </a:rPr>
              <a:t>he</a:t>
            </a:r>
            <a:r>
              <a:rPr lang="en-US" dirty="0">
                <a:latin typeface="+mj-lt"/>
                <a:ea typeface="Calibri"/>
              </a:rPr>
              <a:t> </a:t>
            </a:r>
            <a:r>
              <a:rPr lang="en-US" dirty="0">
                <a:solidFill>
                  <a:srgbClr val="00B0F0"/>
                </a:solidFill>
                <a:latin typeface="+mj-lt"/>
                <a:ea typeface="Calibri"/>
              </a:rPr>
              <a:t>regional</a:t>
            </a:r>
            <a:r>
              <a:rPr lang="en-US" dirty="0">
                <a:solidFill>
                  <a:srgbClr val="00B0F0"/>
                </a:solidFill>
                <a:latin typeface="+mj-lt"/>
                <a:ea typeface="Times New Roman"/>
              </a:rPr>
              <a:t> lords constantly fought</a:t>
            </a:r>
            <a:r>
              <a:rPr lang="en-US" dirty="0">
                <a:latin typeface="+mj-lt"/>
                <a:ea typeface="Times New Roman"/>
              </a:rPr>
              <a:t> against each other for </a:t>
            </a:r>
            <a:r>
              <a:rPr lang="en-US" dirty="0">
                <a:solidFill>
                  <a:srgbClr val="FF0000"/>
                </a:solidFill>
                <a:latin typeface="+mj-lt"/>
                <a:ea typeface="Times New Roman"/>
              </a:rPr>
              <a:t>expansion of their territory and to </a:t>
            </a:r>
            <a:r>
              <a:rPr lang="en-US" dirty="0">
                <a:solidFill>
                  <a:srgbClr val="FF0000"/>
                </a:solidFill>
                <a:latin typeface="+mj-lt"/>
                <a:ea typeface="Calibri"/>
              </a:rPr>
              <a:t>become the guardian of the king</a:t>
            </a:r>
            <a:r>
              <a:rPr lang="en-US" dirty="0">
                <a:latin typeface="+mj-lt"/>
                <a:ea typeface="Calibri"/>
              </a:rPr>
              <a:t>.</a:t>
            </a:r>
            <a:endParaRPr lang="en-US" dirty="0">
              <a:solidFill>
                <a:srgbClr val="000000"/>
              </a:solidFill>
              <a:latin typeface="+mj-lt"/>
            </a:endParaRPr>
          </a:p>
          <a:p>
            <a:pPr algn="just">
              <a:buClr>
                <a:srgbClr val="4F81BD"/>
              </a:buClr>
              <a:defRPr/>
            </a:pPr>
            <a:r>
              <a:rPr lang="en-US" dirty="0">
                <a:solidFill>
                  <a:srgbClr val="000000"/>
                </a:solidFill>
              </a:rPr>
              <a:t>The period lasts from the time </a:t>
            </a:r>
            <a:r>
              <a:rPr lang="en-US" dirty="0">
                <a:solidFill>
                  <a:srgbClr val="FF0000"/>
                </a:solidFill>
              </a:rPr>
              <a:t>Ras Michael </a:t>
            </a:r>
            <a:r>
              <a:rPr lang="en-US" dirty="0" err="1">
                <a:solidFill>
                  <a:srgbClr val="FF0000"/>
                </a:solidFill>
              </a:rPr>
              <a:t>Sehul</a:t>
            </a:r>
            <a:r>
              <a:rPr lang="en-US" dirty="0">
                <a:solidFill>
                  <a:srgbClr val="FF0000"/>
                </a:solidFill>
              </a:rPr>
              <a:t> </a:t>
            </a:r>
            <a:r>
              <a:rPr lang="en-US" dirty="0">
                <a:solidFill>
                  <a:srgbClr val="000000"/>
                </a:solidFill>
              </a:rPr>
              <a:t>"assassinated" king </a:t>
            </a:r>
            <a:r>
              <a:rPr lang="en-US" dirty="0" err="1">
                <a:solidFill>
                  <a:srgbClr val="FF0000"/>
                </a:solidFill>
              </a:rPr>
              <a:t>Iyoas</a:t>
            </a:r>
            <a:r>
              <a:rPr lang="en-US" dirty="0">
                <a:solidFill>
                  <a:srgbClr val="FF0000"/>
                </a:solidFill>
              </a:rPr>
              <a:t> in 1769 to 1855</a:t>
            </a:r>
            <a:r>
              <a:rPr lang="en-US" dirty="0">
                <a:solidFill>
                  <a:srgbClr val="000000"/>
                </a:solidFill>
              </a:rPr>
              <a:t>, when </a:t>
            </a:r>
            <a:r>
              <a:rPr lang="en-US" dirty="0" err="1">
                <a:solidFill>
                  <a:srgbClr val="FF0000"/>
                </a:solidFill>
              </a:rPr>
              <a:t>Kasa</a:t>
            </a:r>
            <a:r>
              <a:rPr lang="en-US" dirty="0">
                <a:solidFill>
                  <a:srgbClr val="FF0000"/>
                </a:solidFill>
              </a:rPr>
              <a:t> Hailu </a:t>
            </a:r>
            <a:r>
              <a:rPr lang="en-US" dirty="0">
                <a:solidFill>
                  <a:srgbClr val="000000"/>
                </a:solidFill>
              </a:rPr>
              <a:t>was crowned as </a:t>
            </a:r>
            <a:r>
              <a:rPr lang="en-US" dirty="0">
                <a:solidFill>
                  <a:srgbClr val="FF0000"/>
                </a:solidFill>
              </a:rPr>
              <a:t>Tewodros II</a:t>
            </a:r>
            <a:r>
              <a:rPr lang="en-US" dirty="0">
                <a:solidFill>
                  <a:srgbClr val="000000"/>
                </a:solidFill>
              </a:rPr>
              <a:t>.</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7EDD69AF-1C56-47A7-8460-20E20061D5B6}"/>
              </a:ext>
            </a:extLst>
          </p:cNvPr>
          <p:cNvSpPr>
            <a:spLocks noGrp="1"/>
          </p:cNvSpPr>
          <p:nvPr>
            <p:ph idx="1"/>
          </p:nvPr>
        </p:nvSpPr>
        <p:spPr>
          <a:xfrm>
            <a:off x="76200" y="0"/>
            <a:ext cx="9067800" cy="6096000"/>
          </a:xfrm>
        </p:spPr>
        <p:txBody>
          <a:bodyPr>
            <a:normAutofit lnSpcReduction="10000"/>
          </a:bodyPr>
          <a:lstStyle/>
          <a:p>
            <a:pPr algn="just">
              <a:buClr>
                <a:srgbClr val="4F81BD"/>
              </a:buClr>
              <a:defRPr/>
            </a:pPr>
            <a:endParaRPr lang="en-US" dirty="0">
              <a:solidFill>
                <a:srgbClr val="FF0000"/>
              </a:solidFill>
            </a:endParaRPr>
          </a:p>
          <a:p>
            <a:pPr algn="just">
              <a:buClr>
                <a:srgbClr val="4F81BD"/>
              </a:buClr>
              <a:defRPr/>
            </a:pPr>
            <a:r>
              <a:rPr lang="en-US" dirty="0">
                <a:solidFill>
                  <a:srgbClr val="FF0000"/>
                </a:solidFill>
              </a:rPr>
              <a:t>Ras </a:t>
            </a:r>
            <a:r>
              <a:rPr lang="en-US" dirty="0" err="1">
                <a:solidFill>
                  <a:srgbClr val="FF0000"/>
                </a:solidFill>
              </a:rPr>
              <a:t>Mika’el</a:t>
            </a:r>
            <a:r>
              <a:rPr lang="en-US" dirty="0">
                <a:solidFill>
                  <a:srgbClr val="FF0000"/>
                </a:solidFill>
              </a:rPr>
              <a:t> </a:t>
            </a:r>
            <a:r>
              <a:rPr lang="en-US" dirty="0">
                <a:solidFill>
                  <a:srgbClr val="000000"/>
                </a:solidFill>
              </a:rPr>
              <a:t>who was a </a:t>
            </a:r>
            <a:r>
              <a:rPr lang="en-US" dirty="0">
                <a:solidFill>
                  <a:srgbClr val="FF0000"/>
                </a:solidFill>
              </a:rPr>
              <a:t>king maker </a:t>
            </a:r>
            <a:r>
              <a:rPr lang="en-US" dirty="0">
                <a:solidFill>
                  <a:srgbClr val="000000"/>
                </a:solidFill>
              </a:rPr>
              <a:t>in the period took strong measures against the nobility. These measures made him highly unpopular because of which </a:t>
            </a:r>
            <a:r>
              <a:rPr lang="en-US" dirty="0">
                <a:solidFill>
                  <a:srgbClr val="00B0F0"/>
                </a:solidFill>
              </a:rPr>
              <a:t>coalitions of lords of </a:t>
            </a:r>
            <a:r>
              <a:rPr lang="en-US" dirty="0" err="1">
                <a:solidFill>
                  <a:srgbClr val="00B0F0"/>
                </a:solidFill>
              </a:rPr>
              <a:t>Gojjam</a:t>
            </a:r>
            <a:r>
              <a:rPr lang="en-US" dirty="0">
                <a:solidFill>
                  <a:srgbClr val="00B0F0"/>
                </a:solidFill>
              </a:rPr>
              <a:t>, </a:t>
            </a:r>
            <a:r>
              <a:rPr lang="en-US" dirty="0" err="1">
                <a:solidFill>
                  <a:srgbClr val="00B0F0"/>
                </a:solidFill>
              </a:rPr>
              <a:t>Amhara</a:t>
            </a:r>
            <a:r>
              <a:rPr lang="en-US" dirty="0">
                <a:solidFill>
                  <a:srgbClr val="00B0F0"/>
                </a:solidFill>
              </a:rPr>
              <a:t>, </a:t>
            </a:r>
            <a:r>
              <a:rPr lang="en-US" dirty="0" err="1">
                <a:solidFill>
                  <a:srgbClr val="00B0F0"/>
                </a:solidFill>
              </a:rPr>
              <a:t>Lasta</a:t>
            </a:r>
            <a:r>
              <a:rPr lang="en-US" dirty="0">
                <a:solidFill>
                  <a:srgbClr val="00B0F0"/>
                </a:solidFill>
              </a:rPr>
              <a:t> and </a:t>
            </a:r>
            <a:r>
              <a:rPr lang="en-US" dirty="0" err="1">
                <a:solidFill>
                  <a:srgbClr val="00B0F0"/>
                </a:solidFill>
              </a:rPr>
              <a:t>Wollo</a:t>
            </a:r>
            <a:r>
              <a:rPr lang="en-US" dirty="0">
                <a:solidFill>
                  <a:srgbClr val="000000"/>
                </a:solidFill>
              </a:rPr>
              <a:t> that defeated him at the </a:t>
            </a:r>
            <a:r>
              <a:rPr lang="en-US" dirty="0">
                <a:solidFill>
                  <a:srgbClr val="C00000"/>
                </a:solidFill>
              </a:rPr>
              <a:t>battle of </a:t>
            </a:r>
            <a:r>
              <a:rPr lang="en-US" dirty="0" err="1">
                <a:solidFill>
                  <a:srgbClr val="C00000"/>
                </a:solidFill>
              </a:rPr>
              <a:t>Sarba-Kussa</a:t>
            </a:r>
            <a:r>
              <a:rPr lang="en-US" dirty="0">
                <a:solidFill>
                  <a:srgbClr val="C00000"/>
                </a:solidFill>
              </a:rPr>
              <a:t> in 1771. </a:t>
            </a:r>
          </a:p>
          <a:p>
            <a:pPr algn="just">
              <a:defRPr/>
            </a:pPr>
            <a:r>
              <a:rPr lang="en-US" dirty="0">
                <a:solidFill>
                  <a:srgbClr val="000000"/>
                </a:solidFill>
                <a:latin typeface="+mj-lt"/>
              </a:rPr>
              <a:t>The main political regions that </a:t>
            </a:r>
            <a:r>
              <a:rPr lang="en-US" i="1" dirty="0" err="1">
                <a:solidFill>
                  <a:srgbClr val="C00000"/>
                </a:solidFill>
                <a:latin typeface="+mj-lt"/>
              </a:rPr>
              <a:t>Zemene-Mesafint</a:t>
            </a:r>
            <a:r>
              <a:rPr lang="en-US" i="1" dirty="0">
                <a:solidFill>
                  <a:srgbClr val="C00000"/>
                </a:solidFill>
                <a:latin typeface="+mj-lt"/>
              </a:rPr>
              <a:t> </a:t>
            </a:r>
            <a:r>
              <a:rPr lang="en-US" dirty="0">
                <a:solidFill>
                  <a:srgbClr val="C00000"/>
                </a:solidFill>
                <a:latin typeface="+mj-lt"/>
              </a:rPr>
              <a:t>lords </a:t>
            </a:r>
            <a:r>
              <a:rPr lang="en-US" dirty="0">
                <a:solidFill>
                  <a:srgbClr val="000000"/>
                </a:solidFill>
                <a:latin typeface="+mj-lt"/>
              </a:rPr>
              <a:t>ruled were </a:t>
            </a:r>
            <a:r>
              <a:rPr lang="en-US" dirty="0" err="1">
                <a:solidFill>
                  <a:srgbClr val="00B0F0"/>
                </a:solidFill>
                <a:latin typeface="+mj-lt"/>
              </a:rPr>
              <a:t>Tigray</a:t>
            </a:r>
            <a:r>
              <a:rPr lang="en-US" dirty="0">
                <a:solidFill>
                  <a:srgbClr val="00B0F0"/>
                </a:solidFill>
                <a:latin typeface="+mj-lt"/>
              </a:rPr>
              <a:t>, Semen, </a:t>
            </a:r>
            <a:r>
              <a:rPr lang="en-US" dirty="0" err="1">
                <a:solidFill>
                  <a:srgbClr val="00B0F0"/>
                </a:solidFill>
                <a:latin typeface="+mj-lt"/>
              </a:rPr>
              <a:t>Dembiya</a:t>
            </a:r>
            <a:r>
              <a:rPr lang="en-US" dirty="0">
                <a:solidFill>
                  <a:srgbClr val="00B0F0"/>
                </a:solidFill>
                <a:latin typeface="+mj-lt"/>
              </a:rPr>
              <a:t>, </a:t>
            </a:r>
            <a:r>
              <a:rPr lang="en-US" dirty="0" err="1">
                <a:solidFill>
                  <a:srgbClr val="00B0F0"/>
                </a:solidFill>
                <a:latin typeface="+mj-lt"/>
              </a:rPr>
              <a:t>Begemedir</a:t>
            </a:r>
            <a:r>
              <a:rPr lang="en-US" dirty="0">
                <a:solidFill>
                  <a:srgbClr val="00B0F0"/>
                </a:solidFill>
                <a:latin typeface="+mj-lt"/>
              </a:rPr>
              <a:t>, </a:t>
            </a:r>
            <a:r>
              <a:rPr lang="en-US" dirty="0" err="1">
                <a:solidFill>
                  <a:srgbClr val="00B0F0"/>
                </a:solidFill>
                <a:latin typeface="+mj-lt"/>
              </a:rPr>
              <a:t>Lasta</a:t>
            </a:r>
            <a:r>
              <a:rPr lang="en-US" dirty="0">
                <a:solidFill>
                  <a:srgbClr val="00B0F0"/>
                </a:solidFill>
                <a:latin typeface="+mj-lt"/>
              </a:rPr>
              <a:t>, </a:t>
            </a:r>
            <a:r>
              <a:rPr lang="en-US" dirty="0" err="1">
                <a:solidFill>
                  <a:srgbClr val="00B0F0"/>
                </a:solidFill>
                <a:latin typeface="+mj-lt"/>
              </a:rPr>
              <a:t>Yejju</a:t>
            </a:r>
            <a:r>
              <a:rPr lang="en-US" dirty="0">
                <a:solidFill>
                  <a:srgbClr val="00B0F0"/>
                </a:solidFill>
                <a:latin typeface="+mj-lt"/>
              </a:rPr>
              <a:t>, </a:t>
            </a:r>
            <a:r>
              <a:rPr lang="en-US" dirty="0" err="1">
                <a:solidFill>
                  <a:srgbClr val="00B0F0"/>
                </a:solidFill>
                <a:latin typeface="+mj-lt"/>
              </a:rPr>
              <a:t>Wollo</a:t>
            </a:r>
            <a:r>
              <a:rPr lang="en-US" dirty="0">
                <a:solidFill>
                  <a:srgbClr val="00B0F0"/>
                </a:solidFill>
                <a:latin typeface="+mj-lt"/>
              </a:rPr>
              <a:t>, </a:t>
            </a:r>
            <a:r>
              <a:rPr lang="en-US" dirty="0" err="1">
                <a:solidFill>
                  <a:srgbClr val="00B0F0"/>
                </a:solidFill>
                <a:latin typeface="+mj-lt"/>
              </a:rPr>
              <a:t>Gojjam</a:t>
            </a:r>
            <a:r>
              <a:rPr lang="en-US" dirty="0">
                <a:solidFill>
                  <a:srgbClr val="00B0F0"/>
                </a:solidFill>
                <a:latin typeface="+mj-lt"/>
              </a:rPr>
              <a:t> and </a:t>
            </a:r>
            <a:r>
              <a:rPr lang="en-US" dirty="0" err="1">
                <a:solidFill>
                  <a:srgbClr val="00B0F0"/>
                </a:solidFill>
                <a:latin typeface="+mj-lt"/>
              </a:rPr>
              <a:t>Shewa</a:t>
            </a:r>
            <a:r>
              <a:rPr lang="en-US" dirty="0">
                <a:solidFill>
                  <a:srgbClr val="00B0F0"/>
                </a:solidFill>
                <a:latin typeface="+mj-lt"/>
              </a:rPr>
              <a:t>. </a:t>
            </a:r>
          </a:p>
          <a:p>
            <a:pPr algn="just">
              <a:defRPr/>
            </a:pPr>
            <a:r>
              <a:rPr lang="en-US" dirty="0">
                <a:solidFill>
                  <a:srgbClr val="000000"/>
                </a:solidFill>
                <a:latin typeface="+mj-lt"/>
              </a:rPr>
              <a:t>When compared to each other the </a:t>
            </a:r>
            <a:r>
              <a:rPr lang="en-US" dirty="0">
                <a:solidFill>
                  <a:srgbClr val="FF0000"/>
                </a:solidFill>
                <a:latin typeface="+mj-lt"/>
              </a:rPr>
              <a:t>“</a:t>
            </a:r>
            <a:r>
              <a:rPr lang="en-US" dirty="0" err="1">
                <a:solidFill>
                  <a:srgbClr val="FF0000"/>
                </a:solidFill>
                <a:latin typeface="+mj-lt"/>
              </a:rPr>
              <a:t>Yejju</a:t>
            </a:r>
            <a:r>
              <a:rPr lang="en-US" dirty="0">
                <a:solidFill>
                  <a:srgbClr val="FF0000"/>
                </a:solidFill>
                <a:latin typeface="+mj-lt"/>
              </a:rPr>
              <a:t> dynasty” </a:t>
            </a:r>
            <a:r>
              <a:rPr lang="en-US" dirty="0">
                <a:solidFill>
                  <a:srgbClr val="000000"/>
                </a:solidFill>
                <a:latin typeface="+mj-lt"/>
              </a:rPr>
              <a:t>was the leading power during the </a:t>
            </a:r>
            <a:r>
              <a:rPr lang="en-US" i="1" dirty="0" err="1">
                <a:solidFill>
                  <a:srgbClr val="000000"/>
                </a:solidFill>
                <a:latin typeface="+mj-lt"/>
              </a:rPr>
              <a:t>Zemen-Mesafint</a:t>
            </a:r>
            <a:r>
              <a:rPr lang="en-US" dirty="0">
                <a:solidFill>
                  <a:srgbClr val="000000"/>
                </a:solidFill>
                <a:latin typeface="+mj-lt"/>
              </a:rPr>
              <a:t> with the center at </a:t>
            </a:r>
            <a:r>
              <a:rPr lang="en-US" dirty="0" err="1">
                <a:solidFill>
                  <a:srgbClr val="FF0000"/>
                </a:solidFill>
                <a:latin typeface="+mj-lt"/>
              </a:rPr>
              <a:t>Debre</a:t>
            </a:r>
            <a:r>
              <a:rPr lang="en-US" dirty="0">
                <a:solidFill>
                  <a:srgbClr val="FF0000"/>
                </a:solidFill>
                <a:latin typeface="+mj-lt"/>
              </a:rPr>
              <a:t>-tabor</a:t>
            </a:r>
            <a:r>
              <a:rPr lang="en-US" dirty="0">
                <a:solidFill>
                  <a:srgbClr val="000000"/>
                </a:solidFill>
                <a:latin typeface="+mj-lt"/>
              </a:rPr>
              <a:t>. </a:t>
            </a:r>
            <a:r>
              <a:rPr lang="en-US" dirty="0">
                <a:solidFill>
                  <a:srgbClr val="FF0000"/>
                </a:solidFill>
                <a:latin typeface="+mj-lt"/>
              </a:rPr>
              <a:t>Ali </a:t>
            </a:r>
            <a:r>
              <a:rPr lang="en-US" dirty="0" err="1">
                <a:solidFill>
                  <a:srgbClr val="FF0000"/>
                </a:solidFill>
                <a:latin typeface="+mj-lt"/>
              </a:rPr>
              <a:t>Gwangul</a:t>
            </a:r>
            <a:r>
              <a:rPr lang="en-US" dirty="0">
                <a:solidFill>
                  <a:srgbClr val="FF0000"/>
                </a:solidFill>
                <a:latin typeface="+mj-lt"/>
              </a:rPr>
              <a:t> (Ali I or Ali </a:t>
            </a:r>
            <a:r>
              <a:rPr lang="en-US" dirty="0" err="1">
                <a:solidFill>
                  <a:srgbClr val="FF0000"/>
                </a:solidFill>
                <a:latin typeface="+mj-lt"/>
              </a:rPr>
              <a:t>Talaq</a:t>
            </a:r>
            <a:r>
              <a:rPr lang="en-US" dirty="0">
                <a:solidFill>
                  <a:srgbClr val="FF0000"/>
                </a:solidFill>
                <a:latin typeface="+mj-lt"/>
              </a:rPr>
              <a:t>) </a:t>
            </a:r>
            <a:r>
              <a:rPr lang="en-US" dirty="0">
                <a:solidFill>
                  <a:srgbClr val="000000"/>
                </a:solidFill>
                <a:latin typeface="+mj-lt"/>
              </a:rPr>
              <a:t>was considered as the founder of “</a:t>
            </a:r>
            <a:r>
              <a:rPr lang="en-US" dirty="0" err="1">
                <a:solidFill>
                  <a:srgbClr val="00B0F0"/>
                </a:solidFill>
                <a:latin typeface="+mj-lt"/>
              </a:rPr>
              <a:t>Yejju</a:t>
            </a:r>
            <a:r>
              <a:rPr lang="en-US" dirty="0">
                <a:solidFill>
                  <a:srgbClr val="00B0F0"/>
                </a:solidFill>
                <a:latin typeface="+mj-lt"/>
              </a:rPr>
              <a:t> dynasty” in 1786</a:t>
            </a:r>
            <a:r>
              <a:rPr lang="en-US" dirty="0">
                <a:solidFill>
                  <a:srgbClr val="000000"/>
                </a:solidFill>
                <a:latin typeface="+mj-lt"/>
              </a:rPr>
              <a:t>. </a:t>
            </a:r>
          </a:p>
          <a:p>
            <a:pPr algn="just">
              <a:buClr>
                <a:srgbClr val="4F81BD"/>
              </a:buClr>
              <a:defRPr/>
            </a:pPr>
            <a:r>
              <a:rPr lang="en-GB" dirty="0" err="1">
                <a:solidFill>
                  <a:srgbClr val="000000"/>
                </a:solidFill>
              </a:rPr>
              <a:t>Yejju</a:t>
            </a:r>
            <a:r>
              <a:rPr lang="en-GB" dirty="0">
                <a:solidFill>
                  <a:srgbClr val="000000"/>
                </a:solidFill>
              </a:rPr>
              <a:t> rule reached its </a:t>
            </a:r>
            <a:r>
              <a:rPr lang="en-GB" dirty="0">
                <a:solidFill>
                  <a:srgbClr val="FF0000"/>
                </a:solidFill>
              </a:rPr>
              <a:t>zenith</a:t>
            </a:r>
            <a:r>
              <a:rPr lang="en-GB" dirty="0">
                <a:solidFill>
                  <a:srgbClr val="000000"/>
                </a:solidFill>
              </a:rPr>
              <a:t> under </a:t>
            </a:r>
            <a:r>
              <a:rPr lang="en-GB" dirty="0" err="1">
                <a:solidFill>
                  <a:srgbClr val="FF0000"/>
                </a:solidFill>
              </a:rPr>
              <a:t>Gugsa</a:t>
            </a:r>
            <a:r>
              <a:rPr lang="en-GB" dirty="0">
                <a:solidFill>
                  <a:srgbClr val="FF0000"/>
                </a:solidFill>
              </a:rPr>
              <a:t> </a:t>
            </a:r>
            <a:r>
              <a:rPr lang="en-GB" dirty="0" err="1">
                <a:solidFill>
                  <a:srgbClr val="FF0000"/>
                </a:solidFill>
              </a:rPr>
              <a:t>Marso</a:t>
            </a:r>
            <a:r>
              <a:rPr lang="en-GB" dirty="0">
                <a:solidFill>
                  <a:srgbClr val="FF0000"/>
                </a:solidFill>
              </a:rPr>
              <a:t> (r.1803-1825) </a:t>
            </a:r>
            <a:r>
              <a:rPr lang="en-GB" dirty="0">
                <a:solidFill>
                  <a:srgbClr val="000000"/>
                </a:solidFill>
              </a:rPr>
              <a:t>who made incessant struggle against </a:t>
            </a:r>
            <a:r>
              <a:rPr lang="en-GB" i="1" dirty="0" err="1">
                <a:solidFill>
                  <a:srgbClr val="FF0000"/>
                </a:solidFill>
              </a:rPr>
              <a:t>Ras</a:t>
            </a:r>
            <a:r>
              <a:rPr lang="en-GB" i="1" dirty="0">
                <a:solidFill>
                  <a:srgbClr val="FF0000"/>
                </a:solidFill>
              </a:rPr>
              <a:t> </a:t>
            </a:r>
            <a:r>
              <a:rPr lang="en-GB" dirty="0" err="1">
                <a:solidFill>
                  <a:srgbClr val="FF0000"/>
                </a:solidFill>
              </a:rPr>
              <a:t>Walde-Silassie</a:t>
            </a:r>
            <a:r>
              <a:rPr lang="en-GB" dirty="0">
                <a:solidFill>
                  <a:srgbClr val="FF0000"/>
                </a:solidFill>
              </a:rPr>
              <a:t> </a:t>
            </a:r>
            <a:r>
              <a:rPr lang="en-GB" dirty="0">
                <a:solidFill>
                  <a:srgbClr val="000000"/>
                </a:solidFill>
              </a:rPr>
              <a:t>of </a:t>
            </a:r>
            <a:r>
              <a:rPr lang="en-GB" dirty="0" err="1">
                <a:solidFill>
                  <a:srgbClr val="FF0000"/>
                </a:solidFill>
              </a:rPr>
              <a:t>Enderta</a:t>
            </a:r>
            <a:r>
              <a:rPr lang="en-GB" dirty="0">
                <a:solidFill>
                  <a:srgbClr val="000000"/>
                </a:solidFill>
              </a:rPr>
              <a:t> and </a:t>
            </a:r>
            <a:r>
              <a:rPr lang="en-GB" i="1" dirty="0" err="1">
                <a:solidFill>
                  <a:srgbClr val="FF0000"/>
                </a:solidFill>
              </a:rPr>
              <a:t>Dejjazmatch</a:t>
            </a:r>
            <a:r>
              <a:rPr lang="en-GB" i="1" dirty="0">
                <a:solidFill>
                  <a:srgbClr val="FF0000"/>
                </a:solidFill>
              </a:rPr>
              <a:t> </a:t>
            </a:r>
            <a:r>
              <a:rPr lang="en-GB" dirty="0" err="1">
                <a:solidFill>
                  <a:srgbClr val="FF0000"/>
                </a:solidFill>
              </a:rPr>
              <a:t>Sabagadis</a:t>
            </a:r>
            <a:r>
              <a:rPr lang="en-GB" dirty="0">
                <a:solidFill>
                  <a:srgbClr val="FF0000"/>
                </a:solidFill>
              </a:rPr>
              <a:t> </a:t>
            </a:r>
            <a:r>
              <a:rPr lang="en-GB" dirty="0" err="1">
                <a:solidFill>
                  <a:srgbClr val="FF0000"/>
                </a:solidFill>
              </a:rPr>
              <a:t>Woldu</a:t>
            </a:r>
            <a:r>
              <a:rPr lang="en-GB" dirty="0">
                <a:solidFill>
                  <a:srgbClr val="FF0000"/>
                </a:solidFill>
              </a:rPr>
              <a:t> </a:t>
            </a:r>
            <a:r>
              <a:rPr lang="en-GB" dirty="0">
                <a:solidFill>
                  <a:srgbClr val="000000"/>
                </a:solidFill>
              </a:rPr>
              <a:t>of </a:t>
            </a:r>
            <a:r>
              <a:rPr lang="en-GB" dirty="0" err="1">
                <a:solidFill>
                  <a:srgbClr val="FF0000"/>
                </a:solidFill>
              </a:rPr>
              <a:t>Agame</a:t>
            </a:r>
            <a:r>
              <a:rPr lang="en-GB" dirty="0">
                <a:solidFill>
                  <a:srgbClr val="000000"/>
                </a:solidFill>
              </a:rPr>
              <a:t>. </a:t>
            </a:r>
          </a:p>
          <a:p>
            <a:pPr algn="just">
              <a:buClr>
                <a:srgbClr val="4F81BD"/>
              </a:buClr>
              <a:defRPr/>
            </a:pPr>
            <a:r>
              <a:rPr lang="en-GB" dirty="0">
                <a:solidFill>
                  <a:srgbClr val="000000"/>
                </a:solidFill>
              </a:rPr>
              <a:t>In </a:t>
            </a:r>
            <a:r>
              <a:rPr lang="en-GB" dirty="0">
                <a:solidFill>
                  <a:srgbClr val="00B0F0"/>
                </a:solidFill>
              </a:rPr>
              <a:t>1826, </a:t>
            </a:r>
            <a:r>
              <a:rPr lang="en-GB" dirty="0" err="1">
                <a:solidFill>
                  <a:srgbClr val="00B0F0"/>
                </a:solidFill>
              </a:rPr>
              <a:t>Gugsa's</a:t>
            </a:r>
            <a:r>
              <a:rPr lang="en-GB" dirty="0">
                <a:solidFill>
                  <a:srgbClr val="00B0F0"/>
                </a:solidFill>
              </a:rPr>
              <a:t> successor</a:t>
            </a:r>
            <a:r>
              <a:rPr lang="en-GB" dirty="0">
                <a:solidFill>
                  <a:srgbClr val="000000"/>
                </a:solidFill>
              </a:rPr>
              <a:t>, </a:t>
            </a:r>
            <a:r>
              <a:rPr lang="en-GB" dirty="0" err="1">
                <a:solidFill>
                  <a:srgbClr val="FF0000"/>
                </a:solidFill>
              </a:rPr>
              <a:t>Yimam</a:t>
            </a:r>
            <a:r>
              <a:rPr lang="en-GB" dirty="0">
                <a:solidFill>
                  <a:srgbClr val="FF0000"/>
                </a:solidFill>
              </a:rPr>
              <a:t> (r.1825-8), </a:t>
            </a:r>
            <a:r>
              <a:rPr lang="en-GB" dirty="0">
                <a:solidFill>
                  <a:srgbClr val="000000"/>
                </a:solidFill>
              </a:rPr>
              <a:t>defeated </a:t>
            </a:r>
            <a:r>
              <a:rPr lang="en-GB" dirty="0" err="1">
                <a:solidFill>
                  <a:srgbClr val="FF0000"/>
                </a:solidFill>
              </a:rPr>
              <a:t>Hayle</a:t>
            </a:r>
            <a:r>
              <a:rPr lang="en-GB" dirty="0">
                <a:solidFill>
                  <a:srgbClr val="FF0000"/>
                </a:solidFill>
              </a:rPr>
              <a:t>-Mariam </a:t>
            </a:r>
            <a:r>
              <a:rPr lang="en-GB" dirty="0" err="1">
                <a:solidFill>
                  <a:srgbClr val="FF0000"/>
                </a:solidFill>
              </a:rPr>
              <a:t>Gebre</a:t>
            </a:r>
            <a:r>
              <a:rPr lang="en-GB" dirty="0">
                <a:solidFill>
                  <a:srgbClr val="FF0000"/>
                </a:solidFill>
              </a:rPr>
              <a:t> of </a:t>
            </a:r>
            <a:r>
              <a:rPr lang="en-GB" dirty="0" err="1">
                <a:solidFill>
                  <a:srgbClr val="FF0000"/>
                </a:solidFill>
              </a:rPr>
              <a:t>Simen</a:t>
            </a:r>
            <a:r>
              <a:rPr lang="en-GB" dirty="0">
                <a:solidFill>
                  <a:srgbClr val="000000"/>
                </a:solidFill>
              </a:rPr>
              <a:t>. </a:t>
            </a:r>
            <a:r>
              <a:rPr lang="en-GB" dirty="0" err="1">
                <a:solidFill>
                  <a:srgbClr val="FF0000"/>
                </a:solidFill>
              </a:rPr>
              <a:t>Maru</a:t>
            </a:r>
            <a:r>
              <a:rPr lang="en-GB" dirty="0">
                <a:solidFill>
                  <a:srgbClr val="FF0000"/>
                </a:solidFill>
              </a:rPr>
              <a:t> of </a:t>
            </a:r>
            <a:r>
              <a:rPr lang="en-GB" dirty="0" err="1">
                <a:solidFill>
                  <a:srgbClr val="FF0000"/>
                </a:solidFill>
              </a:rPr>
              <a:t>Dambiya</a:t>
            </a:r>
            <a:r>
              <a:rPr lang="en-GB" dirty="0">
                <a:solidFill>
                  <a:srgbClr val="FF0000"/>
                </a:solidFill>
              </a:rPr>
              <a:t> </a:t>
            </a:r>
            <a:r>
              <a:rPr lang="en-GB" dirty="0">
                <a:solidFill>
                  <a:srgbClr val="000000"/>
                </a:solidFill>
              </a:rPr>
              <a:t>was also killed at the </a:t>
            </a:r>
            <a:r>
              <a:rPr lang="en-GB" dirty="0">
                <a:solidFill>
                  <a:srgbClr val="00B0F0"/>
                </a:solidFill>
              </a:rPr>
              <a:t>battle of </a:t>
            </a:r>
            <a:r>
              <a:rPr lang="en-GB" dirty="0" err="1">
                <a:solidFill>
                  <a:srgbClr val="00B0F0"/>
                </a:solidFill>
              </a:rPr>
              <a:t>Koso-Ber</a:t>
            </a:r>
            <a:r>
              <a:rPr lang="en-GB" dirty="0">
                <a:solidFill>
                  <a:srgbClr val="00B0F0"/>
                </a:solidFill>
              </a:rPr>
              <a:t> in 1827</a:t>
            </a:r>
            <a:r>
              <a:rPr lang="en-GB" dirty="0">
                <a:solidFill>
                  <a:srgbClr val="000000"/>
                </a:solidFill>
              </a:rPr>
              <a:t>. </a:t>
            </a:r>
          </a:p>
          <a:p>
            <a:pPr marL="82550" indent="0" algn="just">
              <a:buFont typeface="Wingdings 2" panose="05020102010507070707" pitchFamily="18" charset="2"/>
              <a:buNone/>
              <a:defRPr/>
            </a:pPr>
            <a:endParaRPr lang="en-GB" dirty="0">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DD459D23-5EDB-46E2-A2BD-75217090C0B3}"/>
              </a:ext>
            </a:extLst>
          </p:cNvPr>
          <p:cNvSpPr>
            <a:spLocks noGrp="1"/>
          </p:cNvSpPr>
          <p:nvPr>
            <p:ph idx="1"/>
          </p:nvPr>
        </p:nvSpPr>
        <p:spPr>
          <a:xfrm>
            <a:off x="216074" y="228600"/>
            <a:ext cx="8915400" cy="5791200"/>
          </a:xfrm>
        </p:spPr>
        <p:txBody>
          <a:bodyPr>
            <a:normAutofit fontScale="92500" lnSpcReduction="20000"/>
          </a:bodyPr>
          <a:lstStyle/>
          <a:p>
            <a:pPr algn="just">
              <a:buClr>
                <a:srgbClr val="4F81BD"/>
              </a:buClr>
              <a:defRPr/>
            </a:pPr>
            <a:r>
              <a:rPr lang="en-GB" sz="2200" dirty="0">
                <a:solidFill>
                  <a:srgbClr val="000000"/>
                </a:solidFill>
              </a:rPr>
              <a:t>The period of </a:t>
            </a:r>
            <a:r>
              <a:rPr lang="en-GB" sz="2200" i="1" dirty="0" err="1">
                <a:solidFill>
                  <a:srgbClr val="00B0F0"/>
                </a:solidFill>
              </a:rPr>
              <a:t>zemene</a:t>
            </a:r>
            <a:r>
              <a:rPr lang="en-GB" sz="2200" i="1" dirty="0">
                <a:solidFill>
                  <a:srgbClr val="00B0F0"/>
                </a:solidFill>
              </a:rPr>
              <a:t> </a:t>
            </a:r>
            <a:r>
              <a:rPr lang="en-GB" sz="2200" i="1" dirty="0" err="1">
                <a:solidFill>
                  <a:srgbClr val="00B0F0"/>
                </a:solidFill>
              </a:rPr>
              <a:t>mesafint</a:t>
            </a:r>
            <a:r>
              <a:rPr lang="en-GB" sz="2200" i="1" dirty="0">
                <a:solidFill>
                  <a:srgbClr val="00B0F0"/>
                </a:solidFill>
              </a:rPr>
              <a:t> </a:t>
            </a:r>
            <a:r>
              <a:rPr lang="en-US" sz="2200" dirty="0">
                <a:solidFill>
                  <a:srgbClr val="000000"/>
                </a:solidFill>
              </a:rPr>
              <a:t>was brought to an </a:t>
            </a:r>
            <a:r>
              <a:rPr lang="en-US" sz="2200" dirty="0">
                <a:solidFill>
                  <a:srgbClr val="00B0F0"/>
                </a:solidFill>
              </a:rPr>
              <a:t>end</a:t>
            </a:r>
            <a:r>
              <a:rPr lang="en-US" sz="2200" dirty="0">
                <a:solidFill>
                  <a:srgbClr val="000000"/>
                </a:solidFill>
              </a:rPr>
              <a:t> by </a:t>
            </a:r>
            <a:r>
              <a:rPr lang="en-US" sz="2200" dirty="0" err="1">
                <a:solidFill>
                  <a:srgbClr val="00B0F0"/>
                </a:solidFill>
              </a:rPr>
              <a:t>Kasa</a:t>
            </a:r>
            <a:r>
              <a:rPr lang="en-US" sz="2200" dirty="0">
                <a:solidFill>
                  <a:srgbClr val="00B0F0"/>
                </a:solidFill>
              </a:rPr>
              <a:t> </a:t>
            </a:r>
            <a:r>
              <a:rPr lang="en-US" sz="2200" dirty="0" err="1">
                <a:solidFill>
                  <a:srgbClr val="00B0F0"/>
                </a:solidFill>
              </a:rPr>
              <a:t>Hailu</a:t>
            </a:r>
            <a:r>
              <a:rPr lang="en-US" sz="2200" dirty="0">
                <a:solidFill>
                  <a:srgbClr val="00B0F0"/>
                </a:solidFill>
              </a:rPr>
              <a:t> of </a:t>
            </a:r>
            <a:r>
              <a:rPr lang="en-US" sz="2200" dirty="0" err="1">
                <a:solidFill>
                  <a:srgbClr val="00B0F0"/>
                </a:solidFill>
              </a:rPr>
              <a:t>Qwara</a:t>
            </a:r>
            <a:r>
              <a:rPr lang="en-US" sz="2200" dirty="0">
                <a:solidFill>
                  <a:srgbClr val="00B0F0"/>
                </a:solidFill>
              </a:rPr>
              <a:t> </a:t>
            </a:r>
            <a:r>
              <a:rPr lang="en-US" sz="2200" dirty="0">
                <a:solidFill>
                  <a:srgbClr val="000000"/>
                </a:solidFill>
              </a:rPr>
              <a:t>through a series of battles that lasted from </a:t>
            </a:r>
            <a:r>
              <a:rPr lang="en-US" sz="2200" dirty="0">
                <a:solidFill>
                  <a:srgbClr val="00B0F0"/>
                </a:solidFill>
              </a:rPr>
              <a:t>1840s to 1855. </a:t>
            </a:r>
          </a:p>
          <a:p>
            <a:pPr marL="82550" indent="0" algn="just">
              <a:buFont typeface="Wingdings 2" panose="05020102010507070707" pitchFamily="18" charset="2"/>
              <a:buNone/>
              <a:defRPr/>
            </a:pPr>
            <a:r>
              <a:rPr lang="en-US" sz="2200" dirty="0">
                <a:solidFill>
                  <a:srgbClr val="FF0000"/>
                </a:solidFill>
                <a:latin typeface="+mj-lt"/>
              </a:rPr>
              <a:t>Major features of </a:t>
            </a:r>
            <a:r>
              <a:rPr lang="en-US" sz="2200" i="1" dirty="0" err="1">
                <a:solidFill>
                  <a:srgbClr val="FF0000"/>
                </a:solidFill>
                <a:latin typeface="+mj-lt"/>
              </a:rPr>
              <a:t>Zemene-Mesafint</a:t>
            </a:r>
            <a:r>
              <a:rPr lang="en-US" sz="2200" i="1" dirty="0">
                <a:solidFill>
                  <a:srgbClr val="FF0000"/>
                </a:solidFill>
                <a:latin typeface="+mj-lt"/>
              </a:rPr>
              <a:t> </a:t>
            </a:r>
            <a:r>
              <a:rPr lang="en-US" sz="2200" dirty="0">
                <a:solidFill>
                  <a:srgbClr val="FF0000"/>
                </a:solidFill>
                <a:latin typeface="+mj-lt"/>
              </a:rPr>
              <a:t>include:</a:t>
            </a:r>
            <a:endParaRPr lang="en-GB" sz="2200" dirty="0">
              <a:solidFill>
                <a:srgbClr val="FF0000"/>
              </a:solidFill>
              <a:latin typeface="+mj-lt"/>
            </a:endParaRPr>
          </a:p>
          <a:p>
            <a:pPr algn="just">
              <a:defRPr/>
            </a:pPr>
            <a:r>
              <a:rPr lang="en-US" sz="2200" dirty="0">
                <a:solidFill>
                  <a:srgbClr val="000000"/>
                </a:solidFill>
                <a:latin typeface="+mj-lt"/>
              </a:rPr>
              <a:t>absence of effective </a:t>
            </a:r>
            <a:r>
              <a:rPr lang="en-US" sz="2200" dirty="0">
                <a:solidFill>
                  <a:srgbClr val="00B0F0"/>
                </a:solidFill>
                <a:latin typeface="+mj-lt"/>
              </a:rPr>
              <a:t>central government</a:t>
            </a:r>
            <a:r>
              <a:rPr lang="en-US" sz="2200" dirty="0">
                <a:solidFill>
                  <a:srgbClr val="000000"/>
                </a:solidFill>
                <a:latin typeface="+mj-lt"/>
              </a:rPr>
              <a:t>; </a:t>
            </a:r>
            <a:endParaRPr lang="en-GB" sz="2200" dirty="0">
              <a:solidFill>
                <a:srgbClr val="000000"/>
              </a:solidFill>
              <a:latin typeface="+mj-lt"/>
            </a:endParaRPr>
          </a:p>
          <a:p>
            <a:pPr algn="just">
              <a:defRPr/>
            </a:pPr>
            <a:r>
              <a:rPr lang="en-US" sz="2200" dirty="0">
                <a:solidFill>
                  <a:srgbClr val="000000"/>
                </a:solidFill>
                <a:latin typeface="+mj-lt"/>
              </a:rPr>
              <a:t>the growing power and influence of the </a:t>
            </a:r>
            <a:r>
              <a:rPr lang="en-US" sz="2200" dirty="0">
                <a:solidFill>
                  <a:srgbClr val="00B0F0"/>
                </a:solidFill>
                <a:latin typeface="+mj-lt"/>
              </a:rPr>
              <a:t>regional warlords</a:t>
            </a:r>
            <a:r>
              <a:rPr lang="en-US" sz="2200" dirty="0">
                <a:solidFill>
                  <a:srgbClr val="000000"/>
                </a:solidFill>
                <a:latin typeface="+mj-lt"/>
              </a:rPr>
              <a:t>; </a:t>
            </a:r>
            <a:endParaRPr lang="en-GB" sz="2200" dirty="0">
              <a:solidFill>
                <a:srgbClr val="000000"/>
              </a:solidFill>
              <a:latin typeface="+mj-lt"/>
            </a:endParaRPr>
          </a:p>
          <a:p>
            <a:pPr algn="just">
              <a:defRPr/>
            </a:pPr>
            <a:r>
              <a:rPr lang="en-US" sz="2200" dirty="0">
                <a:solidFill>
                  <a:srgbClr val="000000"/>
                </a:solidFill>
                <a:latin typeface="+mj-lt"/>
              </a:rPr>
              <a:t>the domination of </a:t>
            </a:r>
            <a:r>
              <a:rPr lang="en-US" sz="2200" dirty="0" err="1">
                <a:solidFill>
                  <a:srgbClr val="00B0F0"/>
                </a:solidFill>
                <a:latin typeface="+mj-lt"/>
              </a:rPr>
              <a:t>Yejju</a:t>
            </a:r>
            <a:r>
              <a:rPr lang="en-US" sz="2200" dirty="0">
                <a:solidFill>
                  <a:srgbClr val="00B0F0"/>
                </a:solidFill>
                <a:latin typeface="+mj-lt"/>
              </a:rPr>
              <a:t> lords </a:t>
            </a:r>
            <a:r>
              <a:rPr lang="en-US" sz="2200" dirty="0">
                <a:solidFill>
                  <a:srgbClr val="000000"/>
                </a:solidFill>
                <a:latin typeface="+mj-lt"/>
              </a:rPr>
              <a:t>over other lords in northern Ethiopia; </a:t>
            </a:r>
            <a:endParaRPr lang="en-GB" sz="2200" dirty="0">
              <a:solidFill>
                <a:srgbClr val="000000"/>
              </a:solidFill>
              <a:latin typeface="+mj-lt"/>
            </a:endParaRPr>
          </a:p>
          <a:p>
            <a:pPr algn="just">
              <a:defRPr/>
            </a:pPr>
            <a:r>
              <a:rPr lang="en-US" sz="2200" dirty="0">
                <a:solidFill>
                  <a:srgbClr val="00B0F0"/>
                </a:solidFill>
                <a:latin typeface="+mj-lt"/>
              </a:rPr>
              <a:t>rivalry and competition </a:t>
            </a:r>
            <a:r>
              <a:rPr lang="en-US" sz="2200" dirty="0">
                <a:solidFill>
                  <a:srgbClr val="000000"/>
                </a:solidFill>
                <a:latin typeface="+mj-lt"/>
              </a:rPr>
              <a:t>among regional lords to assume the position of </a:t>
            </a:r>
            <a:r>
              <a:rPr lang="en-US" sz="2200" dirty="0">
                <a:solidFill>
                  <a:srgbClr val="00B0F0"/>
                </a:solidFill>
                <a:latin typeface="+mj-lt"/>
              </a:rPr>
              <a:t>king maker</a:t>
            </a:r>
            <a:r>
              <a:rPr lang="en-US" sz="2200" dirty="0">
                <a:solidFill>
                  <a:srgbClr val="000000"/>
                </a:solidFill>
                <a:latin typeface="+mj-lt"/>
              </a:rPr>
              <a:t>; </a:t>
            </a:r>
            <a:endParaRPr lang="en-GB" sz="2200" dirty="0">
              <a:solidFill>
                <a:srgbClr val="000000"/>
              </a:solidFill>
              <a:latin typeface="+mj-lt"/>
            </a:endParaRPr>
          </a:p>
          <a:p>
            <a:pPr algn="just">
              <a:defRPr/>
            </a:pPr>
            <a:r>
              <a:rPr lang="en-US" sz="2200" dirty="0">
                <a:solidFill>
                  <a:srgbClr val="000000"/>
                </a:solidFill>
                <a:latin typeface="+mj-lt"/>
              </a:rPr>
              <a:t>establishment of </a:t>
            </a:r>
            <a:r>
              <a:rPr lang="en-US" sz="2200" dirty="0">
                <a:solidFill>
                  <a:srgbClr val="00B0F0"/>
                </a:solidFill>
                <a:latin typeface="+mj-lt"/>
              </a:rPr>
              <a:t>fragile coalition </a:t>
            </a:r>
            <a:r>
              <a:rPr lang="en-US" sz="2200" dirty="0">
                <a:solidFill>
                  <a:srgbClr val="000000"/>
                </a:solidFill>
                <a:latin typeface="+mj-lt"/>
              </a:rPr>
              <a:t>to advance political interests; </a:t>
            </a:r>
            <a:endParaRPr lang="en-GB" sz="2200" dirty="0">
              <a:solidFill>
                <a:srgbClr val="000000"/>
              </a:solidFill>
              <a:latin typeface="+mj-lt"/>
            </a:endParaRPr>
          </a:p>
          <a:p>
            <a:pPr algn="just">
              <a:defRPr/>
            </a:pPr>
            <a:r>
              <a:rPr lang="en-US" sz="2200" dirty="0">
                <a:solidFill>
                  <a:srgbClr val="00B0F0"/>
                </a:solidFill>
                <a:latin typeface="+mj-lt"/>
              </a:rPr>
              <a:t>Ethiopian Orthodox Church </a:t>
            </a:r>
            <a:r>
              <a:rPr lang="en-US" sz="2200" dirty="0">
                <a:solidFill>
                  <a:srgbClr val="000000"/>
                </a:solidFill>
                <a:latin typeface="+mj-lt"/>
              </a:rPr>
              <a:t>was unable to play its traditional role of </a:t>
            </a:r>
            <a:r>
              <a:rPr lang="en-US" sz="2200" dirty="0">
                <a:solidFill>
                  <a:srgbClr val="00B0F0"/>
                </a:solidFill>
                <a:latin typeface="+mj-lt"/>
              </a:rPr>
              <a:t>unifying the state </a:t>
            </a:r>
            <a:r>
              <a:rPr lang="en-US" sz="2200" dirty="0">
                <a:solidFill>
                  <a:srgbClr val="000000"/>
                </a:solidFill>
                <a:latin typeface="+mj-lt"/>
              </a:rPr>
              <a:t>due to </a:t>
            </a:r>
            <a:r>
              <a:rPr lang="en-US" sz="2200" dirty="0">
                <a:solidFill>
                  <a:srgbClr val="00B0F0"/>
                </a:solidFill>
                <a:latin typeface="+mj-lt"/>
              </a:rPr>
              <a:t>doctrinal disputes</a:t>
            </a:r>
            <a:r>
              <a:rPr lang="en-US" sz="2200" dirty="0">
                <a:solidFill>
                  <a:srgbClr val="000000"/>
                </a:solidFill>
                <a:latin typeface="+mj-lt"/>
              </a:rPr>
              <a:t>; </a:t>
            </a:r>
            <a:endParaRPr lang="en-GB" sz="2200" dirty="0">
              <a:solidFill>
                <a:srgbClr val="000000"/>
              </a:solidFill>
              <a:latin typeface="+mj-lt"/>
            </a:endParaRPr>
          </a:p>
          <a:p>
            <a:pPr algn="just">
              <a:defRPr/>
            </a:pPr>
            <a:r>
              <a:rPr lang="en-US" sz="2200" dirty="0">
                <a:solidFill>
                  <a:srgbClr val="000000"/>
                </a:solidFill>
                <a:latin typeface="+mj-lt"/>
              </a:rPr>
              <a:t>Revival of foreign contacts that ended the </a:t>
            </a:r>
            <a:r>
              <a:rPr lang="en-US" sz="2200" dirty="0">
                <a:solidFill>
                  <a:srgbClr val="00B0F0"/>
                </a:solidFill>
                <a:latin typeface="+mj-lt"/>
              </a:rPr>
              <a:t>“Closed Door Policy</a:t>
            </a:r>
            <a:r>
              <a:rPr lang="en-US" sz="2200" dirty="0">
                <a:solidFill>
                  <a:srgbClr val="000000"/>
                </a:solidFill>
                <a:latin typeface="+mj-lt"/>
              </a:rPr>
              <a:t>.” </a:t>
            </a:r>
          </a:p>
          <a:p>
            <a:pPr algn="just">
              <a:defRPr/>
            </a:pPr>
            <a:r>
              <a:rPr lang="en-US" sz="2200" dirty="0">
                <a:solidFill>
                  <a:srgbClr val="000000"/>
                </a:solidFill>
                <a:latin typeface="+mj-lt"/>
              </a:rPr>
              <a:t>In addition to the above features, there were developments in terms of </a:t>
            </a:r>
            <a:r>
              <a:rPr lang="en-US" sz="2200" dirty="0">
                <a:solidFill>
                  <a:srgbClr val="00B0F0"/>
                </a:solidFill>
                <a:latin typeface="+mj-lt"/>
              </a:rPr>
              <a:t>literature, arts, architecture </a:t>
            </a:r>
            <a:r>
              <a:rPr lang="en-US" sz="2200" dirty="0" err="1">
                <a:solidFill>
                  <a:srgbClr val="000000"/>
                </a:solidFill>
                <a:latin typeface="+mj-lt"/>
              </a:rPr>
              <a:t>etc</a:t>
            </a:r>
            <a:r>
              <a:rPr lang="en-US" sz="2200" dirty="0">
                <a:solidFill>
                  <a:srgbClr val="000000"/>
                </a:solidFill>
                <a:latin typeface="+mj-lt"/>
              </a:rPr>
              <a:t> during the period. </a:t>
            </a:r>
          </a:p>
          <a:p>
            <a:pPr marL="82550" indent="0" algn="just">
              <a:buFont typeface="Wingdings 2" panose="05020102010507070707" pitchFamily="18" charset="2"/>
              <a:buNone/>
              <a:defRPr/>
            </a:pPr>
            <a:endParaRPr lang="en-US" sz="2200" dirty="0">
              <a:solidFill>
                <a:srgbClr val="000000"/>
              </a:solidFill>
              <a:latin typeface="+mj-lt"/>
            </a:endParaRPr>
          </a:p>
          <a:p>
            <a:pPr marL="82550" indent="0" algn="just">
              <a:buFont typeface="Wingdings 2" panose="05020102010507070707" pitchFamily="18" charset="2"/>
              <a:buNone/>
              <a:defRPr/>
            </a:pPr>
            <a:endParaRPr lang="en-US" sz="2200" dirty="0">
              <a:solidFill>
                <a:srgbClr val="000000"/>
              </a:solidFill>
              <a:latin typeface="+mj-lt"/>
            </a:endParaRPr>
          </a:p>
          <a:p>
            <a:pPr marL="82550" indent="0" algn="just">
              <a:buFont typeface="Wingdings 2" panose="05020102010507070707" pitchFamily="18" charset="2"/>
              <a:buNone/>
              <a:defRPr/>
            </a:pPr>
            <a:endParaRPr lang="en-GB" sz="2200" dirty="0">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C54ED91-21E7-434A-B576-641449738576}"/>
              </a:ext>
            </a:extLst>
          </p:cNvPr>
          <p:cNvSpPr>
            <a:spLocks noGrp="1"/>
          </p:cNvSpPr>
          <p:nvPr>
            <p:ph idx="1"/>
          </p:nvPr>
        </p:nvSpPr>
        <p:spPr>
          <a:xfrm>
            <a:off x="381000" y="1143000"/>
            <a:ext cx="8656275" cy="3450613"/>
          </a:xfrm>
        </p:spPr>
        <p:txBody>
          <a:bodyPr>
            <a:normAutofit/>
          </a:bodyPr>
          <a:lstStyle/>
          <a:p>
            <a:pPr marL="0" indent="0" algn="ctr">
              <a:buNone/>
            </a:pPr>
            <a:r>
              <a:rPr lang="en-US" sz="3600" dirty="0"/>
              <a:t>Chapter Six: Internal Interactions and External Relations in Ethiopia and the Horn, 1800-1941</a:t>
            </a:r>
          </a:p>
        </p:txBody>
      </p:sp>
      <p:sp>
        <p:nvSpPr>
          <p:cNvPr id="4" name="Slide Number Placeholder 3">
            <a:extLst>
              <a:ext uri="{FF2B5EF4-FFF2-40B4-BE49-F238E27FC236}">
                <a16:creationId xmlns:a16="http://schemas.microsoft.com/office/drawing/2014/main" xmlns="" id="{D9ECA223-C60E-4C5B-915F-F1429346E56C}"/>
              </a:ext>
            </a:extLst>
          </p:cNvPr>
          <p:cNvSpPr>
            <a:spLocks noGrp="1"/>
          </p:cNvSpPr>
          <p:nvPr>
            <p:ph type="sldNum" sz="quarter" idx="12"/>
          </p:nvPr>
        </p:nvSpPr>
        <p:spPr/>
        <p:txBody>
          <a:bodyPr/>
          <a:lstStyle/>
          <a:p>
            <a:fld id="{70A62161-4B57-4F53-91AC-2E008210E807}" type="slidenum">
              <a:rPr lang="en-US" smtClean="0"/>
              <a:t>113</a:t>
            </a:fld>
            <a:endParaRPr lang="en-US"/>
          </a:p>
        </p:txBody>
      </p:sp>
    </p:spTree>
    <p:extLst>
      <p:ext uri="{BB962C8B-B14F-4D97-AF65-F5344CB8AC3E}">
        <p14:creationId xmlns:p14="http://schemas.microsoft.com/office/powerpoint/2010/main" val="277286393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A2AE32-4CC1-4CCD-90CD-3F9A3AE070CE}"/>
              </a:ext>
            </a:extLst>
          </p:cNvPr>
          <p:cNvSpPr>
            <a:spLocks noGrp="1"/>
          </p:cNvSpPr>
          <p:nvPr>
            <p:ph type="title"/>
          </p:nvPr>
        </p:nvSpPr>
        <p:spPr/>
        <p:txBody>
          <a:bodyPr>
            <a:normAutofit/>
          </a:bodyPr>
          <a:lstStyle/>
          <a:p>
            <a:r>
              <a:rPr lang="en-US" sz="2000" dirty="0"/>
              <a:t>6.1. The Nature of Interactions among Peoples and States of Ethiopia and the Horn</a:t>
            </a:r>
            <a:br>
              <a:rPr lang="en-US" sz="2000" dirty="0"/>
            </a:br>
            <a:endParaRPr lang="en-US" sz="2000" dirty="0"/>
          </a:p>
        </p:txBody>
      </p:sp>
      <p:sp>
        <p:nvSpPr>
          <p:cNvPr id="3" name="Content Placeholder 2">
            <a:extLst>
              <a:ext uri="{FF2B5EF4-FFF2-40B4-BE49-F238E27FC236}">
                <a16:creationId xmlns:a16="http://schemas.microsoft.com/office/drawing/2014/main" xmlns="" id="{7318EB31-C6AB-42A2-955B-54E2408521A3}"/>
              </a:ext>
            </a:extLst>
          </p:cNvPr>
          <p:cNvSpPr>
            <a:spLocks noGrp="1"/>
          </p:cNvSpPr>
          <p:nvPr>
            <p:ph idx="1"/>
          </p:nvPr>
        </p:nvSpPr>
        <p:spPr>
          <a:xfrm>
            <a:off x="1443491" y="2015733"/>
            <a:ext cx="6571343" cy="3775467"/>
          </a:xfrm>
        </p:spPr>
        <p:txBody>
          <a:bodyPr>
            <a:noAutofit/>
          </a:bodyPr>
          <a:lstStyle/>
          <a:p>
            <a:pPr marL="0" indent="0" algn="just">
              <a:buNone/>
            </a:pPr>
            <a:r>
              <a:rPr lang="en-US" sz="1400" dirty="0"/>
              <a:t>A. </a:t>
            </a:r>
            <a:r>
              <a:rPr lang="en-US" sz="1400" b="1" dirty="0"/>
              <a:t>The State of </a:t>
            </a:r>
            <a:r>
              <a:rPr lang="en-US" sz="1400" b="1" dirty="0" err="1"/>
              <a:t>Qabena</a:t>
            </a:r>
            <a:r>
              <a:rPr lang="en-US" sz="1400" b="1" dirty="0"/>
              <a:t>: </a:t>
            </a:r>
            <a:r>
              <a:rPr lang="en-US" sz="1400" dirty="0"/>
              <a:t>in the southern portion of central Ethiopia, Hadiya, </a:t>
            </a:r>
            <a:r>
              <a:rPr lang="en-US" sz="1400" dirty="0" err="1"/>
              <a:t>Alaba</a:t>
            </a:r>
            <a:r>
              <a:rPr lang="en-US" sz="1400" dirty="0"/>
              <a:t>, </a:t>
            </a:r>
            <a:r>
              <a:rPr lang="en-US" sz="1400" dirty="0" err="1"/>
              <a:t>Kambata</a:t>
            </a:r>
            <a:r>
              <a:rPr lang="en-US" sz="1400" dirty="0"/>
              <a:t>, Gurage and </a:t>
            </a:r>
            <a:r>
              <a:rPr lang="en-US" sz="1400" dirty="0" err="1"/>
              <a:t>Silte</a:t>
            </a:r>
            <a:r>
              <a:rPr lang="en-US" sz="1400" dirty="0"/>
              <a:t> constituted independent political entities in the period. They economically, depended on agriculture. Local merchants actively involved in local trade and to some extent in the long distance trade. Trade routes that connected the interior with the coast passed through these territories. Among these, the Gurage land was an important market </a:t>
            </a:r>
            <a:r>
              <a:rPr lang="en-US" sz="1400" dirty="0" err="1"/>
              <a:t>centre</a:t>
            </a:r>
            <a:r>
              <a:rPr lang="en-US" sz="1400" dirty="0"/>
              <a:t> and political entity. Important trade centers such as </a:t>
            </a:r>
            <a:r>
              <a:rPr lang="en-US" sz="1400" dirty="0" err="1"/>
              <a:t>Soddo</a:t>
            </a:r>
            <a:r>
              <a:rPr lang="en-US" sz="1400" dirty="0"/>
              <a:t> and </a:t>
            </a:r>
            <a:r>
              <a:rPr lang="en-US" sz="1400" dirty="0" err="1"/>
              <a:t>Ayamallel</a:t>
            </a:r>
            <a:r>
              <a:rPr lang="en-US" sz="1400" dirty="0"/>
              <a:t> were established by King </a:t>
            </a:r>
            <a:r>
              <a:rPr lang="en-US" sz="1400" dirty="0" err="1"/>
              <a:t>Sahile</a:t>
            </a:r>
            <a:r>
              <a:rPr lang="en-US" sz="1400" dirty="0"/>
              <a:t> </a:t>
            </a:r>
            <a:r>
              <a:rPr lang="en-US" sz="1400" dirty="0" err="1"/>
              <a:t>Sillasie</a:t>
            </a:r>
            <a:r>
              <a:rPr lang="en-US" sz="1400" dirty="0"/>
              <a:t> (r.1813-47) of </a:t>
            </a:r>
            <a:r>
              <a:rPr lang="en-US" sz="1400" dirty="0" err="1"/>
              <a:t>Shawa</a:t>
            </a:r>
            <a:r>
              <a:rPr lang="en-US" sz="1400" dirty="0"/>
              <a:t>. The Gurage leaders were known as </a:t>
            </a:r>
            <a:r>
              <a:rPr lang="en-US" sz="1400" dirty="0" err="1"/>
              <a:t>Abegaz</a:t>
            </a:r>
            <a:r>
              <a:rPr lang="en-US" sz="1400" dirty="0"/>
              <a:t> or </a:t>
            </a:r>
            <a:r>
              <a:rPr lang="en-US" sz="1400" dirty="0" err="1"/>
              <a:t>Azmatch</a:t>
            </a:r>
            <a:r>
              <a:rPr lang="en-US" sz="1400" dirty="0"/>
              <a:t> combined political and military authority. In 1875, Gurage land was divided into five </a:t>
            </a:r>
            <a:r>
              <a:rPr lang="en-US" sz="1400" dirty="0" err="1"/>
              <a:t>Negariti</a:t>
            </a:r>
            <a:r>
              <a:rPr lang="en-US" sz="1400" dirty="0"/>
              <a:t> or drum districts of </a:t>
            </a:r>
            <a:r>
              <a:rPr lang="en-US" sz="1400" dirty="0" err="1"/>
              <a:t>Qabena</a:t>
            </a:r>
            <a:r>
              <a:rPr lang="en-US" sz="1400" dirty="0"/>
              <a:t>, </a:t>
            </a:r>
            <a:r>
              <a:rPr lang="en-US" sz="1400" dirty="0" err="1"/>
              <a:t>Walani</a:t>
            </a:r>
            <a:r>
              <a:rPr lang="en-US" sz="1400" dirty="0"/>
              <a:t>, </a:t>
            </a:r>
            <a:r>
              <a:rPr lang="en-US" sz="1400" dirty="0" err="1"/>
              <a:t>Gadabalo</a:t>
            </a:r>
            <a:r>
              <a:rPr lang="en-US" sz="1400" dirty="0"/>
              <a:t>, </a:t>
            </a:r>
            <a:r>
              <a:rPr lang="en-US" sz="1400" dirty="0" err="1"/>
              <a:t>Abso</a:t>
            </a:r>
            <a:r>
              <a:rPr lang="en-US" sz="1400" dirty="0"/>
              <a:t>&amp; </a:t>
            </a:r>
            <a:r>
              <a:rPr lang="en-US" sz="1400" dirty="0" err="1"/>
              <a:t>Mohir</a:t>
            </a:r>
            <a:r>
              <a:rPr lang="en-US" sz="1400" dirty="0"/>
              <a:t>. However, western Gurage and </a:t>
            </a:r>
            <a:r>
              <a:rPr lang="en-US" sz="1400" dirty="0" err="1"/>
              <a:t>Hadya</a:t>
            </a:r>
            <a:r>
              <a:rPr lang="en-US" sz="1400" dirty="0"/>
              <a:t> State of </a:t>
            </a:r>
            <a:r>
              <a:rPr lang="en-US" sz="1400" dirty="0" err="1"/>
              <a:t>Qabena</a:t>
            </a:r>
            <a:r>
              <a:rPr lang="en-US" sz="1400" dirty="0"/>
              <a:t> emerged as a strong political entity. It became a </a:t>
            </a:r>
            <a:r>
              <a:rPr lang="en-US" sz="1400" dirty="0" err="1"/>
              <a:t>centre</a:t>
            </a:r>
            <a:r>
              <a:rPr lang="en-US" sz="1400" dirty="0"/>
              <a:t> of Muslim revivalist movement in the northeast of the Gibe River. Stirred by Muslim refugees from </a:t>
            </a:r>
            <a:r>
              <a:rPr lang="en-US" sz="1400" dirty="0" err="1"/>
              <a:t>Wallo</a:t>
            </a:r>
            <a:r>
              <a:rPr lang="en-US" sz="1400" dirty="0"/>
              <a:t>, and with possible connections even with Mahdists Sudan, the movement swept across a large part and was attended by a fast rate of Islamization.</a:t>
            </a:r>
          </a:p>
        </p:txBody>
      </p:sp>
      <p:sp>
        <p:nvSpPr>
          <p:cNvPr id="4" name="Slide Number Placeholder 3">
            <a:extLst>
              <a:ext uri="{FF2B5EF4-FFF2-40B4-BE49-F238E27FC236}">
                <a16:creationId xmlns:a16="http://schemas.microsoft.com/office/drawing/2014/main" xmlns="" id="{D81F06B4-2997-43C0-881F-6ED3ED42B9F7}"/>
              </a:ext>
            </a:extLst>
          </p:cNvPr>
          <p:cNvSpPr>
            <a:spLocks noGrp="1"/>
          </p:cNvSpPr>
          <p:nvPr>
            <p:ph type="sldNum" sz="quarter" idx="12"/>
          </p:nvPr>
        </p:nvSpPr>
        <p:spPr/>
        <p:txBody>
          <a:bodyPr/>
          <a:lstStyle/>
          <a:p>
            <a:fld id="{70A62161-4B57-4F53-91AC-2E008210E807}" type="slidenum">
              <a:rPr lang="en-US" smtClean="0"/>
              <a:t>114</a:t>
            </a:fld>
            <a:endParaRPr lang="en-US"/>
          </a:p>
        </p:txBody>
      </p:sp>
    </p:spTree>
    <p:extLst>
      <p:ext uri="{BB962C8B-B14F-4D97-AF65-F5344CB8AC3E}">
        <p14:creationId xmlns:p14="http://schemas.microsoft.com/office/powerpoint/2010/main" val="327461645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E952F-9D9D-49ED-8F77-B6A67FC3326F}"/>
              </a:ext>
            </a:extLst>
          </p:cNvPr>
          <p:cNvSpPr>
            <a:spLocks noGrp="1"/>
          </p:cNvSpPr>
          <p:nvPr>
            <p:ph type="title"/>
          </p:nvPr>
        </p:nvSpPr>
        <p:spPr>
          <a:xfrm>
            <a:off x="1443491" y="804520"/>
            <a:ext cx="6571343" cy="806580"/>
          </a:xfrm>
        </p:spPr>
        <p:txBody>
          <a:bodyPr>
            <a:normAutofit/>
          </a:bodyPr>
          <a:lstStyle/>
          <a:p>
            <a:pPr algn="ctr"/>
            <a:r>
              <a:rPr lang="en-US" sz="1600" b="1" dirty="0"/>
              <a:t>B. The Gibe States: Towards the beginning of the 19th century, several monarchical states </a:t>
            </a:r>
            <a:r>
              <a:rPr lang="en-US" sz="1600" dirty="0"/>
              <a:t/>
            </a:r>
            <a:br>
              <a:rPr lang="en-US" sz="1600" dirty="0"/>
            </a:br>
            <a:endParaRPr lang="en-US" sz="1600" dirty="0"/>
          </a:p>
        </p:txBody>
      </p:sp>
      <p:sp>
        <p:nvSpPr>
          <p:cNvPr id="3" name="Content Placeholder 2">
            <a:extLst>
              <a:ext uri="{FF2B5EF4-FFF2-40B4-BE49-F238E27FC236}">
                <a16:creationId xmlns:a16="http://schemas.microsoft.com/office/drawing/2014/main" xmlns="" id="{6C1B628B-9F19-48CC-9096-6262DFB502D4}"/>
              </a:ext>
            </a:extLst>
          </p:cNvPr>
          <p:cNvSpPr>
            <a:spLocks noGrp="1"/>
          </p:cNvSpPr>
          <p:nvPr>
            <p:ph idx="1"/>
          </p:nvPr>
        </p:nvSpPr>
        <p:spPr>
          <a:xfrm>
            <a:off x="304800" y="1524000"/>
            <a:ext cx="8610599" cy="4419599"/>
          </a:xfrm>
        </p:spPr>
        <p:txBody>
          <a:bodyPr>
            <a:normAutofit fontScale="25000" lnSpcReduction="20000"/>
          </a:bodyPr>
          <a:lstStyle/>
          <a:p>
            <a:pPr algn="just"/>
            <a:r>
              <a:rPr lang="en-US" sz="5600" dirty="0" err="1"/>
              <a:t>i</a:t>
            </a:r>
            <a:r>
              <a:rPr lang="en-US" sz="5600" dirty="0"/>
              <a:t>. </a:t>
            </a:r>
            <a:r>
              <a:rPr lang="en-US" sz="5600" b="1" dirty="0" err="1"/>
              <a:t>Limmuu-Inaaryaa</a:t>
            </a:r>
            <a:r>
              <a:rPr lang="en-US" sz="5600" b="1" dirty="0"/>
              <a:t>: </a:t>
            </a:r>
            <a:r>
              <a:rPr lang="en-US" sz="5600" dirty="0"/>
              <a:t>Limmu-</a:t>
            </a:r>
            <a:r>
              <a:rPr lang="en-US" sz="5600" dirty="0" err="1"/>
              <a:t>Inarya</a:t>
            </a:r>
            <a:r>
              <a:rPr lang="en-US" sz="5600" dirty="0"/>
              <a:t> was the earliest of the Gibe states. It was formed by </a:t>
            </a:r>
            <a:r>
              <a:rPr lang="en-US" sz="5600" dirty="0" err="1"/>
              <a:t>Bofoo</a:t>
            </a:r>
            <a:r>
              <a:rPr lang="en-US" sz="5600" dirty="0"/>
              <a:t>/</a:t>
            </a:r>
            <a:r>
              <a:rPr lang="en-US" sz="5600" dirty="0" err="1"/>
              <a:t>Abbaa</a:t>
            </a:r>
            <a:r>
              <a:rPr lang="en-US" sz="5600" dirty="0"/>
              <a:t> </a:t>
            </a:r>
            <a:r>
              <a:rPr lang="en-US" sz="5600" dirty="0" err="1"/>
              <a:t>Gomol</a:t>
            </a:r>
            <a:r>
              <a:rPr lang="en-US" sz="5600" dirty="0"/>
              <a:t> (1800-1825) who abdicated in favor of his son, </a:t>
            </a:r>
            <a:r>
              <a:rPr lang="en-US" sz="5600" dirty="0" err="1"/>
              <a:t>Ibsaa</a:t>
            </a:r>
            <a:r>
              <a:rPr lang="en-US" sz="5600" dirty="0"/>
              <a:t>/</a:t>
            </a:r>
            <a:r>
              <a:rPr lang="en-US" sz="5600" dirty="0" err="1"/>
              <a:t>Abbaa</a:t>
            </a:r>
            <a:r>
              <a:rPr lang="en-US" sz="5600" dirty="0"/>
              <a:t> </a:t>
            </a:r>
            <a:r>
              <a:rPr lang="en-US" sz="5600" dirty="0" err="1"/>
              <a:t>Bagiboo</a:t>
            </a:r>
            <a:r>
              <a:rPr lang="en-US" sz="5600" dirty="0"/>
              <a:t> (1825-1861).It reached the height of its power during </a:t>
            </a:r>
            <a:r>
              <a:rPr lang="en-US" sz="5600" dirty="0" err="1"/>
              <a:t>Ibsaa‟s</a:t>
            </a:r>
            <a:r>
              <a:rPr lang="en-US" sz="5600" dirty="0"/>
              <a:t> reign, when </a:t>
            </a:r>
            <a:r>
              <a:rPr lang="en-US" sz="5600" dirty="0" err="1"/>
              <a:t>Agalo</a:t>
            </a:r>
            <a:r>
              <a:rPr lang="en-US" sz="5600" dirty="0"/>
              <a:t>, </a:t>
            </a:r>
            <a:r>
              <a:rPr lang="en-US" sz="5600" dirty="0" err="1"/>
              <a:t>Badifolla</a:t>
            </a:r>
            <a:r>
              <a:rPr lang="en-US" sz="5600" dirty="0"/>
              <a:t> etc. were brought under control. </a:t>
            </a:r>
            <a:r>
              <a:rPr lang="en-US" sz="5600" dirty="0" err="1"/>
              <a:t>Ibsa</a:t>
            </a:r>
            <a:r>
              <a:rPr lang="en-US" sz="5600" dirty="0"/>
              <a:t> was succeeded by A/</a:t>
            </a:r>
            <a:r>
              <a:rPr lang="en-US" sz="5600" dirty="0" err="1"/>
              <a:t>Bulgaa</a:t>
            </a:r>
            <a:r>
              <a:rPr lang="en-US" sz="5600" dirty="0"/>
              <a:t> (1861-1883</a:t>
            </a:r>
          </a:p>
          <a:p>
            <a:pPr algn="just"/>
            <a:r>
              <a:rPr lang="en-US" sz="5600" dirty="0"/>
              <a:t>ii. </a:t>
            </a:r>
            <a:r>
              <a:rPr lang="en-US" sz="5600" b="1" dirty="0" err="1"/>
              <a:t>Guumaa</a:t>
            </a:r>
            <a:r>
              <a:rPr lang="en-US" sz="5600" b="1" dirty="0"/>
              <a:t>: </a:t>
            </a:r>
            <a:r>
              <a:rPr lang="en-US" sz="5600" dirty="0" err="1"/>
              <a:t>Jiilchaa</a:t>
            </a:r>
            <a:r>
              <a:rPr lang="en-US" sz="5600" dirty="0"/>
              <a:t> A/</a:t>
            </a:r>
            <a:r>
              <a:rPr lang="en-US" sz="5600" dirty="0" err="1"/>
              <a:t>Bal‟oo</a:t>
            </a:r>
            <a:r>
              <a:rPr lang="en-US" sz="5600" dirty="0"/>
              <a:t> of </a:t>
            </a:r>
            <a:r>
              <a:rPr lang="en-US" sz="5600" dirty="0" err="1"/>
              <a:t>Ciraa</a:t>
            </a:r>
            <a:r>
              <a:rPr lang="en-US" sz="5600" dirty="0"/>
              <a:t> killed </a:t>
            </a:r>
            <a:r>
              <a:rPr lang="en-US" sz="5600" dirty="0" err="1"/>
              <a:t>Sarbaaroodaa</a:t>
            </a:r>
            <a:r>
              <a:rPr lang="en-US" sz="5600" dirty="0"/>
              <a:t> of </a:t>
            </a:r>
            <a:r>
              <a:rPr lang="en-US" sz="5600" dirty="0" err="1"/>
              <a:t>Daagoyyee</a:t>
            </a:r>
            <a:r>
              <a:rPr lang="en-US" sz="5600" dirty="0"/>
              <a:t>; began state formation and succeeded by his son </a:t>
            </a:r>
            <a:r>
              <a:rPr lang="en-US" sz="5600" dirty="0" err="1"/>
              <a:t>Onchoo</a:t>
            </a:r>
            <a:r>
              <a:rPr lang="en-US" sz="5600" dirty="0"/>
              <a:t> (1810-1830) who was in turn followed by </a:t>
            </a:r>
            <a:r>
              <a:rPr lang="en-US" sz="5600" dirty="0" err="1"/>
              <a:t>Jawwee</a:t>
            </a:r>
            <a:r>
              <a:rPr lang="en-US" sz="5600" dirty="0"/>
              <a:t> (1840-1854). It was from </a:t>
            </a:r>
            <a:r>
              <a:rPr lang="en-US" sz="5600" dirty="0" err="1"/>
              <a:t>Guma</a:t>
            </a:r>
            <a:r>
              <a:rPr lang="en-US" sz="5600" dirty="0"/>
              <a:t> locality/</a:t>
            </a:r>
            <a:r>
              <a:rPr lang="en-US" sz="5600" dirty="0" err="1"/>
              <a:t>Onjaa</a:t>
            </a:r>
            <a:r>
              <a:rPr lang="en-US" sz="5600" dirty="0"/>
              <a:t> that slave raiders captured </a:t>
            </a:r>
            <a:r>
              <a:rPr lang="en-US" sz="5600" dirty="0" err="1"/>
              <a:t>Ajjaamee</a:t>
            </a:r>
            <a:r>
              <a:rPr lang="en-US" sz="5600" dirty="0"/>
              <a:t>/ </a:t>
            </a:r>
            <a:r>
              <a:rPr lang="en-US" sz="5600" dirty="0" err="1"/>
              <a:t>Bilillee</a:t>
            </a:r>
            <a:r>
              <a:rPr lang="en-US" sz="5600" dirty="0"/>
              <a:t>. German prince Herman Pickler </a:t>
            </a:r>
            <a:r>
              <a:rPr lang="en-US" sz="5600" dirty="0" err="1"/>
              <a:t>Muskau</a:t>
            </a:r>
            <a:r>
              <a:rPr lang="en-US" sz="5600" dirty="0"/>
              <a:t> purchased her at Cairo in 1837; changed her name to </a:t>
            </a:r>
            <a:r>
              <a:rPr lang="en-US" sz="5600" dirty="0" err="1"/>
              <a:t>Mahbuba</a:t>
            </a:r>
            <a:r>
              <a:rPr lang="en-US" sz="5600" dirty="0"/>
              <a:t> meaning beloved and made her his mistress. However, she suddenly died of poisoned food she ate in fortnight on October 27, 1840.</a:t>
            </a:r>
          </a:p>
          <a:p>
            <a:pPr algn="just"/>
            <a:r>
              <a:rPr lang="en-US" sz="5600" dirty="0"/>
              <a:t>iii. </a:t>
            </a:r>
            <a:r>
              <a:rPr lang="en-US" sz="5600" b="1" dirty="0" err="1"/>
              <a:t>Gomma</a:t>
            </a:r>
            <a:r>
              <a:rPr lang="en-US" sz="5600" b="1" dirty="0"/>
              <a:t>: </a:t>
            </a:r>
            <a:r>
              <a:rPr lang="en-US" sz="5600" dirty="0"/>
              <a:t>formed by A/</a:t>
            </a:r>
            <a:r>
              <a:rPr lang="en-US" sz="5600" dirty="0" err="1"/>
              <a:t>Bookee</a:t>
            </a:r>
            <a:r>
              <a:rPr lang="en-US" sz="5600" dirty="0"/>
              <a:t> (1800-1829) who was succeeded by his son A/</a:t>
            </a:r>
            <a:r>
              <a:rPr lang="en-US" sz="5600" dirty="0" err="1"/>
              <a:t>Manoo</a:t>
            </a:r>
            <a:r>
              <a:rPr lang="en-US" sz="5600" dirty="0"/>
              <a:t> (1829-1840) who conquered </a:t>
            </a:r>
            <a:r>
              <a:rPr lang="en-US" sz="5600" dirty="0" err="1"/>
              <a:t>Qattuu</a:t>
            </a:r>
            <a:r>
              <a:rPr lang="en-US" sz="5600" dirty="0"/>
              <a:t> and converted to Islam by Muslim Ulama/scholars. A place called </a:t>
            </a:r>
            <a:r>
              <a:rPr lang="en-US" sz="5600" dirty="0" err="1"/>
              <a:t>Coocee-Kattaa</a:t>
            </a:r>
            <a:r>
              <a:rPr lang="en-US" sz="5600" dirty="0"/>
              <a:t> </a:t>
            </a:r>
            <a:r>
              <a:rPr lang="en-US" sz="5600" dirty="0" err="1"/>
              <a:t>Muudugaa</a:t>
            </a:r>
            <a:r>
              <a:rPr lang="en-US" sz="5600" dirty="0"/>
              <a:t> in </a:t>
            </a:r>
            <a:r>
              <a:rPr lang="en-US" sz="5600" dirty="0" err="1"/>
              <a:t>Gomma</a:t>
            </a:r>
            <a:r>
              <a:rPr lang="en-US" sz="5600" dirty="0"/>
              <a:t> is said to have been the origin of coffee.</a:t>
            </a:r>
          </a:p>
          <a:p>
            <a:pPr algn="just"/>
            <a:r>
              <a:rPr lang="en-US" sz="5600" dirty="0"/>
              <a:t>iv.</a:t>
            </a:r>
            <a:r>
              <a:rPr lang="en-US" sz="5600" b="1" dirty="0"/>
              <a:t> </a:t>
            </a:r>
            <a:r>
              <a:rPr lang="en-US" sz="5600" b="1" dirty="0" err="1"/>
              <a:t>Jimma</a:t>
            </a:r>
            <a:r>
              <a:rPr lang="en-US" sz="5600" b="1" dirty="0"/>
              <a:t>: </a:t>
            </a:r>
            <a:r>
              <a:rPr lang="en-US" sz="5600" dirty="0" err="1"/>
              <a:t>Ose</a:t>
            </a:r>
            <a:r>
              <a:rPr lang="en-US" sz="5600" dirty="0"/>
              <a:t> </a:t>
            </a:r>
            <a:r>
              <a:rPr lang="en-US" sz="5600" dirty="0" err="1"/>
              <a:t>Kobbii</a:t>
            </a:r>
            <a:r>
              <a:rPr lang="en-US" sz="5600" dirty="0"/>
              <a:t> (A/</a:t>
            </a:r>
            <a:r>
              <a:rPr lang="en-US" sz="5600" dirty="0" err="1"/>
              <a:t>Faaroo</a:t>
            </a:r>
            <a:r>
              <a:rPr lang="en-US" sz="5600" dirty="0"/>
              <a:t>) and </a:t>
            </a:r>
            <a:r>
              <a:rPr lang="en-US" sz="5600" dirty="0" err="1"/>
              <a:t>Daangilaa</a:t>
            </a:r>
            <a:r>
              <a:rPr lang="en-US" sz="5600" dirty="0"/>
              <a:t> (A/</a:t>
            </a:r>
            <a:r>
              <a:rPr lang="en-US" sz="5600" dirty="0" err="1"/>
              <a:t>Magaal</a:t>
            </a:r>
            <a:r>
              <a:rPr lang="en-US" sz="5600" dirty="0"/>
              <a:t>) began state formation that was completed by </a:t>
            </a:r>
            <a:r>
              <a:rPr lang="en-US" sz="5600" dirty="0" err="1"/>
              <a:t>Sannaa</a:t>
            </a:r>
            <a:r>
              <a:rPr lang="en-US" sz="5600" dirty="0"/>
              <a:t>/</a:t>
            </a:r>
            <a:r>
              <a:rPr lang="en-US" sz="5600" dirty="0" err="1"/>
              <a:t>Abbaa</a:t>
            </a:r>
            <a:r>
              <a:rPr lang="en-US" sz="5600" dirty="0"/>
              <a:t> </a:t>
            </a:r>
            <a:r>
              <a:rPr lang="en-US" sz="5600" dirty="0" err="1"/>
              <a:t>Jifaar</a:t>
            </a:r>
            <a:r>
              <a:rPr lang="en-US" sz="5600" dirty="0"/>
              <a:t> I (r.1830-1855) who formed </a:t>
            </a:r>
            <a:r>
              <a:rPr lang="en-US" sz="5600" dirty="0" err="1"/>
              <a:t>Jimma</a:t>
            </a:r>
            <a:r>
              <a:rPr lang="en-US" sz="5600" dirty="0"/>
              <a:t> </a:t>
            </a:r>
            <a:r>
              <a:rPr lang="en-US" sz="5600" dirty="0" err="1"/>
              <a:t>Kakaa</a:t>
            </a:r>
            <a:r>
              <a:rPr lang="en-US" sz="5600" dirty="0"/>
              <a:t>/confederacy and left a consolidated state to his successors like A/</a:t>
            </a:r>
            <a:r>
              <a:rPr lang="en-US" sz="5600" dirty="0" err="1"/>
              <a:t>Reebuu</a:t>
            </a:r>
            <a:r>
              <a:rPr lang="en-US" sz="5600" dirty="0"/>
              <a:t> (1855-1859) and </a:t>
            </a:r>
            <a:r>
              <a:rPr lang="en-US" sz="5600" dirty="0" err="1"/>
              <a:t>Abbaa</a:t>
            </a:r>
            <a:r>
              <a:rPr lang="en-US" sz="5600" dirty="0"/>
              <a:t> </a:t>
            </a:r>
            <a:r>
              <a:rPr lang="en-US" sz="5600" dirty="0" err="1"/>
              <a:t>Booqaa</a:t>
            </a:r>
            <a:r>
              <a:rPr lang="en-US" sz="5600" dirty="0"/>
              <a:t> (1859-1861). There were iron mining center at </a:t>
            </a:r>
            <a:r>
              <a:rPr lang="en-US" sz="5600" dirty="0" err="1"/>
              <a:t>Daakkaanoo</a:t>
            </a:r>
            <a:r>
              <a:rPr lang="en-US" sz="5600" dirty="0"/>
              <a:t> and smelting center at </a:t>
            </a:r>
            <a:r>
              <a:rPr lang="en-US" sz="5600" dirty="0" err="1"/>
              <a:t>Kittoo</a:t>
            </a:r>
            <a:r>
              <a:rPr lang="en-US" sz="5600" dirty="0"/>
              <a:t>.</a:t>
            </a:r>
          </a:p>
          <a:p>
            <a:pPr algn="just"/>
            <a:r>
              <a:rPr lang="en-US" sz="5600" dirty="0"/>
              <a:t>v. </a:t>
            </a:r>
            <a:r>
              <a:rPr lang="en-US" sz="5600" b="1" dirty="0" err="1"/>
              <a:t>Geeraa</a:t>
            </a:r>
            <a:r>
              <a:rPr lang="en-US" sz="5600" b="1" dirty="0"/>
              <a:t>: </a:t>
            </a:r>
            <a:r>
              <a:rPr lang="en-US" sz="5600" dirty="0"/>
              <a:t>formed by </a:t>
            </a:r>
            <a:r>
              <a:rPr lang="en-US" sz="5600" dirty="0" err="1"/>
              <a:t>Tulluu</a:t>
            </a:r>
            <a:r>
              <a:rPr lang="en-US" sz="5600" dirty="0"/>
              <a:t> </a:t>
            </a:r>
            <a:r>
              <a:rPr lang="en-US" sz="5600" dirty="0" err="1"/>
              <a:t>Gunjii</a:t>
            </a:r>
            <a:r>
              <a:rPr lang="en-US" sz="5600" dirty="0"/>
              <a:t> (1835-1838), followed by A/</a:t>
            </a:r>
            <a:r>
              <a:rPr lang="en-US" sz="5600" dirty="0" err="1"/>
              <a:t>Baassoo</a:t>
            </a:r>
            <a:r>
              <a:rPr lang="en-US" sz="5600" dirty="0"/>
              <a:t> and A/</a:t>
            </a:r>
            <a:r>
              <a:rPr lang="en-US" sz="5600" dirty="0" err="1"/>
              <a:t>Raagoo</a:t>
            </a:r>
            <a:r>
              <a:rPr lang="en-US" sz="5600" dirty="0"/>
              <a:t> I (1838-1848).</a:t>
            </a:r>
          </a:p>
          <a:p>
            <a:pPr algn="just"/>
            <a:endParaRPr lang="en-US" dirty="0"/>
          </a:p>
        </p:txBody>
      </p:sp>
      <p:sp>
        <p:nvSpPr>
          <p:cNvPr id="4" name="Slide Number Placeholder 3">
            <a:extLst>
              <a:ext uri="{FF2B5EF4-FFF2-40B4-BE49-F238E27FC236}">
                <a16:creationId xmlns:a16="http://schemas.microsoft.com/office/drawing/2014/main" xmlns="" id="{0186B04B-F484-4A37-8D04-F6849E230AF8}"/>
              </a:ext>
            </a:extLst>
          </p:cNvPr>
          <p:cNvSpPr>
            <a:spLocks noGrp="1"/>
          </p:cNvSpPr>
          <p:nvPr>
            <p:ph type="sldNum" sz="quarter" idx="12"/>
          </p:nvPr>
        </p:nvSpPr>
        <p:spPr>
          <a:xfrm>
            <a:off x="487725" y="798973"/>
            <a:ext cx="795746" cy="564540"/>
          </a:xfrm>
        </p:spPr>
        <p:txBody>
          <a:bodyPr/>
          <a:lstStyle/>
          <a:p>
            <a:fld id="{70A62161-4B57-4F53-91AC-2E008210E807}" type="slidenum">
              <a:rPr lang="en-US" smtClean="0"/>
              <a:t>115</a:t>
            </a:fld>
            <a:endParaRPr lang="en-US"/>
          </a:p>
        </p:txBody>
      </p:sp>
    </p:spTree>
    <p:extLst>
      <p:ext uri="{BB962C8B-B14F-4D97-AF65-F5344CB8AC3E}">
        <p14:creationId xmlns:p14="http://schemas.microsoft.com/office/powerpoint/2010/main" val="263060548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5DD113-B79B-4AC0-BA46-43E55A983D08}"/>
              </a:ext>
            </a:extLst>
          </p:cNvPr>
          <p:cNvSpPr>
            <a:spLocks noGrp="1"/>
          </p:cNvSpPr>
          <p:nvPr>
            <p:ph type="title"/>
          </p:nvPr>
        </p:nvSpPr>
        <p:spPr>
          <a:xfrm>
            <a:off x="228600" y="1410126"/>
            <a:ext cx="6571343" cy="498031"/>
          </a:xfrm>
        </p:spPr>
        <p:txBody>
          <a:bodyPr>
            <a:normAutofit/>
          </a:bodyPr>
          <a:lstStyle/>
          <a:p>
            <a:r>
              <a:rPr lang="en-US" sz="1600" b="1" cap="none" dirty="0">
                <a:latin typeface="Times New Roman" panose="02020603050405020304" pitchFamily="18" charset="0"/>
                <a:cs typeface="Times New Roman" panose="02020603050405020304" pitchFamily="18" charset="0"/>
              </a:rPr>
              <a:t>C. The </a:t>
            </a:r>
            <a:r>
              <a:rPr lang="en-US" sz="1600" b="1" cap="none" dirty="0" err="1">
                <a:latin typeface="Times New Roman" panose="02020603050405020304" pitchFamily="18" charset="0"/>
                <a:cs typeface="Times New Roman" panose="02020603050405020304" pitchFamily="18" charset="0"/>
              </a:rPr>
              <a:t>Leeqaa</a:t>
            </a:r>
            <a:r>
              <a:rPr lang="en-US" sz="1600" b="1" cap="none" dirty="0">
                <a:latin typeface="Times New Roman" panose="02020603050405020304" pitchFamily="18" charset="0"/>
                <a:cs typeface="Times New Roman" panose="02020603050405020304" pitchFamily="18" charset="0"/>
              </a:rPr>
              <a:t> States: </a:t>
            </a:r>
            <a:endParaRPr lang="en-US" sz="1600" b="1" cap="none" dirty="0"/>
          </a:p>
        </p:txBody>
      </p:sp>
      <p:sp>
        <p:nvSpPr>
          <p:cNvPr id="3" name="Content Placeholder 2">
            <a:extLst>
              <a:ext uri="{FF2B5EF4-FFF2-40B4-BE49-F238E27FC236}">
                <a16:creationId xmlns:a16="http://schemas.microsoft.com/office/drawing/2014/main" xmlns="" id="{7A2576FA-EF90-4039-9DD3-E09AFC78C240}"/>
              </a:ext>
            </a:extLst>
          </p:cNvPr>
          <p:cNvSpPr>
            <a:spLocks noGrp="1"/>
          </p:cNvSpPr>
          <p:nvPr>
            <p:ph idx="1"/>
          </p:nvPr>
        </p:nvSpPr>
        <p:spPr>
          <a:xfrm>
            <a:off x="381000" y="1444416"/>
            <a:ext cx="8610599" cy="4194384"/>
          </a:xfrm>
        </p:spPr>
        <p:txBody>
          <a:bodyPr>
            <a:noAutofit/>
          </a:bodyPr>
          <a:lstStyle/>
          <a:p>
            <a:pPr algn="just"/>
            <a:endParaRPr lang="en-US" sz="1400" dirty="0">
              <a:latin typeface="Times New Roman" panose="02020603050405020304" pitchFamily="18" charset="0"/>
              <a:cs typeface="Times New Roman" panose="02020603050405020304" pitchFamily="18" charset="0"/>
            </a:endParaRPr>
          </a:p>
          <a:p>
            <a:pPr algn="just"/>
            <a:r>
              <a:rPr lang="en-US" sz="1400" dirty="0" err="1">
                <a:latin typeface="Times New Roman" panose="02020603050405020304" pitchFamily="18" charset="0"/>
                <a:cs typeface="Times New Roman" panose="02020603050405020304" pitchFamily="18" charset="0"/>
              </a:rPr>
              <a:t>Leeqaa-Naqamtee</a:t>
            </a:r>
            <a:r>
              <a:rPr lang="en-US" sz="1400" dirty="0">
                <a:latin typeface="Times New Roman" panose="02020603050405020304" pitchFamily="18" charset="0"/>
                <a:cs typeface="Times New Roman" panose="02020603050405020304" pitchFamily="18" charset="0"/>
              </a:rPr>
              <a:t> was founded by </a:t>
            </a:r>
            <a:r>
              <a:rPr lang="en-US" sz="1400" dirty="0" err="1">
                <a:latin typeface="Times New Roman" panose="02020603050405020304" pitchFamily="18" charset="0"/>
                <a:cs typeface="Times New Roman" panose="02020603050405020304" pitchFamily="18" charset="0"/>
              </a:rPr>
              <a:t>Bakaree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Godaanaa</a:t>
            </a:r>
            <a:r>
              <a:rPr lang="en-US" sz="1400" dirty="0">
                <a:latin typeface="Times New Roman" panose="02020603050405020304" pitchFamily="18" charset="0"/>
                <a:cs typeface="Times New Roman" panose="02020603050405020304" pitchFamily="18" charset="0"/>
              </a:rPr>
              <a:t> in 1840, and reached its height under his successors </a:t>
            </a:r>
            <a:r>
              <a:rPr lang="en-US" sz="1400" dirty="0" err="1">
                <a:latin typeface="Times New Roman" panose="02020603050405020304" pitchFamily="18" charset="0"/>
                <a:cs typeface="Times New Roman" panose="02020603050405020304" pitchFamily="18" charset="0"/>
              </a:rPr>
              <a:t>Moroda</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Kumsa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Leqa-Qellam</a:t>
            </a:r>
            <a:r>
              <a:rPr lang="en-US" sz="1400" dirty="0">
                <a:latin typeface="Times New Roman" panose="02020603050405020304" pitchFamily="18" charset="0"/>
                <a:cs typeface="Times New Roman" panose="02020603050405020304" pitchFamily="18" charset="0"/>
              </a:rPr>
              <a:t> was located in the south western of </a:t>
            </a:r>
            <a:r>
              <a:rPr lang="en-US" sz="1400" dirty="0" err="1">
                <a:latin typeface="Times New Roman" panose="02020603050405020304" pitchFamily="18" charset="0"/>
                <a:cs typeface="Times New Roman" panose="02020603050405020304" pitchFamily="18" charset="0"/>
              </a:rPr>
              <a:t>Wallagga</a:t>
            </a:r>
            <a:r>
              <a:rPr lang="en-US" sz="1400" dirty="0">
                <a:latin typeface="Times New Roman" panose="02020603050405020304" pitchFamily="18" charset="0"/>
                <a:cs typeface="Times New Roman" panose="02020603050405020304" pitchFamily="18" charset="0"/>
              </a:rPr>
              <a:t>. It was founded by </a:t>
            </a:r>
            <a:r>
              <a:rPr lang="en-US" sz="1400" dirty="0" err="1">
                <a:latin typeface="Times New Roman" panose="02020603050405020304" pitchFamily="18" charset="0"/>
                <a:cs typeface="Times New Roman" panose="02020603050405020304" pitchFamily="18" charset="0"/>
              </a:rPr>
              <a:t>Tullu</a:t>
            </a:r>
            <a:r>
              <a:rPr lang="en-US" sz="1400" dirty="0">
                <a:latin typeface="Times New Roman" panose="02020603050405020304" pitchFamily="18" charset="0"/>
                <a:cs typeface="Times New Roman" panose="02020603050405020304" pitchFamily="18" charset="0"/>
              </a:rPr>
              <a:t> and became powerful under his son, </a:t>
            </a:r>
            <a:r>
              <a:rPr lang="en-US" sz="1400" dirty="0" err="1">
                <a:latin typeface="Times New Roman" panose="02020603050405020304" pitchFamily="18" charset="0"/>
                <a:cs typeface="Times New Roman" panose="02020603050405020304" pitchFamily="18" charset="0"/>
              </a:rPr>
              <a:t>Jote</a:t>
            </a:r>
            <a:r>
              <a:rPr lang="en-US" sz="1400" dirty="0">
                <a:latin typeface="Times New Roman" panose="02020603050405020304" pitchFamily="18" charset="0"/>
                <a:cs typeface="Times New Roman" panose="02020603050405020304" pitchFamily="18" charset="0"/>
              </a:rPr>
              <a:t> being centered at </a:t>
            </a:r>
            <a:r>
              <a:rPr lang="en-US" sz="1400" dirty="0" err="1">
                <a:latin typeface="Times New Roman" panose="02020603050405020304" pitchFamily="18" charset="0"/>
                <a:cs typeface="Times New Roman" panose="02020603050405020304" pitchFamily="18" charset="0"/>
              </a:rPr>
              <a:t>Gidaam</a:t>
            </a:r>
            <a:r>
              <a:rPr lang="en-US" sz="1400" dirty="0">
                <a:latin typeface="Times New Roman" panose="02020603050405020304" pitchFamily="18" charset="0"/>
                <a:cs typeface="Times New Roman" panose="02020603050405020304" pitchFamily="18" charset="0"/>
              </a:rPr>
              <a:t> and controlling the areas around </a:t>
            </a:r>
            <a:r>
              <a:rPr lang="en-US" sz="1400" dirty="0" err="1">
                <a:latin typeface="Times New Roman" panose="02020603050405020304" pitchFamily="18" charset="0"/>
                <a:cs typeface="Times New Roman" panose="02020603050405020304" pitchFamily="18" charset="0"/>
              </a:rPr>
              <a:t>Sayyo-Dambi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Doolloo</a:t>
            </a:r>
            <a:r>
              <a:rPr lang="en-US" sz="1400" dirty="0">
                <a:latin typeface="Times New Roman" panose="02020603050405020304" pitchFamily="18" charset="0"/>
                <a:cs typeface="Times New Roman" panose="02020603050405020304" pitchFamily="18" charset="0"/>
              </a:rPr>
              <a:t>.</a:t>
            </a:r>
          </a:p>
          <a:p>
            <a:pPr algn="just"/>
            <a:r>
              <a:rPr lang="en-US" sz="1400" b="1" dirty="0">
                <a:latin typeface="Times New Roman" panose="02020603050405020304" pitchFamily="18" charset="0"/>
                <a:cs typeface="Times New Roman" panose="02020603050405020304" pitchFamily="18" charset="0"/>
              </a:rPr>
              <a:t>D. </a:t>
            </a:r>
            <a:r>
              <a:rPr lang="en-US" sz="1400" b="1" dirty="0" err="1">
                <a:latin typeface="Times New Roman" panose="02020603050405020304" pitchFamily="18" charset="0"/>
                <a:cs typeface="Times New Roman" panose="02020603050405020304" pitchFamily="18" charset="0"/>
              </a:rPr>
              <a:t>Iluu</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a:t>
            </a:r>
            <a:r>
              <a:rPr lang="en-US" sz="1400" dirty="0" err="1">
                <a:latin typeface="Times New Roman" panose="02020603050405020304" pitchFamily="18" charset="0"/>
                <a:cs typeface="Times New Roman" panose="02020603050405020304" pitchFamily="18" charset="0"/>
              </a:rPr>
              <a:t>Tumme</a:t>
            </a:r>
            <a:r>
              <a:rPr lang="en-US" sz="1400" dirty="0">
                <a:latin typeface="Times New Roman" panose="02020603050405020304" pitchFamily="18" charset="0"/>
                <a:cs typeface="Times New Roman" panose="02020603050405020304" pitchFamily="18" charset="0"/>
              </a:rPr>
              <a:t> clan leader </a:t>
            </a:r>
            <a:r>
              <a:rPr lang="en-US" sz="1400" dirty="0" err="1">
                <a:latin typeface="Times New Roman" panose="02020603050405020304" pitchFamily="18" charset="0"/>
                <a:cs typeface="Times New Roman" panose="02020603050405020304" pitchFamily="18" charset="0"/>
              </a:rPr>
              <a:t>Caalii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Shoonoo</a:t>
            </a:r>
            <a:r>
              <a:rPr lang="en-US" sz="1400" dirty="0">
                <a:latin typeface="Times New Roman" panose="02020603050405020304" pitchFamily="18" charset="0"/>
                <a:cs typeface="Times New Roman" panose="02020603050405020304" pitchFamily="18" charset="0"/>
              </a:rPr>
              <a:t> set up the well consolidated richest state of Ilu-Abba Bor. It was from Ilu that </a:t>
            </a:r>
            <a:r>
              <a:rPr lang="en-US" sz="1400" dirty="0" err="1">
                <a:latin typeface="Times New Roman" panose="02020603050405020304" pitchFamily="18" charset="0"/>
                <a:cs typeface="Times New Roman" panose="02020603050405020304" pitchFamily="18" charset="0"/>
              </a:rPr>
              <a:t>Hika</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Onesmus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Nesib</a:t>
            </a:r>
            <a:r>
              <a:rPr lang="en-US" sz="1400" dirty="0">
                <a:latin typeface="Times New Roman" panose="02020603050405020304" pitchFamily="18" charset="0"/>
                <a:cs typeface="Times New Roman" panose="02020603050405020304" pitchFamily="18" charset="0"/>
              </a:rPr>
              <a:t>/Abba </a:t>
            </a:r>
            <a:r>
              <a:rPr lang="en-US" sz="1400" dirty="0" err="1">
                <a:latin typeface="Times New Roman" panose="02020603050405020304" pitchFamily="18" charset="0"/>
                <a:cs typeface="Times New Roman" panose="02020603050405020304" pitchFamily="18" charset="0"/>
              </a:rPr>
              <a:t>Gammachis</a:t>
            </a:r>
            <a:r>
              <a:rPr lang="en-US" sz="1400" dirty="0">
                <a:latin typeface="Times New Roman" panose="02020603050405020304" pitchFamily="18" charset="0"/>
                <a:cs typeface="Times New Roman" panose="02020603050405020304" pitchFamily="18" charset="0"/>
              </a:rPr>
              <a:t> was captured and sold in to slavery nine times before </a:t>
            </a:r>
            <a:r>
              <a:rPr lang="en-US" sz="1400" dirty="0" err="1">
                <a:latin typeface="Times New Roman" panose="02020603050405020304" pitchFamily="18" charset="0"/>
                <a:cs typeface="Times New Roman" panose="02020603050405020304" pitchFamily="18" charset="0"/>
              </a:rPr>
              <a:t>Menkulluu</a:t>
            </a:r>
            <a:r>
              <a:rPr lang="en-US" sz="1400" dirty="0">
                <a:latin typeface="Times New Roman" panose="02020603050405020304" pitchFamily="18" charset="0"/>
                <a:cs typeface="Times New Roman" panose="02020603050405020304" pitchFamily="18" charset="0"/>
              </a:rPr>
              <a:t> Swedish mission freed, and educated him.</a:t>
            </a:r>
          </a:p>
          <a:p>
            <a:pPr algn="just"/>
            <a:r>
              <a:rPr lang="en-US" sz="1400" dirty="0">
                <a:latin typeface="Times New Roman" panose="02020603050405020304" pitchFamily="18" charset="0"/>
                <a:cs typeface="Times New Roman" panose="02020603050405020304" pitchFamily="18" charset="0"/>
              </a:rPr>
              <a:t>Each Oromo </a:t>
            </a:r>
            <a:r>
              <a:rPr lang="en-US" sz="1400" dirty="0" err="1">
                <a:latin typeface="Times New Roman" panose="02020603050405020304" pitchFamily="18" charset="0"/>
                <a:cs typeface="Times New Roman" panose="02020603050405020304" pitchFamily="18" charset="0"/>
              </a:rPr>
              <a:t>monarchicalstate</a:t>
            </a:r>
            <a:r>
              <a:rPr lang="en-US" sz="1400" dirty="0">
                <a:latin typeface="Times New Roman" panose="02020603050405020304" pitchFamily="18" charset="0"/>
                <a:cs typeface="Times New Roman" panose="02020603050405020304" pitchFamily="18" charset="0"/>
              </a:rPr>
              <a:t> had officials like </a:t>
            </a:r>
            <a:r>
              <a:rPr lang="en-US" sz="1400" dirty="0" err="1">
                <a:latin typeface="Times New Roman" panose="02020603050405020304" pitchFamily="18" charset="0"/>
                <a:cs typeface="Times New Roman" panose="02020603050405020304" pitchFamily="18" charset="0"/>
              </a:rPr>
              <a:t>Abbaa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Gurmu</a:t>
            </a:r>
            <a:r>
              <a:rPr lang="en-US" sz="1400" dirty="0">
                <a:latin typeface="Times New Roman" panose="02020603050405020304" pitchFamily="18" charset="0"/>
                <a:cs typeface="Times New Roman" panose="02020603050405020304" pitchFamily="18" charset="0"/>
              </a:rPr>
              <a:t>/prime minister, </a:t>
            </a:r>
            <a:r>
              <a:rPr lang="en-US" sz="1400" dirty="0" err="1">
                <a:latin typeface="Times New Roman" panose="02020603050405020304" pitchFamily="18" charset="0"/>
                <a:cs typeface="Times New Roman" panose="02020603050405020304" pitchFamily="18" charset="0"/>
              </a:rPr>
              <a:t>Abbaa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Mizan</a:t>
            </a:r>
            <a:r>
              <a:rPr lang="en-US" sz="1400" dirty="0">
                <a:latin typeface="Times New Roman" panose="02020603050405020304" pitchFamily="18" charset="0"/>
                <a:cs typeface="Times New Roman" panose="02020603050405020304" pitchFamily="18" charset="0"/>
              </a:rPr>
              <a:t>/ treasurer &amp; foreign affair minister, </a:t>
            </a:r>
            <a:r>
              <a:rPr lang="en-US" sz="1400" dirty="0" err="1">
                <a:latin typeface="Times New Roman" panose="02020603050405020304" pitchFamily="18" charset="0"/>
                <a:cs typeface="Times New Roman" panose="02020603050405020304" pitchFamily="18" charset="0"/>
              </a:rPr>
              <a:t>Daango</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Daggi</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Abbaa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Keella</a:t>
            </a:r>
            <a:r>
              <a:rPr lang="en-US" sz="1400" dirty="0">
                <a:latin typeface="Times New Roman" panose="02020603050405020304" pitchFamily="18" charset="0"/>
                <a:cs typeface="Times New Roman" panose="02020603050405020304" pitchFamily="18" charset="0"/>
              </a:rPr>
              <a:t>/immigration chief, </a:t>
            </a:r>
            <a:r>
              <a:rPr lang="en-US" sz="1400" dirty="0" err="1">
                <a:latin typeface="Times New Roman" panose="02020603050405020304" pitchFamily="18" charset="0"/>
                <a:cs typeface="Times New Roman" panose="02020603050405020304" pitchFamily="18" charset="0"/>
              </a:rPr>
              <a:t>Lammi</a:t>
            </a:r>
            <a:r>
              <a:rPr lang="en-US" sz="1400" dirty="0">
                <a:latin typeface="Times New Roman" panose="02020603050405020304" pitchFamily="18" charset="0"/>
                <a:cs typeface="Times New Roman" panose="02020603050405020304" pitchFamily="18" charset="0"/>
              </a:rPr>
              <a:t>.</a:t>
            </a:r>
          </a:p>
          <a:p>
            <a:pPr algn="just"/>
            <a:r>
              <a:rPr lang="en-US" sz="1400" dirty="0">
                <a:latin typeface="Times New Roman" panose="02020603050405020304" pitchFamily="18" charset="0"/>
                <a:cs typeface="Times New Roman" panose="02020603050405020304" pitchFamily="18" charset="0"/>
              </a:rPr>
              <a:t>ambassador, </a:t>
            </a:r>
            <a:r>
              <a:rPr lang="en-US" sz="1400" dirty="0" err="1">
                <a:latin typeface="Times New Roman" panose="02020603050405020304" pitchFamily="18" charset="0"/>
                <a:cs typeface="Times New Roman" panose="02020603050405020304" pitchFamily="18" charset="0"/>
              </a:rPr>
              <a:t>Abbaa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Burqaa</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Qoro</a:t>
            </a:r>
            <a:r>
              <a:rPr lang="en-US" sz="1400" dirty="0">
                <a:latin typeface="Times New Roman" panose="02020603050405020304" pitchFamily="18" charset="0"/>
                <a:cs typeface="Times New Roman" panose="02020603050405020304" pitchFamily="18" charset="0"/>
              </a:rPr>
              <a:t>/governor, </a:t>
            </a:r>
            <a:r>
              <a:rPr lang="en-US" sz="1400" dirty="0" err="1">
                <a:latin typeface="Times New Roman" panose="02020603050405020304" pitchFamily="18" charset="0"/>
                <a:cs typeface="Times New Roman" panose="02020603050405020304" pitchFamily="18" charset="0"/>
              </a:rPr>
              <a:t>Abbaa</a:t>
            </a:r>
            <a:r>
              <a:rPr lang="en-US" sz="1400" dirty="0">
                <a:latin typeface="Times New Roman" panose="02020603050405020304" pitchFamily="18" charset="0"/>
                <a:cs typeface="Times New Roman" panose="02020603050405020304" pitchFamily="18" charset="0"/>
              </a:rPr>
              <a:t> Ganda/</a:t>
            </a:r>
            <a:r>
              <a:rPr lang="en-US" sz="1400" dirty="0" err="1">
                <a:latin typeface="Times New Roman" panose="02020603050405020304" pitchFamily="18" charset="0"/>
                <a:cs typeface="Times New Roman" panose="02020603050405020304" pitchFamily="18" charset="0"/>
              </a:rPr>
              <a:t>Abbaa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Laga</a:t>
            </a:r>
            <a:r>
              <a:rPr lang="en-US" sz="1400" dirty="0">
                <a:latin typeface="Times New Roman" panose="02020603050405020304" pitchFamily="18" charset="0"/>
                <a:cs typeface="Times New Roman" panose="02020603050405020304" pitchFamily="18" charset="0"/>
              </a:rPr>
              <a:t>/district chief, </a:t>
            </a:r>
            <a:r>
              <a:rPr lang="en-US" sz="1400" dirty="0" err="1">
                <a:latin typeface="Times New Roman" panose="02020603050405020304" pitchFamily="18" charset="0"/>
                <a:cs typeface="Times New Roman" panose="02020603050405020304" pitchFamily="18" charset="0"/>
              </a:rPr>
              <a:t>Abbaa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Buusii</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Abbaa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Funyoo</a:t>
            </a:r>
            <a:r>
              <a:rPr lang="en-US" sz="1400" dirty="0">
                <a:latin typeface="Times New Roman" panose="02020603050405020304" pitchFamily="18" charset="0"/>
                <a:cs typeface="Times New Roman" panose="02020603050405020304" pitchFamily="18" charset="0"/>
              </a:rPr>
              <a:t>/tax head, </a:t>
            </a:r>
            <a:r>
              <a:rPr lang="en-US" sz="1400" dirty="0" err="1">
                <a:latin typeface="Times New Roman" panose="02020603050405020304" pitchFamily="18" charset="0"/>
                <a:cs typeface="Times New Roman" panose="02020603050405020304" pitchFamily="18" charset="0"/>
              </a:rPr>
              <a:t>Abbaa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Jigaa</a:t>
            </a:r>
            <a:r>
              <a:rPr lang="en-US" sz="1400" dirty="0">
                <a:latin typeface="Times New Roman" panose="02020603050405020304" pitchFamily="18" charset="0"/>
                <a:cs typeface="Times New Roman" panose="02020603050405020304" pitchFamily="18" charset="0"/>
              </a:rPr>
              <a:t>/murder judge and </a:t>
            </a:r>
            <a:r>
              <a:rPr lang="en-US" sz="1400" dirty="0" err="1">
                <a:latin typeface="Times New Roman" panose="02020603050405020304" pitchFamily="18" charset="0"/>
                <a:cs typeface="Times New Roman" panose="02020603050405020304" pitchFamily="18" charset="0"/>
              </a:rPr>
              <a:t>Abbaa-Qawwee</a:t>
            </a:r>
            <a:r>
              <a:rPr lang="en-US" sz="1400" dirty="0">
                <a:latin typeface="Times New Roman" panose="02020603050405020304" pitchFamily="18" charset="0"/>
                <a:cs typeface="Times New Roman" panose="02020603050405020304" pitchFamily="18" charset="0"/>
              </a:rPr>
              <a:t>/body-guard.</a:t>
            </a:r>
          </a:p>
        </p:txBody>
      </p:sp>
      <p:sp>
        <p:nvSpPr>
          <p:cNvPr id="4" name="Slide Number Placeholder 3">
            <a:extLst>
              <a:ext uri="{FF2B5EF4-FFF2-40B4-BE49-F238E27FC236}">
                <a16:creationId xmlns:a16="http://schemas.microsoft.com/office/drawing/2014/main" xmlns="" id="{97009942-3535-4AEA-B0AE-69A80AC08F92}"/>
              </a:ext>
            </a:extLst>
          </p:cNvPr>
          <p:cNvSpPr>
            <a:spLocks noGrp="1"/>
          </p:cNvSpPr>
          <p:nvPr>
            <p:ph type="sldNum" sz="quarter" idx="12"/>
          </p:nvPr>
        </p:nvSpPr>
        <p:spPr/>
        <p:txBody>
          <a:bodyPr/>
          <a:lstStyle/>
          <a:p>
            <a:fld id="{70A62161-4B57-4F53-91AC-2E008210E807}" type="slidenum">
              <a:rPr lang="en-US" smtClean="0"/>
              <a:t>116</a:t>
            </a:fld>
            <a:endParaRPr lang="en-US"/>
          </a:p>
        </p:txBody>
      </p:sp>
    </p:spTree>
    <p:extLst>
      <p:ext uri="{BB962C8B-B14F-4D97-AF65-F5344CB8AC3E}">
        <p14:creationId xmlns:p14="http://schemas.microsoft.com/office/powerpoint/2010/main" val="23661065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ED1BE2-FC1A-4465-8AE6-C236F28840B0}"/>
              </a:ext>
            </a:extLst>
          </p:cNvPr>
          <p:cNvSpPr>
            <a:spLocks noGrp="1"/>
          </p:cNvSpPr>
          <p:nvPr>
            <p:ph type="title"/>
          </p:nvPr>
        </p:nvSpPr>
        <p:spPr/>
        <p:txBody>
          <a:bodyPr>
            <a:normAutofit/>
          </a:bodyPr>
          <a:lstStyle/>
          <a:p>
            <a:pPr algn="ctr"/>
            <a:r>
              <a:rPr lang="en-US" cap="none" dirty="0"/>
              <a:t/>
            </a:r>
            <a:br>
              <a:rPr lang="en-US" cap="none" dirty="0"/>
            </a:br>
            <a:r>
              <a:rPr lang="en-US" cap="none" dirty="0"/>
              <a:t>Trade and Trade Route</a:t>
            </a:r>
          </a:p>
        </p:txBody>
      </p:sp>
      <p:sp>
        <p:nvSpPr>
          <p:cNvPr id="3" name="Content Placeholder 2">
            <a:extLst>
              <a:ext uri="{FF2B5EF4-FFF2-40B4-BE49-F238E27FC236}">
                <a16:creationId xmlns:a16="http://schemas.microsoft.com/office/drawing/2014/main" xmlns="" id="{16D59E4E-EFB5-4B48-B903-79952DAAB244}"/>
              </a:ext>
            </a:extLst>
          </p:cNvPr>
          <p:cNvSpPr>
            <a:spLocks noGrp="1"/>
          </p:cNvSpPr>
          <p:nvPr>
            <p:ph idx="1"/>
          </p:nvPr>
        </p:nvSpPr>
        <p:spPr>
          <a:xfrm>
            <a:off x="487725" y="2015733"/>
            <a:ext cx="8046674" cy="3450613"/>
          </a:xfrm>
        </p:spPr>
        <p:txBody>
          <a:bodyPr>
            <a:noAutofit/>
          </a:bodyPr>
          <a:lstStyle/>
          <a:p>
            <a:pPr marL="0" indent="0" algn="just">
              <a:buNone/>
            </a:pPr>
            <a:r>
              <a:rPr lang="en-US" sz="1400" dirty="0"/>
              <a:t>In 1800s, the Ethiopian land was divided into territories as north and south </a:t>
            </a:r>
            <a:r>
              <a:rPr lang="en-US" sz="1400" dirty="0" err="1"/>
              <a:t>Abbay</a:t>
            </a:r>
            <a:r>
              <a:rPr lang="en-US" sz="1400" dirty="0"/>
              <a:t>. T he nominal power in a north was </a:t>
            </a:r>
            <a:r>
              <a:rPr lang="en-US" sz="1400" dirty="0" err="1"/>
              <a:t>Gonderian</a:t>
            </a:r>
            <a:r>
              <a:rPr lang="en-US" sz="1400" dirty="0"/>
              <a:t> kingdom while in the south there were v </a:t>
            </a:r>
            <a:r>
              <a:rPr lang="en-US" sz="1400" dirty="0" err="1"/>
              <a:t>arious</a:t>
            </a:r>
            <a:r>
              <a:rPr lang="en-US" sz="1400" dirty="0"/>
              <a:t> states and peoples with their own kingdom. In the 19thC, there were two major trade routes. The starting point of both the trade routes was at south- west part.</a:t>
            </a:r>
          </a:p>
          <a:p>
            <a:pPr algn="just"/>
            <a:r>
              <a:rPr lang="en-US" sz="1400" dirty="0"/>
              <a:t>The First Trade Route, Began from Bonga, the capital city of </a:t>
            </a:r>
            <a:r>
              <a:rPr lang="en-US" sz="1400" dirty="0" err="1"/>
              <a:t>Kefa</a:t>
            </a:r>
            <a:r>
              <a:rPr lang="en-US" sz="1400" dirty="0"/>
              <a:t>, Connected the south with the north by passing through different trade center (Market) such as </a:t>
            </a:r>
            <a:r>
              <a:rPr lang="en-US" sz="1400" dirty="0" err="1"/>
              <a:t>Tiren</a:t>
            </a:r>
            <a:r>
              <a:rPr lang="en-US" sz="1400" dirty="0"/>
              <a:t> (in Jima), Seka (</a:t>
            </a:r>
            <a:r>
              <a:rPr lang="en-US" sz="1400" dirty="0" err="1"/>
              <a:t>Asendabo</a:t>
            </a:r>
            <a:r>
              <a:rPr lang="en-US" sz="1400" dirty="0"/>
              <a:t> (</a:t>
            </a:r>
            <a:r>
              <a:rPr lang="en-US" sz="1400" dirty="0" err="1"/>
              <a:t>Horro</a:t>
            </a:r>
            <a:r>
              <a:rPr lang="en-US" sz="1400" dirty="0"/>
              <a:t> </a:t>
            </a:r>
            <a:r>
              <a:rPr lang="en-US" sz="1400" dirty="0" err="1"/>
              <a:t>Gudroo</a:t>
            </a:r>
            <a:r>
              <a:rPr lang="en-US" sz="1400" dirty="0"/>
              <a:t>) Ba </a:t>
            </a:r>
            <a:r>
              <a:rPr lang="en-US" sz="1400" dirty="0" err="1"/>
              <a:t>sso</a:t>
            </a:r>
            <a:r>
              <a:rPr lang="en-US" sz="1400" dirty="0"/>
              <a:t> (</a:t>
            </a:r>
            <a:r>
              <a:rPr lang="en-US" sz="1400" dirty="0" err="1"/>
              <a:t>Gojam</a:t>
            </a:r>
            <a:r>
              <a:rPr lang="en-US" sz="1400" dirty="0"/>
              <a:t>) and </a:t>
            </a:r>
            <a:r>
              <a:rPr lang="en-US" sz="1400" dirty="0" err="1"/>
              <a:t>Darite</a:t>
            </a:r>
            <a:r>
              <a:rPr lang="en-US" sz="1400" dirty="0"/>
              <a:t> in </a:t>
            </a:r>
            <a:r>
              <a:rPr lang="en-US" sz="1400" dirty="0" err="1"/>
              <a:t>Begemdir</a:t>
            </a:r>
            <a:r>
              <a:rPr lang="en-US" sz="1400" dirty="0"/>
              <a:t>. From  </a:t>
            </a:r>
            <a:r>
              <a:rPr lang="en-US" sz="1400" dirty="0" err="1"/>
              <a:t>Darita</a:t>
            </a:r>
            <a:r>
              <a:rPr lang="en-US" sz="1400" dirty="0"/>
              <a:t>,  the  trade  route  entered  into  Gondar  which  formed  two branches, the one runs west ward to Sudan, through </a:t>
            </a:r>
            <a:r>
              <a:rPr lang="en-US" sz="1400" dirty="0" err="1"/>
              <a:t>Mettema</a:t>
            </a:r>
            <a:r>
              <a:rPr lang="en-US" sz="1400" dirty="0"/>
              <a:t> while the other one runs to north ward through Adwa and entered Massawa as far as Re d Sea.</a:t>
            </a:r>
          </a:p>
          <a:p>
            <a:pPr algn="just"/>
            <a:r>
              <a:rPr lang="en-US" sz="1400" dirty="0"/>
              <a:t>The Second Trade Route: Connected the trade of the Ethiopian region with Zeila and Berbera Started from </a:t>
            </a:r>
            <a:r>
              <a:rPr lang="en-US" sz="1400" dirty="0" err="1"/>
              <a:t>Jiren</a:t>
            </a:r>
            <a:r>
              <a:rPr lang="en-US" sz="1400" dirty="0"/>
              <a:t> and run to Seka and changed its direction to the south East. It passed Sodo and Rogge near mount Yarer, Aliyu Amba and entered Har ar. From Harar it forms two branches that run to Zeila and Berbera.</a:t>
            </a:r>
          </a:p>
          <a:p>
            <a:pPr algn="just"/>
            <a:endParaRPr lang="en-US" sz="1400" dirty="0"/>
          </a:p>
        </p:txBody>
      </p:sp>
      <p:sp>
        <p:nvSpPr>
          <p:cNvPr id="4" name="Slide Number Placeholder 3">
            <a:extLst>
              <a:ext uri="{FF2B5EF4-FFF2-40B4-BE49-F238E27FC236}">
                <a16:creationId xmlns:a16="http://schemas.microsoft.com/office/drawing/2014/main" xmlns="" id="{871A3366-7FD9-4C38-A099-FF59E6A28179}"/>
              </a:ext>
            </a:extLst>
          </p:cNvPr>
          <p:cNvSpPr>
            <a:spLocks noGrp="1"/>
          </p:cNvSpPr>
          <p:nvPr>
            <p:ph type="sldNum" sz="quarter" idx="12"/>
          </p:nvPr>
        </p:nvSpPr>
        <p:spPr/>
        <p:txBody>
          <a:bodyPr/>
          <a:lstStyle/>
          <a:p>
            <a:fld id="{70A62161-4B57-4F53-91AC-2E008210E807}" type="slidenum">
              <a:rPr lang="en-US" smtClean="0"/>
              <a:t>117</a:t>
            </a:fld>
            <a:endParaRPr lang="en-US"/>
          </a:p>
        </p:txBody>
      </p:sp>
    </p:spTree>
    <p:extLst>
      <p:ext uri="{BB962C8B-B14F-4D97-AF65-F5344CB8AC3E}">
        <p14:creationId xmlns:p14="http://schemas.microsoft.com/office/powerpoint/2010/main" val="25123647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2797CC-E845-4537-9951-3680AA2CB713}"/>
              </a:ext>
            </a:extLst>
          </p:cNvPr>
          <p:cNvSpPr>
            <a:spLocks noGrp="1"/>
          </p:cNvSpPr>
          <p:nvPr>
            <p:ph type="title"/>
          </p:nvPr>
        </p:nvSpPr>
        <p:spPr>
          <a:xfrm>
            <a:off x="2561227" y="1391654"/>
            <a:ext cx="6571343" cy="1049235"/>
          </a:xfrm>
        </p:spPr>
        <p:txBody>
          <a:bodyPr>
            <a:normAutofit/>
          </a:bodyPr>
          <a:lstStyle/>
          <a:p>
            <a:r>
              <a:rPr lang="en-US" sz="2400" cap="none" dirty="0"/>
              <a:t>Items of Trade</a:t>
            </a:r>
            <a:endParaRPr lang="en-US" sz="2400" dirty="0"/>
          </a:p>
        </p:txBody>
      </p:sp>
      <p:sp>
        <p:nvSpPr>
          <p:cNvPr id="3" name="Content Placeholder 2">
            <a:extLst>
              <a:ext uri="{FF2B5EF4-FFF2-40B4-BE49-F238E27FC236}">
                <a16:creationId xmlns:a16="http://schemas.microsoft.com/office/drawing/2014/main" xmlns="" id="{46F2952E-2213-487F-947D-EA805238EE29}"/>
              </a:ext>
            </a:extLst>
          </p:cNvPr>
          <p:cNvSpPr>
            <a:spLocks noGrp="1"/>
          </p:cNvSpPr>
          <p:nvPr>
            <p:ph idx="1"/>
          </p:nvPr>
        </p:nvSpPr>
        <p:spPr>
          <a:xfrm>
            <a:off x="304800" y="2015733"/>
            <a:ext cx="8305799" cy="3450613"/>
          </a:xfrm>
        </p:spPr>
        <p:txBody>
          <a:bodyPr>
            <a:noAutofit/>
          </a:bodyPr>
          <a:lstStyle/>
          <a:p>
            <a:r>
              <a:rPr lang="en-US" sz="1600" dirty="0"/>
              <a:t>Export Items:  coffee, gold, ivory rhinoceros horn, skin, civet and slaves</a:t>
            </a:r>
          </a:p>
          <a:p>
            <a:r>
              <a:rPr lang="en-US" sz="1600" dirty="0"/>
              <a:t>Import Item s:  mirror, cowries shell, cotton and cloth and iron ware</a:t>
            </a:r>
          </a:p>
          <a:p>
            <a:r>
              <a:rPr lang="en-US" sz="1600" dirty="0"/>
              <a:t>Medium of Exchange:  Amole, Iron Bar, and Maria Theresa</a:t>
            </a:r>
          </a:p>
          <a:p>
            <a:r>
              <a:rPr lang="en-US" sz="1600" dirty="0"/>
              <a:t>Major Merchants</a:t>
            </a:r>
          </a:p>
          <a:p>
            <a:r>
              <a:rPr lang="en-US" sz="1600" dirty="0" err="1"/>
              <a:t>Afkala</a:t>
            </a:r>
            <a:r>
              <a:rPr lang="en-US" sz="1600" dirty="0"/>
              <a:t> – Muslim Oromo Merchants – Western Merchants</a:t>
            </a:r>
          </a:p>
          <a:p>
            <a:r>
              <a:rPr lang="en-US" sz="1600" dirty="0" err="1"/>
              <a:t>Argoba</a:t>
            </a:r>
            <a:r>
              <a:rPr lang="en-US" sz="1600" dirty="0"/>
              <a:t>  – Eastern Merchants</a:t>
            </a:r>
          </a:p>
          <a:p>
            <a:r>
              <a:rPr lang="en-US" sz="1600" dirty="0" err="1"/>
              <a:t>Jebarti</a:t>
            </a:r>
            <a:r>
              <a:rPr lang="en-US" sz="1600" dirty="0"/>
              <a:t>  – Northern Merchants</a:t>
            </a:r>
          </a:p>
          <a:p>
            <a:r>
              <a:rPr lang="en-US" sz="1600" dirty="0" err="1"/>
              <a:t>Jelaba</a:t>
            </a:r>
            <a:r>
              <a:rPr lang="en-US" sz="1600" dirty="0"/>
              <a:t> –  western Merchant (along </a:t>
            </a:r>
            <a:r>
              <a:rPr lang="en-US" sz="1600" dirty="0" err="1"/>
              <a:t>Ethio</a:t>
            </a:r>
            <a:r>
              <a:rPr lang="en-US" sz="1600" dirty="0"/>
              <a:t>- Sudanese)</a:t>
            </a:r>
          </a:p>
          <a:p>
            <a:endParaRPr lang="en-US" sz="1600" dirty="0"/>
          </a:p>
        </p:txBody>
      </p:sp>
      <p:sp>
        <p:nvSpPr>
          <p:cNvPr id="4" name="Slide Number Placeholder 3">
            <a:extLst>
              <a:ext uri="{FF2B5EF4-FFF2-40B4-BE49-F238E27FC236}">
                <a16:creationId xmlns:a16="http://schemas.microsoft.com/office/drawing/2014/main" xmlns="" id="{F7F20968-73F0-4521-94CE-ED08C740AE65}"/>
              </a:ext>
            </a:extLst>
          </p:cNvPr>
          <p:cNvSpPr>
            <a:spLocks noGrp="1"/>
          </p:cNvSpPr>
          <p:nvPr>
            <p:ph type="sldNum" sz="quarter" idx="12"/>
          </p:nvPr>
        </p:nvSpPr>
        <p:spPr/>
        <p:txBody>
          <a:bodyPr/>
          <a:lstStyle/>
          <a:p>
            <a:fld id="{70A62161-4B57-4F53-91AC-2E008210E807}" type="slidenum">
              <a:rPr lang="en-US" smtClean="0"/>
              <a:t>118</a:t>
            </a:fld>
            <a:endParaRPr lang="en-US"/>
          </a:p>
        </p:txBody>
      </p:sp>
    </p:spTree>
    <p:extLst>
      <p:ext uri="{BB962C8B-B14F-4D97-AF65-F5344CB8AC3E}">
        <p14:creationId xmlns:p14="http://schemas.microsoft.com/office/powerpoint/2010/main" val="354453995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922BD0-4011-4970-B4C4-0FD28F11C325}"/>
              </a:ext>
            </a:extLst>
          </p:cNvPr>
          <p:cNvSpPr>
            <a:spLocks noGrp="1"/>
          </p:cNvSpPr>
          <p:nvPr>
            <p:ph type="title"/>
          </p:nvPr>
        </p:nvSpPr>
        <p:spPr>
          <a:xfrm>
            <a:off x="1443491" y="804521"/>
            <a:ext cx="6571343" cy="948080"/>
          </a:xfrm>
        </p:spPr>
        <p:txBody>
          <a:bodyPr>
            <a:normAutofit fontScale="90000"/>
          </a:bodyPr>
          <a:lstStyle/>
          <a:p>
            <a:pPr algn="ctr"/>
            <a:r>
              <a:rPr lang="en-US" cap="none" dirty="0"/>
              <a:t/>
            </a:r>
            <a:br>
              <a:rPr lang="en-US" cap="none" dirty="0"/>
            </a:br>
            <a:r>
              <a:rPr lang="en-US" cap="none" dirty="0"/>
              <a:t>Power Rivalry</a:t>
            </a:r>
          </a:p>
        </p:txBody>
      </p:sp>
      <p:sp>
        <p:nvSpPr>
          <p:cNvPr id="3" name="Content Placeholder 2">
            <a:extLst>
              <a:ext uri="{FF2B5EF4-FFF2-40B4-BE49-F238E27FC236}">
                <a16:creationId xmlns:a16="http://schemas.microsoft.com/office/drawing/2014/main" xmlns="" id="{21CCDCCF-0794-4255-97CB-E364D5237C6C}"/>
              </a:ext>
            </a:extLst>
          </p:cNvPr>
          <p:cNvSpPr>
            <a:spLocks noGrp="1"/>
          </p:cNvSpPr>
          <p:nvPr>
            <p:ph idx="1"/>
          </p:nvPr>
        </p:nvSpPr>
        <p:spPr>
          <a:xfrm>
            <a:off x="342900" y="1752601"/>
            <a:ext cx="8458199" cy="3450613"/>
          </a:xfrm>
        </p:spPr>
        <p:txBody>
          <a:bodyPr>
            <a:noAutofit/>
          </a:bodyPr>
          <a:lstStyle/>
          <a:p>
            <a:pPr algn="just"/>
            <a:r>
              <a:rPr lang="en-US" sz="1400" dirty="0"/>
              <a:t>Power rivalries had an old history in Ethiopia and the Horn despites varying degrees of strength on prevailing economic, military and political conditions. As discussed under "</a:t>
            </a:r>
            <a:r>
              <a:rPr lang="en-US" sz="1400" dirty="0" err="1"/>
              <a:t>Zemene</a:t>
            </a:r>
            <a:r>
              <a:rPr lang="en-US" sz="1400" dirty="0"/>
              <a:t> </a:t>
            </a:r>
            <a:r>
              <a:rPr lang="en-US" sz="1400" dirty="0" err="1"/>
              <a:t>Mesafint</a:t>
            </a:r>
            <a:r>
              <a:rPr lang="en-US" sz="1400" dirty="0"/>
              <a:t>," there were rivalries among regional lords. Building imperial power on the debris of "</a:t>
            </a:r>
            <a:r>
              <a:rPr lang="en-US" sz="1400" dirty="0" err="1"/>
              <a:t>Zemene</a:t>
            </a:r>
            <a:r>
              <a:rPr lang="en-US" sz="1400" dirty="0"/>
              <a:t> </a:t>
            </a:r>
            <a:r>
              <a:rPr lang="en-US" sz="1400" dirty="0" err="1"/>
              <a:t>Mesafint</a:t>
            </a:r>
            <a:r>
              <a:rPr lang="en-US" sz="1400" dirty="0"/>
              <a:t>," required the use of forces to subjugate the regional powers seeking autonomy. Empire builders fought their ways to power with centrifugal </a:t>
            </a:r>
            <a:r>
              <a:rPr lang="en-US" sz="1400" dirty="0" err="1"/>
              <a:t>powers.The</a:t>
            </a:r>
            <a:r>
              <a:rPr lang="en-US" sz="1400" dirty="0"/>
              <a:t> man who ended the Era of Princes was </a:t>
            </a:r>
            <a:r>
              <a:rPr lang="en-US" sz="1400" dirty="0" err="1"/>
              <a:t>Kasa</a:t>
            </a:r>
            <a:r>
              <a:rPr lang="en-US" sz="1400" dirty="0"/>
              <a:t> Hailu, who had become a free-lance soldier under his brother </a:t>
            </a:r>
            <a:r>
              <a:rPr lang="en-US" sz="1400" dirty="0" err="1"/>
              <a:t>Kinfu</a:t>
            </a:r>
            <a:r>
              <a:rPr lang="en-US" sz="1400" dirty="0"/>
              <a:t> in crushing Egyptians at </a:t>
            </a:r>
            <a:r>
              <a:rPr lang="en-US" sz="1400" dirty="0" err="1"/>
              <a:t>Wadkaltabu</a:t>
            </a:r>
            <a:r>
              <a:rPr lang="en-US" sz="1400" dirty="0"/>
              <a:t> in 1837. When Ras Ali II (Ali Alula/Ali Abba Bula) gave </a:t>
            </a:r>
            <a:r>
              <a:rPr lang="en-US" sz="1400" dirty="0" err="1"/>
              <a:t>Quara</a:t>
            </a:r>
            <a:r>
              <a:rPr lang="en-US" sz="1400" dirty="0"/>
              <a:t> to his mother Empress Manan/Halima, </a:t>
            </a:r>
            <a:r>
              <a:rPr lang="en-US" sz="1400" dirty="0" err="1"/>
              <a:t>Kasa</a:t>
            </a:r>
            <a:r>
              <a:rPr lang="en-US" sz="1400" dirty="0"/>
              <a:t> moved to jungle and became a bandit. Manan sent expeditions under generals like </a:t>
            </a:r>
            <a:r>
              <a:rPr lang="en-US" sz="1400" dirty="0" err="1"/>
              <a:t>Wandeyrad</a:t>
            </a:r>
            <a:r>
              <a:rPr lang="en-US" sz="1400" dirty="0"/>
              <a:t> against him, but he easily defeated them at </a:t>
            </a:r>
            <a:r>
              <a:rPr lang="en-US" sz="1400" dirty="0" err="1"/>
              <a:t>Illoha</a:t>
            </a:r>
            <a:r>
              <a:rPr lang="en-US" sz="1400" dirty="0"/>
              <a:t>, </a:t>
            </a:r>
            <a:r>
              <a:rPr lang="en-US" sz="1400" dirty="0" err="1"/>
              <a:t>Chago</a:t>
            </a:r>
            <a:r>
              <a:rPr lang="en-US" sz="1400" dirty="0"/>
              <a:t> &amp; </a:t>
            </a:r>
            <a:r>
              <a:rPr lang="en-US" sz="1400" dirty="0" err="1"/>
              <a:t>Segel</a:t>
            </a:r>
            <a:r>
              <a:rPr lang="en-US" sz="1400" dirty="0"/>
              <a:t>. Ali then recognized him as </a:t>
            </a:r>
            <a:r>
              <a:rPr lang="en-US" sz="1400" dirty="0" err="1"/>
              <a:t>Qwar</a:t>
            </a:r>
            <a:r>
              <a:rPr lang="en-US" sz="1400" dirty="0"/>
              <a:t> governor and arranged for him to marry </a:t>
            </a:r>
            <a:r>
              <a:rPr lang="en-US" sz="1400" dirty="0" err="1"/>
              <a:t>Tawabach</a:t>
            </a:r>
            <a:r>
              <a:rPr lang="en-US" sz="1400" dirty="0"/>
              <a:t> Ali in 1847. Yet, when his army incurred heavy casualties from Egyptian forces at </a:t>
            </a:r>
            <a:r>
              <a:rPr lang="en-US" sz="1400" dirty="0" err="1"/>
              <a:t>Dabarki</a:t>
            </a:r>
            <a:r>
              <a:rPr lang="en-US" sz="1400" dirty="0"/>
              <a:t> in 1848, </a:t>
            </a:r>
            <a:r>
              <a:rPr lang="en-US" sz="1400" dirty="0" err="1"/>
              <a:t>Kasa</a:t>
            </a:r>
            <a:r>
              <a:rPr lang="en-US" sz="1400" dirty="0"/>
              <a:t> was forced to turn his attention first against regional lords and confront foreign enemy. He rapidly defeated </a:t>
            </a:r>
            <a:r>
              <a:rPr lang="en-US" sz="1400" dirty="0" err="1"/>
              <a:t>Goshu</a:t>
            </a:r>
            <a:r>
              <a:rPr lang="en-US" sz="1400" dirty="0"/>
              <a:t> </a:t>
            </a:r>
            <a:r>
              <a:rPr lang="en-US" sz="1400" dirty="0" err="1"/>
              <a:t>Zawde</a:t>
            </a:r>
            <a:r>
              <a:rPr lang="en-US" sz="1400" dirty="0"/>
              <a:t> of </a:t>
            </a:r>
            <a:r>
              <a:rPr lang="en-US" sz="1400" dirty="0" err="1"/>
              <a:t>Gojjam</a:t>
            </a:r>
            <a:r>
              <a:rPr lang="en-US" sz="1400" dirty="0"/>
              <a:t> at Gur Amba on November 27, 1852; </a:t>
            </a:r>
            <a:r>
              <a:rPr lang="en-US" sz="1400" dirty="0" err="1"/>
              <a:t>Biru</a:t>
            </a:r>
            <a:r>
              <a:rPr lang="en-US" sz="1400" dirty="0"/>
              <a:t> </a:t>
            </a:r>
            <a:r>
              <a:rPr lang="en-US" sz="1400" dirty="0" err="1"/>
              <a:t>Alighaz</a:t>
            </a:r>
            <a:r>
              <a:rPr lang="en-US" sz="1400" dirty="0"/>
              <a:t>, </a:t>
            </a:r>
            <a:r>
              <a:rPr lang="en-US" sz="1400" dirty="0" err="1"/>
              <a:t>Aben</a:t>
            </a:r>
            <a:r>
              <a:rPr lang="en-US" sz="1400" dirty="0"/>
              <a:t>, </a:t>
            </a:r>
            <a:r>
              <a:rPr lang="en-US" sz="1400" dirty="0" err="1"/>
              <a:t>Yazew</a:t>
            </a:r>
            <a:r>
              <a:rPr lang="en-US" sz="1400" dirty="0"/>
              <a:t> &amp; </a:t>
            </a:r>
            <a:r>
              <a:rPr lang="en-US" sz="1400" dirty="0" err="1"/>
              <a:t>Balew</a:t>
            </a:r>
            <a:r>
              <a:rPr lang="en-US" sz="1400" dirty="0"/>
              <a:t> at </a:t>
            </a:r>
            <a:r>
              <a:rPr lang="en-US" sz="1400" dirty="0" err="1"/>
              <a:t>Togusa</a:t>
            </a:r>
            <a:r>
              <a:rPr lang="en-US" sz="1400" dirty="0"/>
              <a:t> (</a:t>
            </a:r>
            <a:r>
              <a:rPr lang="en-US" sz="1400" dirty="0" err="1"/>
              <a:t>Gorgora</a:t>
            </a:r>
            <a:r>
              <a:rPr lang="en-US" sz="1400" dirty="0"/>
              <a:t> </a:t>
            </a:r>
            <a:r>
              <a:rPr lang="en-US" sz="1400" dirty="0" err="1"/>
              <a:t>Bichen</a:t>
            </a:r>
            <a:r>
              <a:rPr lang="en-US" sz="1400" dirty="0"/>
              <a:t>) on April 12, 1853; Ali at </a:t>
            </a:r>
            <a:r>
              <a:rPr lang="en-US" sz="1400" dirty="0" err="1"/>
              <a:t>Ayshal</a:t>
            </a:r>
            <a:r>
              <a:rPr lang="en-US" sz="1400" dirty="0"/>
              <a:t> on 29 June, 1853 and </a:t>
            </a:r>
            <a:r>
              <a:rPr lang="en-US" sz="1400" dirty="0" err="1"/>
              <a:t>Wube</a:t>
            </a:r>
            <a:r>
              <a:rPr lang="en-US" sz="1400" dirty="0"/>
              <a:t> of Tigray at </a:t>
            </a:r>
            <a:r>
              <a:rPr lang="en-US" sz="1400" dirty="0" err="1"/>
              <a:t>Darasge</a:t>
            </a:r>
            <a:r>
              <a:rPr lang="en-US" sz="1400" dirty="0"/>
              <a:t> on 8 February, 1855. Then Coptic bishop, Abuna Salama anointed </a:t>
            </a:r>
            <a:r>
              <a:rPr lang="en-US" sz="1400" dirty="0" err="1"/>
              <a:t>Kasa</a:t>
            </a:r>
            <a:r>
              <a:rPr lang="en-US" sz="1400" dirty="0"/>
              <a:t> on 9 February 1855, as King of Kings, Tewodros II.</a:t>
            </a:r>
          </a:p>
        </p:txBody>
      </p:sp>
      <p:sp>
        <p:nvSpPr>
          <p:cNvPr id="4" name="Slide Number Placeholder 3">
            <a:extLst>
              <a:ext uri="{FF2B5EF4-FFF2-40B4-BE49-F238E27FC236}">
                <a16:creationId xmlns:a16="http://schemas.microsoft.com/office/drawing/2014/main" xmlns="" id="{986F7B37-1BBB-493B-B612-6564A88357ED}"/>
              </a:ext>
            </a:extLst>
          </p:cNvPr>
          <p:cNvSpPr>
            <a:spLocks noGrp="1"/>
          </p:cNvSpPr>
          <p:nvPr>
            <p:ph type="sldNum" sz="quarter" idx="12"/>
          </p:nvPr>
        </p:nvSpPr>
        <p:spPr/>
        <p:txBody>
          <a:bodyPr/>
          <a:lstStyle/>
          <a:p>
            <a:fld id="{70A62161-4B57-4F53-91AC-2E008210E807}" type="slidenum">
              <a:rPr lang="en-US" smtClean="0"/>
              <a:t>119</a:t>
            </a:fld>
            <a:endParaRPr lang="en-US"/>
          </a:p>
        </p:txBody>
      </p:sp>
    </p:spTree>
    <p:extLst>
      <p:ext uri="{BB962C8B-B14F-4D97-AF65-F5344CB8AC3E}">
        <p14:creationId xmlns:p14="http://schemas.microsoft.com/office/powerpoint/2010/main" val="174287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FF0000"/>
                </a:solidFill>
              </a:rPr>
              <a:t>1.6. Sources On Ethiopian History : </a:t>
            </a:r>
            <a:br>
              <a:rPr lang="en-US" sz="2400" dirty="0">
                <a:solidFill>
                  <a:srgbClr val="FF0000"/>
                </a:solidFill>
              </a:rPr>
            </a:br>
            <a:r>
              <a:rPr lang="en-US" sz="2400" dirty="0">
                <a:solidFill>
                  <a:srgbClr val="FF0000"/>
                </a:solidFill>
              </a:rPr>
              <a:t>            HAGIOGRAPHIES AND KITABS  </a:t>
            </a:r>
          </a:p>
        </p:txBody>
      </p:sp>
      <p:sp>
        <p:nvSpPr>
          <p:cNvPr id="3" name="Content Placeholder 2"/>
          <p:cNvSpPr>
            <a:spLocks noGrp="1"/>
          </p:cNvSpPr>
          <p:nvPr>
            <p:ph idx="1"/>
          </p:nvPr>
        </p:nvSpPr>
        <p:spPr>
          <a:xfrm>
            <a:off x="487725" y="1467500"/>
            <a:ext cx="8199076" cy="4323700"/>
          </a:xfrm>
        </p:spPr>
        <p:txBody>
          <a:bodyPr>
            <a:normAutofit/>
          </a:bodyPr>
          <a:lstStyle/>
          <a:p>
            <a:pPr algn="just"/>
            <a:r>
              <a:rPr lang="en-US" dirty="0">
                <a:latin typeface="Garamond" panose="02020404030301010803" pitchFamily="18" charset="0"/>
              </a:rPr>
              <a:t>Inscriptions aside, the earliest written Ethiopian material dates from the seventh century A.D. The document was found in Abba </a:t>
            </a:r>
            <a:r>
              <a:rPr lang="en-US" dirty="0" err="1">
                <a:latin typeface="Garamond" panose="02020404030301010803" pitchFamily="18" charset="0"/>
              </a:rPr>
              <a:t>Gerima</a:t>
            </a:r>
            <a:r>
              <a:rPr lang="en-US" dirty="0">
                <a:latin typeface="Garamond" panose="02020404030301010803" pitchFamily="18" charset="0"/>
              </a:rPr>
              <a:t> monastery in </a:t>
            </a:r>
            <a:r>
              <a:rPr lang="en-US" dirty="0" err="1">
                <a:latin typeface="Garamond" panose="02020404030301010803" pitchFamily="18" charset="0"/>
              </a:rPr>
              <a:t>Yeha</a:t>
            </a:r>
            <a:r>
              <a:rPr lang="en-US" dirty="0">
                <a:latin typeface="Garamond" panose="02020404030301010803" pitchFamily="18" charset="0"/>
              </a:rPr>
              <a:t>. This was followed by a manuscript discovered in </a:t>
            </a:r>
            <a:r>
              <a:rPr lang="en-US" dirty="0" err="1">
                <a:latin typeface="Garamond" panose="02020404030301010803" pitchFamily="18" charset="0"/>
              </a:rPr>
              <a:t>Haiq</a:t>
            </a:r>
            <a:r>
              <a:rPr lang="en-US" dirty="0">
                <a:latin typeface="Garamond" panose="02020404030301010803" pitchFamily="18" charset="0"/>
              </a:rPr>
              <a:t> </a:t>
            </a:r>
            <a:r>
              <a:rPr lang="en-US" dirty="0" err="1">
                <a:latin typeface="Garamond" panose="02020404030301010803" pitchFamily="18" charset="0"/>
              </a:rPr>
              <a:t>Istifanos</a:t>
            </a:r>
            <a:r>
              <a:rPr lang="en-US" dirty="0">
                <a:latin typeface="Garamond" panose="02020404030301010803" pitchFamily="18" charset="0"/>
              </a:rPr>
              <a:t> monastery of present day </a:t>
            </a:r>
            <a:r>
              <a:rPr lang="en-US" dirty="0" err="1">
                <a:latin typeface="Garamond" panose="02020404030301010803" pitchFamily="18" charset="0"/>
              </a:rPr>
              <a:t>Wollo</a:t>
            </a:r>
            <a:r>
              <a:rPr lang="en-US" dirty="0">
                <a:latin typeface="Garamond" panose="02020404030301010803" pitchFamily="18" charset="0"/>
              </a:rPr>
              <a:t> in the thirteenth century A.D. The value of manuscripts is essentially religious. Yet, for historians, they have the benefit of providing insights into the country’s past.</a:t>
            </a:r>
          </a:p>
          <a:p>
            <a:pPr algn="just"/>
            <a:r>
              <a:rPr lang="en-US" dirty="0">
                <a:latin typeface="Garamond" panose="02020404030301010803" pitchFamily="18" charset="0"/>
              </a:rPr>
              <a:t> For example, the manuscript cited above contains the list of medieval kings and their history in brief. The largest groups of sources available for medieval Ethiopian history are hagiographies originating from Ethiopian Orthodox Church. Invariably written in </a:t>
            </a:r>
            <a:r>
              <a:rPr lang="en-US" dirty="0" err="1">
                <a:latin typeface="Garamond" panose="02020404030301010803" pitchFamily="18" charset="0"/>
              </a:rPr>
              <a:t>Ge’ez</a:t>
            </a:r>
            <a:r>
              <a:rPr lang="en-US" dirty="0">
                <a:latin typeface="Garamond" panose="02020404030301010803" pitchFamily="18" charset="0"/>
              </a:rPr>
              <a:t>, an important function of hagiographies is enhancing the prestige of saints.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2818DB4-C3DF-4583-A8DA-7DA85DFAFE0C}"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27136530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DB6FD4-CB3D-4B29-B1B2-362526E8097C}"/>
              </a:ext>
            </a:extLst>
          </p:cNvPr>
          <p:cNvSpPr>
            <a:spLocks noGrp="1"/>
          </p:cNvSpPr>
          <p:nvPr>
            <p:ph type="title"/>
          </p:nvPr>
        </p:nvSpPr>
        <p:spPr/>
        <p:txBody>
          <a:bodyPr/>
          <a:lstStyle/>
          <a:p>
            <a:pPr algn="ctr"/>
            <a:r>
              <a:rPr lang="en-US" cap="none" dirty="0"/>
              <a:t/>
            </a:r>
            <a:br>
              <a:rPr lang="en-US" cap="none" dirty="0"/>
            </a:br>
            <a:r>
              <a:rPr lang="en-US" cap="none" dirty="0"/>
              <a:t>Con’t</a:t>
            </a:r>
          </a:p>
        </p:txBody>
      </p:sp>
      <p:sp>
        <p:nvSpPr>
          <p:cNvPr id="3" name="Content Placeholder 2">
            <a:extLst>
              <a:ext uri="{FF2B5EF4-FFF2-40B4-BE49-F238E27FC236}">
                <a16:creationId xmlns:a16="http://schemas.microsoft.com/office/drawing/2014/main" xmlns="" id="{72CC0EEB-B3C1-4892-9C9F-46732B081A20}"/>
              </a:ext>
            </a:extLst>
          </p:cNvPr>
          <p:cNvSpPr>
            <a:spLocks noGrp="1"/>
          </p:cNvSpPr>
          <p:nvPr>
            <p:ph idx="1"/>
          </p:nvPr>
        </p:nvSpPr>
        <p:spPr>
          <a:xfrm>
            <a:off x="228600" y="2015733"/>
            <a:ext cx="8305799" cy="3450613"/>
          </a:xfrm>
        </p:spPr>
        <p:txBody>
          <a:bodyPr>
            <a:noAutofit/>
          </a:bodyPr>
          <a:lstStyle/>
          <a:p>
            <a:pPr algn="just"/>
            <a:r>
              <a:rPr lang="en-US" sz="1400" dirty="0"/>
              <a:t>Emperor Tewodros (r.1855-1868) faced stiff resistance from local powers. In </a:t>
            </a:r>
            <a:r>
              <a:rPr lang="en-US" sz="1400" dirty="0" err="1"/>
              <a:t>Gojjam</a:t>
            </a:r>
            <a:r>
              <a:rPr lang="en-US" sz="1400" dirty="0"/>
              <a:t> </a:t>
            </a:r>
            <a:r>
              <a:rPr lang="en-US" sz="1400" dirty="0" err="1"/>
              <a:t>Tadla</a:t>
            </a:r>
            <a:r>
              <a:rPr lang="en-US" sz="1400" dirty="0"/>
              <a:t> </a:t>
            </a:r>
            <a:r>
              <a:rPr lang="en-US" sz="1400" dirty="0" err="1"/>
              <a:t>Gwalu</a:t>
            </a:r>
            <a:r>
              <a:rPr lang="en-US" sz="1400" dirty="0"/>
              <a:t>, a member of the local dynasty, remained contender to </a:t>
            </a:r>
            <a:r>
              <a:rPr lang="en-US" sz="1400" dirty="0" err="1"/>
              <a:t>Tewodrosuntil</a:t>
            </a:r>
            <a:r>
              <a:rPr lang="en-US" sz="1400" dirty="0"/>
              <a:t> he was crushed at </a:t>
            </a:r>
            <a:r>
              <a:rPr lang="en-US" sz="1400" dirty="0" err="1"/>
              <a:t>Injbara</a:t>
            </a:r>
            <a:r>
              <a:rPr lang="en-US" sz="1400" dirty="0"/>
              <a:t>. In </a:t>
            </a:r>
            <a:r>
              <a:rPr lang="en-US" sz="1400" dirty="0" err="1"/>
              <a:t>Walqayt</a:t>
            </a:r>
            <a:r>
              <a:rPr lang="en-US" sz="1400" dirty="0"/>
              <a:t>, Tiso/</a:t>
            </a:r>
            <a:r>
              <a:rPr lang="en-US" sz="1400" dirty="0" err="1"/>
              <a:t>Tasew</a:t>
            </a:r>
            <a:r>
              <a:rPr lang="en-US" sz="1400" dirty="0"/>
              <a:t> </a:t>
            </a:r>
            <a:r>
              <a:rPr lang="en-US" sz="1400" dirty="0" err="1"/>
              <a:t>Gobaze</a:t>
            </a:r>
            <a:r>
              <a:rPr lang="en-US" sz="1400" dirty="0"/>
              <a:t> threatened his authority to the level of once even occupying Gondar. In </a:t>
            </a:r>
            <a:r>
              <a:rPr lang="en-US" sz="1400" dirty="0" err="1"/>
              <a:t>Lasta</a:t>
            </a:r>
            <a:r>
              <a:rPr lang="en-US" sz="1400" dirty="0"/>
              <a:t>, Wag Shum </a:t>
            </a:r>
            <a:r>
              <a:rPr lang="en-US" sz="1400" dirty="0" err="1"/>
              <a:t>GobazeGabramadhin</a:t>
            </a:r>
            <a:r>
              <a:rPr lang="en-US" sz="1400" dirty="0"/>
              <a:t> later Emperor </a:t>
            </a:r>
            <a:r>
              <a:rPr lang="en-US" sz="1400" dirty="0" err="1"/>
              <a:t>Takla</a:t>
            </a:r>
            <a:r>
              <a:rPr lang="en-US" sz="1400" dirty="0"/>
              <a:t>-Giyorgis (r. 1868-1871) raised the standard of rebellion after he had seen his own father executed by Tewodros. In </a:t>
            </a:r>
            <a:r>
              <a:rPr lang="en-US" sz="1400" dirty="0" err="1"/>
              <a:t>Shawa</a:t>
            </a:r>
            <a:r>
              <a:rPr lang="en-US" sz="1400" dirty="0"/>
              <a:t>, </a:t>
            </a:r>
            <a:r>
              <a:rPr lang="en-US" sz="1400" dirty="0" err="1"/>
              <a:t>Sayfu</a:t>
            </a:r>
            <a:r>
              <a:rPr lang="en-US" sz="1400" dirty="0"/>
              <a:t> </a:t>
            </a:r>
            <a:r>
              <a:rPr lang="en-US" sz="1400" dirty="0" err="1"/>
              <a:t>Sahla-Sellase</a:t>
            </a:r>
            <a:r>
              <a:rPr lang="en-US" sz="1400" dirty="0"/>
              <a:t> and </a:t>
            </a:r>
            <a:r>
              <a:rPr lang="en-US" sz="1400" dirty="0" err="1"/>
              <a:t>Bazabeh</a:t>
            </a:r>
            <a:r>
              <a:rPr lang="en-US" sz="1400" dirty="0"/>
              <a:t>, the man whom Tewodros himself had appointed made open resistance. Similarly, in </a:t>
            </a:r>
            <a:r>
              <a:rPr lang="en-US" sz="1400" dirty="0" err="1"/>
              <a:t>Wallo</a:t>
            </a:r>
            <a:r>
              <a:rPr lang="en-US" sz="1400" dirty="0"/>
              <a:t>, </a:t>
            </a:r>
            <a:r>
              <a:rPr lang="en-US" sz="1400" dirty="0" err="1"/>
              <a:t>Dejjach</a:t>
            </a:r>
            <a:r>
              <a:rPr lang="en-US" sz="1400" dirty="0"/>
              <a:t> </a:t>
            </a:r>
            <a:r>
              <a:rPr lang="en-US" sz="1400" dirty="0" err="1"/>
              <a:t>Liban</a:t>
            </a:r>
            <a:r>
              <a:rPr lang="en-US" sz="1400" dirty="0"/>
              <a:t> </a:t>
            </a:r>
            <a:r>
              <a:rPr lang="en-US" sz="1400" dirty="0" err="1"/>
              <a:t>Amade</a:t>
            </a:r>
            <a:r>
              <a:rPr lang="en-US" sz="1400" dirty="0"/>
              <a:t> the emperor's appointee, joined by an even stronger opponent, </a:t>
            </a:r>
            <a:r>
              <a:rPr lang="en-US" sz="1400" dirty="0" err="1"/>
              <a:t>Amade</a:t>
            </a:r>
            <a:r>
              <a:rPr lang="en-US" sz="1400" dirty="0"/>
              <a:t> Bashir, who remained Tewodros's </a:t>
            </a:r>
            <a:r>
              <a:rPr lang="en-US" sz="1400" dirty="0" err="1"/>
              <a:t>rivalalong</a:t>
            </a:r>
            <a:r>
              <a:rPr lang="en-US" sz="1400" dirty="0"/>
              <a:t> with Adare </a:t>
            </a:r>
            <a:r>
              <a:rPr lang="en-US" sz="1400" dirty="0" err="1"/>
              <a:t>Bille</a:t>
            </a:r>
            <a:r>
              <a:rPr lang="en-US" sz="1400" dirty="0"/>
              <a:t> and </a:t>
            </a:r>
            <a:r>
              <a:rPr lang="en-US" sz="1400" dirty="0" err="1"/>
              <a:t>Warqit</a:t>
            </a:r>
            <a:r>
              <a:rPr lang="en-US" sz="1400" dirty="0"/>
              <a:t> &amp; </a:t>
            </a:r>
            <a:r>
              <a:rPr lang="en-US" sz="1400" dirty="0" err="1"/>
              <a:t>Mastawit</a:t>
            </a:r>
            <a:r>
              <a:rPr lang="en-US" sz="1400" dirty="0"/>
              <a:t>. </a:t>
            </a:r>
            <a:r>
              <a:rPr lang="en-US" sz="1400" dirty="0" err="1"/>
              <a:t>Niguse</a:t>
            </a:r>
            <a:r>
              <a:rPr lang="en-US" sz="1400" dirty="0"/>
              <a:t> and </a:t>
            </a:r>
            <a:r>
              <a:rPr lang="en-US" sz="1400" dirty="0" err="1"/>
              <a:t>Tassama</a:t>
            </a:r>
            <a:r>
              <a:rPr lang="en-US" sz="1400" dirty="0"/>
              <a:t> </a:t>
            </a:r>
            <a:r>
              <a:rPr lang="en-US" sz="1400" dirty="0" err="1"/>
              <a:t>Waldamicha'el</a:t>
            </a:r>
            <a:r>
              <a:rPr lang="en-US" sz="1400" dirty="0"/>
              <a:t> of </a:t>
            </a:r>
            <a:r>
              <a:rPr lang="en-US" sz="1400" dirty="0" err="1"/>
              <a:t>Simen</a:t>
            </a:r>
            <a:r>
              <a:rPr lang="en-US" sz="1400" dirty="0"/>
              <a:t> also posed serious challenges up on Tewodros. In 1867, the growing oppositions from his rivals forced Emperor Tewodros, who had dreamt of uniting Ethiopia, to retreat and establish his last stronghold in </a:t>
            </a:r>
            <a:r>
              <a:rPr lang="en-US" sz="1400" dirty="0" err="1"/>
              <a:t>Maqdela</a:t>
            </a:r>
            <a:r>
              <a:rPr lang="en-US" sz="1400" dirty="0"/>
              <a:t>. In addition, in the military expedition of the British to </a:t>
            </a:r>
            <a:r>
              <a:rPr lang="en-US" sz="1400" dirty="0" err="1"/>
              <a:t>Maqdela</a:t>
            </a:r>
            <a:r>
              <a:rPr lang="en-US" sz="1400" dirty="0"/>
              <a:t> in the late 1867, </a:t>
            </a:r>
            <a:r>
              <a:rPr lang="en-US" sz="1400" dirty="0" err="1"/>
              <a:t>Bezbez</a:t>
            </a:r>
            <a:r>
              <a:rPr lang="en-US" sz="1400" dirty="0"/>
              <a:t> </a:t>
            </a:r>
            <a:r>
              <a:rPr lang="en-US" sz="1400" dirty="0" err="1"/>
              <a:t>Kasa</a:t>
            </a:r>
            <a:r>
              <a:rPr lang="en-US" sz="1400" dirty="0"/>
              <a:t> </a:t>
            </a:r>
            <a:r>
              <a:rPr lang="en-US" sz="1400" dirty="0" err="1"/>
              <a:t>Mercha</a:t>
            </a:r>
            <a:r>
              <a:rPr lang="en-US" sz="1400" dirty="0"/>
              <a:t>(</a:t>
            </a:r>
            <a:r>
              <a:rPr lang="en-US" sz="1400" dirty="0" err="1"/>
              <a:t>Yohannis</a:t>
            </a:r>
            <a:r>
              <a:rPr lang="en-US" sz="1400" dirty="0"/>
              <a:t> IV) gave guidance and material support to the British troops. He also received a large quantity of firearms from General Robert Napier, the commander of British expedition</a:t>
            </a:r>
          </a:p>
          <a:p>
            <a:pPr algn="just"/>
            <a:endParaRPr lang="en-US" sz="1400" dirty="0"/>
          </a:p>
        </p:txBody>
      </p:sp>
      <p:sp>
        <p:nvSpPr>
          <p:cNvPr id="4" name="Slide Number Placeholder 3">
            <a:extLst>
              <a:ext uri="{FF2B5EF4-FFF2-40B4-BE49-F238E27FC236}">
                <a16:creationId xmlns:a16="http://schemas.microsoft.com/office/drawing/2014/main" xmlns="" id="{F6BB8257-1C9E-4387-9D28-CBBC8A7F60C2}"/>
              </a:ext>
            </a:extLst>
          </p:cNvPr>
          <p:cNvSpPr>
            <a:spLocks noGrp="1"/>
          </p:cNvSpPr>
          <p:nvPr>
            <p:ph type="sldNum" sz="quarter" idx="12"/>
          </p:nvPr>
        </p:nvSpPr>
        <p:spPr/>
        <p:txBody>
          <a:bodyPr/>
          <a:lstStyle/>
          <a:p>
            <a:fld id="{70A62161-4B57-4F53-91AC-2E008210E807}" type="slidenum">
              <a:rPr lang="en-US" smtClean="0"/>
              <a:t>120</a:t>
            </a:fld>
            <a:endParaRPr lang="en-US"/>
          </a:p>
        </p:txBody>
      </p:sp>
    </p:spTree>
    <p:extLst>
      <p:ext uri="{BB962C8B-B14F-4D97-AF65-F5344CB8AC3E}">
        <p14:creationId xmlns:p14="http://schemas.microsoft.com/office/powerpoint/2010/main" val="205118679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A7BA1-6C58-4558-B5A3-FC384A2E2919}"/>
              </a:ext>
            </a:extLst>
          </p:cNvPr>
          <p:cNvSpPr>
            <a:spLocks noGrp="1"/>
          </p:cNvSpPr>
          <p:nvPr>
            <p:ph type="title"/>
          </p:nvPr>
        </p:nvSpPr>
        <p:spPr>
          <a:xfrm>
            <a:off x="1443491" y="804521"/>
            <a:ext cx="6571343" cy="587134"/>
          </a:xfrm>
        </p:spPr>
        <p:txBody>
          <a:bodyPr/>
          <a:lstStyle/>
          <a:p>
            <a:pPr algn="ctr"/>
            <a:r>
              <a:rPr lang="en-US" cap="none" dirty="0"/>
              <a:t>Con’t</a:t>
            </a:r>
          </a:p>
        </p:txBody>
      </p:sp>
      <p:sp>
        <p:nvSpPr>
          <p:cNvPr id="3" name="Content Placeholder 2">
            <a:extLst>
              <a:ext uri="{FF2B5EF4-FFF2-40B4-BE49-F238E27FC236}">
                <a16:creationId xmlns:a16="http://schemas.microsoft.com/office/drawing/2014/main" xmlns="" id="{C1B2D9D2-DCB2-42BA-9A79-56E57635C9AC}"/>
              </a:ext>
            </a:extLst>
          </p:cNvPr>
          <p:cNvSpPr>
            <a:spLocks noGrp="1"/>
          </p:cNvSpPr>
          <p:nvPr>
            <p:ph idx="1"/>
          </p:nvPr>
        </p:nvSpPr>
        <p:spPr>
          <a:xfrm>
            <a:off x="152400" y="1600200"/>
            <a:ext cx="8583929" cy="4453279"/>
          </a:xfrm>
        </p:spPr>
        <p:txBody>
          <a:bodyPr>
            <a:noAutofit/>
          </a:bodyPr>
          <a:lstStyle/>
          <a:p>
            <a:pPr algn="just"/>
            <a:r>
              <a:rPr lang="en-US" sz="1400" dirty="0"/>
              <a:t>Following the death of emperor Tewodros in 1868, a war broke out for emperorship. Three contenders for the throne namely </a:t>
            </a:r>
            <a:r>
              <a:rPr lang="en-US" sz="1400" dirty="0" err="1"/>
              <a:t>Wagshum</a:t>
            </a:r>
            <a:r>
              <a:rPr lang="en-US" sz="1400" dirty="0"/>
              <a:t> </a:t>
            </a:r>
            <a:r>
              <a:rPr lang="en-US" sz="1400" dirty="0" err="1"/>
              <a:t>Gobeze</a:t>
            </a:r>
            <a:r>
              <a:rPr lang="en-US" sz="1400" dirty="0"/>
              <a:t> of </a:t>
            </a:r>
            <a:r>
              <a:rPr lang="en-US" sz="1400" dirty="0" err="1"/>
              <a:t>Lasta</a:t>
            </a:r>
            <a:r>
              <a:rPr lang="en-US" sz="1400" dirty="0"/>
              <a:t>, Ras </a:t>
            </a:r>
            <a:r>
              <a:rPr lang="en-US" sz="1400" dirty="0" err="1"/>
              <a:t>Kasa</a:t>
            </a:r>
            <a:r>
              <a:rPr lang="en-US" sz="1400" dirty="0"/>
              <a:t> </a:t>
            </a:r>
            <a:r>
              <a:rPr lang="en-US" sz="1400" dirty="0" err="1"/>
              <a:t>Mercha</a:t>
            </a:r>
            <a:r>
              <a:rPr lang="en-US" sz="1400" dirty="0"/>
              <a:t> of Tigray and </a:t>
            </a:r>
            <a:r>
              <a:rPr lang="en-US" sz="1400" dirty="0" err="1"/>
              <a:t>Nigus</a:t>
            </a:r>
            <a:r>
              <a:rPr lang="en-US" sz="1400" dirty="0"/>
              <a:t> </a:t>
            </a:r>
            <a:r>
              <a:rPr lang="en-US" sz="1400" dirty="0" err="1"/>
              <a:t>Menilek</a:t>
            </a:r>
            <a:r>
              <a:rPr lang="en-US" sz="1400" dirty="0"/>
              <a:t> of </a:t>
            </a:r>
            <a:r>
              <a:rPr lang="en-US" sz="1400" dirty="0" err="1"/>
              <a:t>Shawa</a:t>
            </a:r>
            <a:r>
              <a:rPr lang="en-US" sz="1400" dirty="0"/>
              <a:t> aspired to be emperors. In fact, they reigned in that order with the throne names </a:t>
            </a:r>
            <a:r>
              <a:rPr lang="en-US" sz="1400" dirty="0" err="1"/>
              <a:t>Takla-Giorgis</a:t>
            </a:r>
            <a:r>
              <a:rPr lang="en-US" sz="1400" dirty="0"/>
              <a:t> (r.1868-71), </a:t>
            </a:r>
            <a:r>
              <a:rPr lang="en-US" sz="1400" dirty="0" err="1"/>
              <a:t>Yohannis</a:t>
            </a:r>
            <a:r>
              <a:rPr lang="en-US" sz="1400" dirty="0"/>
              <a:t> (r.1872-89) and </a:t>
            </a:r>
            <a:r>
              <a:rPr lang="en-US" sz="1400" dirty="0" err="1"/>
              <a:t>Menilek</a:t>
            </a:r>
            <a:r>
              <a:rPr lang="en-US" sz="1400" dirty="0"/>
              <a:t> II (r.1889-1913). Like Tewodros, </a:t>
            </a:r>
            <a:r>
              <a:rPr lang="en-US" sz="1400" dirty="0" err="1"/>
              <a:t>Yohannis</a:t>
            </a:r>
            <a:r>
              <a:rPr lang="en-US" sz="1400" dirty="0"/>
              <a:t> faced challenges from power contenders from </a:t>
            </a:r>
            <a:r>
              <a:rPr lang="en-US" sz="1400" dirty="0" err="1"/>
              <a:t>Gojjam</a:t>
            </a:r>
            <a:r>
              <a:rPr lang="en-US" sz="1400" dirty="0"/>
              <a:t>, Gondar, </a:t>
            </a:r>
            <a:r>
              <a:rPr lang="en-US" sz="1400" dirty="0" err="1"/>
              <a:t>Yejju</a:t>
            </a:r>
            <a:r>
              <a:rPr lang="en-US" sz="1400" dirty="0"/>
              <a:t>, </a:t>
            </a:r>
            <a:r>
              <a:rPr lang="en-US" sz="1400" dirty="0" err="1"/>
              <a:t>Hamasen</a:t>
            </a:r>
            <a:r>
              <a:rPr lang="en-US" sz="1400" dirty="0"/>
              <a:t> and </a:t>
            </a:r>
            <a:r>
              <a:rPr lang="en-US" sz="1400" dirty="0" err="1"/>
              <a:t>Shawa</a:t>
            </a:r>
            <a:r>
              <a:rPr lang="en-US" sz="1400" dirty="0"/>
              <a:t>. In </a:t>
            </a:r>
            <a:r>
              <a:rPr lang="en-US" sz="1400" dirty="0" err="1"/>
              <a:t>Gojjam</a:t>
            </a:r>
            <a:r>
              <a:rPr lang="en-US" sz="1400" dirty="0"/>
              <a:t>, Adal </a:t>
            </a:r>
            <a:r>
              <a:rPr lang="en-US" sz="1400" dirty="0" err="1"/>
              <a:t>Tasama</a:t>
            </a:r>
            <a:r>
              <a:rPr lang="en-US" sz="1400" dirty="0"/>
              <a:t> (</a:t>
            </a:r>
            <a:r>
              <a:rPr lang="en-US" sz="1400" dirty="0" err="1"/>
              <a:t>Nigus</a:t>
            </a:r>
            <a:r>
              <a:rPr lang="en-US" sz="1400" dirty="0"/>
              <a:t> </a:t>
            </a:r>
            <a:r>
              <a:rPr lang="en-US" sz="1400" dirty="0" err="1"/>
              <a:t>Tekle-Haymanot</a:t>
            </a:r>
            <a:r>
              <a:rPr lang="en-US" sz="1400" dirty="0"/>
              <a:t>) assumed power by killing his contender </a:t>
            </a:r>
            <a:r>
              <a:rPr lang="en-US" sz="1400" dirty="0" err="1"/>
              <a:t>Dasta</a:t>
            </a:r>
            <a:r>
              <a:rPr lang="en-US" sz="1400" dirty="0"/>
              <a:t> </a:t>
            </a:r>
            <a:r>
              <a:rPr lang="en-US" sz="1400" dirty="0" err="1"/>
              <a:t>Tadla</a:t>
            </a:r>
            <a:r>
              <a:rPr lang="en-US" sz="1400" dirty="0"/>
              <a:t>, although </a:t>
            </a:r>
            <a:r>
              <a:rPr lang="en-US" sz="1400" dirty="0" err="1"/>
              <a:t>Yohannis</a:t>
            </a:r>
            <a:r>
              <a:rPr lang="en-US" sz="1400" dirty="0"/>
              <a:t> tolerated his regional dynasty. The strongest regional challenger of Emperor </a:t>
            </a:r>
            <a:r>
              <a:rPr lang="en-US" sz="1400" dirty="0" err="1"/>
              <a:t>Yohannis</a:t>
            </a:r>
            <a:r>
              <a:rPr lang="en-US" sz="1400" dirty="0"/>
              <a:t> was </a:t>
            </a:r>
            <a:r>
              <a:rPr lang="en-US" sz="1400" dirty="0" err="1"/>
              <a:t>Menilek</a:t>
            </a:r>
            <a:r>
              <a:rPr lang="en-US" sz="1400" dirty="0"/>
              <a:t> II of </a:t>
            </a:r>
            <a:r>
              <a:rPr lang="en-US" sz="1400" dirty="0" err="1"/>
              <a:t>Shawa</a:t>
            </a:r>
            <a:r>
              <a:rPr lang="en-US" sz="1400" dirty="0"/>
              <a:t>. </a:t>
            </a:r>
            <a:r>
              <a:rPr lang="en-US" sz="1400" dirty="0" err="1"/>
              <a:t>Menilek</a:t>
            </a:r>
            <a:r>
              <a:rPr lang="en-US" sz="1400" dirty="0"/>
              <a:t> was calling himself king of kings, expanding his territories towards </a:t>
            </a:r>
            <a:r>
              <a:rPr lang="en-US" sz="1400" dirty="0" err="1"/>
              <a:t>Wallo</a:t>
            </a:r>
            <a:r>
              <a:rPr lang="en-US" sz="1400" dirty="0"/>
              <a:t> and contacting foreign countries independently. This serious rival also did not pay tribute. </a:t>
            </a:r>
            <a:r>
              <a:rPr lang="en-US" sz="1400" dirty="0" err="1"/>
              <a:t>Yohannis</a:t>
            </a:r>
            <a:r>
              <a:rPr lang="en-US" sz="1400" dirty="0"/>
              <a:t> did not tolerate him but his confrontation with Egyptian compelled him to postpone his decisive war with </a:t>
            </a:r>
            <a:r>
              <a:rPr lang="en-US" sz="1400" dirty="0" err="1"/>
              <a:t>Menilek</a:t>
            </a:r>
            <a:r>
              <a:rPr lang="en-US" sz="1400" dirty="0"/>
              <a:t>. In 1878, peace initiatives came from </a:t>
            </a:r>
            <a:r>
              <a:rPr lang="en-US" sz="1400" dirty="0" err="1"/>
              <a:t>Menilek</a:t>
            </a:r>
            <a:r>
              <a:rPr lang="en-US" sz="1400" dirty="0"/>
              <a:t> because of the probably military superiority of </a:t>
            </a:r>
            <a:r>
              <a:rPr lang="en-US" sz="1400" dirty="0" err="1"/>
              <a:t>Yohannis</a:t>
            </a:r>
            <a:r>
              <a:rPr lang="en-US" sz="1400" dirty="0"/>
              <a:t>. This was concluded at </a:t>
            </a:r>
            <a:r>
              <a:rPr lang="en-US" sz="1400" dirty="0" err="1"/>
              <a:t>Liche</a:t>
            </a:r>
            <a:r>
              <a:rPr lang="en-US" sz="1400" dirty="0"/>
              <a:t> Agreement on which </a:t>
            </a:r>
            <a:r>
              <a:rPr lang="en-US" sz="1400" dirty="0" err="1"/>
              <a:t>Menilek</a:t>
            </a:r>
            <a:r>
              <a:rPr lang="en-US" sz="1400" dirty="0"/>
              <a:t> agreed to pay tribute, drop the title of King of Kings, and stop his independent dealing with foreign powers. However, both </a:t>
            </a:r>
            <a:r>
              <a:rPr lang="en-US" sz="1400" dirty="0" err="1"/>
              <a:t>Tekle-Haymanot</a:t>
            </a:r>
            <a:r>
              <a:rPr lang="en-US" sz="1400" dirty="0"/>
              <a:t> and </a:t>
            </a:r>
            <a:r>
              <a:rPr lang="en-US" sz="1400" dirty="0" err="1"/>
              <a:t>Menilek</a:t>
            </a:r>
            <a:r>
              <a:rPr lang="en-US" sz="1400" dirty="0"/>
              <a:t> did not remain loyal to Emperor </a:t>
            </a:r>
            <a:r>
              <a:rPr lang="en-US" sz="1400" dirty="0" err="1"/>
              <a:t>Yohannis</a:t>
            </a:r>
            <a:r>
              <a:rPr lang="en-US" sz="1400" dirty="0"/>
              <a:t>. For instance, in 1888, they made a plot on the emperor when he was troubled by simultaneous aggression from the Italians and Mahdists. However, despite the continuing challenges of regional forces, </a:t>
            </a:r>
            <a:r>
              <a:rPr lang="en-US" sz="1400" dirty="0" err="1"/>
              <a:t>Yohannis</a:t>
            </a:r>
            <a:r>
              <a:rPr lang="en-US" sz="1400" dirty="0"/>
              <a:t> was able to maintain his sovereignty until his death at </a:t>
            </a:r>
            <a:r>
              <a:rPr lang="en-US" sz="1400" dirty="0" err="1"/>
              <a:t>Metema</a:t>
            </a:r>
            <a:r>
              <a:rPr lang="en-US" sz="1400" dirty="0"/>
              <a:t> in the battle with the Mahdists in 1889.</a:t>
            </a:r>
          </a:p>
          <a:p>
            <a:pPr algn="just"/>
            <a:endParaRPr lang="en-US" sz="1400" dirty="0"/>
          </a:p>
        </p:txBody>
      </p:sp>
      <p:sp>
        <p:nvSpPr>
          <p:cNvPr id="4" name="Slide Number Placeholder 3">
            <a:extLst>
              <a:ext uri="{FF2B5EF4-FFF2-40B4-BE49-F238E27FC236}">
                <a16:creationId xmlns:a16="http://schemas.microsoft.com/office/drawing/2014/main" xmlns="" id="{F0BEFF87-BFB2-4DA5-A732-36C1D7ACEF98}"/>
              </a:ext>
            </a:extLst>
          </p:cNvPr>
          <p:cNvSpPr>
            <a:spLocks noGrp="1"/>
          </p:cNvSpPr>
          <p:nvPr>
            <p:ph type="sldNum" sz="quarter" idx="12"/>
          </p:nvPr>
        </p:nvSpPr>
        <p:spPr/>
        <p:txBody>
          <a:bodyPr/>
          <a:lstStyle/>
          <a:p>
            <a:fld id="{70A62161-4B57-4F53-91AC-2E008210E807}" type="slidenum">
              <a:rPr lang="en-US" smtClean="0"/>
              <a:t>121</a:t>
            </a:fld>
            <a:endParaRPr lang="en-US"/>
          </a:p>
        </p:txBody>
      </p:sp>
    </p:spTree>
    <p:extLst>
      <p:ext uri="{BB962C8B-B14F-4D97-AF65-F5344CB8AC3E}">
        <p14:creationId xmlns:p14="http://schemas.microsoft.com/office/powerpoint/2010/main" val="5634585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B42685-B1DF-4A3D-BE2D-CD9D6D067518}"/>
              </a:ext>
            </a:extLst>
          </p:cNvPr>
          <p:cNvSpPr>
            <a:spLocks noGrp="1"/>
          </p:cNvSpPr>
          <p:nvPr>
            <p:ph type="title"/>
          </p:nvPr>
        </p:nvSpPr>
        <p:spPr>
          <a:xfrm>
            <a:off x="1600200" y="1447800"/>
            <a:ext cx="6571343" cy="643280"/>
          </a:xfrm>
        </p:spPr>
        <p:txBody>
          <a:bodyPr>
            <a:normAutofit fontScale="90000"/>
          </a:bodyPr>
          <a:lstStyle/>
          <a:p>
            <a:r>
              <a:rPr lang="en-US" cap="none" dirty="0"/>
              <a:t>The Making Of Modern Ethiopian State</a:t>
            </a:r>
            <a:br>
              <a:rPr lang="en-US" cap="none" dirty="0"/>
            </a:br>
            <a:endParaRPr lang="en-US" dirty="0"/>
          </a:p>
        </p:txBody>
      </p:sp>
      <p:sp>
        <p:nvSpPr>
          <p:cNvPr id="3" name="Content Placeholder 2">
            <a:extLst>
              <a:ext uri="{FF2B5EF4-FFF2-40B4-BE49-F238E27FC236}">
                <a16:creationId xmlns:a16="http://schemas.microsoft.com/office/drawing/2014/main" xmlns="" id="{B0B20824-69A2-4562-BF1C-D67DB4C81904}"/>
              </a:ext>
            </a:extLst>
          </p:cNvPr>
          <p:cNvSpPr>
            <a:spLocks noGrp="1"/>
          </p:cNvSpPr>
          <p:nvPr>
            <p:ph idx="1"/>
          </p:nvPr>
        </p:nvSpPr>
        <p:spPr>
          <a:xfrm>
            <a:off x="152400" y="1587924"/>
            <a:ext cx="8686800" cy="4471104"/>
          </a:xfrm>
        </p:spPr>
        <p:txBody>
          <a:bodyPr>
            <a:noAutofit/>
          </a:bodyPr>
          <a:lstStyle/>
          <a:p>
            <a:pPr algn="just"/>
            <a:endParaRPr lang="en-US" sz="1600" dirty="0"/>
          </a:p>
          <a:p>
            <a:pPr algn="just"/>
            <a:r>
              <a:rPr lang="en-US" sz="1600" dirty="0"/>
              <a:t>Process of territorial expansion &amp; making of modern Ethiopia conducted from early 1870s to 1900.</a:t>
            </a:r>
          </a:p>
          <a:p>
            <a:pPr algn="just"/>
            <a:r>
              <a:rPr lang="en-US" sz="1600" dirty="0"/>
              <a:t>it was territorial competition with the plan of resource control and empire building. </a:t>
            </a:r>
          </a:p>
          <a:p>
            <a:pPr algn="just"/>
            <a:r>
              <a:rPr lang="en-US" sz="1600" dirty="0"/>
              <a:t>The difference was the level of their strength, ambition and foreign relations. Quite better in this case were states that existed in the northern and central Ethiopia who were able to establish military strength by exploiting their access to the sea and relations with colonial powers. As indicated above, Tewodros II, </a:t>
            </a:r>
            <a:r>
              <a:rPr lang="en-US" sz="1600" dirty="0" err="1"/>
              <a:t>Yohannis</a:t>
            </a:r>
            <a:r>
              <a:rPr lang="en-US" sz="1600" dirty="0"/>
              <a:t> IV and others made empire formation their project and fought their ways. Yet, the most successful was Emperor </a:t>
            </a:r>
            <a:r>
              <a:rPr lang="en-US" sz="1600" dirty="0" err="1"/>
              <a:t>Menilek</a:t>
            </a:r>
            <a:r>
              <a:rPr lang="en-US" sz="1600" dirty="0"/>
              <a:t> II.</a:t>
            </a:r>
          </a:p>
          <a:p>
            <a:pPr algn="just"/>
            <a:r>
              <a:rPr lang="en-US" sz="1600" dirty="0"/>
              <a:t>The conquest driven by interest to control land and trade routes was not new to </a:t>
            </a:r>
            <a:r>
              <a:rPr lang="en-US" sz="1600" dirty="0" err="1"/>
              <a:t>Menilek</a:t>
            </a:r>
            <a:r>
              <a:rPr lang="en-US" sz="1600" dirty="0"/>
              <a:t> II. What made </a:t>
            </a:r>
            <a:r>
              <a:rPr lang="en-US" sz="1600" dirty="0" err="1"/>
              <a:t>Menilek</a:t>
            </a:r>
            <a:r>
              <a:rPr lang="en-US" sz="1600" dirty="0"/>
              <a:t> expansion new were the intensity and the degree of success. Besides, his conquest coincided with European powers colonial expansion in Africa with whom he concluded partition of territories. The control of resourceful centers that enabled the emperor to build military muscle as well as the determination of his generals mainly Ras </a:t>
            </a:r>
            <a:r>
              <a:rPr lang="en-US" sz="1600" dirty="0" err="1"/>
              <a:t>Gobana</a:t>
            </a:r>
            <a:r>
              <a:rPr lang="en-US" sz="1600" dirty="0"/>
              <a:t> counted for the success.</a:t>
            </a:r>
          </a:p>
        </p:txBody>
      </p:sp>
      <p:sp>
        <p:nvSpPr>
          <p:cNvPr id="4" name="Slide Number Placeholder 3">
            <a:extLst>
              <a:ext uri="{FF2B5EF4-FFF2-40B4-BE49-F238E27FC236}">
                <a16:creationId xmlns:a16="http://schemas.microsoft.com/office/drawing/2014/main" xmlns="" id="{C422AB70-90BB-45D5-AAF1-ECE1E0809DFB}"/>
              </a:ext>
            </a:extLst>
          </p:cNvPr>
          <p:cNvSpPr>
            <a:spLocks noGrp="1"/>
          </p:cNvSpPr>
          <p:nvPr>
            <p:ph type="sldNum" sz="quarter" idx="12"/>
          </p:nvPr>
        </p:nvSpPr>
        <p:spPr/>
        <p:txBody>
          <a:bodyPr/>
          <a:lstStyle/>
          <a:p>
            <a:fld id="{70A62161-4B57-4F53-91AC-2E008210E807}" type="slidenum">
              <a:rPr lang="en-US" smtClean="0"/>
              <a:t>122</a:t>
            </a:fld>
            <a:endParaRPr lang="en-US"/>
          </a:p>
        </p:txBody>
      </p:sp>
    </p:spTree>
    <p:extLst>
      <p:ext uri="{BB962C8B-B14F-4D97-AF65-F5344CB8AC3E}">
        <p14:creationId xmlns:p14="http://schemas.microsoft.com/office/powerpoint/2010/main" val="58745519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B2533-6850-452C-8DF6-D4878CAF0962}"/>
              </a:ext>
            </a:extLst>
          </p:cNvPr>
          <p:cNvSpPr>
            <a:spLocks noGrp="1"/>
          </p:cNvSpPr>
          <p:nvPr>
            <p:ph type="title"/>
          </p:nvPr>
        </p:nvSpPr>
        <p:spPr>
          <a:xfrm>
            <a:off x="1443491" y="804521"/>
            <a:ext cx="6571343" cy="587134"/>
          </a:xfrm>
        </p:spPr>
        <p:txBody>
          <a:bodyPr/>
          <a:lstStyle/>
          <a:p>
            <a:r>
              <a:rPr kumimoji="0" lang="en-US" sz="3200" b="0" i="0" u="none" strike="noStrike" kern="1200" cap="none" spc="0" normalizeH="0" baseline="0" noProof="0" dirty="0">
                <a:ln>
                  <a:noFill/>
                </a:ln>
                <a:solidFill>
                  <a:prstClr val="black"/>
                </a:solidFill>
                <a:effectLst/>
                <a:uLnTx/>
                <a:uFillTx/>
                <a:latin typeface="Gill Sans MT" panose="020B0502020104020203"/>
                <a:ea typeface="+mj-ea"/>
                <a:cs typeface="+mj-cs"/>
              </a:rPr>
              <a:t>Con’t</a:t>
            </a:r>
            <a:endParaRPr lang="en-US" dirty="0"/>
          </a:p>
        </p:txBody>
      </p:sp>
      <p:sp>
        <p:nvSpPr>
          <p:cNvPr id="3" name="Content Placeholder 2">
            <a:extLst>
              <a:ext uri="{FF2B5EF4-FFF2-40B4-BE49-F238E27FC236}">
                <a16:creationId xmlns:a16="http://schemas.microsoft.com/office/drawing/2014/main" xmlns="" id="{6F48A40F-6481-4186-978E-3F263D019E84}"/>
              </a:ext>
            </a:extLst>
          </p:cNvPr>
          <p:cNvSpPr>
            <a:spLocks noGrp="1"/>
          </p:cNvSpPr>
          <p:nvPr>
            <p:ph idx="1"/>
          </p:nvPr>
        </p:nvSpPr>
        <p:spPr>
          <a:xfrm>
            <a:off x="228600" y="1447800"/>
            <a:ext cx="8686800" cy="3450613"/>
          </a:xfrm>
        </p:spPr>
        <p:txBody>
          <a:bodyPr>
            <a:noAutofit/>
          </a:bodyPr>
          <a:lstStyle/>
          <a:p>
            <a:pPr algn="just"/>
            <a:r>
              <a:rPr lang="en-US" sz="1600" dirty="0"/>
              <a:t>One causative factor of territorial expansion to resource rich areas was the Great Famine </a:t>
            </a:r>
            <a:r>
              <a:rPr lang="en-US" sz="1600" dirty="0" err="1"/>
              <a:t>kifu</a:t>
            </a:r>
            <a:r>
              <a:rPr lang="en-US" sz="1600" dirty="0"/>
              <a:t> </a:t>
            </a:r>
            <a:r>
              <a:rPr lang="en-US" sz="1600" dirty="0" err="1"/>
              <a:t>Qen</a:t>
            </a:r>
            <a:r>
              <a:rPr lang="en-US" sz="1600" dirty="0"/>
              <a:t> (Evil day) 1888-92. It was the most recalled drought, famine and epidemic in the history of Ethiopia The disaster forced Menelik II to march towards south and southwest for resources.</a:t>
            </a:r>
          </a:p>
          <a:p>
            <a:pPr algn="just"/>
            <a:r>
              <a:rPr lang="en-US" sz="1600" dirty="0"/>
              <a:t>Before 1870s, following his predecessors footsteps, </a:t>
            </a:r>
            <a:r>
              <a:rPr lang="en-US" sz="1600" dirty="0" err="1"/>
              <a:t>Menilek</a:t>
            </a:r>
            <a:r>
              <a:rPr lang="en-US" sz="1600" dirty="0"/>
              <a:t> had already subjugated the </a:t>
            </a:r>
            <a:r>
              <a:rPr lang="en-US" sz="1600" dirty="0" err="1"/>
              <a:t>Tuulamaa</a:t>
            </a:r>
            <a:r>
              <a:rPr lang="en-US" sz="1600" dirty="0"/>
              <a:t> Oromo. Yet, in </a:t>
            </a:r>
            <a:r>
              <a:rPr lang="en-US" sz="1600" dirty="0" err="1"/>
              <a:t>Tuulamaa</a:t>
            </a:r>
            <a:r>
              <a:rPr lang="en-US" sz="1600" dirty="0"/>
              <a:t> and Eastern </a:t>
            </a:r>
            <a:r>
              <a:rPr lang="en-US" sz="1600" dirty="0" err="1"/>
              <a:t>Maccaa</a:t>
            </a:r>
            <a:r>
              <a:rPr lang="en-US" sz="1600" dirty="0"/>
              <a:t> territories, most defiant of </a:t>
            </a:r>
            <a:r>
              <a:rPr lang="en-US" sz="1600" dirty="0" err="1"/>
              <a:t>Shawan</a:t>
            </a:r>
            <a:r>
              <a:rPr lang="en-US" sz="1600" dirty="0"/>
              <a:t> conquest were </a:t>
            </a:r>
            <a:r>
              <a:rPr lang="en-US" sz="1600" dirty="0" err="1"/>
              <a:t>Tufaa</a:t>
            </a:r>
            <a:r>
              <a:rPr lang="en-US" sz="1600" dirty="0"/>
              <a:t> </a:t>
            </a:r>
            <a:r>
              <a:rPr lang="en-US" sz="1600" dirty="0" err="1"/>
              <a:t>Munaa</a:t>
            </a:r>
            <a:r>
              <a:rPr lang="en-US" sz="1600" dirty="0"/>
              <a:t> of </a:t>
            </a:r>
            <a:r>
              <a:rPr lang="en-US" sz="1600" dirty="0" err="1"/>
              <a:t>Gimbichu</a:t>
            </a:r>
            <a:r>
              <a:rPr lang="en-US" sz="1600" dirty="0"/>
              <a:t>, </a:t>
            </a:r>
            <a:r>
              <a:rPr lang="en-US" sz="1600" dirty="0" err="1"/>
              <a:t>Ashee</a:t>
            </a:r>
            <a:r>
              <a:rPr lang="en-US" sz="1600" dirty="0"/>
              <a:t> </a:t>
            </a:r>
            <a:r>
              <a:rPr lang="en-US" sz="1600" dirty="0" err="1"/>
              <a:t>Anbassaa</a:t>
            </a:r>
            <a:r>
              <a:rPr lang="en-US" sz="1600" dirty="0"/>
              <a:t> of </a:t>
            </a:r>
            <a:r>
              <a:rPr lang="en-US" sz="1600" dirty="0" err="1"/>
              <a:t>Salaalee</a:t>
            </a:r>
            <a:r>
              <a:rPr lang="en-US" sz="1600" dirty="0"/>
              <a:t>, </a:t>
            </a:r>
            <a:r>
              <a:rPr lang="en-US" sz="1600" dirty="0" err="1"/>
              <a:t>Duulaa</a:t>
            </a:r>
            <a:r>
              <a:rPr lang="en-US" sz="1600" dirty="0"/>
              <a:t> </a:t>
            </a:r>
            <a:r>
              <a:rPr lang="en-US" sz="1600" dirty="0" err="1"/>
              <a:t>Ara‟ee</a:t>
            </a:r>
            <a:r>
              <a:rPr lang="en-US" sz="1600" dirty="0"/>
              <a:t> of </a:t>
            </a:r>
            <a:r>
              <a:rPr lang="en-US" sz="1600" dirty="0" err="1"/>
              <a:t>Gullallee</a:t>
            </a:r>
            <a:r>
              <a:rPr lang="en-US" sz="1600" dirty="0"/>
              <a:t>, </a:t>
            </a:r>
            <a:r>
              <a:rPr lang="en-US" sz="1600" dirty="0" err="1"/>
              <a:t>Cangaree</a:t>
            </a:r>
            <a:r>
              <a:rPr lang="en-US" sz="1600" dirty="0"/>
              <a:t> </a:t>
            </a:r>
            <a:r>
              <a:rPr lang="en-US" sz="1600" dirty="0" err="1"/>
              <a:t>Sookilee</a:t>
            </a:r>
            <a:r>
              <a:rPr lang="en-US" sz="1600" dirty="0"/>
              <a:t> and </a:t>
            </a:r>
            <a:r>
              <a:rPr lang="en-US" sz="1600" dirty="0" err="1"/>
              <a:t>Birratuu</a:t>
            </a:r>
            <a:r>
              <a:rPr lang="en-US" sz="1600" dirty="0"/>
              <a:t> </a:t>
            </a:r>
            <a:r>
              <a:rPr lang="en-US" sz="1600" dirty="0" err="1"/>
              <a:t>Goolee</a:t>
            </a:r>
            <a:r>
              <a:rPr lang="en-US" sz="1600" dirty="0"/>
              <a:t> of </a:t>
            </a:r>
            <a:r>
              <a:rPr lang="en-US" sz="1600" dirty="0" err="1"/>
              <a:t>Meettaa</a:t>
            </a:r>
            <a:r>
              <a:rPr lang="en-US" sz="1600" dirty="0"/>
              <a:t> and </a:t>
            </a:r>
            <a:r>
              <a:rPr lang="en-US" sz="1600" dirty="0" err="1"/>
              <a:t>Bachoo,Turee</a:t>
            </a:r>
            <a:r>
              <a:rPr lang="en-US" sz="1600" dirty="0"/>
              <a:t> </a:t>
            </a:r>
            <a:r>
              <a:rPr lang="en-US" sz="1600" dirty="0" err="1"/>
              <a:t>Galatee</a:t>
            </a:r>
            <a:r>
              <a:rPr lang="en-US" sz="1600" dirty="0"/>
              <a:t> of </a:t>
            </a:r>
            <a:r>
              <a:rPr lang="en-US" sz="1600" dirty="0" err="1"/>
              <a:t>Sooddoo</a:t>
            </a:r>
            <a:r>
              <a:rPr lang="en-US" sz="1600" dirty="0"/>
              <a:t>, </a:t>
            </a:r>
            <a:r>
              <a:rPr lang="en-US" sz="1600" dirty="0" err="1"/>
              <a:t>Birratee</a:t>
            </a:r>
            <a:r>
              <a:rPr lang="en-US" sz="1600" dirty="0"/>
              <a:t> </a:t>
            </a:r>
            <a:r>
              <a:rPr lang="en-US" sz="1600" dirty="0" err="1"/>
              <a:t>Waaraa</a:t>
            </a:r>
            <a:r>
              <a:rPr lang="en-US" sz="1600" dirty="0"/>
              <a:t> of </a:t>
            </a:r>
            <a:r>
              <a:rPr lang="en-US" sz="1600" dirty="0" err="1"/>
              <a:t>Kuttaayee</a:t>
            </a:r>
            <a:r>
              <a:rPr lang="en-US" sz="1600" dirty="0"/>
              <a:t> and </a:t>
            </a:r>
            <a:r>
              <a:rPr lang="en-US" sz="1600" dirty="0" err="1"/>
              <a:t>Caboo</a:t>
            </a:r>
            <a:r>
              <a:rPr lang="en-US" sz="1600" dirty="0"/>
              <a:t> chiefs. However, the </a:t>
            </a:r>
            <a:r>
              <a:rPr lang="en-US" sz="1600" dirty="0" err="1"/>
              <a:t>Abbichuu</a:t>
            </a:r>
            <a:r>
              <a:rPr lang="en-US" sz="1600" dirty="0"/>
              <a:t> noble </a:t>
            </a:r>
            <a:r>
              <a:rPr lang="en-US" sz="1600" dirty="0" err="1"/>
              <a:t>Goobana</a:t>
            </a:r>
            <a:r>
              <a:rPr lang="en-US" sz="1600" dirty="0"/>
              <a:t> </a:t>
            </a:r>
            <a:r>
              <a:rPr lang="en-US" sz="1600" dirty="0" err="1"/>
              <a:t>Daaccii</a:t>
            </a:r>
            <a:r>
              <a:rPr lang="en-US" sz="1600" dirty="0"/>
              <a:t> collaborated with </a:t>
            </a:r>
            <a:r>
              <a:rPr lang="en-US" sz="1600" dirty="0" err="1"/>
              <a:t>Menilek</a:t>
            </a:r>
            <a:r>
              <a:rPr lang="en-US" sz="1600" dirty="0"/>
              <a:t> to crush these resistances and conquer </a:t>
            </a:r>
            <a:r>
              <a:rPr lang="en-US" sz="1600" dirty="0" err="1"/>
              <a:t>Ada‟aa</a:t>
            </a:r>
            <a:r>
              <a:rPr lang="en-US" sz="1600" dirty="0"/>
              <a:t> of </a:t>
            </a:r>
            <a:r>
              <a:rPr lang="en-US" sz="1600" dirty="0" err="1"/>
              <a:t>Moojoo</a:t>
            </a:r>
            <a:r>
              <a:rPr lang="en-US" sz="1600" dirty="0"/>
              <a:t> </a:t>
            </a:r>
            <a:r>
              <a:rPr lang="en-US" sz="1600" dirty="0" err="1"/>
              <a:t>Boxora</a:t>
            </a:r>
            <a:r>
              <a:rPr lang="en-US" sz="1600" dirty="0"/>
              <a:t>, </a:t>
            </a:r>
            <a:r>
              <a:rPr lang="en-US" sz="1600" dirty="0" err="1"/>
              <a:t>Bachoo</a:t>
            </a:r>
            <a:r>
              <a:rPr lang="en-US" sz="1600" dirty="0"/>
              <a:t> Shabo </a:t>
            </a:r>
            <a:r>
              <a:rPr lang="en-US" sz="1600" dirty="0" err="1"/>
              <a:t>Borde</a:t>
            </a:r>
            <a:r>
              <a:rPr lang="en-US" sz="1600" dirty="0"/>
              <a:t>, </a:t>
            </a:r>
            <a:r>
              <a:rPr lang="en-US" sz="1600" dirty="0" err="1"/>
              <a:t>Caacaa</a:t>
            </a:r>
            <a:r>
              <a:rPr lang="en-US" sz="1600" dirty="0"/>
              <a:t> of </a:t>
            </a:r>
            <a:r>
              <a:rPr lang="en-US" sz="1600" dirty="0" err="1"/>
              <a:t>Daabee</a:t>
            </a:r>
            <a:r>
              <a:rPr lang="en-US" sz="1600" dirty="0"/>
              <a:t>, </a:t>
            </a:r>
            <a:r>
              <a:rPr lang="en-US" sz="1600" dirty="0" err="1"/>
              <a:t>Cuukkoo</a:t>
            </a:r>
            <a:r>
              <a:rPr lang="en-US" sz="1600" dirty="0"/>
              <a:t> of </a:t>
            </a:r>
            <a:r>
              <a:rPr lang="en-US" sz="1600" dirty="0" err="1"/>
              <a:t>Roobii</a:t>
            </a:r>
            <a:r>
              <a:rPr lang="en-US" sz="1600" dirty="0"/>
              <a:t> </a:t>
            </a:r>
            <a:r>
              <a:rPr lang="en-US" sz="1600" dirty="0" err="1"/>
              <a:t>Garasuu</a:t>
            </a:r>
            <a:r>
              <a:rPr lang="en-US" sz="1600" dirty="0"/>
              <a:t>, </a:t>
            </a:r>
            <a:r>
              <a:rPr lang="en-US" sz="1600" dirty="0" err="1"/>
              <a:t>Eekkaa</a:t>
            </a:r>
            <a:r>
              <a:rPr lang="en-US" sz="1600" dirty="0"/>
              <a:t> of </a:t>
            </a:r>
            <a:r>
              <a:rPr lang="en-US" sz="1600" dirty="0" err="1"/>
              <a:t>Habeebee</a:t>
            </a:r>
            <a:r>
              <a:rPr lang="en-US" sz="1600" dirty="0"/>
              <a:t> </a:t>
            </a:r>
            <a:r>
              <a:rPr lang="en-US" sz="1600" dirty="0" err="1"/>
              <a:t>Tufaa</a:t>
            </a:r>
            <a:r>
              <a:rPr lang="en-US" sz="1600" dirty="0"/>
              <a:t>, </a:t>
            </a:r>
            <a:r>
              <a:rPr lang="en-US" sz="1600" dirty="0" err="1"/>
              <a:t>Jamoo</a:t>
            </a:r>
            <a:r>
              <a:rPr lang="en-US" sz="1600" dirty="0"/>
              <a:t> of </a:t>
            </a:r>
            <a:r>
              <a:rPr lang="en-US" sz="1600" dirty="0" err="1"/>
              <a:t>Tiksee</a:t>
            </a:r>
            <a:r>
              <a:rPr lang="en-US" sz="1600" dirty="0"/>
              <a:t> </a:t>
            </a:r>
            <a:r>
              <a:rPr lang="en-US" sz="1600" dirty="0" err="1"/>
              <a:t>Jimaa</a:t>
            </a:r>
            <a:r>
              <a:rPr lang="en-US" sz="1600" dirty="0"/>
              <a:t>, </a:t>
            </a:r>
            <a:r>
              <a:rPr lang="en-US" sz="1600" dirty="0" err="1"/>
              <a:t>Jiddaa</a:t>
            </a:r>
            <a:r>
              <a:rPr lang="en-US" sz="1600" dirty="0"/>
              <a:t> of </a:t>
            </a:r>
            <a:r>
              <a:rPr lang="en-US" sz="1600" dirty="0" err="1"/>
              <a:t>Dooyyoo</a:t>
            </a:r>
            <a:r>
              <a:rPr lang="en-US" sz="1600" dirty="0"/>
              <a:t>, </a:t>
            </a:r>
            <a:r>
              <a:rPr lang="en-US" sz="1600" dirty="0" err="1"/>
              <a:t>Mandiidaa</a:t>
            </a:r>
            <a:r>
              <a:rPr lang="en-US" sz="1600" dirty="0"/>
              <a:t> of </a:t>
            </a:r>
            <a:r>
              <a:rPr lang="en-US" sz="1600" dirty="0" err="1"/>
              <a:t>Cangi</a:t>
            </a:r>
            <a:r>
              <a:rPr lang="en-US" sz="1600" dirty="0"/>
              <a:t>/</a:t>
            </a:r>
            <a:r>
              <a:rPr lang="en-US" sz="1600" dirty="0" err="1"/>
              <a:t>Gaarii</a:t>
            </a:r>
            <a:r>
              <a:rPr lang="en-US" sz="1600" dirty="0"/>
              <a:t> </a:t>
            </a:r>
            <a:r>
              <a:rPr lang="en-US" sz="1600" dirty="0" err="1"/>
              <a:t>Duufaa</a:t>
            </a:r>
            <a:r>
              <a:rPr lang="en-US" sz="1600" dirty="0"/>
              <a:t>, </a:t>
            </a:r>
            <a:r>
              <a:rPr lang="en-US" sz="1600" dirty="0" err="1"/>
              <a:t>Sooddoo</a:t>
            </a:r>
            <a:r>
              <a:rPr lang="en-US" sz="1600" dirty="0"/>
              <a:t> of </a:t>
            </a:r>
            <a:r>
              <a:rPr lang="en-US" sz="1600" dirty="0" err="1"/>
              <a:t>Tufo</a:t>
            </a:r>
            <a:r>
              <a:rPr lang="en-US" sz="1600" dirty="0"/>
              <a:t> Kalu, </a:t>
            </a:r>
            <a:r>
              <a:rPr lang="en-US" sz="1600" dirty="0" err="1"/>
              <a:t>Sulultaa</a:t>
            </a:r>
            <a:r>
              <a:rPr lang="en-US" sz="1600" dirty="0"/>
              <a:t> of </a:t>
            </a:r>
            <a:r>
              <a:rPr lang="en-US" sz="1600" dirty="0" err="1"/>
              <a:t>Siida</a:t>
            </a:r>
            <a:r>
              <a:rPr lang="en-US" sz="1600" dirty="0"/>
              <a:t> </a:t>
            </a:r>
            <a:r>
              <a:rPr lang="en-US" sz="1600" dirty="0" err="1"/>
              <a:t>Dabalee</a:t>
            </a:r>
            <a:r>
              <a:rPr lang="en-US" sz="1600" dirty="0"/>
              <a:t> </a:t>
            </a:r>
            <a:r>
              <a:rPr lang="en-US" sz="1600" dirty="0" err="1"/>
              <a:t>etc</a:t>
            </a:r>
            <a:endParaRPr lang="en-US" sz="1600" dirty="0"/>
          </a:p>
          <a:p>
            <a:pPr algn="just"/>
            <a:r>
              <a:rPr lang="en-US" sz="1600" dirty="0"/>
              <a:t>In 1875-76, </a:t>
            </a:r>
            <a:r>
              <a:rPr lang="en-US" sz="1600" dirty="0" err="1"/>
              <a:t>Menilek</a:t>
            </a:r>
            <a:r>
              <a:rPr lang="en-US" sz="1600" dirty="0"/>
              <a:t> made campaign towards the Gurage. The northern Gurage, the </a:t>
            </a:r>
            <a:r>
              <a:rPr lang="en-US" sz="1600" dirty="0" err="1"/>
              <a:t>Kistane</a:t>
            </a:r>
            <a:r>
              <a:rPr lang="en-US" sz="1600" dirty="0"/>
              <a:t> peaceful submitted because of their religious affinity, geographical proximity and fear of surrounding </a:t>
            </a:r>
            <a:r>
              <a:rPr lang="en-US" sz="1600" dirty="0" err="1"/>
              <a:t>Sooddoo</a:t>
            </a:r>
            <a:r>
              <a:rPr lang="en-US" sz="1600" dirty="0"/>
              <a:t> Oromo. On the other hand, the western Gurage, led by Hasan </a:t>
            </a:r>
            <a:r>
              <a:rPr lang="en-US" sz="1600" dirty="0" err="1"/>
              <a:t>Enjamo</a:t>
            </a:r>
            <a:r>
              <a:rPr lang="en-US" sz="1600" dirty="0"/>
              <a:t> of </a:t>
            </a:r>
            <a:r>
              <a:rPr lang="en-US" sz="1600" dirty="0" err="1"/>
              <a:t>Qabena</a:t>
            </a:r>
            <a:r>
              <a:rPr lang="en-US" sz="1600" dirty="0"/>
              <a:t> which had elements of Hadiya-Gurage coalition, inflicted a number of defeats on the </a:t>
            </a:r>
            <a:r>
              <a:rPr lang="en-US" sz="1600" dirty="0" err="1"/>
              <a:t>Shawan</a:t>
            </a:r>
            <a:r>
              <a:rPr lang="en-US" sz="1600" dirty="0"/>
              <a:t> forces until </a:t>
            </a:r>
            <a:r>
              <a:rPr lang="en-US" sz="1600" dirty="0" err="1"/>
              <a:t>Menilek's</a:t>
            </a:r>
            <a:r>
              <a:rPr lang="en-US" sz="1600" dirty="0"/>
              <a:t> general, Ras </a:t>
            </a:r>
            <a:r>
              <a:rPr lang="en-US" sz="1600" dirty="0" err="1"/>
              <a:t>Goobanaa</a:t>
            </a:r>
            <a:r>
              <a:rPr lang="en-US" sz="1600" dirty="0"/>
              <a:t> crushed </a:t>
            </a:r>
            <a:r>
              <a:rPr lang="en-US" sz="1600" dirty="0" err="1"/>
              <a:t>Hasan‟s</a:t>
            </a:r>
            <a:r>
              <a:rPr lang="en-US" sz="1600" dirty="0"/>
              <a:t> forces in 1888 at </a:t>
            </a:r>
            <a:r>
              <a:rPr lang="en-US" sz="1600" dirty="0" err="1"/>
              <a:t>Jaldu</a:t>
            </a:r>
            <a:r>
              <a:rPr lang="en-US" sz="1600" dirty="0"/>
              <a:t> </a:t>
            </a:r>
            <a:r>
              <a:rPr lang="en-US" sz="1600" dirty="0" err="1"/>
              <a:t>Meda</a:t>
            </a:r>
            <a:endParaRPr lang="en-US" sz="1600" dirty="0"/>
          </a:p>
          <a:p>
            <a:pPr algn="just"/>
            <a:endParaRPr lang="en-US" sz="1600" dirty="0"/>
          </a:p>
        </p:txBody>
      </p:sp>
      <p:sp>
        <p:nvSpPr>
          <p:cNvPr id="4" name="Slide Number Placeholder 3">
            <a:extLst>
              <a:ext uri="{FF2B5EF4-FFF2-40B4-BE49-F238E27FC236}">
                <a16:creationId xmlns:a16="http://schemas.microsoft.com/office/drawing/2014/main" xmlns="" id="{7B17F457-685F-473F-A014-D57D35BFD7B4}"/>
              </a:ext>
            </a:extLst>
          </p:cNvPr>
          <p:cNvSpPr>
            <a:spLocks noGrp="1"/>
          </p:cNvSpPr>
          <p:nvPr>
            <p:ph type="sldNum" sz="quarter" idx="12"/>
          </p:nvPr>
        </p:nvSpPr>
        <p:spPr/>
        <p:txBody>
          <a:bodyPr/>
          <a:lstStyle/>
          <a:p>
            <a:fld id="{70A62161-4B57-4F53-91AC-2E008210E807}" type="slidenum">
              <a:rPr lang="en-US" smtClean="0"/>
              <a:t>123</a:t>
            </a:fld>
            <a:endParaRPr lang="en-US"/>
          </a:p>
        </p:txBody>
      </p:sp>
    </p:spTree>
    <p:extLst>
      <p:ext uri="{BB962C8B-B14F-4D97-AF65-F5344CB8AC3E}">
        <p14:creationId xmlns:p14="http://schemas.microsoft.com/office/powerpoint/2010/main" val="26405985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BAE6E7B-5C46-4A12-AD91-6E5FE46D538C}"/>
              </a:ext>
            </a:extLst>
          </p:cNvPr>
          <p:cNvSpPr>
            <a:spLocks noGrp="1"/>
          </p:cNvSpPr>
          <p:nvPr>
            <p:ph idx="1"/>
          </p:nvPr>
        </p:nvSpPr>
        <p:spPr>
          <a:xfrm>
            <a:off x="152400" y="1272072"/>
            <a:ext cx="8808675" cy="4786956"/>
          </a:xfrm>
        </p:spPr>
        <p:txBody>
          <a:bodyPr>
            <a:noAutofit/>
          </a:bodyPr>
          <a:lstStyle/>
          <a:p>
            <a:pPr algn="just"/>
            <a:r>
              <a:rPr lang="en-US" sz="1400" dirty="0"/>
              <a:t>In the western side of Gibe River, </a:t>
            </a:r>
            <a:r>
              <a:rPr lang="en-US" sz="1400" dirty="0" err="1"/>
              <a:t>Nigus</a:t>
            </a:r>
            <a:r>
              <a:rPr lang="en-US" sz="1400" dirty="0"/>
              <a:t> </a:t>
            </a:r>
            <a:r>
              <a:rPr lang="en-US" sz="1400" dirty="0" err="1"/>
              <a:t>Tekle-Haymanot</a:t>
            </a:r>
            <a:r>
              <a:rPr lang="en-US" sz="1400" dirty="0"/>
              <a:t> of </a:t>
            </a:r>
            <a:r>
              <a:rPr lang="en-US" sz="1400" dirty="0" err="1"/>
              <a:t>Gojjam</a:t>
            </a:r>
            <a:r>
              <a:rPr lang="en-US" sz="1400" dirty="0"/>
              <a:t> had first established his control in mid 1870s. Yet, </a:t>
            </a:r>
            <a:r>
              <a:rPr lang="en-US" sz="1400" dirty="0" err="1"/>
              <a:t>Horroo</a:t>
            </a:r>
            <a:r>
              <a:rPr lang="en-US" sz="1400" dirty="0"/>
              <a:t> forces led by </a:t>
            </a:r>
            <a:r>
              <a:rPr lang="en-US" sz="1400" dirty="0" err="1"/>
              <a:t>Abishee</a:t>
            </a:r>
            <a:r>
              <a:rPr lang="en-US" sz="1400" dirty="0"/>
              <a:t> </a:t>
            </a:r>
            <a:r>
              <a:rPr lang="en-US" sz="1400" dirty="0" err="1"/>
              <a:t>Garbaa</a:t>
            </a:r>
            <a:r>
              <a:rPr lang="en-US" sz="1400" dirty="0"/>
              <a:t> </a:t>
            </a:r>
            <a:r>
              <a:rPr lang="en-US" sz="1400" dirty="0" err="1"/>
              <a:t>Hurruubaa</a:t>
            </a:r>
            <a:r>
              <a:rPr lang="en-US" sz="1400" dirty="0"/>
              <a:t> overwhelmed </a:t>
            </a:r>
            <a:r>
              <a:rPr lang="en-US" sz="1400" dirty="0" err="1"/>
              <a:t>Gojjamite</a:t>
            </a:r>
            <a:r>
              <a:rPr lang="en-US" sz="1400" dirty="0"/>
              <a:t> forces led by </a:t>
            </a:r>
            <a:r>
              <a:rPr lang="en-US" sz="1400" dirty="0" err="1"/>
              <a:t>Tekle-Haymaanot‟s</a:t>
            </a:r>
            <a:r>
              <a:rPr lang="en-US" sz="1400" dirty="0"/>
              <a:t> commander, Ras </a:t>
            </a:r>
            <a:r>
              <a:rPr lang="en-US" sz="1400" dirty="0" err="1"/>
              <a:t>Darasu</a:t>
            </a:r>
            <a:r>
              <a:rPr lang="en-US" sz="1400" dirty="0"/>
              <a:t> in vicinity of </a:t>
            </a:r>
            <a:r>
              <a:rPr lang="en-US" sz="1400" dirty="0" err="1"/>
              <a:t>Coomman</a:t>
            </a:r>
            <a:r>
              <a:rPr lang="en-US" sz="1400" dirty="0"/>
              <a:t> valley. However, </a:t>
            </a:r>
            <a:r>
              <a:rPr lang="en-US" sz="1400" dirty="0" err="1"/>
              <a:t>Qadiidaa</a:t>
            </a:r>
            <a:r>
              <a:rPr lang="en-US" sz="1400" dirty="0"/>
              <a:t> </a:t>
            </a:r>
            <a:r>
              <a:rPr lang="en-US" sz="1400" dirty="0" err="1"/>
              <a:t>Waannabee</a:t>
            </a:r>
            <a:r>
              <a:rPr lang="en-US" sz="1400" dirty="0"/>
              <a:t> of </a:t>
            </a:r>
            <a:r>
              <a:rPr lang="en-US" sz="1400" dirty="0" err="1"/>
              <a:t>Jimmaa</a:t>
            </a:r>
            <a:r>
              <a:rPr lang="en-US" sz="1400" dirty="0"/>
              <a:t> </a:t>
            </a:r>
            <a:r>
              <a:rPr lang="en-US" sz="1400" dirty="0" err="1"/>
              <a:t>Raaree</a:t>
            </a:r>
            <a:r>
              <a:rPr lang="en-US" sz="1400" dirty="0"/>
              <a:t> persuaded </a:t>
            </a:r>
            <a:r>
              <a:rPr lang="en-US" sz="1400" dirty="0" err="1"/>
              <a:t>Abishee</a:t>
            </a:r>
            <a:r>
              <a:rPr lang="en-US" sz="1400" dirty="0"/>
              <a:t> to surrender after which </a:t>
            </a:r>
            <a:r>
              <a:rPr lang="en-US" sz="1400" dirty="0" err="1"/>
              <a:t>Abishe</a:t>
            </a:r>
            <a:r>
              <a:rPr lang="en-US" sz="1400" dirty="0"/>
              <a:t> was taken through </a:t>
            </a:r>
            <a:r>
              <a:rPr lang="en-US" sz="1400" dirty="0" err="1"/>
              <a:t>Kokor</a:t>
            </a:r>
            <a:r>
              <a:rPr lang="en-US" sz="1400" dirty="0"/>
              <a:t> to prison in </a:t>
            </a:r>
            <a:r>
              <a:rPr lang="en-US" sz="1400" dirty="0" err="1"/>
              <a:t>Gojjam</a:t>
            </a:r>
            <a:r>
              <a:rPr lang="en-US" sz="1400" dirty="0"/>
              <a:t> where it was said he chewed his fingers from anger &amp; frustration and died. </a:t>
            </a:r>
            <a:r>
              <a:rPr lang="en-US" sz="1400" dirty="0" err="1"/>
              <a:t>Gojjamites</a:t>
            </a:r>
            <a:r>
              <a:rPr lang="en-US" sz="1400" dirty="0"/>
              <a:t> then installed </a:t>
            </a:r>
            <a:r>
              <a:rPr lang="en-US" sz="1400" dirty="0" err="1"/>
              <a:t>Abishe‟s</a:t>
            </a:r>
            <a:r>
              <a:rPr lang="en-US" sz="1400" dirty="0"/>
              <a:t> brother, puppet </a:t>
            </a:r>
            <a:r>
              <a:rPr lang="en-US" sz="1400" dirty="0" err="1"/>
              <a:t>Fandalala</a:t>
            </a:r>
            <a:r>
              <a:rPr lang="en-US" sz="1400" dirty="0"/>
              <a:t>. Competition between the </a:t>
            </a:r>
            <a:r>
              <a:rPr lang="en-US" sz="1400" dirty="0" err="1"/>
              <a:t>Gojjame</a:t>
            </a:r>
            <a:r>
              <a:rPr lang="en-US" sz="1400" dirty="0"/>
              <a:t> and the </a:t>
            </a:r>
            <a:r>
              <a:rPr lang="en-US" sz="1400" dirty="0" err="1"/>
              <a:t>Shawan</a:t>
            </a:r>
            <a:r>
              <a:rPr lang="en-US" sz="1400" dirty="0"/>
              <a:t> was terminated with the defeat of the </a:t>
            </a:r>
            <a:r>
              <a:rPr lang="en-US" sz="1400" dirty="0" err="1"/>
              <a:t>Gojjam</a:t>
            </a:r>
            <a:r>
              <a:rPr lang="en-US" sz="1400" dirty="0"/>
              <a:t> forces at the battle of </a:t>
            </a:r>
            <a:r>
              <a:rPr lang="en-US" sz="1400" dirty="0" err="1"/>
              <a:t>Imbaaboo</a:t>
            </a:r>
            <a:r>
              <a:rPr lang="en-US" sz="1400" dirty="0"/>
              <a:t> on 6 June 1882. In fact, the </a:t>
            </a:r>
            <a:r>
              <a:rPr lang="en-US" sz="1400" dirty="0" err="1"/>
              <a:t>Imbaaboo</a:t>
            </a:r>
            <a:r>
              <a:rPr lang="en-US" sz="1400" dirty="0"/>
              <a:t> victory was </a:t>
            </a:r>
            <a:r>
              <a:rPr lang="en-US" sz="1400" dirty="0" err="1"/>
              <a:t>Menilek's</a:t>
            </a:r>
            <a:r>
              <a:rPr lang="en-US" sz="1400" dirty="0"/>
              <a:t> passport to the extensive and rich regions of the southwest.</a:t>
            </a:r>
          </a:p>
          <a:p>
            <a:pPr algn="just"/>
            <a:r>
              <a:rPr lang="en-US" sz="1400" dirty="0"/>
              <a:t>Yet, </a:t>
            </a:r>
            <a:r>
              <a:rPr lang="en-US" sz="1400" dirty="0" err="1"/>
              <a:t>Garbii</a:t>
            </a:r>
            <a:r>
              <a:rPr lang="en-US" sz="1400" dirty="0"/>
              <a:t> </a:t>
            </a:r>
            <a:r>
              <a:rPr lang="en-US" sz="1400" dirty="0" err="1"/>
              <a:t>Jiloo</a:t>
            </a:r>
            <a:r>
              <a:rPr lang="en-US" sz="1400" dirty="0"/>
              <a:t> of </a:t>
            </a:r>
            <a:r>
              <a:rPr lang="en-US" sz="1400" dirty="0" err="1"/>
              <a:t>Leeqaa-Billoo</a:t>
            </a:r>
            <a:r>
              <a:rPr lang="en-US" sz="1400" dirty="0"/>
              <a:t>, </a:t>
            </a:r>
            <a:r>
              <a:rPr lang="en-US" sz="1400" dirty="0" err="1"/>
              <a:t>Tuuchoo</a:t>
            </a:r>
            <a:r>
              <a:rPr lang="en-US" sz="1400" dirty="0"/>
              <a:t> </a:t>
            </a:r>
            <a:r>
              <a:rPr lang="en-US" sz="1400" dirty="0" err="1"/>
              <a:t>Daannoo</a:t>
            </a:r>
            <a:r>
              <a:rPr lang="en-US" sz="1400" dirty="0"/>
              <a:t> of </a:t>
            </a:r>
            <a:r>
              <a:rPr lang="en-US" sz="1400" dirty="0" err="1"/>
              <a:t>Leeqaa-Hordaa</a:t>
            </a:r>
            <a:r>
              <a:rPr lang="en-US" sz="1400" dirty="0"/>
              <a:t>, </a:t>
            </a:r>
            <a:r>
              <a:rPr lang="en-US" sz="1400" dirty="0" err="1"/>
              <a:t>Ligdii</a:t>
            </a:r>
            <a:r>
              <a:rPr lang="en-US" sz="1400" dirty="0"/>
              <a:t> </a:t>
            </a:r>
            <a:r>
              <a:rPr lang="en-US" sz="1400" dirty="0" err="1"/>
              <a:t>Bakaree</a:t>
            </a:r>
            <a:r>
              <a:rPr lang="en-US" sz="1400" dirty="0"/>
              <a:t> of </a:t>
            </a:r>
            <a:r>
              <a:rPr lang="en-US" sz="1400" dirty="0" err="1"/>
              <a:t>Leeqaa-Naqamtee</a:t>
            </a:r>
            <a:r>
              <a:rPr lang="en-US" sz="1400" dirty="0"/>
              <a:t>, </a:t>
            </a:r>
            <a:r>
              <a:rPr lang="en-US" sz="1400" dirty="0" err="1"/>
              <a:t>Geendaa</a:t>
            </a:r>
            <a:r>
              <a:rPr lang="en-US" sz="1400" dirty="0"/>
              <a:t> Busan of </a:t>
            </a:r>
            <a:r>
              <a:rPr lang="en-US" sz="1400" dirty="0" err="1"/>
              <a:t>Sibuu</a:t>
            </a:r>
            <a:r>
              <a:rPr lang="en-US" sz="1400" dirty="0"/>
              <a:t>-Siree, </a:t>
            </a:r>
            <a:r>
              <a:rPr lang="en-US" sz="1400" dirty="0" err="1"/>
              <a:t>Mardaasaa</a:t>
            </a:r>
            <a:r>
              <a:rPr lang="en-US" sz="1400" dirty="0"/>
              <a:t> </a:t>
            </a:r>
            <a:r>
              <a:rPr lang="en-US" sz="1400" dirty="0" err="1"/>
              <a:t>Konche</a:t>
            </a:r>
            <a:r>
              <a:rPr lang="en-US" sz="1400" dirty="0"/>
              <a:t> of </a:t>
            </a:r>
            <a:r>
              <a:rPr lang="en-US" sz="1400" dirty="0" err="1"/>
              <a:t>Nonnoo</a:t>
            </a:r>
            <a:r>
              <a:rPr lang="en-US" sz="1400" dirty="0"/>
              <a:t> </a:t>
            </a:r>
            <a:r>
              <a:rPr lang="en-US" sz="1400" dirty="0" err="1"/>
              <a:t>Migiraa</a:t>
            </a:r>
            <a:r>
              <a:rPr lang="en-US" sz="1400" dirty="0"/>
              <a:t>, </a:t>
            </a:r>
            <a:r>
              <a:rPr lang="en-US" sz="1400" dirty="0" err="1"/>
              <a:t>Turii</a:t>
            </a:r>
            <a:r>
              <a:rPr lang="en-US" sz="1400" dirty="0"/>
              <a:t> </a:t>
            </a:r>
            <a:r>
              <a:rPr lang="en-US" sz="1400" dirty="0" err="1"/>
              <a:t>Jagan</a:t>
            </a:r>
            <a:r>
              <a:rPr lang="en-US" sz="1400" dirty="0"/>
              <a:t> of </a:t>
            </a:r>
            <a:r>
              <a:rPr lang="en-US" sz="1400" dirty="0" err="1"/>
              <a:t>Noonnoo</a:t>
            </a:r>
            <a:r>
              <a:rPr lang="en-US" sz="1400" dirty="0"/>
              <a:t> </a:t>
            </a:r>
            <a:r>
              <a:rPr lang="en-US" sz="1400" dirty="0" err="1"/>
              <a:t>Roggee</a:t>
            </a:r>
            <a:r>
              <a:rPr lang="en-US" sz="1400" dirty="0"/>
              <a:t> and leaders of </a:t>
            </a:r>
            <a:r>
              <a:rPr lang="en-US" sz="1400" dirty="0" err="1"/>
              <a:t>Limmuu</a:t>
            </a:r>
            <a:r>
              <a:rPr lang="en-US" sz="1400" dirty="0"/>
              <a:t> &amp; </a:t>
            </a:r>
            <a:r>
              <a:rPr lang="en-US" sz="1400" dirty="0" err="1"/>
              <a:t>Gudayyaa</a:t>
            </a:r>
            <a:r>
              <a:rPr lang="en-US" sz="1400" dirty="0"/>
              <a:t> formed confederation. Their coalition devastated Abyssinians led by </a:t>
            </a:r>
            <a:r>
              <a:rPr lang="en-US" sz="1400" dirty="0" err="1"/>
              <a:t>Dasta</a:t>
            </a:r>
            <a:r>
              <a:rPr lang="en-US" sz="1400" dirty="0"/>
              <a:t>, </a:t>
            </a:r>
            <a:r>
              <a:rPr lang="en-US" sz="1400" dirty="0" err="1"/>
              <a:t>Dilinassawu</a:t>
            </a:r>
            <a:r>
              <a:rPr lang="en-US" sz="1400" dirty="0"/>
              <a:t> &amp; </a:t>
            </a:r>
            <a:r>
              <a:rPr lang="en-US" sz="1400" dirty="0" err="1"/>
              <a:t>Tasamma</a:t>
            </a:r>
            <a:r>
              <a:rPr lang="en-US" sz="1400" dirty="0"/>
              <a:t> </a:t>
            </a:r>
            <a:r>
              <a:rPr lang="en-US" sz="1400" dirty="0" err="1"/>
              <a:t>Nado</a:t>
            </a:r>
            <a:r>
              <a:rPr lang="en-US" sz="1400" dirty="0"/>
              <a:t> at </a:t>
            </a:r>
            <a:r>
              <a:rPr lang="en-US" sz="1400" dirty="0" err="1"/>
              <a:t>Gurra</a:t>
            </a:r>
            <a:r>
              <a:rPr lang="en-US" sz="1400" dirty="0"/>
              <a:t> </a:t>
            </a:r>
            <a:r>
              <a:rPr lang="en-US" sz="1400" dirty="0" err="1"/>
              <a:t>Doobbaa</a:t>
            </a:r>
            <a:r>
              <a:rPr lang="en-US" sz="1400" dirty="0"/>
              <a:t> in </a:t>
            </a:r>
            <a:r>
              <a:rPr lang="en-US" sz="1400" dirty="0" err="1"/>
              <a:t>Bonayyaa</a:t>
            </a:r>
            <a:r>
              <a:rPr lang="en-US" sz="1400" dirty="0"/>
              <a:t> near </a:t>
            </a:r>
            <a:r>
              <a:rPr lang="en-US" sz="1400" dirty="0" err="1"/>
              <a:t>Waamaa</a:t>
            </a:r>
            <a:r>
              <a:rPr lang="en-US" sz="1400" dirty="0"/>
              <a:t> and chased them up to </a:t>
            </a:r>
            <a:r>
              <a:rPr lang="en-US" sz="1400" dirty="0" err="1"/>
              <a:t>Gudar</a:t>
            </a:r>
            <a:r>
              <a:rPr lang="en-US" sz="1400" dirty="0"/>
              <a:t> River. League of </a:t>
            </a:r>
            <a:r>
              <a:rPr lang="en-US" sz="1400" dirty="0" err="1"/>
              <a:t>Waaccuu</a:t>
            </a:r>
            <a:r>
              <a:rPr lang="en-US" sz="1400" dirty="0"/>
              <a:t> </a:t>
            </a:r>
            <a:r>
              <a:rPr lang="en-US" sz="1400" dirty="0" err="1"/>
              <a:t>Dabaloo</a:t>
            </a:r>
            <a:r>
              <a:rPr lang="en-US" sz="1400" dirty="0"/>
              <a:t> of </a:t>
            </a:r>
            <a:r>
              <a:rPr lang="en-US" sz="1400" dirty="0" err="1"/>
              <a:t>Sibuu</a:t>
            </a:r>
            <a:r>
              <a:rPr lang="en-US" sz="1400" dirty="0"/>
              <a:t> </a:t>
            </a:r>
            <a:r>
              <a:rPr lang="en-US" sz="1400" dirty="0" err="1"/>
              <a:t>Gaantii</a:t>
            </a:r>
            <a:r>
              <a:rPr lang="en-US" sz="1400" dirty="0"/>
              <a:t>, </a:t>
            </a:r>
            <a:r>
              <a:rPr lang="en-US" sz="1400" dirty="0" err="1"/>
              <a:t>Joorgoo</a:t>
            </a:r>
            <a:r>
              <a:rPr lang="en-US" sz="1400" dirty="0"/>
              <a:t> </a:t>
            </a:r>
            <a:r>
              <a:rPr lang="en-US" sz="1400" dirty="0" err="1"/>
              <a:t>Dagaagoo</a:t>
            </a:r>
            <a:r>
              <a:rPr lang="en-US" sz="1400" dirty="0"/>
              <a:t> of </a:t>
            </a:r>
            <a:r>
              <a:rPr lang="en-US" sz="1400" dirty="0" err="1"/>
              <a:t>Noolee</a:t>
            </a:r>
            <a:r>
              <a:rPr lang="en-US" sz="1400" dirty="0"/>
              <a:t> </a:t>
            </a:r>
            <a:r>
              <a:rPr lang="en-US" sz="1400" dirty="0" err="1"/>
              <a:t>Kaabbaa</a:t>
            </a:r>
            <a:r>
              <a:rPr lang="en-US" sz="1400" dirty="0"/>
              <a:t>, leaders of </a:t>
            </a:r>
            <a:r>
              <a:rPr lang="en-US" sz="1400" dirty="0" err="1"/>
              <a:t>Wambaraa</a:t>
            </a:r>
            <a:r>
              <a:rPr lang="en-US" sz="1400" dirty="0"/>
              <a:t> and others also bitterly fought conquerors and their tutelages like </a:t>
            </a:r>
            <a:r>
              <a:rPr lang="en-US" sz="1400" dirty="0" err="1"/>
              <a:t>Morodaa</a:t>
            </a:r>
            <a:r>
              <a:rPr lang="en-US" sz="1400" dirty="0"/>
              <a:t> &amp; </a:t>
            </a:r>
            <a:r>
              <a:rPr lang="en-US" sz="1400" dirty="0" err="1"/>
              <a:t>Amantee</a:t>
            </a:r>
            <a:r>
              <a:rPr lang="en-US" sz="1400" dirty="0"/>
              <a:t> </a:t>
            </a:r>
            <a:r>
              <a:rPr lang="en-US" sz="1400" dirty="0" err="1"/>
              <a:t>Bakaree</a:t>
            </a:r>
            <a:r>
              <a:rPr lang="en-US" sz="1400" dirty="0"/>
              <a:t> at </a:t>
            </a:r>
            <a:r>
              <a:rPr lang="en-US" sz="1400" dirty="0" err="1"/>
              <a:t>Samboo</a:t>
            </a:r>
            <a:r>
              <a:rPr lang="en-US" sz="1400" dirty="0"/>
              <a:t> </a:t>
            </a:r>
            <a:r>
              <a:rPr lang="en-US" sz="1400" dirty="0" err="1"/>
              <a:t>Darroo</a:t>
            </a:r>
            <a:r>
              <a:rPr lang="en-US" sz="1400" dirty="0"/>
              <a:t> between </a:t>
            </a:r>
            <a:r>
              <a:rPr lang="en-US" sz="1400" dirty="0" err="1"/>
              <a:t>Gimbii</a:t>
            </a:r>
            <a:r>
              <a:rPr lang="en-US" sz="1400" dirty="0"/>
              <a:t> &amp; </a:t>
            </a:r>
            <a:r>
              <a:rPr lang="en-US" sz="1400" dirty="0" err="1"/>
              <a:t>Najjoo</a:t>
            </a:r>
            <a:r>
              <a:rPr lang="en-US" sz="1400" dirty="0"/>
              <a:t>. </a:t>
            </a:r>
            <a:r>
              <a:rPr lang="en-US" sz="1400" dirty="0" err="1"/>
              <a:t>Guumaa</a:t>
            </a:r>
            <a:r>
              <a:rPr lang="en-US" sz="1400" dirty="0"/>
              <a:t> King A/</a:t>
            </a:r>
            <a:r>
              <a:rPr lang="en-US" sz="1400" dirty="0" err="1"/>
              <a:t>Joobir</a:t>
            </a:r>
            <a:r>
              <a:rPr lang="en-US" sz="1400" dirty="0"/>
              <a:t> and his brother A/</a:t>
            </a:r>
            <a:r>
              <a:rPr lang="en-US" sz="1400" dirty="0" err="1"/>
              <a:t>Diggaa</a:t>
            </a:r>
            <a:r>
              <a:rPr lang="en-US" sz="1400" dirty="0"/>
              <a:t> fought at </a:t>
            </a:r>
            <a:r>
              <a:rPr lang="en-US" sz="1400" dirty="0" err="1"/>
              <a:t>Bakkee</a:t>
            </a:r>
            <a:r>
              <a:rPr lang="en-US" sz="1400" dirty="0"/>
              <a:t> </a:t>
            </a:r>
            <a:r>
              <a:rPr lang="en-US" sz="1400" dirty="0" err="1"/>
              <a:t>Ganjii</a:t>
            </a:r>
            <a:r>
              <a:rPr lang="en-US" sz="1400" dirty="0"/>
              <a:t> against </a:t>
            </a:r>
            <a:r>
              <a:rPr lang="en-US" sz="1400" dirty="0" err="1"/>
              <a:t>Gojjame</a:t>
            </a:r>
            <a:r>
              <a:rPr lang="en-US" sz="1400" dirty="0"/>
              <a:t>. </a:t>
            </a:r>
            <a:r>
              <a:rPr lang="en-US" sz="1400" dirty="0" err="1"/>
              <a:t>Firrisaa</a:t>
            </a:r>
            <a:r>
              <a:rPr lang="en-US" sz="1400" dirty="0"/>
              <a:t> A/</a:t>
            </a:r>
            <a:r>
              <a:rPr lang="en-US" sz="1400" dirty="0" err="1"/>
              <a:t>Foggii</a:t>
            </a:r>
            <a:r>
              <a:rPr lang="en-US" sz="1400" dirty="0"/>
              <a:t> of </a:t>
            </a:r>
            <a:r>
              <a:rPr lang="en-US" sz="1400" dirty="0" err="1"/>
              <a:t>Guumaa</a:t>
            </a:r>
            <a:r>
              <a:rPr lang="en-US" sz="1400" dirty="0"/>
              <a:t> made Jihad versus </a:t>
            </a:r>
            <a:r>
              <a:rPr lang="en-US" sz="1400" dirty="0" err="1"/>
              <a:t>Menilek</a:t>
            </a:r>
            <a:r>
              <a:rPr lang="en-US" sz="1400" dirty="0"/>
              <a:t> scoring </a:t>
            </a:r>
            <a:r>
              <a:rPr lang="en-US" sz="1400" dirty="0" err="1"/>
              <a:t>victoriesat</a:t>
            </a:r>
            <a:r>
              <a:rPr lang="en-US" sz="1400" dirty="0"/>
              <a:t> places like Santo from 1889-1901. Yet, while </a:t>
            </a:r>
            <a:r>
              <a:rPr lang="en-US" sz="1400" dirty="0" err="1"/>
              <a:t>Firrisaa‟s</a:t>
            </a:r>
            <a:r>
              <a:rPr lang="en-US" sz="1400" dirty="0"/>
              <a:t> brother, </a:t>
            </a:r>
            <a:r>
              <a:rPr lang="en-US" sz="1400" dirty="0" err="1"/>
              <a:t>Wayyeessaa</a:t>
            </a:r>
            <a:r>
              <a:rPr lang="en-US" sz="1400" dirty="0"/>
              <a:t> died in battle, another brother </a:t>
            </a:r>
            <a:r>
              <a:rPr lang="en-US" sz="1400" dirty="0" err="1"/>
              <a:t>Imama</a:t>
            </a:r>
            <a:r>
              <a:rPr lang="en-US" sz="1400" dirty="0"/>
              <a:t>/</a:t>
            </a:r>
            <a:r>
              <a:rPr lang="en-US" sz="1400" dirty="0" err="1"/>
              <a:t>Qoroo</a:t>
            </a:r>
            <a:r>
              <a:rPr lang="en-US" sz="1400" dirty="0"/>
              <a:t> of </a:t>
            </a:r>
            <a:r>
              <a:rPr lang="en-US" sz="1400" dirty="0" err="1"/>
              <a:t>Siddii</a:t>
            </a:r>
            <a:r>
              <a:rPr lang="en-US" sz="1400" dirty="0"/>
              <a:t> fled to </a:t>
            </a:r>
            <a:r>
              <a:rPr lang="en-US" sz="1400" dirty="0" err="1"/>
              <a:t>Menilek‟s</a:t>
            </a:r>
            <a:r>
              <a:rPr lang="en-US" sz="1400" dirty="0"/>
              <a:t> court and his sister, Alima/</a:t>
            </a:r>
            <a:r>
              <a:rPr lang="en-US" sz="1400" dirty="0" err="1"/>
              <a:t>Ballatishachawu</a:t>
            </a:r>
            <a:r>
              <a:rPr lang="en-US" sz="1400" dirty="0"/>
              <a:t> A/</a:t>
            </a:r>
            <a:r>
              <a:rPr lang="en-US" sz="1400" dirty="0" err="1"/>
              <a:t>Joobir</a:t>
            </a:r>
            <a:r>
              <a:rPr lang="en-US" sz="1400" dirty="0"/>
              <a:t> married Ras </a:t>
            </a:r>
            <a:r>
              <a:rPr lang="en-US" sz="1400" dirty="0" err="1"/>
              <a:t>Tasamma</a:t>
            </a:r>
            <a:r>
              <a:rPr lang="en-US" sz="1400" dirty="0"/>
              <a:t>. A/</a:t>
            </a:r>
            <a:r>
              <a:rPr lang="en-US" sz="1400" dirty="0" err="1"/>
              <a:t>Booraa</a:t>
            </a:r>
            <a:r>
              <a:rPr lang="en-US" sz="1400" dirty="0"/>
              <a:t> of </a:t>
            </a:r>
            <a:r>
              <a:rPr lang="en-US" sz="1400" dirty="0" err="1"/>
              <a:t>Gommaa</a:t>
            </a:r>
            <a:r>
              <a:rPr lang="en-US" sz="1400" dirty="0"/>
              <a:t> crushed </a:t>
            </a:r>
            <a:r>
              <a:rPr lang="en-US" sz="1400" dirty="0" err="1"/>
              <a:t>Shawans</a:t>
            </a:r>
            <a:r>
              <a:rPr lang="en-US" sz="1400" dirty="0"/>
              <a:t> led by Basha</a:t>
            </a:r>
          </a:p>
        </p:txBody>
      </p:sp>
      <p:sp>
        <p:nvSpPr>
          <p:cNvPr id="4" name="Slide Number Placeholder 3">
            <a:extLst>
              <a:ext uri="{FF2B5EF4-FFF2-40B4-BE49-F238E27FC236}">
                <a16:creationId xmlns:a16="http://schemas.microsoft.com/office/drawing/2014/main" xmlns="" id="{0FFB56F1-E43A-4CF1-87E1-F8B5F2A0C8F6}"/>
              </a:ext>
            </a:extLst>
          </p:cNvPr>
          <p:cNvSpPr>
            <a:spLocks noGrp="1"/>
          </p:cNvSpPr>
          <p:nvPr>
            <p:ph type="sldNum" sz="quarter" idx="12"/>
          </p:nvPr>
        </p:nvSpPr>
        <p:spPr/>
        <p:txBody>
          <a:bodyPr/>
          <a:lstStyle/>
          <a:p>
            <a:fld id="{70A62161-4B57-4F53-91AC-2E008210E807}" type="slidenum">
              <a:rPr lang="en-US" smtClean="0"/>
              <a:t>124</a:t>
            </a:fld>
            <a:endParaRPr lang="en-US"/>
          </a:p>
        </p:txBody>
      </p:sp>
    </p:spTree>
    <p:extLst>
      <p:ext uri="{BB962C8B-B14F-4D97-AF65-F5344CB8AC3E}">
        <p14:creationId xmlns:p14="http://schemas.microsoft.com/office/powerpoint/2010/main" val="178962763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8F547A8-3CBF-4EBF-8FF4-E04186831FDD}"/>
              </a:ext>
            </a:extLst>
          </p:cNvPr>
          <p:cNvSpPr>
            <a:spLocks noGrp="1"/>
          </p:cNvSpPr>
          <p:nvPr>
            <p:ph idx="1"/>
          </p:nvPr>
        </p:nvSpPr>
        <p:spPr>
          <a:xfrm>
            <a:off x="22860" y="1524000"/>
            <a:ext cx="8915399" cy="3450613"/>
          </a:xfrm>
        </p:spPr>
        <p:txBody>
          <a:bodyPr>
            <a:noAutofit/>
          </a:bodyPr>
          <a:lstStyle/>
          <a:p>
            <a:pPr algn="just"/>
            <a:r>
              <a:rPr lang="en-US" sz="1400" dirty="0"/>
              <a:t>Aboyye at </a:t>
            </a:r>
            <a:r>
              <a:rPr lang="en-US" sz="1400" dirty="0" err="1"/>
              <a:t>Tijjee</a:t>
            </a:r>
            <a:r>
              <a:rPr lang="en-US" sz="1400" dirty="0"/>
              <a:t> while A/</a:t>
            </a:r>
            <a:r>
              <a:rPr lang="en-US" sz="1400" dirty="0" err="1"/>
              <a:t>Boossoo</a:t>
            </a:r>
            <a:r>
              <a:rPr lang="en-US" sz="1400" dirty="0"/>
              <a:t> was beaten by </a:t>
            </a:r>
            <a:r>
              <a:rPr lang="en-US" sz="1400" dirty="0" err="1"/>
              <a:t>Räs</a:t>
            </a:r>
            <a:r>
              <a:rPr lang="en-US" sz="1400" dirty="0"/>
              <a:t> </a:t>
            </a:r>
            <a:r>
              <a:rPr lang="en-US" sz="1400" dirty="0" err="1"/>
              <a:t>Damissawu</a:t>
            </a:r>
            <a:r>
              <a:rPr lang="en-US" sz="1400" dirty="0"/>
              <a:t> </a:t>
            </a:r>
            <a:r>
              <a:rPr lang="en-US" sz="1400" dirty="0" err="1"/>
              <a:t>Nasїbu‟s</a:t>
            </a:r>
            <a:r>
              <a:rPr lang="en-US" sz="1400" dirty="0"/>
              <a:t> army in1900 after series fighting. There were also skirmishes at places like </a:t>
            </a:r>
            <a:r>
              <a:rPr lang="en-US" sz="1400" dirty="0" err="1"/>
              <a:t>Bakkee</a:t>
            </a:r>
            <a:r>
              <a:rPr lang="en-US" sz="1400" dirty="0"/>
              <a:t> </a:t>
            </a:r>
            <a:r>
              <a:rPr lang="en-US" sz="1400" dirty="0" err="1"/>
              <a:t>Qacoo</a:t>
            </a:r>
            <a:r>
              <a:rPr lang="en-US" sz="1400" dirty="0"/>
              <a:t> in </a:t>
            </a:r>
            <a:r>
              <a:rPr lang="en-US" sz="1400" dirty="0" err="1"/>
              <a:t>Geeraa</a:t>
            </a:r>
            <a:r>
              <a:rPr lang="en-US" sz="1400" dirty="0"/>
              <a:t>. Ras </a:t>
            </a:r>
            <a:r>
              <a:rPr lang="en-US" sz="1400" dirty="0" err="1"/>
              <a:t>Tasamma‟s</a:t>
            </a:r>
            <a:r>
              <a:rPr lang="en-US" sz="1400" dirty="0"/>
              <a:t> army crushed resistance from A/</a:t>
            </a:r>
            <a:r>
              <a:rPr lang="en-US" sz="1400" dirty="0" err="1"/>
              <a:t>Quxal</a:t>
            </a:r>
            <a:r>
              <a:rPr lang="en-US" sz="1400" dirty="0"/>
              <a:t> of </a:t>
            </a:r>
            <a:r>
              <a:rPr lang="en-US" sz="1400" dirty="0" err="1"/>
              <a:t>Gachii</a:t>
            </a:r>
            <a:r>
              <a:rPr lang="en-US" sz="1400" dirty="0"/>
              <a:t> on upper course of </a:t>
            </a:r>
            <a:r>
              <a:rPr lang="en-US" sz="1400" dirty="0" err="1"/>
              <a:t>Dhidheessaa</a:t>
            </a:r>
            <a:r>
              <a:rPr lang="en-US" sz="1400" dirty="0"/>
              <a:t> and conquered </a:t>
            </a:r>
            <a:r>
              <a:rPr lang="en-US" sz="1400" dirty="0" err="1"/>
              <a:t>Bunnoo</a:t>
            </a:r>
            <a:r>
              <a:rPr lang="en-US" sz="1400" dirty="0"/>
              <a:t>. </a:t>
            </a:r>
            <a:r>
              <a:rPr lang="en-US" sz="1400" dirty="0" err="1"/>
              <a:t>Fatansaa</a:t>
            </a:r>
            <a:r>
              <a:rPr lang="en-US" sz="1400" dirty="0"/>
              <a:t> </a:t>
            </a:r>
            <a:r>
              <a:rPr lang="en-US" sz="1400" dirty="0" err="1"/>
              <a:t>Ilu‟s</a:t>
            </a:r>
            <a:r>
              <a:rPr lang="en-US" sz="1400" dirty="0"/>
              <a:t> forces made attacks upon </a:t>
            </a:r>
            <a:r>
              <a:rPr lang="en-US" sz="1400" dirty="0" err="1"/>
              <a:t>Tasamma‟s</a:t>
            </a:r>
            <a:r>
              <a:rPr lang="en-US" sz="1400" dirty="0"/>
              <a:t> troops at Gabba &amp; </a:t>
            </a:r>
            <a:r>
              <a:rPr lang="en-US" sz="1400" dirty="0" err="1"/>
              <a:t>Qarsaa</a:t>
            </a:r>
            <a:r>
              <a:rPr lang="en-US" sz="1400" dirty="0"/>
              <a:t> </a:t>
            </a:r>
            <a:r>
              <a:rPr lang="en-US" sz="1400" dirty="0" err="1"/>
              <a:t>Googilaa</a:t>
            </a:r>
            <a:r>
              <a:rPr lang="en-US" sz="1400" dirty="0"/>
              <a:t>, but </a:t>
            </a:r>
            <a:r>
              <a:rPr lang="en-US" sz="1400" dirty="0" err="1"/>
              <a:t>Fatansaa‟s</a:t>
            </a:r>
            <a:r>
              <a:rPr lang="en-US" sz="1400" dirty="0"/>
              <a:t> forces were routed and he was imprisoned at </a:t>
            </a:r>
            <a:r>
              <a:rPr lang="en-US" sz="1400" dirty="0" err="1"/>
              <a:t>Barrooyii</a:t>
            </a:r>
            <a:r>
              <a:rPr lang="en-US" sz="1400" dirty="0"/>
              <a:t>.</a:t>
            </a:r>
          </a:p>
          <a:p>
            <a:pPr algn="just"/>
            <a:r>
              <a:rPr lang="en-US" sz="1400" dirty="0" err="1"/>
              <a:t>Menilek</a:t>
            </a:r>
            <a:r>
              <a:rPr lang="en-US" sz="1400" dirty="0"/>
              <a:t> encountered fierce resistance from the </a:t>
            </a:r>
            <a:r>
              <a:rPr lang="en-US" sz="1400" dirty="0" err="1"/>
              <a:t>Arssi</a:t>
            </a:r>
            <a:r>
              <a:rPr lang="en-US" sz="1400" dirty="0"/>
              <a:t> who fought with spears and arrows against firearms from 1878 to 1886. The </a:t>
            </a:r>
            <a:r>
              <a:rPr lang="en-US" sz="1400" dirty="0" err="1"/>
              <a:t>Arssi</a:t>
            </a:r>
            <a:r>
              <a:rPr lang="en-US" sz="1400" dirty="0"/>
              <a:t> were led by notables like </a:t>
            </a:r>
            <a:r>
              <a:rPr lang="en-US" sz="1400" dirty="0" err="1"/>
              <a:t>Leenjisoo</a:t>
            </a:r>
            <a:r>
              <a:rPr lang="en-US" sz="1400" dirty="0"/>
              <a:t> </a:t>
            </a:r>
            <a:r>
              <a:rPr lang="en-US" sz="1400" dirty="0" err="1"/>
              <a:t>Diigaa</a:t>
            </a:r>
            <a:r>
              <a:rPr lang="en-US" sz="1400" dirty="0"/>
              <a:t>, who scored victory at </a:t>
            </a:r>
            <a:r>
              <a:rPr lang="en-US" sz="1400" dirty="0" err="1"/>
              <a:t>Doddotaa</a:t>
            </a:r>
            <a:r>
              <a:rPr lang="en-US" sz="1400" dirty="0"/>
              <a:t>; </a:t>
            </a:r>
            <a:r>
              <a:rPr lang="en-US" sz="1400" dirty="0" err="1"/>
              <a:t>Gosaa</a:t>
            </a:r>
            <a:r>
              <a:rPr lang="en-US" sz="1400" dirty="0"/>
              <a:t> </a:t>
            </a:r>
            <a:r>
              <a:rPr lang="en-US" sz="1400" dirty="0" err="1"/>
              <a:t>Dilamo</a:t>
            </a:r>
            <a:r>
              <a:rPr lang="en-US" sz="1400" dirty="0"/>
              <a:t> who crushed </a:t>
            </a:r>
            <a:r>
              <a:rPr lang="en-US" sz="1400" dirty="0" err="1"/>
              <a:t>Shawans</a:t>
            </a:r>
            <a:r>
              <a:rPr lang="en-US" sz="1400" dirty="0"/>
              <a:t> at </a:t>
            </a:r>
            <a:r>
              <a:rPr lang="en-US" sz="1400" dirty="0" err="1"/>
              <a:t>Qaldhataa</a:t>
            </a:r>
            <a:r>
              <a:rPr lang="en-US" sz="1400" dirty="0"/>
              <a:t> and </a:t>
            </a:r>
            <a:r>
              <a:rPr lang="en-US" sz="1400" dirty="0" err="1"/>
              <a:t>Gooroo</a:t>
            </a:r>
            <a:r>
              <a:rPr lang="en-US" sz="1400" dirty="0"/>
              <a:t> </a:t>
            </a:r>
            <a:r>
              <a:rPr lang="en-US" sz="1400" dirty="0" err="1"/>
              <a:t>Bubbee</a:t>
            </a:r>
            <a:r>
              <a:rPr lang="en-US" sz="1400" dirty="0"/>
              <a:t>/</a:t>
            </a:r>
            <a:r>
              <a:rPr lang="en-US" sz="1400" dirty="0" err="1"/>
              <a:t>Roobaa</a:t>
            </a:r>
            <a:r>
              <a:rPr lang="en-US" sz="1400" dirty="0"/>
              <a:t> </a:t>
            </a:r>
            <a:r>
              <a:rPr lang="en-US" sz="1400" dirty="0" err="1"/>
              <a:t>Buttaa</a:t>
            </a:r>
            <a:r>
              <a:rPr lang="en-US" sz="1400" dirty="0"/>
              <a:t>. </a:t>
            </a:r>
            <a:r>
              <a:rPr lang="en-US" sz="1400" dirty="0" err="1"/>
              <a:t>Menilek</a:t>
            </a:r>
            <a:r>
              <a:rPr lang="en-US" sz="1400" dirty="0"/>
              <a:t> barely escaped with life in December 1883. Yet, with intelligence service of </a:t>
            </a:r>
            <a:r>
              <a:rPr lang="en-US" sz="1400" dirty="0" err="1"/>
              <a:t>koso</a:t>
            </a:r>
            <a:r>
              <a:rPr lang="en-US" sz="1400" dirty="0"/>
              <a:t> vendor widow </a:t>
            </a:r>
            <a:r>
              <a:rPr lang="en-US" sz="1400" dirty="0" err="1"/>
              <a:t>Halkoo</a:t>
            </a:r>
            <a:r>
              <a:rPr lang="en-US" sz="1400" dirty="0"/>
              <a:t> &amp; </a:t>
            </a:r>
            <a:r>
              <a:rPr lang="en-US" sz="1400" dirty="0" err="1"/>
              <a:t>Roobalee</a:t>
            </a:r>
            <a:r>
              <a:rPr lang="en-US" sz="1400" dirty="0"/>
              <a:t> </a:t>
            </a:r>
            <a:r>
              <a:rPr lang="en-US" sz="1400" dirty="0" err="1"/>
              <a:t>Kuullaa</a:t>
            </a:r>
            <a:r>
              <a:rPr lang="en-US" sz="1400" dirty="0"/>
              <a:t>, and submission of </a:t>
            </a:r>
            <a:r>
              <a:rPr lang="en-US" sz="1400" dirty="0" err="1"/>
              <a:t>Suufaa</a:t>
            </a:r>
            <a:r>
              <a:rPr lang="en-US" sz="1400" dirty="0"/>
              <a:t> </a:t>
            </a:r>
            <a:r>
              <a:rPr lang="en-US" sz="1400" dirty="0" err="1"/>
              <a:t>Kuusoo</a:t>
            </a:r>
            <a:r>
              <a:rPr lang="en-US" sz="1400" dirty="0"/>
              <a:t> of </a:t>
            </a:r>
            <a:r>
              <a:rPr lang="en-US" sz="1400" dirty="0" err="1"/>
              <a:t>Jaawwii</a:t>
            </a:r>
            <a:r>
              <a:rPr lang="en-US" sz="1400" dirty="0"/>
              <a:t> &amp; </a:t>
            </a:r>
            <a:r>
              <a:rPr lang="en-US" sz="1400" dirty="0" err="1"/>
              <a:t>Daammuu</a:t>
            </a:r>
            <a:r>
              <a:rPr lang="en-US" sz="1400" dirty="0"/>
              <a:t> </a:t>
            </a:r>
            <a:r>
              <a:rPr lang="en-US" sz="1400" dirty="0" err="1"/>
              <a:t>Ussuu</a:t>
            </a:r>
            <a:r>
              <a:rPr lang="en-US" sz="1400" dirty="0"/>
              <a:t> of </a:t>
            </a:r>
            <a:r>
              <a:rPr lang="en-US" sz="1400" dirty="0" err="1"/>
              <a:t>Hexoosaa</a:t>
            </a:r>
            <a:r>
              <a:rPr lang="en-US" sz="1400" dirty="0"/>
              <a:t> as well as biological warfare with smallpox, </a:t>
            </a:r>
            <a:r>
              <a:rPr lang="en-US" sz="1400" dirty="0" err="1"/>
              <a:t>Shawan</a:t>
            </a:r>
            <a:r>
              <a:rPr lang="en-US" sz="1400" dirty="0"/>
              <a:t> forces led by Ras </a:t>
            </a:r>
            <a:r>
              <a:rPr lang="en-US" sz="1400" dirty="0" err="1"/>
              <a:t>Darge</a:t>
            </a:r>
            <a:r>
              <a:rPr lang="en-US" sz="1400" dirty="0"/>
              <a:t> </a:t>
            </a:r>
            <a:r>
              <a:rPr lang="en-US" sz="1400" dirty="0" err="1"/>
              <a:t>Sahlasillase</a:t>
            </a:r>
            <a:r>
              <a:rPr lang="en-US" sz="1400" dirty="0"/>
              <a:t> made the final assault on the </a:t>
            </a:r>
            <a:r>
              <a:rPr lang="en-US" sz="1400" dirty="0" err="1"/>
              <a:t>Arssi</a:t>
            </a:r>
            <a:r>
              <a:rPr lang="en-US" sz="1400" dirty="0"/>
              <a:t> at </a:t>
            </a:r>
            <a:r>
              <a:rPr lang="en-US" sz="1400" dirty="0" err="1"/>
              <a:t>Azule</a:t>
            </a:r>
            <a:r>
              <a:rPr lang="en-US" sz="1400" dirty="0"/>
              <a:t> on 6 Sept. 1886. This was followed by </a:t>
            </a:r>
            <a:r>
              <a:rPr lang="en-US" sz="1400" dirty="0" err="1"/>
              <a:t>Aannolee</a:t>
            </a:r>
            <a:r>
              <a:rPr lang="en-US" sz="1400" dirty="0"/>
              <a:t> amputations (female right breast and male right limbs were cut off, accompanied by castrations in the extreme cases).</a:t>
            </a:r>
          </a:p>
          <a:p>
            <a:pPr algn="just"/>
            <a:r>
              <a:rPr lang="en-US" sz="1400" dirty="0"/>
              <a:t>Similarly, the eastern Oromo/</a:t>
            </a:r>
            <a:r>
              <a:rPr lang="en-US" sz="1400" dirty="0" err="1"/>
              <a:t>Itu</a:t>
            </a:r>
            <a:r>
              <a:rPr lang="en-US" sz="1400" dirty="0"/>
              <a:t> </a:t>
            </a:r>
            <a:r>
              <a:rPr lang="en-US" sz="1400" dirty="0" err="1"/>
              <a:t>Humbanna</a:t>
            </a:r>
            <a:r>
              <a:rPr lang="en-US" sz="1400" dirty="0"/>
              <a:t> led by Bakar </a:t>
            </a:r>
            <a:r>
              <a:rPr lang="en-US" sz="1400" dirty="0" err="1"/>
              <a:t>Waaree</a:t>
            </a:r>
            <a:r>
              <a:rPr lang="en-US" sz="1400" dirty="0"/>
              <a:t> and the Harari led by Emir Abdullahi (r.1885-1887) repulsed the initial </a:t>
            </a:r>
            <a:r>
              <a:rPr lang="en-US" sz="1400" dirty="0" err="1"/>
              <a:t>Shawan</a:t>
            </a:r>
            <a:r>
              <a:rPr lang="en-US" sz="1400" dirty="0"/>
              <a:t> thrust led by </a:t>
            </a:r>
            <a:r>
              <a:rPr lang="en-US" sz="1400" dirty="0" err="1"/>
              <a:t>Dajjach</a:t>
            </a:r>
            <a:r>
              <a:rPr lang="en-US" sz="1400" dirty="0"/>
              <a:t> </a:t>
            </a:r>
            <a:r>
              <a:rPr lang="en-US" sz="1400" dirty="0" err="1"/>
              <a:t>Walda-Gabr'el</a:t>
            </a:r>
            <a:r>
              <a:rPr lang="en-US" sz="1400" dirty="0"/>
              <a:t>. Yet, the eastern Oromo and the Harari were outgunned and outmaneuvered in the final engagement at </a:t>
            </a:r>
            <a:r>
              <a:rPr lang="en-US" sz="1400" dirty="0" err="1"/>
              <a:t>Calanqoo</a:t>
            </a:r>
            <a:r>
              <a:rPr lang="en-US" sz="1400" dirty="0"/>
              <a:t>, on 6 January 1887. </a:t>
            </a:r>
            <a:r>
              <a:rPr lang="en-US" sz="1400" dirty="0" err="1"/>
              <a:t>Menilek‟s</a:t>
            </a:r>
            <a:r>
              <a:rPr lang="en-US" sz="1400" dirty="0"/>
              <a:t> cousin, </a:t>
            </a:r>
            <a:r>
              <a:rPr lang="en-US" sz="1400" dirty="0" err="1"/>
              <a:t>Dajjach</a:t>
            </a:r>
            <a:r>
              <a:rPr lang="en-US" sz="1400" dirty="0"/>
              <a:t> (later </a:t>
            </a:r>
            <a:r>
              <a:rPr lang="en-US" sz="1400" dirty="0" err="1"/>
              <a:t>ras</a:t>
            </a:r>
            <a:r>
              <a:rPr lang="en-US" sz="1400" dirty="0"/>
              <a:t>) Makonnen </a:t>
            </a:r>
            <a:r>
              <a:rPr lang="en-US" sz="1400" dirty="0" err="1"/>
              <a:t>Walda</a:t>
            </a:r>
            <a:r>
              <a:rPr lang="en-US" sz="1400" dirty="0"/>
              <a:t>-Mikael was appointed a governor of the province.</a:t>
            </a:r>
          </a:p>
          <a:p>
            <a:pPr algn="just"/>
            <a:endParaRPr lang="en-US" sz="1400" dirty="0"/>
          </a:p>
        </p:txBody>
      </p:sp>
      <p:sp>
        <p:nvSpPr>
          <p:cNvPr id="4" name="Slide Number Placeholder 3">
            <a:extLst>
              <a:ext uri="{FF2B5EF4-FFF2-40B4-BE49-F238E27FC236}">
                <a16:creationId xmlns:a16="http://schemas.microsoft.com/office/drawing/2014/main" xmlns="" id="{795CD87B-5507-4E06-A82F-A02F3A9EBA69}"/>
              </a:ext>
            </a:extLst>
          </p:cNvPr>
          <p:cNvSpPr>
            <a:spLocks noGrp="1"/>
          </p:cNvSpPr>
          <p:nvPr>
            <p:ph type="sldNum" sz="quarter" idx="12"/>
          </p:nvPr>
        </p:nvSpPr>
        <p:spPr/>
        <p:txBody>
          <a:bodyPr/>
          <a:lstStyle/>
          <a:p>
            <a:fld id="{70A62161-4B57-4F53-91AC-2E008210E807}" type="slidenum">
              <a:rPr lang="en-US" smtClean="0"/>
              <a:t>125</a:t>
            </a:fld>
            <a:endParaRPr lang="en-US"/>
          </a:p>
        </p:txBody>
      </p:sp>
    </p:spTree>
    <p:extLst>
      <p:ext uri="{BB962C8B-B14F-4D97-AF65-F5344CB8AC3E}">
        <p14:creationId xmlns:p14="http://schemas.microsoft.com/office/powerpoint/2010/main" val="71820790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9F07C59-D01F-4A15-A0B3-19697049BD73}"/>
              </a:ext>
            </a:extLst>
          </p:cNvPr>
          <p:cNvSpPr>
            <a:spLocks noGrp="1"/>
          </p:cNvSpPr>
          <p:nvPr>
            <p:ph idx="1"/>
          </p:nvPr>
        </p:nvSpPr>
        <p:spPr>
          <a:xfrm>
            <a:off x="228601" y="1088862"/>
            <a:ext cx="8610600" cy="5235738"/>
          </a:xfrm>
        </p:spPr>
        <p:txBody>
          <a:bodyPr>
            <a:noAutofit/>
          </a:bodyPr>
          <a:lstStyle/>
          <a:p>
            <a:pPr algn="just"/>
            <a:r>
              <a:rPr lang="en-US" sz="1200" dirty="0"/>
              <a:t>Furthermore, </a:t>
            </a:r>
            <a:r>
              <a:rPr lang="en-US" sz="1200" dirty="0" err="1"/>
              <a:t>Dawuro-Konta</a:t>
            </a:r>
            <a:r>
              <a:rPr lang="en-US" sz="1200" dirty="0"/>
              <a:t> and </a:t>
            </a:r>
            <a:r>
              <a:rPr lang="en-US" sz="1200" dirty="0" err="1"/>
              <a:t>Kambata</a:t>
            </a:r>
            <a:r>
              <a:rPr lang="en-US" sz="1200" dirty="0"/>
              <a:t> were occupied in 1889 and 1890 respectively. </a:t>
            </a:r>
            <a:r>
              <a:rPr lang="en-US" sz="1200" dirty="0" err="1"/>
              <a:t>Ogaden</a:t>
            </a:r>
            <a:r>
              <a:rPr lang="en-US" sz="1200" dirty="0"/>
              <a:t>, </a:t>
            </a:r>
            <a:r>
              <a:rPr lang="en-US" sz="1200" dirty="0" err="1"/>
              <a:t>Baalee</a:t>
            </a:r>
            <a:r>
              <a:rPr lang="en-US" sz="1200" dirty="0"/>
              <a:t> and </a:t>
            </a:r>
            <a:r>
              <a:rPr lang="en-US" sz="1200" dirty="0" err="1"/>
              <a:t>Sidamo</a:t>
            </a:r>
            <a:r>
              <a:rPr lang="en-US" sz="1200" dirty="0"/>
              <a:t> were controlled in 1891. </a:t>
            </a:r>
            <a:r>
              <a:rPr lang="en-US" sz="1200" dirty="0" err="1"/>
              <a:t>Gamo</a:t>
            </a:r>
            <a:r>
              <a:rPr lang="en-US" sz="1200" dirty="0"/>
              <a:t> </a:t>
            </a:r>
            <a:r>
              <a:rPr lang="en-US" sz="1200" dirty="0" err="1"/>
              <a:t>Gofa</a:t>
            </a:r>
            <a:r>
              <a:rPr lang="en-US" sz="1200" dirty="0"/>
              <a:t> was conquered in 1894. </a:t>
            </a:r>
            <a:r>
              <a:rPr lang="en-US" sz="1200" dirty="0" err="1"/>
              <a:t>Wolayta</a:t>
            </a:r>
            <a:r>
              <a:rPr lang="en-US" sz="1200" dirty="0"/>
              <a:t>, the powerful southern kingdom, was incorporated after one of the bloodiest campaigns of the whole process of expansion. Kawa (King) </a:t>
            </a:r>
            <a:r>
              <a:rPr lang="en-US" sz="1200" dirty="0" err="1"/>
              <a:t>Tona's</a:t>
            </a:r>
            <a:r>
              <a:rPr lang="en-US" sz="1200" dirty="0"/>
              <a:t> instigation of the [Dawro] and the </a:t>
            </a:r>
            <a:r>
              <a:rPr lang="en-US" sz="1200" dirty="0" err="1"/>
              <a:t>Konta</a:t>
            </a:r>
            <a:r>
              <a:rPr lang="en-US" sz="1200" dirty="0"/>
              <a:t> peoples, to the west of </a:t>
            </a:r>
            <a:r>
              <a:rPr lang="en-US" sz="1200" dirty="0" err="1"/>
              <a:t>Wolayta</a:t>
            </a:r>
            <a:r>
              <a:rPr lang="en-US" sz="1200" dirty="0"/>
              <a:t> against </a:t>
            </a:r>
            <a:r>
              <a:rPr lang="en-US" sz="1200" dirty="0" err="1"/>
              <a:t>Menilek's</a:t>
            </a:r>
            <a:r>
              <a:rPr lang="en-US" sz="1200" dirty="0"/>
              <a:t> authority added fuel to the confrontation. </a:t>
            </a:r>
            <a:r>
              <a:rPr lang="en-US" sz="1200" dirty="0" err="1"/>
              <a:t>Menilek</a:t>
            </a:r>
            <a:r>
              <a:rPr lang="en-US" sz="1200" dirty="0"/>
              <a:t> personally led the campaign. He was accompanied by Ras Mikael of </a:t>
            </a:r>
            <a:r>
              <a:rPr lang="en-US" sz="1200" dirty="0" err="1"/>
              <a:t>Wallo</a:t>
            </a:r>
            <a:r>
              <a:rPr lang="en-US" sz="1200" dirty="0"/>
              <a:t>, Fit. </a:t>
            </a:r>
            <a:r>
              <a:rPr lang="en-US" sz="1200" dirty="0" err="1"/>
              <a:t>Gabayyahu</a:t>
            </a:r>
            <a:r>
              <a:rPr lang="en-US" sz="1200" dirty="0"/>
              <a:t>/</a:t>
            </a:r>
            <a:r>
              <a:rPr lang="en-US" sz="1200" dirty="0" err="1"/>
              <a:t>Gaboo</a:t>
            </a:r>
            <a:r>
              <a:rPr lang="en-US" sz="1200" dirty="0"/>
              <a:t> </a:t>
            </a:r>
            <a:r>
              <a:rPr lang="en-US" sz="1200" dirty="0" err="1"/>
              <a:t>Gurmuu</a:t>
            </a:r>
            <a:r>
              <a:rPr lang="en-US" sz="1200" dirty="0"/>
              <a:t>, </a:t>
            </a:r>
            <a:r>
              <a:rPr lang="en-US" sz="1200" dirty="0" err="1"/>
              <a:t>Liqa</a:t>
            </a:r>
            <a:r>
              <a:rPr lang="en-US" sz="1200" dirty="0"/>
              <a:t> </a:t>
            </a:r>
            <a:r>
              <a:rPr lang="en-US" sz="1200" dirty="0" err="1"/>
              <a:t>Makwas</a:t>
            </a:r>
            <a:r>
              <a:rPr lang="en-US" sz="1200" dirty="0"/>
              <a:t> </a:t>
            </a:r>
            <a:r>
              <a:rPr lang="en-US" sz="1200" dirty="0" err="1"/>
              <a:t>Abata</a:t>
            </a:r>
            <a:r>
              <a:rPr lang="en-US" sz="1200" dirty="0"/>
              <a:t> </a:t>
            </a:r>
            <a:r>
              <a:rPr lang="en-US" sz="1200" dirty="0" err="1"/>
              <a:t>Bwayalaw</a:t>
            </a:r>
            <a:r>
              <a:rPr lang="en-US" sz="1200" dirty="0"/>
              <a:t>, </a:t>
            </a:r>
            <a:r>
              <a:rPr lang="en-US" sz="1200" i="1" dirty="0" err="1"/>
              <a:t>Dajjach</a:t>
            </a:r>
            <a:r>
              <a:rPr lang="en-US" sz="1200" dirty="0"/>
              <a:t> </a:t>
            </a:r>
            <a:r>
              <a:rPr lang="en-US" sz="1200" dirty="0" err="1"/>
              <a:t>Baalchaa</a:t>
            </a:r>
            <a:r>
              <a:rPr lang="en-US" sz="1200" dirty="0"/>
              <a:t> </a:t>
            </a:r>
            <a:r>
              <a:rPr lang="en-US" sz="1200" dirty="0" err="1"/>
              <a:t>Saafoo</a:t>
            </a:r>
            <a:r>
              <a:rPr lang="en-US" sz="1200" dirty="0"/>
              <a:t>/</a:t>
            </a:r>
            <a:r>
              <a:rPr lang="en-US" sz="1200" dirty="0" err="1"/>
              <a:t>Abbaa</a:t>
            </a:r>
            <a:r>
              <a:rPr lang="en-US" sz="1200" dirty="0"/>
              <a:t> </a:t>
            </a:r>
            <a:r>
              <a:rPr lang="en-US" sz="1200" dirty="0" err="1"/>
              <a:t>Nafso</a:t>
            </a:r>
            <a:r>
              <a:rPr lang="en-US" sz="1200" dirty="0"/>
              <a:t>, Ras </a:t>
            </a:r>
            <a:r>
              <a:rPr lang="en-US" sz="1200" dirty="0" err="1"/>
              <a:t>Walda-Giorgis</a:t>
            </a:r>
            <a:r>
              <a:rPr lang="en-US" sz="1200" dirty="0"/>
              <a:t> and Abba </a:t>
            </a:r>
            <a:r>
              <a:rPr lang="en-US" sz="1200" dirty="0" err="1"/>
              <a:t>Jifar</a:t>
            </a:r>
            <a:r>
              <a:rPr lang="en-US" sz="1200" dirty="0"/>
              <a:t> II of </a:t>
            </a:r>
            <a:r>
              <a:rPr lang="en-US" sz="1200" dirty="0" err="1"/>
              <a:t>Jimma</a:t>
            </a:r>
            <a:r>
              <a:rPr lang="en-US" sz="1200" dirty="0"/>
              <a:t>. Wi as collaboration of </a:t>
            </a:r>
            <a:r>
              <a:rPr lang="en-US" sz="1200" dirty="0" err="1"/>
              <a:t>Wolayta</a:t>
            </a:r>
            <a:r>
              <a:rPr lang="en-US" sz="1200" dirty="0"/>
              <a:t> personalities like </a:t>
            </a:r>
            <a:r>
              <a:rPr lang="en-US" sz="1200" dirty="0" err="1"/>
              <a:t>Wazitu</a:t>
            </a:r>
            <a:r>
              <a:rPr lang="en-US" sz="1200" dirty="0"/>
              <a:t> </a:t>
            </a:r>
            <a:r>
              <a:rPr lang="en-US" sz="1200" dirty="0" err="1"/>
              <a:t>Wabilo</a:t>
            </a:r>
            <a:r>
              <a:rPr lang="en-US" sz="1200" dirty="0"/>
              <a:t>, </a:t>
            </a:r>
            <a:r>
              <a:rPr lang="en-US" sz="1200" dirty="0" err="1"/>
              <a:t>Lomina</a:t>
            </a:r>
            <a:r>
              <a:rPr lang="en-US" sz="1200" dirty="0"/>
              <a:t> and Adaro, the </a:t>
            </a:r>
            <a:r>
              <a:rPr lang="en-US" sz="1200" dirty="0" err="1"/>
              <a:t>Shawans</a:t>
            </a:r>
            <a:r>
              <a:rPr lang="en-US" sz="1200" dirty="0"/>
              <a:t> defeated </a:t>
            </a:r>
            <a:r>
              <a:rPr lang="en-US" sz="1200" dirty="0" err="1"/>
              <a:t>Tona</a:t>
            </a:r>
            <a:r>
              <a:rPr lang="en-US" sz="1200" dirty="0"/>
              <a:t> in 1894. Nonetheless, </a:t>
            </a:r>
            <a:r>
              <a:rPr lang="en-US" sz="1200" dirty="0" err="1"/>
              <a:t>Wolaytan</a:t>
            </a:r>
            <a:r>
              <a:rPr lang="en-US" sz="1200" dirty="0"/>
              <a:t> incessant stiff opposition led to </a:t>
            </a:r>
            <a:r>
              <a:rPr lang="en-US" sz="1200" dirty="0" err="1"/>
              <a:t>Wolaytan</a:t>
            </a:r>
            <a:r>
              <a:rPr lang="en-US" sz="1200" dirty="0"/>
              <a:t> genocide by </a:t>
            </a:r>
            <a:r>
              <a:rPr lang="en-US" sz="1200" dirty="0" err="1"/>
              <a:t>Menilek‟s</a:t>
            </a:r>
            <a:r>
              <a:rPr lang="en-US" sz="1200" dirty="0"/>
              <a:t> forces as explained by </a:t>
            </a:r>
            <a:r>
              <a:rPr lang="en-US" sz="1200" dirty="0" err="1"/>
              <a:t>Venderheym</a:t>
            </a:r>
            <a:r>
              <a:rPr lang="en-US" sz="1200" dirty="0"/>
              <a:t>.</a:t>
            </a:r>
          </a:p>
          <a:p>
            <a:pPr algn="just"/>
            <a:r>
              <a:rPr lang="en-US" sz="1200" dirty="0" err="1"/>
              <a:t>Gedeo</a:t>
            </a:r>
            <a:r>
              <a:rPr lang="en-US" sz="1200" dirty="0"/>
              <a:t> was annexed in 1895.Fit </a:t>
            </a:r>
            <a:r>
              <a:rPr lang="en-US" sz="1200" dirty="0" err="1"/>
              <a:t>Habtegiorgis</a:t>
            </a:r>
            <a:r>
              <a:rPr lang="en-US" sz="1200" dirty="0"/>
              <a:t> </a:t>
            </a:r>
            <a:r>
              <a:rPr lang="en-US" sz="1200" dirty="0" err="1"/>
              <a:t>Dinagdee</a:t>
            </a:r>
            <a:r>
              <a:rPr lang="en-US" sz="1200" dirty="0"/>
              <a:t>/Abba </a:t>
            </a:r>
            <a:r>
              <a:rPr lang="en-US" sz="1200" dirty="0" err="1"/>
              <a:t>Machal</a:t>
            </a:r>
            <a:r>
              <a:rPr lang="en-US" sz="1200" dirty="0"/>
              <a:t>/Abba Mala built a fort at </a:t>
            </a:r>
            <a:r>
              <a:rPr lang="en-US" sz="1200" dirty="0" err="1"/>
              <a:t>Megga</a:t>
            </a:r>
            <a:r>
              <a:rPr lang="en-US" sz="1200" dirty="0"/>
              <a:t> and took over </a:t>
            </a:r>
            <a:r>
              <a:rPr lang="en-US" sz="1200" dirty="0" err="1"/>
              <a:t>Booranaa</a:t>
            </a:r>
            <a:r>
              <a:rPr lang="en-US" sz="1200" dirty="0"/>
              <a:t> &amp; </a:t>
            </a:r>
            <a:r>
              <a:rPr lang="en-US" sz="1200" dirty="0" err="1"/>
              <a:t>Konso</a:t>
            </a:r>
            <a:r>
              <a:rPr lang="en-US" sz="1200" dirty="0"/>
              <a:t> in 1896-97. The years after the battle of Adwa marked the success of Menelik to extend his control over peripheries. The successes were partly because of military superiority and boundary agreement with colonial powers. The process of the incorporation of </a:t>
            </a:r>
            <a:r>
              <a:rPr lang="en-US" sz="1200" dirty="0" err="1"/>
              <a:t>Kafa</a:t>
            </a:r>
            <a:r>
              <a:rPr lang="en-US" sz="1200" dirty="0"/>
              <a:t> paralleled the </a:t>
            </a:r>
            <a:r>
              <a:rPr lang="en-US" sz="1200" dirty="0" err="1"/>
              <a:t>Wolayta</a:t>
            </a:r>
            <a:r>
              <a:rPr lang="en-US" sz="1200" dirty="0"/>
              <a:t> experience in terms of the human cost. The final battle between the </a:t>
            </a:r>
            <a:r>
              <a:rPr lang="en-US" sz="1200" dirty="0" err="1"/>
              <a:t>Shawan</a:t>
            </a:r>
            <a:r>
              <a:rPr lang="en-US" sz="1200" dirty="0"/>
              <a:t> forces and </a:t>
            </a:r>
            <a:r>
              <a:rPr lang="en-US" sz="1200" dirty="0" err="1"/>
              <a:t>Kafa</a:t>
            </a:r>
            <a:r>
              <a:rPr lang="en-US" sz="1200" dirty="0"/>
              <a:t> took place in 1897. </a:t>
            </a:r>
            <a:r>
              <a:rPr lang="en-US" sz="1200" dirty="0" err="1"/>
              <a:t>Shawan</a:t>
            </a:r>
            <a:r>
              <a:rPr lang="en-US" sz="1200" dirty="0"/>
              <a:t> force was led by </a:t>
            </a:r>
            <a:r>
              <a:rPr lang="en-US" sz="1200" i="1" dirty="0"/>
              <a:t>Ras</a:t>
            </a:r>
            <a:r>
              <a:rPr lang="en-US" sz="1200" dirty="0"/>
              <a:t> </a:t>
            </a:r>
            <a:r>
              <a:rPr lang="en-US" sz="1200" dirty="0" err="1"/>
              <a:t>Walda-Giorgis</a:t>
            </a:r>
            <a:r>
              <a:rPr lang="en-US" sz="1200" dirty="0"/>
              <a:t>, </a:t>
            </a:r>
            <a:r>
              <a:rPr lang="en-US" sz="1200" dirty="0" err="1"/>
              <a:t>Dajjach</a:t>
            </a:r>
            <a:r>
              <a:rPr lang="en-US" sz="1200" dirty="0"/>
              <a:t> </a:t>
            </a:r>
            <a:r>
              <a:rPr lang="en-US" sz="1200" dirty="0" err="1"/>
              <a:t>Tasamma</a:t>
            </a:r>
            <a:r>
              <a:rPr lang="en-US" sz="1200" dirty="0"/>
              <a:t> of Gore, </a:t>
            </a:r>
            <a:r>
              <a:rPr lang="en-US" sz="1200" dirty="0" err="1"/>
              <a:t>Dajjach</a:t>
            </a:r>
            <a:r>
              <a:rPr lang="en-US" sz="1200" dirty="0"/>
              <a:t> Demise </a:t>
            </a:r>
            <a:r>
              <a:rPr lang="en-US" sz="1200" dirty="0" err="1"/>
              <a:t>Nasib</a:t>
            </a:r>
            <a:r>
              <a:rPr lang="en-US" sz="1200" dirty="0"/>
              <a:t> of </a:t>
            </a:r>
            <a:r>
              <a:rPr lang="en-US" sz="1200" dirty="0" err="1"/>
              <a:t>Horro</a:t>
            </a:r>
            <a:r>
              <a:rPr lang="en-US" sz="1200" dirty="0"/>
              <a:t> </a:t>
            </a:r>
            <a:r>
              <a:rPr lang="en-US" sz="1200" dirty="0" err="1"/>
              <a:t>Guduru</a:t>
            </a:r>
            <a:r>
              <a:rPr lang="en-US" sz="1200" dirty="0"/>
              <a:t> &amp; </a:t>
            </a:r>
            <a:r>
              <a:rPr lang="en-US" sz="1200" dirty="0" err="1"/>
              <a:t>Arjo</a:t>
            </a:r>
            <a:r>
              <a:rPr lang="en-US" sz="1200" dirty="0"/>
              <a:t> and Abba </a:t>
            </a:r>
            <a:r>
              <a:rPr lang="en-US" sz="1200" dirty="0" err="1"/>
              <a:t>Jifar</a:t>
            </a:r>
            <a:r>
              <a:rPr lang="en-US" sz="1200" dirty="0"/>
              <a:t> II of </a:t>
            </a:r>
            <a:r>
              <a:rPr lang="en-US" sz="1200" dirty="0" err="1"/>
              <a:t>Jimma</a:t>
            </a:r>
            <a:r>
              <a:rPr lang="en-US" sz="1200" dirty="0"/>
              <a:t>. </a:t>
            </a:r>
            <a:r>
              <a:rPr lang="en-US" sz="1200" i="1" dirty="0"/>
              <a:t>Ras</a:t>
            </a:r>
            <a:r>
              <a:rPr lang="en-US" sz="1200" dirty="0"/>
              <a:t> </a:t>
            </a:r>
            <a:r>
              <a:rPr lang="en-US" sz="1200" dirty="0" err="1"/>
              <a:t>Walda-Giorgis</a:t>
            </a:r>
            <a:r>
              <a:rPr lang="en-US" sz="1200" dirty="0"/>
              <a:t> became the Governor of </a:t>
            </a:r>
            <a:r>
              <a:rPr lang="en-US" sz="1200" dirty="0" err="1"/>
              <a:t>Kafa</a:t>
            </a:r>
            <a:r>
              <a:rPr lang="en-US" sz="1200" dirty="0"/>
              <a:t> after the defeat of Tato </a:t>
            </a:r>
            <a:r>
              <a:rPr lang="en-US" sz="1200" dirty="0" err="1"/>
              <a:t>Gaki</a:t>
            </a:r>
            <a:r>
              <a:rPr lang="en-US" sz="1200" dirty="0"/>
              <a:t> </a:t>
            </a:r>
            <a:r>
              <a:rPr lang="en-US" sz="1200" dirty="0" err="1"/>
              <a:t>Sherocho</a:t>
            </a:r>
            <a:r>
              <a:rPr lang="en-US" sz="1200" dirty="0"/>
              <a:t>. Beni </a:t>
            </a:r>
            <a:r>
              <a:rPr lang="en-US" sz="1200" dirty="0" err="1"/>
              <a:t>Shangul</a:t>
            </a:r>
            <a:r>
              <a:rPr lang="en-US" sz="1200" dirty="0"/>
              <a:t> was occupied after </a:t>
            </a:r>
            <a:r>
              <a:rPr lang="en-US" sz="1200" dirty="0" err="1"/>
              <a:t>Fadogno</a:t>
            </a:r>
            <a:r>
              <a:rPr lang="en-US" sz="1200" dirty="0"/>
              <a:t> battle and campaign up to </a:t>
            </a:r>
            <a:r>
              <a:rPr lang="en-US" sz="1200" dirty="0" err="1"/>
              <a:t>Famaka</a:t>
            </a:r>
            <a:r>
              <a:rPr lang="en-US" sz="1200" dirty="0"/>
              <a:t> in 1897/8.Waldagiyorgis also conquered </a:t>
            </a:r>
            <a:r>
              <a:rPr lang="en-US" sz="1200" dirty="0" err="1"/>
              <a:t>Goldea</a:t>
            </a:r>
            <a:r>
              <a:rPr lang="en-US" sz="1200" dirty="0"/>
              <a:t>; Russian </a:t>
            </a:r>
            <a:r>
              <a:rPr lang="en-US" sz="1200" dirty="0" err="1"/>
              <a:t>Dajjazmatch</a:t>
            </a:r>
            <a:r>
              <a:rPr lang="en-US" sz="1200" dirty="0"/>
              <a:t> </a:t>
            </a:r>
            <a:r>
              <a:rPr lang="en-US" sz="1200" dirty="0" err="1"/>
              <a:t>Leontieff</a:t>
            </a:r>
            <a:r>
              <a:rPr lang="en-US" sz="1200" dirty="0"/>
              <a:t> conquered Maji and extended </a:t>
            </a:r>
            <a:r>
              <a:rPr lang="en-US" sz="1200" dirty="0" err="1"/>
              <a:t>upto</a:t>
            </a:r>
            <a:r>
              <a:rPr lang="en-US" sz="1200" dirty="0"/>
              <a:t> Turkana Lake in 1898/9. </a:t>
            </a:r>
            <a:r>
              <a:rPr lang="en-US" sz="1200" dirty="0" err="1"/>
              <a:t>Tasamma</a:t>
            </a:r>
            <a:r>
              <a:rPr lang="en-US" sz="1200" dirty="0"/>
              <a:t> </a:t>
            </a:r>
            <a:r>
              <a:rPr lang="en-US" sz="1200" dirty="0" err="1"/>
              <a:t>Nado</a:t>
            </a:r>
            <a:r>
              <a:rPr lang="en-US" sz="1200" dirty="0"/>
              <a:t> also conquered up to </a:t>
            </a:r>
            <a:r>
              <a:rPr lang="en-US" sz="1200" dirty="0" err="1"/>
              <a:t>Baro</a:t>
            </a:r>
            <a:r>
              <a:rPr lang="en-US" sz="1200" dirty="0"/>
              <a:t> (</a:t>
            </a:r>
            <a:r>
              <a:rPr lang="en-US" sz="1200" dirty="0" err="1"/>
              <a:t>Sobat</a:t>
            </a:r>
            <a:r>
              <a:rPr lang="en-US" sz="1200" dirty="0"/>
              <a:t>). </a:t>
            </a:r>
          </a:p>
          <a:p>
            <a:pPr algn="just"/>
            <a:r>
              <a:rPr lang="en-US" sz="1200" dirty="0"/>
              <a:t>As in the case of the medieval period women were the most decisive figures in the modern politics in Ethiopia and the Horn. Like </a:t>
            </a:r>
            <a:r>
              <a:rPr lang="en-US" sz="1200" dirty="0" err="1"/>
              <a:t>Itege</a:t>
            </a:r>
            <a:r>
              <a:rPr lang="en-US" sz="1200" dirty="0"/>
              <a:t> </a:t>
            </a:r>
            <a:r>
              <a:rPr lang="en-US" sz="1200" dirty="0" err="1"/>
              <a:t>Mintiwab</a:t>
            </a:r>
            <a:r>
              <a:rPr lang="en-US" sz="1200" dirty="0"/>
              <a:t>, Empress </a:t>
            </a:r>
            <a:r>
              <a:rPr lang="en-US" sz="1200" dirty="0" err="1"/>
              <a:t>Menen</a:t>
            </a:r>
            <a:r>
              <a:rPr lang="en-US" sz="1200" dirty="0"/>
              <a:t> and </a:t>
            </a:r>
            <a:r>
              <a:rPr lang="en-US" sz="1200" dirty="0" err="1"/>
              <a:t>Tewabech</a:t>
            </a:r>
            <a:r>
              <a:rPr lang="en-US" sz="1200" dirty="0"/>
              <a:t> (daughter of Ras Ali and Tewodros‟ wife), Empress </a:t>
            </a:r>
            <a:r>
              <a:rPr lang="en-US" sz="1200" dirty="0" err="1"/>
              <a:t>Taytu</a:t>
            </a:r>
            <a:r>
              <a:rPr lang="en-US" sz="1200" dirty="0"/>
              <a:t> (wife of emperor Menelik), apart from her roles in the centralization process, she played significant roles in military affairs using their spirited personalities. Empress </a:t>
            </a:r>
            <a:r>
              <a:rPr lang="en-US" sz="1200" dirty="0" err="1"/>
              <a:t>Taitu</a:t>
            </a:r>
            <a:r>
              <a:rPr lang="en-US" sz="1200" dirty="0"/>
              <a:t> commanded her own contingent of about 5000 infantry and 600 cavalrymen and accompanied her husband to the Battle of Adwa. She was considered as an intelligent, wise, and self-assured woman to whom </a:t>
            </a:r>
            <a:r>
              <a:rPr lang="en-US" sz="1200" dirty="0" err="1"/>
              <a:t>Menilek</a:t>
            </a:r>
            <a:r>
              <a:rPr lang="en-US" sz="1200" dirty="0"/>
              <a:t> owe much for his success.</a:t>
            </a:r>
            <a:endParaRPr lang="en-US" sz="1400" dirty="0"/>
          </a:p>
        </p:txBody>
      </p:sp>
      <p:sp>
        <p:nvSpPr>
          <p:cNvPr id="4" name="Slide Number Placeholder 3">
            <a:extLst>
              <a:ext uri="{FF2B5EF4-FFF2-40B4-BE49-F238E27FC236}">
                <a16:creationId xmlns:a16="http://schemas.microsoft.com/office/drawing/2014/main" xmlns="" id="{2AE1785A-BA83-42D5-B732-224C0AFA50F4}"/>
              </a:ext>
            </a:extLst>
          </p:cNvPr>
          <p:cNvSpPr>
            <a:spLocks noGrp="1"/>
          </p:cNvSpPr>
          <p:nvPr>
            <p:ph type="sldNum" sz="quarter" idx="12"/>
          </p:nvPr>
        </p:nvSpPr>
        <p:spPr/>
        <p:txBody>
          <a:bodyPr/>
          <a:lstStyle/>
          <a:p>
            <a:fld id="{70A62161-4B57-4F53-91AC-2E008210E807}" type="slidenum">
              <a:rPr lang="en-US" smtClean="0"/>
              <a:t>126</a:t>
            </a:fld>
            <a:endParaRPr lang="en-US"/>
          </a:p>
        </p:txBody>
      </p:sp>
    </p:spTree>
    <p:extLst>
      <p:ext uri="{BB962C8B-B14F-4D97-AF65-F5344CB8AC3E}">
        <p14:creationId xmlns:p14="http://schemas.microsoft.com/office/powerpoint/2010/main" val="12134955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8404B0-A1A6-4DC1-A9F2-FD3E51145415}"/>
              </a:ext>
            </a:extLst>
          </p:cNvPr>
          <p:cNvSpPr>
            <a:spLocks noGrp="1"/>
          </p:cNvSpPr>
          <p:nvPr>
            <p:ph type="title"/>
          </p:nvPr>
        </p:nvSpPr>
        <p:spPr>
          <a:xfrm>
            <a:off x="1143000" y="794757"/>
            <a:ext cx="6571343" cy="948080"/>
          </a:xfrm>
        </p:spPr>
        <p:txBody>
          <a:bodyPr>
            <a:normAutofit fontScale="90000"/>
          </a:bodyPr>
          <a:lstStyle/>
          <a:p>
            <a:pPr algn="ctr"/>
            <a:r>
              <a:rPr lang="en-US" sz="2400" cap="none" dirty="0"/>
              <a:t/>
            </a:r>
            <a:br>
              <a:rPr lang="en-US" sz="2400" cap="none" dirty="0"/>
            </a:br>
            <a:r>
              <a:rPr lang="en-US" sz="2400" cap="none" dirty="0"/>
              <a:t/>
            </a:r>
            <a:br>
              <a:rPr lang="en-US" sz="2400" cap="none" dirty="0"/>
            </a:br>
            <a:r>
              <a:rPr lang="en-US" sz="2400" cap="none" dirty="0"/>
              <a:t>Foreign Aggressions in 19</a:t>
            </a:r>
            <a:r>
              <a:rPr lang="en-US" sz="2400" cap="none" baseline="30000" dirty="0"/>
              <a:t>th</a:t>
            </a:r>
            <a:r>
              <a:rPr lang="en-US" sz="2400" cap="none" dirty="0"/>
              <a:t> century </a:t>
            </a:r>
          </a:p>
        </p:txBody>
      </p:sp>
      <p:sp>
        <p:nvSpPr>
          <p:cNvPr id="3" name="Content Placeholder 2">
            <a:extLst>
              <a:ext uri="{FF2B5EF4-FFF2-40B4-BE49-F238E27FC236}">
                <a16:creationId xmlns:a16="http://schemas.microsoft.com/office/drawing/2014/main" xmlns="" id="{71690B07-76EE-4018-9CA8-F8A8F69F6FB1}"/>
              </a:ext>
            </a:extLst>
          </p:cNvPr>
          <p:cNvSpPr>
            <a:spLocks noGrp="1"/>
          </p:cNvSpPr>
          <p:nvPr>
            <p:ph idx="1"/>
          </p:nvPr>
        </p:nvSpPr>
        <p:spPr>
          <a:xfrm>
            <a:off x="309562" y="1360029"/>
            <a:ext cx="8839200" cy="4583571"/>
          </a:xfrm>
        </p:spPr>
        <p:txBody>
          <a:bodyPr>
            <a:normAutofit fontScale="70000" lnSpcReduction="20000"/>
          </a:bodyPr>
          <a:lstStyle/>
          <a:p>
            <a:endParaRPr lang="en-US" sz="1600" dirty="0"/>
          </a:p>
          <a:p>
            <a:endParaRPr lang="en-US" sz="1600" dirty="0"/>
          </a:p>
          <a:p>
            <a:r>
              <a:rPr lang="en-US" sz="1600" dirty="0"/>
              <a:t>Egypt in 1837 at Wad </a:t>
            </a:r>
            <a:r>
              <a:rPr lang="en-US" sz="1600" dirty="0" err="1"/>
              <a:t>Katabu</a:t>
            </a:r>
            <a:r>
              <a:rPr lang="en-US" sz="1600" dirty="0"/>
              <a:t> against </a:t>
            </a:r>
            <a:r>
              <a:rPr lang="en-US" sz="1600" dirty="0" err="1"/>
              <a:t>Dejjach</a:t>
            </a:r>
            <a:r>
              <a:rPr lang="en-US" sz="1600" dirty="0"/>
              <a:t> </a:t>
            </a:r>
            <a:r>
              <a:rPr lang="en-US" sz="1600" dirty="0" err="1"/>
              <a:t>Kinfu</a:t>
            </a:r>
            <a:endParaRPr lang="en-US" sz="1600" dirty="0"/>
          </a:p>
          <a:p>
            <a:r>
              <a:rPr lang="en-US" sz="1600" dirty="0"/>
              <a:t>Egypt in 1848 at </a:t>
            </a:r>
            <a:r>
              <a:rPr lang="en-US" sz="1600" dirty="0" err="1"/>
              <a:t>Dabarrki</a:t>
            </a:r>
            <a:r>
              <a:rPr lang="en-US" sz="1600" dirty="0"/>
              <a:t> against </a:t>
            </a:r>
            <a:r>
              <a:rPr lang="en-US" sz="1600" i="1" dirty="0" err="1"/>
              <a:t>Dejjazmach</a:t>
            </a:r>
            <a:r>
              <a:rPr lang="en-US" sz="1600" dirty="0"/>
              <a:t> </a:t>
            </a:r>
            <a:r>
              <a:rPr lang="en-US" sz="1600" dirty="0" err="1"/>
              <a:t>Kassa</a:t>
            </a:r>
            <a:r>
              <a:rPr lang="en-US" sz="1600" dirty="0"/>
              <a:t> Hailu</a:t>
            </a:r>
          </a:p>
          <a:p>
            <a:r>
              <a:rPr lang="en-US" sz="1600" dirty="0"/>
              <a:t>British in 1868 at </a:t>
            </a:r>
            <a:r>
              <a:rPr lang="en-US" sz="1600" dirty="0" err="1"/>
              <a:t>Aroge</a:t>
            </a:r>
            <a:r>
              <a:rPr lang="en-US" sz="1600" dirty="0"/>
              <a:t> and </a:t>
            </a:r>
            <a:r>
              <a:rPr lang="en-US" sz="1600" dirty="0" err="1"/>
              <a:t>Maqdala</a:t>
            </a:r>
            <a:r>
              <a:rPr lang="en-US" sz="1600" dirty="0"/>
              <a:t> against  </a:t>
            </a:r>
            <a:r>
              <a:rPr lang="en-US" sz="1600" i="1" dirty="0" err="1"/>
              <a:t>Atse</a:t>
            </a:r>
            <a:r>
              <a:rPr lang="en-US" sz="1600" dirty="0"/>
              <a:t> Tewodros II</a:t>
            </a:r>
          </a:p>
          <a:p>
            <a:r>
              <a:rPr lang="en-US" sz="1600" dirty="0"/>
              <a:t>Egypt in 1875 at </a:t>
            </a:r>
            <a:r>
              <a:rPr lang="en-US" sz="1600" dirty="0" err="1"/>
              <a:t>Gundet</a:t>
            </a:r>
            <a:r>
              <a:rPr lang="en-US" sz="1600" dirty="0"/>
              <a:t> against </a:t>
            </a:r>
            <a:r>
              <a:rPr lang="en-US" sz="1600" dirty="0" err="1"/>
              <a:t>Yohanis</a:t>
            </a:r>
            <a:r>
              <a:rPr lang="en-US" sz="1600" dirty="0"/>
              <a:t> IV</a:t>
            </a:r>
          </a:p>
          <a:p>
            <a:r>
              <a:rPr lang="en-US" sz="1600" dirty="0"/>
              <a:t>Egypt in 1876 at </a:t>
            </a:r>
            <a:r>
              <a:rPr lang="en-US" sz="1600" dirty="0" err="1"/>
              <a:t>Gura</a:t>
            </a:r>
            <a:r>
              <a:rPr lang="en-US" sz="1600" dirty="0"/>
              <a:t> against </a:t>
            </a:r>
            <a:r>
              <a:rPr lang="en-US" sz="1600" dirty="0" err="1"/>
              <a:t>Yohanis</a:t>
            </a:r>
            <a:r>
              <a:rPr lang="en-US" sz="1600" dirty="0"/>
              <a:t> IV</a:t>
            </a:r>
          </a:p>
          <a:p>
            <a:r>
              <a:rPr lang="en-US" sz="1600" dirty="0"/>
              <a:t>Mahdist in 1885 at </a:t>
            </a:r>
            <a:r>
              <a:rPr lang="en-US" sz="1600" dirty="0" err="1"/>
              <a:t>Kufit</a:t>
            </a:r>
            <a:r>
              <a:rPr lang="en-US" sz="1600" dirty="0"/>
              <a:t> against </a:t>
            </a:r>
            <a:r>
              <a:rPr lang="en-US" sz="1600" dirty="0" err="1"/>
              <a:t>Yohannis</a:t>
            </a:r>
            <a:r>
              <a:rPr lang="en-US" sz="1600" dirty="0"/>
              <a:t> IV(</a:t>
            </a:r>
            <a:r>
              <a:rPr lang="en-US" sz="1600" i="1" dirty="0"/>
              <a:t>Ras</a:t>
            </a:r>
            <a:r>
              <a:rPr lang="en-US" sz="1600" dirty="0"/>
              <a:t> Alula)</a:t>
            </a:r>
          </a:p>
          <a:p>
            <a:r>
              <a:rPr lang="en-US" sz="1600" dirty="0"/>
              <a:t>Mahdist in 1887 at </a:t>
            </a:r>
            <a:r>
              <a:rPr lang="en-US" sz="1600" dirty="0" err="1"/>
              <a:t>Sarwuha</a:t>
            </a:r>
            <a:r>
              <a:rPr lang="en-US" sz="1600" dirty="0"/>
              <a:t> against </a:t>
            </a:r>
            <a:r>
              <a:rPr lang="en-US" sz="1600" dirty="0" err="1"/>
              <a:t>Teklhyamanot</a:t>
            </a:r>
            <a:r>
              <a:rPr lang="en-US" sz="1600" dirty="0"/>
              <a:t> of </a:t>
            </a:r>
            <a:r>
              <a:rPr lang="en-US" sz="1600" dirty="0" err="1"/>
              <a:t>Gojjam</a:t>
            </a:r>
            <a:endParaRPr lang="en-US" sz="1600" dirty="0"/>
          </a:p>
          <a:p>
            <a:r>
              <a:rPr lang="en-US" sz="1600" dirty="0"/>
              <a:t>Mahdist in 1888 at </a:t>
            </a:r>
            <a:r>
              <a:rPr lang="en-US" sz="1600" dirty="0" err="1"/>
              <a:t>Gute</a:t>
            </a:r>
            <a:r>
              <a:rPr lang="en-US" sz="1600" dirty="0"/>
              <a:t> </a:t>
            </a:r>
            <a:r>
              <a:rPr lang="en-US" sz="1600" dirty="0" err="1"/>
              <a:t>dili</a:t>
            </a:r>
            <a:r>
              <a:rPr lang="en-US" sz="1600" dirty="0"/>
              <a:t> against </a:t>
            </a:r>
            <a:r>
              <a:rPr lang="en-US" sz="1600" i="1" dirty="0"/>
              <a:t>Ras</a:t>
            </a:r>
            <a:r>
              <a:rPr lang="en-US" sz="1600" dirty="0"/>
              <a:t> </a:t>
            </a:r>
            <a:r>
              <a:rPr lang="en-US" sz="1600" dirty="0" err="1"/>
              <a:t>Gobana</a:t>
            </a:r>
            <a:endParaRPr lang="en-US" sz="1600" dirty="0"/>
          </a:p>
          <a:p>
            <a:r>
              <a:rPr lang="en-US" sz="1600" dirty="0"/>
              <a:t>Mahdist in 1889 at </a:t>
            </a:r>
            <a:r>
              <a:rPr lang="en-US" sz="1600" dirty="0" err="1"/>
              <a:t>Metema</a:t>
            </a:r>
            <a:r>
              <a:rPr lang="en-US" sz="1600" dirty="0"/>
              <a:t> against </a:t>
            </a:r>
            <a:r>
              <a:rPr lang="en-US" sz="1600" dirty="0" err="1"/>
              <a:t>Yohannis</a:t>
            </a:r>
            <a:r>
              <a:rPr lang="en-US" sz="1600" dirty="0"/>
              <a:t> IV</a:t>
            </a:r>
          </a:p>
          <a:p>
            <a:r>
              <a:rPr lang="en-US" sz="1600" dirty="0"/>
              <a:t>Italians in 1887 at </a:t>
            </a:r>
            <a:r>
              <a:rPr lang="en-US" sz="1600" dirty="0" err="1"/>
              <a:t>Dogali</a:t>
            </a:r>
            <a:r>
              <a:rPr lang="en-US" sz="1600" dirty="0"/>
              <a:t> against Alula</a:t>
            </a:r>
          </a:p>
          <a:p>
            <a:r>
              <a:rPr lang="en-US" sz="1600" dirty="0"/>
              <a:t>Italian in 1895 at </a:t>
            </a:r>
            <a:r>
              <a:rPr lang="en-US" sz="1600" dirty="0" err="1"/>
              <a:t>Qoatit</a:t>
            </a:r>
            <a:r>
              <a:rPr lang="en-US" sz="1600" dirty="0"/>
              <a:t> and </a:t>
            </a:r>
            <a:r>
              <a:rPr lang="en-US" sz="1600" dirty="0" err="1"/>
              <a:t>Senafe</a:t>
            </a:r>
            <a:r>
              <a:rPr lang="en-US" sz="1600" dirty="0"/>
              <a:t> against </a:t>
            </a:r>
            <a:r>
              <a:rPr lang="en-US" sz="1600" i="1" dirty="0"/>
              <a:t>Ras</a:t>
            </a:r>
            <a:r>
              <a:rPr lang="en-US" sz="1600" dirty="0"/>
              <a:t> </a:t>
            </a:r>
            <a:r>
              <a:rPr lang="en-US" sz="1600" dirty="0" err="1"/>
              <a:t>Mengesha</a:t>
            </a:r>
            <a:endParaRPr lang="en-US" sz="1600" dirty="0"/>
          </a:p>
          <a:p>
            <a:r>
              <a:rPr lang="en-US" sz="1600" dirty="0"/>
              <a:t>Italians in 1895 at Amba </a:t>
            </a:r>
            <a:r>
              <a:rPr lang="en-US" sz="1600" dirty="0" err="1"/>
              <a:t>Alage</a:t>
            </a:r>
            <a:r>
              <a:rPr lang="en-US" sz="1600" dirty="0"/>
              <a:t> against </a:t>
            </a:r>
            <a:r>
              <a:rPr lang="en-US" sz="1600" i="1" dirty="0"/>
              <a:t>Fit</a:t>
            </a:r>
            <a:r>
              <a:rPr lang="en-US" sz="1600" dirty="0"/>
              <a:t> </a:t>
            </a:r>
            <a:r>
              <a:rPr lang="en-US" sz="1600" dirty="0" err="1"/>
              <a:t>Gabayahu</a:t>
            </a:r>
            <a:endParaRPr lang="en-US" sz="1600" dirty="0"/>
          </a:p>
          <a:p>
            <a:r>
              <a:rPr lang="en-US" sz="1600" dirty="0"/>
              <a:t>Italians in 1896 at Adwa against Ethiopians.</a:t>
            </a:r>
          </a:p>
          <a:p>
            <a:endParaRPr lang="en-US" sz="1600" dirty="0"/>
          </a:p>
          <a:p>
            <a:endParaRPr lang="en-US" sz="1600" dirty="0"/>
          </a:p>
          <a:p>
            <a:endParaRPr lang="en-US" sz="1600" dirty="0"/>
          </a:p>
          <a:p>
            <a:pPr marL="0" indent="0">
              <a:buNone/>
            </a:pPr>
            <a:endParaRPr lang="en-US" sz="1600" dirty="0"/>
          </a:p>
        </p:txBody>
      </p:sp>
      <p:sp>
        <p:nvSpPr>
          <p:cNvPr id="4" name="Slide Number Placeholder 3">
            <a:extLst>
              <a:ext uri="{FF2B5EF4-FFF2-40B4-BE49-F238E27FC236}">
                <a16:creationId xmlns:a16="http://schemas.microsoft.com/office/drawing/2014/main" xmlns="" id="{DBBBE540-146C-47F1-80AD-4BBDD26D2088}"/>
              </a:ext>
            </a:extLst>
          </p:cNvPr>
          <p:cNvSpPr>
            <a:spLocks noGrp="1"/>
          </p:cNvSpPr>
          <p:nvPr>
            <p:ph type="sldNum" sz="quarter" idx="12"/>
          </p:nvPr>
        </p:nvSpPr>
        <p:spPr/>
        <p:txBody>
          <a:bodyPr/>
          <a:lstStyle/>
          <a:p>
            <a:fld id="{70A62161-4B57-4F53-91AC-2E008210E807}" type="slidenum">
              <a:rPr lang="en-US" smtClean="0"/>
              <a:t>127</a:t>
            </a:fld>
            <a:endParaRPr lang="en-US"/>
          </a:p>
        </p:txBody>
      </p:sp>
    </p:spTree>
    <p:extLst>
      <p:ext uri="{BB962C8B-B14F-4D97-AF65-F5344CB8AC3E}">
        <p14:creationId xmlns:p14="http://schemas.microsoft.com/office/powerpoint/2010/main" val="42829760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04BAF7-756B-40B5-8FD6-B14F0CB15919}"/>
              </a:ext>
            </a:extLst>
          </p:cNvPr>
          <p:cNvSpPr>
            <a:spLocks noGrp="1"/>
          </p:cNvSpPr>
          <p:nvPr>
            <p:ph type="title"/>
          </p:nvPr>
        </p:nvSpPr>
        <p:spPr>
          <a:xfrm>
            <a:off x="1283471" y="804520"/>
            <a:ext cx="7860529" cy="1049235"/>
          </a:xfrm>
        </p:spPr>
        <p:txBody>
          <a:bodyPr>
            <a:normAutofit/>
          </a:bodyPr>
          <a:lstStyle/>
          <a:p>
            <a:r>
              <a:rPr lang="en-US" cap="none" dirty="0"/>
              <a:t>Consolidation of Political Power( 1896-1909)</a:t>
            </a:r>
            <a:br>
              <a:rPr lang="en-US" cap="none" dirty="0"/>
            </a:br>
            <a:endParaRPr lang="en-US" dirty="0"/>
          </a:p>
        </p:txBody>
      </p:sp>
      <p:sp>
        <p:nvSpPr>
          <p:cNvPr id="3" name="Content Placeholder 2">
            <a:extLst>
              <a:ext uri="{FF2B5EF4-FFF2-40B4-BE49-F238E27FC236}">
                <a16:creationId xmlns:a16="http://schemas.microsoft.com/office/drawing/2014/main" xmlns="" id="{2B226319-38C7-43CA-B098-B85D75B3ABA7}"/>
              </a:ext>
            </a:extLst>
          </p:cNvPr>
          <p:cNvSpPr>
            <a:spLocks noGrp="1"/>
          </p:cNvSpPr>
          <p:nvPr>
            <p:ph idx="1"/>
          </p:nvPr>
        </p:nvSpPr>
        <p:spPr/>
        <p:txBody>
          <a:bodyPr>
            <a:normAutofit fontScale="77500" lnSpcReduction="20000"/>
          </a:bodyPr>
          <a:lstStyle/>
          <a:p>
            <a:r>
              <a:rPr lang="en-US" dirty="0"/>
              <a:t>	Ruling class secured their position</a:t>
            </a:r>
          </a:p>
          <a:p>
            <a:r>
              <a:rPr lang="en-US" dirty="0"/>
              <a:t>	Independence of the country recognized by states ,and European legation were opened</a:t>
            </a:r>
          </a:p>
          <a:p>
            <a:r>
              <a:rPr lang="en-US" dirty="0"/>
              <a:t>	Boundary  delimitation  under  took  in  series  of  agreement  (secured  her borders).</a:t>
            </a:r>
          </a:p>
          <a:p>
            <a:r>
              <a:rPr lang="en-US" dirty="0"/>
              <a:t>    Italian colony of Eritrea (1900, 1902, 1908)</a:t>
            </a:r>
          </a:p>
          <a:p>
            <a:r>
              <a:rPr lang="en-US" dirty="0"/>
              <a:t>    French- Somali March 1907</a:t>
            </a:r>
          </a:p>
          <a:p>
            <a:r>
              <a:rPr lang="en-US" dirty="0"/>
              <a:t>    Anglo- Egyptian (Sudan) 1902</a:t>
            </a:r>
          </a:p>
          <a:p>
            <a:r>
              <a:rPr lang="en-US" dirty="0"/>
              <a:t>    British East Africa (Kenya) 1907</a:t>
            </a:r>
          </a:p>
          <a:p>
            <a:r>
              <a:rPr lang="en-US" dirty="0"/>
              <a:t>    Italy- Somali (1908)</a:t>
            </a:r>
          </a:p>
        </p:txBody>
      </p:sp>
      <p:sp>
        <p:nvSpPr>
          <p:cNvPr id="4" name="Slide Number Placeholder 3">
            <a:extLst>
              <a:ext uri="{FF2B5EF4-FFF2-40B4-BE49-F238E27FC236}">
                <a16:creationId xmlns:a16="http://schemas.microsoft.com/office/drawing/2014/main" xmlns="" id="{649A14AF-3897-403C-8D29-70979415FBFE}"/>
              </a:ext>
            </a:extLst>
          </p:cNvPr>
          <p:cNvSpPr>
            <a:spLocks noGrp="1"/>
          </p:cNvSpPr>
          <p:nvPr>
            <p:ph type="sldNum" sz="quarter" idx="12"/>
          </p:nvPr>
        </p:nvSpPr>
        <p:spPr/>
        <p:txBody>
          <a:bodyPr/>
          <a:lstStyle/>
          <a:p>
            <a:fld id="{70A62161-4B57-4F53-91AC-2E008210E807}" type="slidenum">
              <a:rPr lang="en-US" smtClean="0"/>
              <a:t>128</a:t>
            </a:fld>
            <a:endParaRPr lang="en-US"/>
          </a:p>
        </p:txBody>
      </p:sp>
    </p:spTree>
    <p:extLst>
      <p:ext uri="{BB962C8B-B14F-4D97-AF65-F5344CB8AC3E}">
        <p14:creationId xmlns:p14="http://schemas.microsoft.com/office/powerpoint/2010/main" val="171069359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C3843EE-A18F-48A8-8C79-AAB05FDA7890}"/>
              </a:ext>
            </a:extLst>
          </p:cNvPr>
          <p:cNvSpPr>
            <a:spLocks noGrp="1"/>
          </p:cNvSpPr>
          <p:nvPr>
            <p:ph idx="1"/>
          </p:nvPr>
        </p:nvSpPr>
        <p:spPr>
          <a:xfrm>
            <a:off x="304800" y="508688"/>
            <a:ext cx="8534400" cy="5550340"/>
          </a:xfrm>
        </p:spPr>
        <p:txBody>
          <a:bodyPr>
            <a:noAutofit/>
          </a:bodyPr>
          <a:lstStyle/>
          <a:p>
            <a:pPr>
              <a:lnSpc>
                <a:spcPct val="100000"/>
              </a:lnSpc>
            </a:pPr>
            <a:endParaRPr lang="en-US" sz="1800" dirty="0"/>
          </a:p>
          <a:p>
            <a:pPr>
              <a:lnSpc>
                <a:spcPct val="100000"/>
              </a:lnSpc>
            </a:pPr>
            <a:r>
              <a:rPr lang="en-US" sz="1800" dirty="0"/>
              <a:t>The ruling class established their center at Addis Ababa, Collect tributes from South, South- West and Southeast enjoyed comfort of urban life, Despite its foundation as capital in 1886 got permanence due to</a:t>
            </a:r>
          </a:p>
          <a:p>
            <a:pPr>
              <a:lnSpc>
                <a:spcPct val="100000"/>
              </a:lnSpc>
            </a:pPr>
            <a:r>
              <a:rPr lang="en-US" sz="1800" dirty="0"/>
              <a:t>    Issue of land charter (1907)</a:t>
            </a:r>
          </a:p>
          <a:p>
            <a:pPr>
              <a:lnSpc>
                <a:spcPct val="100000"/>
              </a:lnSpc>
            </a:pPr>
            <a:r>
              <a:rPr lang="en-US" sz="1800" dirty="0"/>
              <a:t>    Introduction of eucalyptus tree (Australia)</a:t>
            </a:r>
          </a:p>
          <a:p>
            <a:pPr>
              <a:lnSpc>
                <a:spcPct val="100000"/>
              </a:lnSpc>
            </a:pPr>
            <a:r>
              <a:rPr lang="en-US" sz="1800" dirty="0"/>
              <a:t>    The construction of railway (1917)</a:t>
            </a:r>
          </a:p>
          <a:p>
            <a:pPr>
              <a:lnSpc>
                <a:spcPct val="100000"/>
              </a:lnSpc>
            </a:pPr>
            <a:r>
              <a:rPr lang="en-US" sz="1800" dirty="0"/>
              <a:t>    The residence of foreign merchants     The opening foreign legation</a:t>
            </a:r>
          </a:p>
          <a:p>
            <a:pPr>
              <a:lnSpc>
                <a:spcPct val="100000"/>
              </a:lnSpc>
            </a:pPr>
            <a:r>
              <a:rPr lang="en-US" sz="1800" b="1" dirty="0"/>
              <a:t>The Inception of political Rivalry &amp; foreign threat</a:t>
            </a:r>
          </a:p>
          <a:p>
            <a:pPr>
              <a:lnSpc>
                <a:spcPct val="100000"/>
              </a:lnSpc>
            </a:pPr>
            <a:r>
              <a:rPr lang="en-US" sz="1800" dirty="0"/>
              <a:t>1906 powers struggle among the ruling class owing to issue of succession -   </a:t>
            </a:r>
          </a:p>
          <a:p>
            <a:pPr>
              <a:lnSpc>
                <a:spcPct val="100000"/>
              </a:lnSpc>
            </a:pPr>
            <a:r>
              <a:rPr lang="en-US" sz="1800" dirty="0"/>
              <a:t>Illness of Menelik</a:t>
            </a:r>
          </a:p>
          <a:p>
            <a:pPr>
              <a:lnSpc>
                <a:spcPct val="100000"/>
              </a:lnSpc>
            </a:pPr>
            <a:r>
              <a:rPr lang="en-US" sz="1800" dirty="0"/>
              <a:t>Death of his heir (Ras </a:t>
            </a:r>
            <a:r>
              <a:rPr lang="en-US" sz="1800" dirty="0" err="1"/>
              <a:t>Mekonnen</a:t>
            </a:r>
            <a:r>
              <a:rPr lang="en-US" sz="1800" dirty="0"/>
              <a:t>)</a:t>
            </a:r>
          </a:p>
          <a:p>
            <a:pPr>
              <a:lnSpc>
                <a:spcPct val="100000"/>
              </a:lnSpc>
            </a:pPr>
            <a:r>
              <a:rPr lang="en-US" sz="1800" dirty="0"/>
              <a:t>Threat from Europe have colonies adjacent of Eth, Britain, France &amp; Italy</a:t>
            </a:r>
          </a:p>
          <a:p>
            <a:pPr>
              <a:lnSpc>
                <a:spcPct val="100000"/>
              </a:lnSpc>
            </a:pPr>
            <a:r>
              <a:rPr lang="en-US" sz="1800" dirty="0"/>
              <a:t>Opening of Germany legation (1905)</a:t>
            </a:r>
          </a:p>
          <a:p>
            <a:pPr>
              <a:lnSpc>
                <a:spcPct val="100000"/>
              </a:lnSpc>
            </a:pPr>
            <a:r>
              <a:rPr lang="en-US" sz="1800" dirty="0"/>
              <a:t>Tripartite treaty (1906) Dec</a:t>
            </a:r>
          </a:p>
          <a:p>
            <a:pPr>
              <a:lnSpc>
                <a:spcPct val="100000"/>
              </a:lnSpc>
            </a:pPr>
            <a:endParaRPr lang="en-US" sz="1800" dirty="0"/>
          </a:p>
        </p:txBody>
      </p:sp>
      <p:sp>
        <p:nvSpPr>
          <p:cNvPr id="4" name="Slide Number Placeholder 3">
            <a:extLst>
              <a:ext uri="{FF2B5EF4-FFF2-40B4-BE49-F238E27FC236}">
                <a16:creationId xmlns:a16="http://schemas.microsoft.com/office/drawing/2014/main" xmlns="" id="{7F2A2704-FBFE-4606-A072-DCD56BD0097E}"/>
              </a:ext>
            </a:extLst>
          </p:cNvPr>
          <p:cNvSpPr>
            <a:spLocks noGrp="1"/>
          </p:cNvSpPr>
          <p:nvPr>
            <p:ph type="sldNum" sz="quarter" idx="12"/>
          </p:nvPr>
        </p:nvSpPr>
        <p:spPr/>
        <p:txBody>
          <a:bodyPr/>
          <a:lstStyle/>
          <a:p>
            <a:fld id="{70A62161-4B57-4F53-91AC-2E008210E807}" type="slidenum">
              <a:rPr lang="en-US" smtClean="0"/>
              <a:t>129</a:t>
            </a:fld>
            <a:endParaRPr lang="en-US"/>
          </a:p>
        </p:txBody>
      </p:sp>
    </p:spTree>
    <p:extLst>
      <p:ext uri="{BB962C8B-B14F-4D97-AF65-F5344CB8AC3E}">
        <p14:creationId xmlns:p14="http://schemas.microsoft.com/office/powerpoint/2010/main" val="2888206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  </a:t>
            </a:r>
            <a:br>
              <a:rPr lang="en-US" sz="2800" dirty="0"/>
            </a:br>
            <a:r>
              <a:rPr lang="en-US" sz="2800" dirty="0"/>
              <a:t/>
            </a:r>
            <a:br>
              <a:rPr lang="en-US" sz="2800" dirty="0"/>
            </a:br>
            <a:r>
              <a:rPr lang="en-US" sz="2800" dirty="0"/>
              <a:t>1.6.1.HAGIOGRAPHIES AND KITABS </a:t>
            </a:r>
          </a:p>
        </p:txBody>
      </p:sp>
      <p:sp>
        <p:nvSpPr>
          <p:cNvPr id="3" name="Content Placeholder 2"/>
          <p:cNvSpPr>
            <a:spLocks noGrp="1"/>
          </p:cNvSpPr>
          <p:nvPr>
            <p:ph idx="1"/>
          </p:nvPr>
        </p:nvSpPr>
        <p:spPr>
          <a:xfrm>
            <a:off x="457200" y="1609416"/>
            <a:ext cx="8077200" cy="4846320"/>
          </a:xfrm>
        </p:spPr>
        <p:txBody>
          <a:bodyPr/>
          <a:lstStyle/>
          <a:p>
            <a:pPr algn="just"/>
            <a:endParaRPr lang="en-US" dirty="0">
              <a:latin typeface="Garamond" panose="02020404030301010803" pitchFamily="18" charset="0"/>
            </a:endParaRPr>
          </a:p>
          <a:p>
            <a:pPr algn="just"/>
            <a:r>
              <a:rPr lang="en-US" dirty="0">
                <a:latin typeface="Garamond" panose="02020404030301010803" pitchFamily="18" charset="0"/>
              </a:rPr>
              <a:t> A parallel hagiographical tradition existed among Muslim communities of the country. One such account offers tremendous insight into the life of a Muslim saint, </a:t>
            </a:r>
            <a:r>
              <a:rPr lang="en-US" dirty="0" err="1">
                <a:latin typeface="Garamond" panose="02020404030301010803" pitchFamily="18" charset="0"/>
              </a:rPr>
              <a:t>Shaykh</a:t>
            </a:r>
            <a:r>
              <a:rPr lang="en-US" dirty="0">
                <a:latin typeface="Garamond" panose="02020404030301010803" pitchFamily="18" charset="0"/>
              </a:rPr>
              <a:t> </a:t>
            </a:r>
            <a:r>
              <a:rPr lang="en-US" dirty="0" err="1">
                <a:latin typeface="Garamond" panose="02020404030301010803" pitchFamily="18" charset="0"/>
              </a:rPr>
              <a:t>Ja’far</a:t>
            </a:r>
            <a:r>
              <a:rPr lang="en-US" dirty="0">
                <a:latin typeface="Garamond" panose="02020404030301010803" pitchFamily="18" charset="0"/>
              </a:rPr>
              <a:t> </a:t>
            </a:r>
            <a:r>
              <a:rPr lang="en-US" dirty="0" err="1">
                <a:latin typeface="Garamond" panose="02020404030301010803" pitchFamily="18" charset="0"/>
              </a:rPr>
              <a:t>Bukko</a:t>
            </a:r>
            <a:r>
              <a:rPr lang="en-US" dirty="0">
                <a:latin typeface="Garamond" panose="02020404030301010803" pitchFamily="18" charset="0"/>
              </a:rPr>
              <a:t> of </a:t>
            </a:r>
            <a:r>
              <a:rPr lang="en-US" dirty="0" err="1">
                <a:latin typeface="Garamond" panose="02020404030301010803" pitchFamily="18" charset="0"/>
              </a:rPr>
              <a:t>Gattira</a:t>
            </a:r>
            <a:r>
              <a:rPr lang="en-US" dirty="0">
                <a:latin typeface="Garamond" panose="02020404030301010803" pitchFamily="18" charset="0"/>
              </a:rPr>
              <a:t>, in present day </a:t>
            </a:r>
            <a:r>
              <a:rPr lang="en-US" dirty="0" err="1">
                <a:latin typeface="Garamond" panose="02020404030301010803" pitchFamily="18" charset="0"/>
              </a:rPr>
              <a:t>Wollo</a:t>
            </a:r>
            <a:r>
              <a:rPr lang="en-US" dirty="0">
                <a:latin typeface="Garamond" panose="02020404030301010803" pitchFamily="18" charset="0"/>
              </a:rPr>
              <a:t>, in the late nineteenth century. Besides the saint’s life, the development of indigenous Islam and contacts between the region’s Muslim community and the outside world are some of the issues discussed in this document.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5C6F50E-F31E-43CD-96BD-F987E8700719}"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227360105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C1E8289-A891-432E-89F5-C9CF4F62B052}"/>
              </a:ext>
            </a:extLst>
          </p:cNvPr>
          <p:cNvSpPr>
            <a:spLocks noGrp="1"/>
          </p:cNvSpPr>
          <p:nvPr>
            <p:ph idx="1"/>
          </p:nvPr>
        </p:nvSpPr>
        <p:spPr>
          <a:xfrm>
            <a:off x="-152400" y="1828800"/>
            <a:ext cx="8167234" cy="3450613"/>
          </a:xfrm>
        </p:spPr>
        <p:txBody>
          <a:bodyPr>
            <a:noAutofit/>
          </a:bodyPr>
          <a:lstStyle/>
          <a:p>
            <a:pPr>
              <a:lnSpc>
                <a:spcPct val="100000"/>
              </a:lnSpc>
            </a:pPr>
            <a:r>
              <a:rPr lang="en-US" sz="1600" dirty="0"/>
              <a:t>     Objectives of the treaty were to avoid possible conflict of interest and Shut of other rivals from economic activities in Ethiopia</a:t>
            </a:r>
          </a:p>
          <a:p>
            <a:pPr>
              <a:lnSpc>
                <a:spcPct val="100000"/>
              </a:lnSpc>
            </a:pPr>
            <a:r>
              <a:rPr lang="en-US" sz="1600" dirty="0"/>
              <a:t>What w as the remedy taken by Menelik II tackle internal and external threat?</a:t>
            </a:r>
          </a:p>
          <a:p>
            <a:pPr>
              <a:lnSpc>
                <a:spcPct val="100000"/>
              </a:lnSpc>
            </a:pPr>
            <a:r>
              <a:rPr lang="en-US" sz="1600" dirty="0"/>
              <a:t>	Established  the  first  council  of  ministers  consisting  of  9 ministries  War, comm. Foreign Affair, public work, Agriculture, finance, justice, pen, palace, and Interior</a:t>
            </a:r>
          </a:p>
          <a:p>
            <a:pPr>
              <a:lnSpc>
                <a:spcPct val="100000"/>
              </a:lnSpc>
            </a:pPr>
            <a:r>
              <a:rPr lang="en-US" sz="1600" dirty="0"/>
              <a:t>    Recruited high- ranking civil and military office</a:t>
            </a:r>
          </a:p>
          <a:p>
            <a:pPr>
              <a:lnSpc>
                <a:spcPct val="100000"/>
              </a:lnSpc>
            </a:pPr>
            <a:r>
              <a:rPr lang="en-US" sz="1600" dirty="0"/>
              <a:t>    No educated personnel modern bureaucratic arrangement</a:t>
            </a:r>
          </a:p>
          <a:p>
            <a:pPr>
              <a:lnSpc>
                <a:spcPct val="100000"/>
              </a:lnSpc>
            </a:pPr>
            <a:r>
              <a:rPr lang="en-US" sz="1600" dirty="0"/>
              <a:t>    Same old palace officials</a:t>
            </a:r>
          </a:p>
          <a:p>
            <a:pPr>
              <a:lnSpc>
                <a:spcPct val="100000"/>
              </a:lnSpc>
            </a:pPr>
            <a:r>
              <a:rPr lang="en-US" sz="1600" dirty="0"/>
              <a:t>    Confusion of duties &amp; responsibilities</a:t>
            </a:r>
          </a:p>
          <a:p>
            <a:pPr>
              <a:lnSpc>
                <a:spcPct val="100000"/>
              </a:lnSpc>
            </a:pPr>
            <a:r>
              <a:rPr lang="en-US" sz="1600" dirty="0"/>
              <a:t>	In1909 Menelik designation of heir to his throne &amp; regent. Upon his death in 1913, Menelik was succeeded by his grandson, Iyasu, who reigned only brief </a:t>
            </a:r>
            <a:r>
              <a:rPr lang="en-US" sz="1600" dirty="0" err="1"/>
              <a:t>ly</a:t>
            </a:r>
            <a:r>
              <a:rPr lang="en-US" sz="1600" dirty="0"/>
              <a:t>. Iyasu was overthrown with the support of the Crown Council in 1916 for, among other things, having embraced the Muslim faith in violation of </a:t>
            </a:r>
            <a:r>
              <a:rPr lang="en-US" sz="1600" dirty="0" err="1"/>
              <a:t>dynastIc</a:t>
            </a:r>
            <a:r>
              <a:rPr lang="en-US" sz="1600" dirty="0"/>
              <a:t> law.</a:t>
            </a:r>
          </a:p>
          <a:p>
            <a:pPr>
              <a:lnSpc>
                <a:spcPct val="100000"/>
              </a:lnSpc>
            </a:pPr>
            <a:endParaRPr lang="en-US" sz="1600" dirty="0"/>
          </a:p>
        </p:txBody>
      </p:sp>
      <p:sp>
        <p:nvSpPr>
          <p:cNvPr id="4" name="Slide Number Placeholder 3">
            <a:extLst>
              <a:ext uri="{FF2B5EF4-FFF2-40B4-BE49-F238E27FC236}">
                <a16:creationId xmlns:a16="http://schemas.microsoft.com/office/drawing/2014/main" xmlns="" id="{8931550D-9AA5-4B73-BE8F-A774F241B6BD}"/>
              </a:ext>
            </a:extLst>
          </p:cNvPr>
          <p:cNvSpPr>
            <a:spLocks noGrp="1"/>
          </p:cNvSpPr>
          <p:nvPr>
            <p:ph type="sldNum" sz="quarter" idx="12"/>
          </p:nvPr>
        </p:nvSpPr>
        <p:spPr/>
        <p:txBody>
          <a:bodyPr/>
          <a:lstStyle/>
          <a:p>
            <a:fld id="{70A62161-4B57-4F53-91AC-2E008210E807}" type="slidenum">
              <a:rPr lang="en-US" smtClean="0"/>
              <a:t>130</a:t>
            </a:fld>
            <a:endParaRPr lang="en-US"/>
          </a:p>
        </p:txBody>
      </p:sp>
    </p:spTree>
    <p:extLst>
      <p:ext uri="{BB962C8B-B14F-4D97-AF65-F5344CB8AC3E}">
        <p14:creationId xmlns:p14="http://schemas.microsoft.com/office/powerpoint/2010/main" val="32581366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6673F-069B-487F-8447-417092A770C2}"/>
              </a:ext>
            </a:extLst>
          </p:cNvPr>
          <p:cNvSpPr>
            <a:spLocks noGrp="1"/>
          </p:cNvSpPr>
          <p:nvPr>
            <p:ph type="title"/>
          </p:nvPr>
        </p:nvSpPr>
        <p:spPr/>
        <p:txBody>
          <a:bodyPr>
            <a:normAutofit fontScale="90000"/>
          </a:bodyPr>
          <a:lstStyle/>
          <a:p>
            <a:r>
              <a:rPr lang="en-US" cap="none" dirty="0"/>
              <a:t/>
            </a:r>
            <a:br>
              <a:rPr lang="en-US" cap="none" dirty="0"/>
            </a:br>
            <a:r>
              <a:rPr lang="en-US" cap="none" dirty="0"/>
              <a:t>The Challenge of </a:t>
            </a:r>
            <a:r>
              <a:rPr lang="en-US" cap="none" dirty="0" err="1"/>
              <a:t>Taytu</a:t>
            </a:r>
            <a:r>
              <a:rPr lang="en-US" cap="none" dirty="0"/>
              <a:t/>
            </a:r>
            <a:br>
              <a:rPr lang="en-US" cap="none" dirty="0"/>
            </a:br>
            <a:endParaRPr lang="en-US" cap="none" dirty="0"/>
          </a:p>
        </p:txBody>
      </p:sp>
      <p:sp>
        <p:nvSpPr>
          <p:cNvPr id="3" name="Content Placeholder 2">
            <a:extLst>
              <a:ext uri="{FF2B5EF4-FFF2-40B4-BE49-F238E27FC236}">
                <a16:creationId xmlns:a16="http://schemas.microsoft.com/office/drawing/2014/main" xmlns="" id="{248130AE-E735-4334-A55C-FFCF9C68FEE6}"/>
              </a:ext>
            </a:extLst>
          </p:cNvPr>
          <p:cNvSpPr>
            <a:spLocks noGrp="1"/>
          </p:cNvSpPr>
          <p:nvPr>
            <p:ph idx="1"/>
          </p:nvPr>
        </p:nvSpPr>
        <p:spPr/>
        <p:txBody>
          <a:bodyPr>
            <a:normAutofit fontScale="70000" lnSpcReduction="20000"/>
          </a:bodyPr>
          <a:lstStyle/>
          <a:p>
            <a:r>
              <a:rPr lang="en-US" dirty="0"/>
              <a:t>	Secured her political position through Marital strategy, thus she </a:t>
            </a:r>
            <a:r>
              <a:rPr lang="en-US" dirty="0" err="1"/>
              <a:t>preparedi</a:t>
            </a:r>
            <a:r>
              <a:rPr lang="en-US" dirty="0"/>
              <a:t> </a:t>
            </a:r>
            <a:r>
              <a:rPr lang="en-US" dirty="0" err="1"/>
              <a:t>ntentionally</a:t>
            </a:r>
            <a:r>
              <a:rPr lang="en-US" dirty="0"/>
              <a:t> </a:t>
            </a:r>
            <a:r>
              <a:rPr lang="en-US" dirty="0" err="1"/>
              <a:t>Mentewab</a:t>
            </a:r>
            <a:r>
              <a:rPr lang="en-US" dirty="0"/>
              <a:t> </a:t>
            </a:r>
            <a:r>
              <a:rPr lang="en-US" dirty="0" err="1"/>
              <a:t>Welle</a:t>
            </a:r>
            <a:r>
              <a:rPr lang="en-US" dirty="0"/>
              <a:t> to Ras </a:t>
            </a:r>
            <a:r>
              <a:rPr lang="en-US" dirty="0" err="1"/>
              <a:t>Mekonnen</a:t>
            </a:r>
            <a:r>
              <a:rPr lang="en-US" dirty="0"/>
              <a:t>, </a:t>
            </a:r>
            <a:r>
              <a:rPr lang="en-US" dirty="0" err="1"/>
              <a:t>Gugsa</a:t>
            </a:r>
            <a:r>
              <a:rPr lang="en-US" dirty="0"/>
              <a:t> </a:t>
            </a:r>
            <a:r>
              <a:rPr lang="en-US" dirty="0" err="1"/>
              <a:t>Welle</a:t>
            </a:r>
            <a:r>
              <a:rPr lang="en-US" dirty="0"/>
              <a:t> to </a:t>
            </a:r>
            <a:r>
              <a:rPr lang="en-US" dirty="0" err="1"/>
              <a:t>Zawditu</a:t>
            </a:r>
            <a:r>
              <a:rPr lang="en-US" dirty="0"/>
              <a:t> and Roman Work </a:t>
            </a:r>
            <a:r>
              <a:rPr lang="en-US" dirty="0" err="1"/>
              <a:t>Mengesha</a:t>
            </a:r>
            <a:r>
              <a:rPr lang="en-US" dirty="0"/>
              <a:t> to </a:t>
            </a:r>
            <a:r>
              <a:rPr lang="en-US" dirty="0" err="1"/>
              <a:t>Lij</a:t>
            </a:r>
            <a:r>
              <a:rPr lang="en-US" dirty="0"/>
              <a:t> Iyasu</a:t>
            </a:r>
          </a:p>
          <a:p>
            <a:r>
              <a:rPr lang="en-US" dirty="0"/>
              <a:t>	Arranged promotion and demotion- SHUMSHIR</a:t>
            </a:r>
          </a:p>
          <a:p>
            <a:r>
              <a:rPr lang="en-US" dirty="0"/>
              <a:t>	</a:t>
            </a:r>
            <a:r>
              <a:rPr lang="en-US" dirty="0" err="1"/>
              <a:t>Showan</a:t>
            </a:r>
            <a:r>
              <a:rPr lang="en-US" dirty="0"/>
              <a:t> nobility opposition, organized Mahal Safari (different military units of palace) Blessing of bishop </a:t>
            </a:r>
            <a:r>
              <a:rPr lang="en-US" dirty="0" err="1"/>
              <a:t>Abune</a:t>
            </a:r>
            <a:r>
              <a:rPr lang="en-US" dirty="0"/>
              <a:t> Mathews</a:t>
            </a:r>
          </a:p>
          <a:p>
            <a:r>
              <a:rPr lang="en-US" dirty="0"/>
              <a:t>	1910 </a:t>
            </a:r>
            <a:r>
              <a:rPr lang="en-US" dirty="0" err="1"/>
              <a:t>Taytu</a:t>
            </a:r>
            <a:r>
              <a:rPr lang="en-US" dirty="0"/>
              <a:t> removed from government power</a:t>
            </a:r>
          </a:p>
          <a:p>
            <a:r>
              <a:rPr lang="en-US" dirty="0" err="1"/>
              <a:t>Lij</a:t>
            </a:r>
            <a:r>
              <a:rPr lang="en-US" dirty="0"/>
              <a:t> I </a:t>
            </a:r>
            <a:r>
              <a:rPr lang="en-US" dirty="0" err="1"/>
              <a:t>yasu</a:t>
            </a:r>
            <a:r>
              <a:rPr lang="en-US" dirty="0"/>
              <a:t> ( 1913 -1916): Reform s and the coup d’état Against him</a:t>
            </a:r>
          </a:p>
          <a:p>
            <a:r>
              <a:rPr lang="en-US" dirty="0"/>
              <a:t>	Death of Ras Bedewed </a:t>
            </a:r>
            <a:r>
              <a:rPr lang="en-US" dirty="0" err="1"/>
              <a:t>Tessema</a:t>
            </a:r>
            <a:r>
              <a:rPr lang="en-US" dirty="0"/>
              <a:t> </a:t>
            </a:r>
            <a:r>
              <a:rPr lang="en-US" dirty="0" err="1"/>
              <a:t>Nadew</a:t>
            </a:r>
            <a:r>
              <a:rPr lang="en-US" dirty="0"/>
              <a:t> marked the beginning of Iyasu’s direct rule and the </a:t>
            </a:r>
            <a:r>
              <a:rPr lang="en-US" dirty="0" err="1"/>
              <a:t>Showan</a:t>
            </a:r>
            <a:r>
              <a:rPr lang="en-US" dirty="0"/>
              <a:t> nobility frustration increased</a:t>
            </a:r>
          </a:p>
          <a:p>
            <a:r>
              <a:rPr lang="en-US" dirty="0"/>
              <a:t>	Iyasu’s polygamous nature reflected in his marriage</a:t>
            </a:r>
          </a:p>
          <a:p>
            <a:endParaRPr lang="en-US" dirty="0"/>
          </a:p>
        </p:txBody>
      </p:sp>
      <p:sp>
        <p:nvSpPr>
          <p:cNvPr id="4" name="Slide Number Placeholder 3">
            <a:extLst>
              <a:ext uri="{FF2B5EF4-FFF2-40B4-BE49-F238E27FC236}">
                <a16:creationId xmlns:a16="http://schemas.microsoft.com/office/drawing/2014/main" xmlns="" id="{EAD4D37B-7EE3-4FA5-9931-409568B9A62F}"/>
              </a:ext>
            </a:extLst>
          </p:cNvPr>
          <p:cNvSpPr>
            <a:spLocks noGrp="1"/>
          </p:cNvSpPr>
          <p:nvPr>
            <p:ph type="sldNum" sz="quarter" idx="12"/>
          </p:nvPr>
        </p:nvSpPr>
        <p:spPr/>
        <p:txBody>
          <a:bodyPr/>
          <a:lstStyle/>
          <a:p>
            <a:fld id="{70A62161-4B57-4F53-91AC-2E008210E807}" type="slidenum">
              <a:rPr lang="en-US" smtClean="0"/>
              <a:t>131</a:t>
            </a:fld>
            <a:endParaRPr lang="en-US"/>
          </a:p>
        </p:txBody>
      </p:sp>
    </p:spTree>
    <p:extLst>
      <p:ext uri="{BB962C8B-B14F-4D97-AF65-F5344CB8AC3E}">
        <p14:creationId xmlns:p14="http://schemas.microsoft.com/office/powerpoint/2010/main" val="149145299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9BFA01-FA73-45B9-A63A-38A1F7058D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5EFC7F6-9BC7-49F8-BC8C-DFC949D3044E}"/>
              </a:ext>
            </a:extLst>
          </p:cNvPr>
          <p:cNvSpPr>
            <a:spLocks noGrp="1"/>
          </p:cNvSpPr>
          <p:nvPr>
            <p:ph idx="1"/>
          </p:nvPr>
        </p:nvSpPr>
        <p:spPr/>
        <p:txBody>
          <a:bodyPr numCol="2">
            <a:normAutofit fontScale="62500" lnSpcReduction="20000"/>
          </a:bodyPr>
          <a:lstStyle/>
          <a:p>
            <a:pPr algn="just"/>
            <a:r>
              <a:rPr lang="en-US" dirty="0"/>
              <a:t> Roman Work (Aster)</a:t>
            </a:r>
          </a:p>
          <a:p>
            <a:pPr algn="just"/>
            <a:r>
              <a:rPr lang="en-US" dirty="0"/>
              <a:t>    </a:t>
            </a:r>
            <a:r>
              <a:rPr lang="en-US" dirty="0" err="1"/>
              <a:t>SableWongel</a:t>
            </a:r>
            <a:r>
              <a:rPr lang="en-US" dirty="0"/>
              <a:t> Hailu (King T/Hay of </a:t>
            </a:r>
            <a:r>
              <a:rPr lang="en-US" dirty="0" err="1"/>
              <a:t>Gojam</a:t>
            </a:r>
            <a:r>
              <a:rPr lang="en-US" dirty="0"/>
              <a:t> grad daughter</a:t>
            </a:r>
          </a:p>
          <a:p>
            <a:pPr algn="just"/>
            <a:r>
              <a:rPr lang="en-US" dirty="0"/>
              <a:t>    Jima Aba </a:t>
            </a:r>
            <a:r>
              <a:rPr lang="en-US" dirty="0" err="1"/>
              <a:t>Jifar</a:t>
            </a:r>
            <a:r>
              <a:rPr lang="en-US" dirty="0"/>
              <a:t> daughter</a:t>
            </a:r>
          </a:p>
          <a:p>
            <a:pPr algn="just"/>
            <a:r>
              <a:rPr lang="en-US" dirty="0"/>
              <a:t>    Haj- Abdullahi of Harar</a:t>
            </a:r>
          </a:p>
          <a:p>
            <a:pPr algn="just"/>
            <a:r>
              <a:rPr lang="en-US" dirty="0"/>
              <a:t>    Abu- Bakr of Afar</a:t>
            </a:r>
          </a:p>
          <a:p>
            <a:pPr algn="just"/>
            <a:r>
              <a:rPr lang="en-US" dirty="0"/>
              <a:t>    </a:t>
            </a:r>
            <a:r>
              <a:rPr lang="en-US" dirty="0" err="1"/>
              <a:t>Askala</a:t>
            </a:r>
            <a:r>
              <a:rPr lang="en-US" dirty="0"/>
              <a:t> </a:t>
            </a:r>
            <a:r>
              <a:rPr lang="en-US" dirty="0" err="1"/>
              <a:t>Dejazmach</a:t>
            </a:r>
            <a:r>
              <a:rPr lang="en-US" dirty="0"/>
              <a:t> </a:t>
            </a:r>
            <a:r>
              <a:rPr lang="en-US" dirty="0" err="1"/>
              <a:t>Jote</a:t>
            </a:r>
            <a:r>
              <a:rPr lang="en-US" dirty="0"/>
              <a:t> of </a:t>
            </a:r>
            <a:r>
              <a:rPr lang="en-US" dirty="0" err="1"/>
              <a:t>Wollega</a:t>
            </a:r>
            <a:endParaRPr lang="en-US" dirty="0"/>
          </a:p>
          <a:p>
            <a:pPr algn="just"/>
            <a:r>
              <a:rPr lang="en-US" dirty="0"/>
              <a:t>Personal Weakness of Iyasu:</a:t>
            </a:r>
          </a:p>
          <a:p>
            <a:pPr algn="just"/>
            <a:r>
              <a:rPr lang="en-US" dirty="0"/>
              <a:t>    Play- boy nature</a:t>
            </a:r>
          </a:p>
          <a:p>
            <a:pPr algn="just"/>
            <a:r>
              <a:rPr lang="en-US" dirty="0"/>
              <a:t>    Lack of responsibility,</a:t>
            </a:r>
          </a:p>
          <a:p>
            <a:pPr algn="just"/>
            <a:r>
              <a:rPr lang="en-US" dirty="0"/>
              <a:t>    Tactless in his move</a:t>
            </a:r>
          </a:p>
          <a:p>
            <a:pPr algn="just"/>
            <a:r>
              <a:rPr lang="en-US" dirty="0"/>
              <a:t>    Polygamous marriage</a:t>
            </a:r>
          </a:p>
          <a:p>
            <a:pPr algn="just"/>
            <a:r>
              <a:rPr lang="en-US" dirty="0"/>
              <a:t>	First serious challenge to Iyasu’s power was Ras Abate </a:t>
            </a:r>
            <a:r>
              <a:rPr lang="en-US" dirty="0" err="1"/>
              <a:t>Buayalew</a:t>
            </a:r>
            <a:r>
              <a:rPr lang="en-US" dirty="0"/>
              <a:t>. Abate is said to be planned to bring back the regency, by taking for himself the position</a:t>
            </a:r>
          </a:p>
          <a:p>
            <a:pPr algn="just"/>
            <a:r>
              <a:rPr lang="en-US" dirty="0"/>
              <a:t>	The introduction of significant social &amp; economic reforms</a:t>
            </a:r>
          </a:p>
          <a:p>
            <a:pPr algn="just"/>
            <a:r>
              <a:rPr lang="en-US" dirty="0"/>
              <a:t>	Attempt to give Ethiopian Muslims equal status through integrating them his administrative hierarch</a:t>
            </a:r>
          </a:p>
          <a:p>
            <a:pPr algn="just"/>
            <a:r>
              <a:rPr lang="en-US" dirty="0"/>
              <a:t>	Gave financial support of the establishment of mosques</a:t>
            </a:r>
          </a:p>
        </p:txBody>
      </p:sp>
      <p:sp>
        <p:nvSpPr>
          <p:cNvPr id="4" name="Slide Number Placeholder 3">
            <a:extLst>
              <a:ext uri="{FF2B5EF4-FFF2-40B4-BE49-F238E27FC236}">
                <a16:creationId xmlns:a16="http://schemas.microsoft.com/office/drawing/2014/main" xmlns="" id="{571E5344-9DEE-4E03-AE1A-B3BD9C10D601}"/>
              </a:ext>
            </a:extLst>
          </p:cNvPr>
          <p:cNvSpPr>
            <a:spLocks noGrp="1"/>
          </p:cNvSpPr>
          <p:nvPr>
            <p:ph type="sldNum" sz="quarter" idx="12"/>
          </p:nvPr>
        </p:nvSpPr>
        <p:spPr/>
        <p:txBody>
          <a:bodyPr/>
          <a:lstStyle/>
          <a:p>
            <a:fld id="{70A62161-4B57-4F53-91AC-2E008210E807}" type="slidenum">
              <a:rPr lang="en-US" smtClean="0"/>
              <a:t>132</a:t>
            </a:fld>
            <a:endParaRPr lang="en-US"/>
          </a:p>
        </p:txBody>
      </p:sp>
    </p:spTree>
    <p:extLst>
      <p:ext uri="{BB962C8B-B14F-4D97-AF65-F5344CB8AC3E}">
        <p14:creationId xmlns:p14="http://schemas.microsoft.com/office/powerpoint/2010/main" val="125105306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561A56-D992-47BC-8410-D1A21C19CB7A}"/>
              </a:ext>
            </a:extLst>
          </p:cNvPr>
          <p:cNvSpPr>
            <a:spLocks noGrp="1"/>
          </p:cNvSpPr>
          <p:nvPr>
            <p:ph type="title"/>
          </p:nvPr>
        </p:nvSpPr>
        <p:spPr>
          <a:xfrm>
            <a:off x="1793169" y="526144"/>
            <a:ext cx="6571343" cy="1049235"/>
          </a:xfrm>
        </p:spPr>
        <p:txBody>
          <a:bodyPr/>
          <a:lstStyle/>
          <a:p>
            <a:r>
              <a:rPr lang="en-US" cap="none" dirty="0"/>
              <a:t>Reforms Under Iyasu</a:t>
            </a:r>
            <a:br>
              <a:rPr lang="en-US" cap="none" dirty="0"/>
            </a:br>
            <a:endParaRPr lang="en-US" cap="none" dirty="0"/>
          </a:p>
        </p:txBody>
      </p:sp>
      <p:sp>
        <p:nvSpPr>
          <p:cNvPr id="3" name="Content Placeholder 2">
            <a:extLst>
              <a:ext uri="{FF2B5EF4-FFF2-40B4-BE49-F238E27FC236}">
                <a16:creationId xmlns:a16="http://schemas.microsoft.com/office/drawing/2014/main" xmlns="" id="{1C5989CB-0B8C-49D5-BAE4-B5F532723261}"/>
              </a:ext>
            </a:extLst>
          </p:cNvPr>
          <p:cNvSpPr>
            <a:spLocks noGrp="1"/>
          </p:cNvSpPr>
          <p:nvPr>
            <p:ph idx="1"/>
          </p:nvPr>
        </p:nvSpPr>
        <p:spPr>
          <a:xfrm>
            <a:off x="304800" y="1219200"/>
            <a:ext cx="8610600" cy="4671867"/>
          </a:xfrm>
        </p:spPr>
        <p:txBody>
          <a:bodyPr>
            <a:normAutofit fontScale="70000" lnSpcReduction="20000"/>
          </a:bodyPr>
          <a:lstStyle/>
          <a:p>
            <a:pPr algn="just"/>
            <a:r>
              <a:rPr lang="en-US" dirty="0"/>
              <a:t>	Established system of auditing on government property</a:t>
            </a:r>
          </a:p>
          <a:p>
            <a:pPr algn="just"/>
            <a:r>
              <a:rPr lang="en-US" dirty="0"/>
              <a:t>	Formed Municipal police (</a:t>
            </a:r>
            <a:r>
              <a:rPr lang="en-US" dirty="0" err="1"/>
              <a:t>Trumbule</a:t>
            </a:r>
            <a:r>
              <a:rPr lang="en-US" dirty="0"/>
              <a:t>)</a:t>
            </a:r>
          </a:p>
          <a:p>
            <a:pPr algn="just"/>
            <a:r>
              <a:rPr lang="en-US" dirty="0"/>
              <a:t>	Establish separate Department of education (secular education system)</a:t>
            </a:r>
          </a:p>
          <a:p>
            <a:pPr algn="just"/>
            <a:r>
              <a:rPr lang="en-US" dirty="0"/>
              <a:t>	Improvement on traditional detection method </a:t>
            </a:r>
            <a:r>
              <a:rPr lang="en-US" i="1" dirty="0" err="1"/>
              <a:t>Lebashay</a:t>
            </a:r>
            <a:r>
              <a:rPr lang="en-US" dirty="0"/>
              <a:t> &amp; </a:t>
            </a:r>
            <a:r>
              <a:rPr lang="en-US" i="1" dirty="0" err="1"/>
              <a:t>quragna</a:t>
            </a:r>
            <a:endParaRPr lang="en-US" i="1" dirty="0"/>
          </a:p>
          <a:p>
            <a:pPr algn="just"/>
            <a:r>
              <a:rPr lang="en-US" dirty="0"/>
              <a:t>	Rearrangement in the way of tax collection (</a:t>
            </a:r>
            <a:r>
              <a:rPr lang="en-US" i="1" dirty="0" err="1"/>
              <a:t>Asrat</a:t>
            </a:r>
            <a:r>
              <a:rPr lang="en-US" i="1" dirty="0"/>
              <a:t> Safari</a:t>
            </a:r>
            <a:r>
              <a:rPr lang="en-US" dirty="0"/>
              <a:t>)</a:t>
            </a:r>
          </a:p>
          <a:p>
            <a:pPr algn="just"/>
            <a:r>
              <a:rPr lang="en-US" dirty="0"/>
              <a:t>	However,  the  reforms,  became  overshadowed  because  his  weakness, opposition of his opponents</a:t>
            </a:r>
          </a:p>
          <a:p>
            <a:pPr algn="just"/>
            <a:r>
              <a:rPr lang="en-US" dirty="0"/>
              <a:t>	1914 Ras Michal- Negus of Tigre &amp; </a:t>
            </a:r>
            <a:r>
              <a:rPr lang="en-US" dirty="0" err="1"/>
              <a:t>Wollo</a:t>
            </a:r>
            <a:r>
              <a:rPr lang="en-US" dirty="0"/>
              <a:t>, </a:t>
            </a:r>
            <a:r>
              <a:rPr lang="en-US" dirty="0" err="1"/>
              <a:t>Begemdir</a:t>
            </a:r>
            <a:r>
              <a:rPr lang="en-US" dirty="0"/>
              <a:t>, </a:t>
            </a:r>
            <a:r>
              <a:rPr lang="en-US" dirty="0" err="1"/>
              <a:t>Gojjam</a:t>
            </a:r>
            <a:r>
              <a:rPr lang="en-US" dirty="0"/>
              <a:t> (1915</a:t>
            </a:r>
          </a:p>
          <a:p>
            <a:pPr algn="just"/>
            <a:r>
              <a:rPr lang="en-US" dirty="0"/>
              <a:t>	Substitute </a:t>
            </a:r>
            <a:r>
              <a:rPr lang="en-US" dirty="0" err="1"/>
              <a:t>Dejazmach</a:t>
            </a:r>
            <a:r>
              <a:rPr lang="en-US" dirty="0"/>
              <a:t> </a:t>
            </a:r>
            <a:r>
              <a:rPr lang="en-US" dirty="0" err="1"/>
              <a:t>Balcha</a:t>
            </a:r>
            <a:r>
              <a:rPr lang="en-US" dirty="0"/>
              <a:t> in the pace of </a:t>
            </a:r>
            <a:r>
              <a:rPr lang="en-US" dirty="0" err="1"/>
              <a:t>Negadras</a:t>
            </a:r>
            <a:r>
              <a:rPr lang="en-US" dirty="0"/>
              <a:t> Haile </a:t>
            </a:r>
            <a:r>
              <a:rPr lang="en-US" dirty="0" err="1"/>
              <a:t>Georgis</a:t>
            </a:r>
            <a:r>
              <a:rPr lang="en-US" dirty="0"/>
              <a:t> to be the governor of </a:t>
            </a:r>
            <a:r>
              <a:rPr lang="en-US" dirty="0" err="1"/>
              <a:t>Sidamo</a:t>
            </a:r>
            <a:endParaRPr lang="en-US" dirty="0"/>
          </a:p>
          <a:p>
            <a:pPr algn="just"/>
            <a:r>
              <a:rPr lang="en-US" dirty="0"/>
              <a:t>	</a:t>
            </a:r>
            <a:r>
              <a:rPr lang="en-US" dirty="0" err="1"/>
              <a:t>Fitawarari</a:t>
            </a:r>
            <a:r>
              <a:rPr lang="en-US" dirty="0"/>
              <a:t> H/</a:t>
            </a:r>
            <a:r>
              <a:rPr lang="en-US" dirty="0" err="1"/>
              <a:t>Georgis</a:t>
            </a:r>
            <a:r>
              <a:rPr lang="en-US" dirty="0"/>
              <a:t>- Chairman of council of minster</a:t>
            </a:r>
          </a:p>
          <a:p>
            <a:pPr algn="just"/>
            <a:r>
              <a:rPr lang="en-US" dirty="0"/>
              <a:t>	Removed </a:t>
            </a:r>
            <a:r>
              <a:rPr lang="en-US" dirty="0" err="1"/>
              <a:t>Dejazmach</a:t>
            </a:r>
            <a:r>
              <a:rPr lang="en-US" dirty="0"/>
              <a:t> </a:t>
            </a:r>
            <a:r>
              <a:rPr lang="en-US" dirty="0" err="1"/>
              <a:t>Teferi</a:t>
            </a:r>
            <a:r>
              <a:rPr lang="en-US" dirty="0"/>
              <a:t>, from his family fief, Hara transferred in to </a:t>
            </a:r>
            <a:r>
              <a:rPr lang="en-US" dirty="0" err="1"/>
              <a:t>Kaffa</a:t>
            </a:r>
            <a:endParaRPr lang="en-US" dirty="0"/>
          </a:p>
          <a:p>
            <a:pPr algn="just"/>
            <a:r>
              <a:rPr lang="en-US" dirty="0"/>
              <a:t>	colonial powers stand against Iyasu owing to his close relation of ottoman &amp; Germany and moral &amp; material support to Somali Nationalism movement </a:t>
            </a:r>
            <a:r>
              <a:rPr lang="en-US" dirty="0" err="1"/>
              <a:t>Sayy</a:t>
            </a:r>
            <a:r>
              <a:rPr lang="en-US" dirty="0"/>
              <a:t> d, Mohammed Abdullah Hassan</a:t>
            </a:r>
          </a:p>
          <a:p>
            <a:pPr algn="just"/>
            <a:endParaRPr lang="en-US" dirty="0"/>
          </a:p>
        </p:txBody>
      </p:sp>
      <p:sp>
        <p:nvSpPr>
          <p:cNvPr id="4" name="Slide Number Placeholder 3">
            <a:extLst>
              <a:ext uri="{FF2B5EF4-FFF2-40B4-BE49-F238E27FC236}">
                <a16:creationId xmlns:a16="http://schemas.microsoft.com/office/drawing/2014/main" xmlns="" id="{B4C6DC5D-B93A-4204-98FD-6DE07F720087}"/>
              </a:ext>
            </a:extLst>
          </p:cNvPr>
          <p:cNvSpPr>
            <a:spLocks noGrp="1"/>
          </p:cNvSpPr>
          <p:nvPr>
            <p:ph type="sldNum" sz="quarter" idx="12"/>
          </p:nvPr>
        </p:nvSpPr>
        <p:spPr/>
        <p:txBody>
          <a:bodyPr/>
          <a:lstStyle/>
          <a:p>
            <a:fld id="{70A62161-4B57-4F53-91AC-2E008210E807}" type="slidenum">
              <a:rPr lang="en-US" smtClean="0"/>
              <a:t>133</a:t>
            </a:fld>
            <a:endParaRPr lang="en-US"/>
          </a:p>
        </p:txBody>
      </p:sp>
      <p:sp>
        <p:nvSpPr>
          <p:cNvPr id="6" name="TextBox 5">
            <a:extLst>
              <a:ext uri="{FF2B5EF4-FFF2-40B4-BE49-F238E27FC236}">
                <a16:creationId xmlns:a16="http://schemas.microsoft.com/office/drawing/2014/main" xmlns="" id="{F90B84E6-B824-4C85-B3A9-E3A5D9B8F44B}"/>
              </a:ext>
            </a:extLst>
          </p:cNvPr>
          <p:cNvSpPr txBox="1"/>
          <p:nvPr/>
        </p:nvSpPr>
        <p:spPr>
          <a:xfrm>
            <a:off x="2289089" y="-10524303"/>
            <a:ext cx="4578178" cy="6740307"/>
          </a:xfrm>
          <a:prstGeom prst="rect">
            <a:avLst/>
          </a:prstGeom>
          <a:noFill/>
        </p:spPr>
        <p:txBody>
          <a:bodyPr wrap="square">
            <a:spAutoFit/>
          </a:bodyPr>
          <a:lstStyle/>
          <a:p>
            <a:r>
              <a:rPr lang="en-US" dirty="0"/>
              <a:t>Events </a:t>
            </a:r>
            <a:r>
              <a:rPr lang="en-US" dirty="0" err="1"/>
              <a:t>imm</a:t>
            </a:r>
            <a:r>
              <a:rPr lang="en-US" dirty="0"/>
              <a:t> </a:t>
            </a:r>
            <a:r>
              <a:rPr lang="en-US" dirty="0" err="1"/>
              <a:t>ediate</a:t>
            </a:r>
            <a:r>
              <a:rPr lang="en-US" dirty="0"/>
              <a:t> to the coup d’état of 1916</a:t>
            </a:r>
          </a:p>
          <a:p>
            <a:r>
              <a:rPr lang="en-US" dirty="0"/>
              <a:t>  Iyasu deposed from power on 27 </a:t>
            </a:r>
            <a:r>
              <a:rPr lang="en-US" dirty="0" err="1"/>
              <a:t>sep.</a:t>
            </a:r>
            <a:r>
              <a:rPr lang="en-US" dirty="0"/>
              <a:t> 1916</a:t>
            </a:r>
          </a:p>
          <a:p>
            <a:r>
              <a:rPr lang="en-US" dirty="0"/>
              <a:t>  His attempt to reverse the coup but suffered defeat at </a:t>
            </a:r>
            <a:r>
              <a:rPr lang="en-US" dirty="0" err="1"/>
              <a:t>Miaso</a:t>
            </a:r>
            <a:endParaRPr lang="en-US" dirty="0"/>
          </a:p>
          <a:p>
            <a:r>
              <a:rPr lang="en-US" dirty="0"/>
              <a:t>  His father Ras Michael mobilized army to restore his son’s political power and gai n initial victory of Tora </a:t>
            </a:r>
            <a:r>
              <a:rPr lang="en-US" dirty="0" err="1"/>
              <a:t>Meske</a:t>
            </a:r>
            <a:r>
              <a:rPr lang="en-US" dirty="0"/>
              <a:t> final defeat at </a:t>
            </a:r>
            <a:r>
              <a:rPr lang="en-US" dirty="0" err="1"/>
              <a:t>Segele</a:t>
            </a:r>
            <a:r>
              <a:rPr lang="en-US" dirty="0"/>
              <a:t> 27 Oct. Michael had </a:t>
            </a:r>
            <a:r>
              <a:rPr lang="en-US" dirty="0" err="1"/>
              <a:t>becom</a:t>
            </a:r>
            <a:r>
              <a:rPr lang="en-US" dirty="0"/>
              <a:t> e war prisoner and died there in 1918</a:t>
            </a:r>
          </a:p>
          <a:p>
            <a:r>
              <a:rPr lang="en-US" dirty="0"/>
              <a:t>  Iyasu lived under fugitive until 1921.Attempt to escape in 1932 from Fiche </a:t>
            </a:r>
            <a:r>
              <a:rPr lang="en-US" dirty="0" err="1"/>
              <a:t>transf</a:t>
            </a:r>
            <a:r>
              <a:rPr lang="en-US" dirty="0"/>
              <a:t> erred to </a:t>
            </a:r>
            <a:r>
              <a:rPr lang="en-US" dirty="0" err="1"/>
              <a:t>Garamuleta</a:t>
            </a:r>
            <a:r>
              <a:rPr lang="en-US" dirty="0"/>
              <a:t> 1932 &amp; died in 1936</a:t>
            </a:r>
          </a:p>
          <a:p>
            <a:r>
              <a:rPr lang="en-US" dirty="0"/>
              <a:t>  Establishment  of  Diarchy  marked  the  Restoration  of  Shoran  political </a:t>
            </a:r>
            <a:r>
              <a:rPr lang="en-US" dirty="0" err="1"/>
              <a:t>suprem</a:t>
            </a:r>
            <a:r>
              <a:rPr lang="en-US" dirty="0"/>
              <a:t> </a:t>
            </a:r>
            <a:r>
              <a:rPr lang="en-US" dirty="0" err="1"/>
              <a:t>acy</a:t>
            </a:r>
            <a:endParaRPr lang="en-US" dirty="0"/>
          </a:p>
          <a:p>
            <a:r>
              <a:rPr lang="en-US" dirty="0"/>
              <a:t>D </a:t>
            </a:r>
            <a:r>
              <a:rPr lang="en-US" dirty="0" err="1"/>
              <a:t>iarchy</a:t>
            </a:r>
            <a:r>
              <a:rPr lang="en-US" dirty="0"/>
              <a:t> ( 1917 -1930 )</a:t>
            </a:r>
          </a:p>
          <a:p>
            <a:r>
              <a:rPr lang="en-US" dirty="0"/>
              <a:t>  Established on 1 Feb. 197</a:t>
            </a:r>
          </a:p>
          <a:p>
            <a:r>
              <a:rPr lang="en-US" dirty="0"/>
              <a:t>  </a:t>
            </a:r>
            <a:r>
              <a:rPr lang="en-US" dirty="0" err="1"/>
              <a:t>Zawditu</a:t>
            </a:r>
            <a:r>
              <a:rPr lang="en-US" dirty="0"/>
              <a:t> Empress </a:t>
            </a:r>
            <a:r>
              <a:rPr lang="en-US" dirty="0" err="1"/>
              <a:t>Teferi</a:t>
            </a:r>
            <a:r>
              <a:rPr lang="en-US" dirty="0"/>
              <a:t> as Heir of the throne</a:t>
            </a:r>
          </a:p>
          <a:p>
            <a:r>
              <a:rPr lang="en-US" dirty="0"/>
              <a:t>  Why did the nobility appointed female successor &amp; heir</a:t>
            </a:r>
          </a:p>
          <a:p>
            <a:r>
              <a:rPr lang="en-US" dirty="0"/>
              <a:t>  She is Menelik’s daughter has no son and conservative as well</a:t>
            </a:r>
          </a:p>
          <a:p>
            <a:r>
              <a:rPr lang="en-US" dirty="0"/>
              <a:t>  </a:t>
            </a:r>
            <a:r>
              <a:rPr lang="en-US" dirty="0" err="1"/>
              <a:t>Teferi</a:t>
            </a:r>
            <a:r>
              <a:rPr lang="en-US" dirty="0"/>
              <a:t>  ,Member  of  </a:t>
            </a:r>
            <a:r>
              <a:rPr lang="en-US" dirty="0" err="1"/>
              <a:t>Showan</a:t>
            </a:r>
            <a:r>
              <a:rPr lang="en-US" dirty="0"/>
              <a:t>  nobility  and  royal  family  His  administrative c </a:t>
            </a:r>
            <a:r>
              <a:rPr lang="en-US" dirty="0" err="1"/>
              <a:t>apacity</a:t>
            </a:r>
            <a:r>
              <a:rPr lang="en-US" dirty="0"/>
              <a:t>, his modern education &amp; interest in modernization</a:t>
            </a:r>
          </a:p>
        </p:txBody>
      </p:sp>
    </p:spTree>
    <p:extLst>
      <p:ext uri="{BB962C8B-B14F-4D97-AF65-F5344CB8AC3E}">
        <p14:creationId xmlns:p14="http://schemas.microsoft.com/office/powerpoint/2010/main" val="244500165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1F9AF-3A36-4C80-95EA-F4FDFB18CD67}"/>
              </a:ext>
            </a:extLst>
          </p:cNvPr>
          <p:cNvSpPr>
            <a:spLocks noGrp="1"/>
          </p:cNvSpPr>
          <p:nvPr>
            <p:ph type="title"/>
          </p:nvPr>
        </p:nvSpPr>
        <p:spPr>
          <a:xfrm>
            <a:off x="990601" y="804520"/>
            <a:ext cx="8077200" cy="1049235"/>
          </a:xfrm>
        </p:spPr>
        <p:txBody>
          <a:bodyPr>
            <a:normAutofit fontScale="90000"/>
          </a:bodyPr>
          <a:lstStyle/>
          <a:p>
            <a:pPr algn="ctr"/>
            <a:r>
              <a:rPr lang="en-US" sz="2400" cap="none" dirty="0"/>
              <a:t/>
            </a:r>
            <a:br>
              <a:rPr lang="en-US" sz="2400" cap="none" dirty="0"/>
            </a:br>
            <a:r>
              <a:rPr lang="en-US" sz="2400" cap="none" dirty="0"/>
              <a:t/>
            </a:r>
            <a:br>
              <a:rPr lang="en-US" sz="2400" cap="none" dirty="0"/>
            </a:br>
            <a:r>
              <a:rPr lang="en-US" sz="2400" cap="none" dirty="0"/>
              <a:t>What Were Chief Events in Tafari's Rise to Power?</a:t>
            </a:r>
            <a:endParaRPr lang="en-US" sz="2400" dirty="0"/>
          </a:p>
        </p:txBody>
      </p:sp>
      <p:sp>
        <p:nvSpPr>
          <p:cNvPr id="3" name="Content Placeholder 2">
            <a:extLst>
              <a:ext uri="{FF2B5EF4-FFF2-40B4-BE49-F238E27FC236}">
                <a16:creationId xmlns:a16="http://schemas.microsoft.com/office/drawing/2014/main" xmlns="" id="{BA41B321-9580-42B1-854E-F25E2DA6986F}"/>
              </a:ext>
            </a:extLst>
          </p:cNvPr>
          <p:cNvSpPr>
            <a:spLocks noGrp="1"/>
          </p:cNvSpPr>
          <p:nvPr>
            <p:ph idx="1"/>
          </p:nvPr>
        </p:nvSpPr>
        <p:spPr>
          <a:xfrm>
            <a:off x="-152400" y="2015733"/>
            <a:ext cx="9220201" cy="3450613"/>
          </a:xfrm>
        </p:spPr>
        <p:txBody>
          <a:bodyPr numCol="2">
            <a:noAutofit/>
          </a:bodyPr>
          <a:lstStyle/>
          <a:p>
            <a:r>
              <a:rPr lang="en-US" sz="1800" dirty="0"/>
              <a:t>Gifted personality</a:t>
            </a:r>
          </a:p>
          <a:p>
            <a:r>
              <a:rPr lang="en-US" sz="1800" dirty="0"/>
              <a:t>His personal character</a:t>
            </a:r>
          </a:p>
          <a:p>
            <a:r>
              <a:rPr lang="en-US" sz="1800" dirty="0"/>
              <a:t>Natural gifted of patience</a:t>
            </a:r>
          </a:p>
          <a:p>
            <a:r>
              <a:rPr lang="en-US" sz="1800" dirty="0"/>
              <a:t>Introvert in his motive &amp; plan</a:t>
            </a:r>
          </a:p>
          <a:p>
            <a:r>
              <a:rPr lang="en-US" sz="1800" dirty="0"/>
              <a:t>Determination &amp; cunning</a:t>
            </a:r>
          </a:p>
          <a:p>
            <a:r>
              <a:rPr lang="en-US" sz="1800" dirty="0"/>
              <a:t>Rich political experience</a:t>
            </a:r>
          </a:p>
          <a:p>
            <a:pPr marL="0" indent="0">
              <a:buNone/>
            </a:pPr>
            <a:r>
              <a:rPr lang="en-US" sz="1800" dirty="0"/>
              <a:t>- Tafari measures: </a:t>
            </a:r>
          </a:p>
          <a:p>
            <a:r>
              <a:rPr lang="en-US" sz="1800" dirty="0"/>
              <a:t>1918 removed 12 Men of council of Minis except Warm public demonstration</a:t>
            </a:r>
          </a:p>
          <a:p>
            <a:r>
              <a:rPr lang="en-US" sz="1800" dirty="0"/>
              <a:t>of Mahal Safari against mal- administrative practice or corruption</a:t>
            </a:r>
          </a:p>
          <a:p>
            <a:r>
              <a:rPr lang="en-US" sz="1800" dirty="0"/>
              <a:t>    Capture of </a:t>
            </a:r>
            <a:r>
              <a:rPr lang="en-US" sz="1800" dirty="0" err="1"/>
              <a:t>Lij</a:t>
            </a:r>
            <a:r>
              <a:rPr lang="en-US" sz="1800" dirty="0"/>
              <a:t> Iyasu 1921</a:t>
            </a:r>
          </a:p>
          <a:p>
            <a:r>
              <a:rPr lang="en-US" sz="1800" dirty="0"/>
              <a:t>    1923 members of League of nation 1924 </a:t>
            </a:r>
          </a:p>
          <a:p>
            <a:r>
              <a:rPr lang="en-US" sz="1800" dirty="0"/>
              <a:t>    Made grand Tour in Europe</a:t>
            </a:r>
          </a:p>
        </p:txBody>
      </p:sp>
      <p:sp>
        <p:nvSpPr>
          <p:cNvPr id="4" name="Slide Number Placeholder 3">
            <a:extLst>
              <a:ext uri="{FF2B5EF4-FFF2-40B4-BE49-F238E27FC236}">
                <a16:creationId xmlns:a16="http://schemas.microsoft.com/office/drawing/2014/main" xmlns="" id="{BACD3EE4-1E06-46CC-958B-5D7B145EDF20}"/>
              </a:ext>
            </a:extLst>
          </p:cNvPr>
          <p:cNvSpPr>
            <a:spLocks noGrp="1"/>
          </p:cNvSpPr>
          <p:nvPr>
            <p:ph type="sldNum" sz="quarter" idx="12"/>
          </p:nvPr>
        </p:nvSpPr>
        <p:spPr/>
        <p:txBody>
          <a:bodyPr/>
          <a:lstStyle/>
          <a:p>
            <a:fld id="{70A62161-4B57-4F53-91AC-2E008210E807}" type="slidenum">
              <a:rPr lang="en-US" smtClean="0"/>
              <a:t>134</a:t>
            </a:fld>
            <a:endParaRPr lang="en-US"/>
          </a:p>
        </p:txBody>
      </p:sp>
    </p:spTree>
    <p:extLst>
      <p:ext uri="{BB962C8B-B14F-4D97-AF65-F5344CB8AC3E}">
        <p14:creationId xmlns:p14="http://schemas.microsoft.com/office/powerpoint/2010/main" val="300013698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DC48F37-C8B4-4E42-8D9C-21D9B00721C4}"/>
              </a:ext>
            </a:extLst>
          </p:cNvPr>
          <p:cNvSpPr>
            <a:spLocks noGrp="1"/>
          </p:cNvSpPr>
          <p:nvPr>
            <p:ph idx="1"/>
          </p:nvPr>
        </p:nvSpPr>
        <p:spPr>
          <a:xfrm>
            <a:off x="266700" y="962468"/>
            <a:ext cx="8610599" cy="4018546"/>
          </a:xfrm>
        </p:spPr>
        <p:txBody>
          <a:bodyPr>
            <a:noAutofit/>
          </a:bodyPr>
          <a:lstStyle/>
          <a:p>
            <a:pPr algn="just">
              <a:buFontTx/>
              <a:buChar char="-"/>
            </a:pPr>
            <a:r>
              <a:rPr lang="en-US" sz="1600" dirty="0"/>
              <a:t>The natural death of Fit H/</a:t>
            </a:r>
            <a:r>
              <a:rPr lang="en-US" sz="1600" dirty="0" err="1"/>
              <a:t>Georgis</a:t>
            </a:r>
            <a:r>
              <a:rPr lang="en-US" sz="1600" dirty="0"/>
              <a:t> 1926 include </a:t>
            </a:r>
            <a:r>
              <a:rPr lang="en-US" sz="1600" dirty="0" err="1"/>
              <a:t>Abune</a:t>
            </a:r>
            <a:r>
              <a:rPr lang="en-US" sz="1600" dirty="0"/>
              <a:t> Mathews</a:t>
            </a:r>
          </a:p>
          <a:p>
            <a:pPr algn="just">
              <a:buFontTx/>
              <a:buChar char="-"/>
            </a:pPr>
            <a:r>
              <a:rPr lang="en-US" sz="1600" dirty="0"/>
              <a:t>1927 unconditional surrender of </a:t>
            </a:r>
            <a:r>
              <a:rPr lang="en-US" sz="1600" i="1" dirty="0" err="1"/>
              <a:t>Dejazmach</a:t>
            </a:r>
            <a:r>
              <a:rPr lang="en-US" sz="1600" i="1" dirty="0"/>
              <a:t> </a:t>
            </a:r>
            <a:r>
              <a:rPr lang="en-US" sz="1600" dirty="0" err="1"/>
              <a:t>Balcha</a:t>
            </a:r>
            <a:r>
              <a:rPr lang="en-US" sz="1600" dirty="0"/>
              <a:t> </a:t>
            </a:r>
            <a:r>
              <a:rPr lang="en-US" sz="1600" dirty="0" err="1"/>
              <a:t>Safo</a:t>
            </a:r>
            <a:r>
              <a:rPr lang="en-US" sz="1600" dirty="0"/>
              <a:t> of </a:t>
            </a:r>
            <a:r>
              <a:rPr lang="en-US" sz="1600" dirty="0" err="1"/>
              <a:t>Sidamo</a:t>
            </a:r>
            <a:r>
              <a:rPr lang="en-US" sz="1600" dirty="0"/>
              <a:t> (</a:t>
            </a:r>
            <a:r>
              <a:rPr lang="en-US" sz="1600" i="1" dirty="0"/>
              <a:t>Ras</a:t>
            </a:r>
            <a:r>
              <a:rPr lang="en-US" sz="1600" dirty="0"/>
              <a:t> Desta </a:t>
            </a:r>
            <a:r>
              <a:rPr lang="en-US" sz="1600" dirty="0" err="1"/>
              <a:t>Damitew</a:t>
            </a:r>
            <a:r>
              <a:rPr lang="en-US" sz="1600" dirty="0"/>
              <a:t>)</a:t>
            </a:r>
          </a:p>
          <a:p>
            <a:pPr algn="just">
              <a:buFontTx/>
              <a:buChar char="-"/>
            </a:pPr>
            <a:r>
              <a:rPr lang="en-US" sz="1600" dirty="0"/>
              <a:t>1928 </a:t>
            </a:r>
            <a:r>
              <a:rPr lang="en-US" sz="1600" i="1" dirty="0"/>
              <a:t>Dej</a:t>
            </a:r>
            <a:r>
              <a:rPr lang="en-US" sz="1600" dirty="0"/>
              <a:t>. Abba </a:t>
            </a:r>
            <a:r>
              <a:rPr lang="en-US" sz="1600" dirty="0" err="1"/>
              <a:t>Wiqaw</a:t>
            </a:r>
            <a:r>
              <a:rPr lang="en-US" sz="1600" dirty="0"/>
              <a:t> revolt (camped at Mausoleum of Menelik) sentenced life imprisonment</a:t>
            </a:r>
          </a:p>
          <a:p>
            <a:pPr algn="just">
              <a:buFontTx/>
              <a:buChar char="-"/>
            </a:pPr>
            <a:r>
              <a:rPr lang="en-US" sz="1600" dirty="0"/>
              <a:t>1928 </a:t>
            </a:r>
            <a:r>
              <a:rPr lang="en-US" sz="1600" dirty="0" err="1"/>
              <a:t>Teferi</a:t>
            </a:r>
            <a:r>
              <a:rPr lang="en-US" sz="1600" dirty="0"/>
              <a:t> crown Negus Mahal Safaris pressed </a:t>
            </a:r>
            <a:r>
              <a:rPr lang="en-US" sz="1600" dirty="0" err="1"/>
              <a:t>Zawditu</a:t>
            </a:r>
            <a:r>
              <a:rPr lang="en-US" sz="1600" dirty="0"/>
              <a:t> king of Ethiopia “heir of throne</a:t>
            </a:r>
          </a:p>
          <a:p>
            <a:pPr algn="just">
              <a:buFontTx/>
              <a:buChar char="-"/>
            </a:pPr>
            <a:r>
              <a:rPr lang="en-US" sz="1600" dirty="0"/>
              <a:t>The last challenge </a:t>
            </a:r>
            <a:r>
              <a:rPr lang="en-US" sz="1600" dirty="0" err="1"/>
              <a:t>Teferi’s</a:t>
            </a:r>
            <a:r>
              <a:rPr lang="en-US" sz="1600" dirty="0"/>
              <a:t> triumph to power</a:t>
            </a:r>
          </a:p>
          <a:p>
            <a:pPr algn="just">
              <a:buFontTx/>
              <a:buChar char="-"/>
            </a:pPr>
            <a:r>
              <a:rPr lang="en-US" sz="1600" dirty="0"/>
              <a:t>The Governor of </a:t>
            </a:r>
            <a:r>
              <a:rPr lang="en-US" sz="1600" dirty="0" err="1"/>
              <a:t>Begemdir</a:t>
            </a:r>
            <a:r>
              <a:rPr lang="en-US" sz="1600" dirty="0"/>
              <a:t>, ex- husband of </a:t>
            </a:r>
            <a:r>
              <a:rPr lang="en-US" sz="1600" dirty="0" err="1"/>
              <a:t>Zawditu</a:t>
            </a:r>
            <a:r>
              <a:rPr lang="en-US" sz="1600" dirty="0"/>
              <a:t> </a:t>
            </a:r>
            <a:r>
              <a:rPr lang="en-US" sz="1600" dirty="0" err="1"/>
              <a:t>Gugsa</a:t>
            </a:r>
            <a:r>
              <a:rPr lang="en-US" sz="1600" dirty="0"/>
              <a:t> </a:t>
            </a:r>
            <a:r>
              <a:rPr lang="en-US" sz="1600" dirty="0" err="1"/>
              <a:t>Welle</a:t>
            </a:r>
            <a:r>
              <a:rPr lang="en-US" sz="1600" dirty="0"/>
              <a:t>, </a:t>
            </a:r>
            <a:r>
              <a:rPr lang="en-US" sz="1600" dirty="0" err="1"/>
              <a:t>Taytu’s</a:t>
            </a:r>
            <a:r>
              <a:rPr lang="en-US" sz="1600" dirty="0"/>
              <a:t> nephew</a:t>
            </a:r>
          </a:p>
          <a:p>
            <a:pPr algn="just"/>
            <a:r>
              <a:rPr lang="en-US" sz="1600" dirty="0"/>
              <a:t>w. the reason behind marriage divorce in 1917 was secrete motive of </a:t>
            </a:r>
            <a:r>
              <a:rPr lang="en-US" sz="1600" dirty="0" err="1"/>
              <a:t>Teferi</a:t>
            </a:r>
            <a:r>
              <a:rPr lang="en-US" sz="1600" dirty="0"/>
              <a:t>  &amp; </a:t>
            </a:r>
            <a:r>
              <a:rPr lang="en-US" sz="1600" dirty="0" err="1"/>
              <a:t>Showan</a:t>
            </a:r>
            <a:r>
              <a:rPr lang="en-US" sz="1600" dirty="0"/>
              <a:t>  nobility  at  large during  her  coronation and  made  him governor of</a:t>
            </a:r>
          </a:p>
          <a:p>
            <a:pPr algn="just"/>
            <a:r>
              <a:rPr lang="en-US" sz="1600" dirty="0" err="1"/>
              <a:t>Begemdir</a:t>
            </a:r>
            <a:r>
              <a:rPr lang="en-US" sz="1600" dirty="0"/>
              <a:t> in 1918.Teferi looking for favorable condition to eliminate </a:t>
            </a:r>
            <a:r>
              <a:rPr lang="en-US" sz="1600" dirty="0" err="1"/>
              <a:t>Gugsa</a:t>
            </a:r>
            <a:r>
              <a:rPr lang="en-US" sz="1600" dirty="0"/>
              <a:t> once and for all.</a:t>
            </a:r>
          </a:p>
          <a:p>
            <a:pPr algn="just"/>
            <a:r>
              <a:rPr lang="en-US" sz="1600" dirty="0"/>
              <a:t>  1929 Rebellion Raya &amp; </a:t>
            </a:r>
            <a:r>
              <a:rPr lang="en-US" sz="1600" dirty="0" err="1"/>
              <a:t>Azezo</a:t>
            </a:r>
            <a:r>
              <a:rPr lang="en-US" sz="1600" dirty="0"/>
              <a:t> in South Tigre &amp; N. </a:t>
            </a:r>
            <a:r>
              <a:rPr lang="en-US" sz="1600" dirty="0" err="1"/>
              <a:t>Wollo</a:t>
            </a:r>
            <a:r>
              <a:rPr lang="en-US" sz="1600" dirty="0"/>
              <a:t> owing to have measure of local autonomy</a:t>
            </a:r>
          </a:p>
          <a:p>
            <a:pPr algn="just"/>
            <a:r>
              <a:rPr lang="en-US" sz="1600" dirty="0"/>
              <a:t>  On 31 March 1930 Battle of </a:t>
            </a:r>
            <a:r>
              <a:rPr lang="en-US" sz="1600" dirty="0" err="1"/>
              <a:t>Anchim</a:t>
            </a:r>
            <a:r>
              <a:rPr lang="en-US" sz="1600" dirty="0"/>
              <a:t> (</a:t>
            </a:r>
            <a:r>
              <a:rPr lang="en-US" sz="1600" dirty="0" err="1"/>
              <a:t>Lasta</a:t>
            </a:r>
            <a:r>
              <a:rPr lang="en-US" sz="1600" dirty="0"/>
              <a:t>- </a:t>
            </a:r>
            <a:r>
              <a:rPr lang="en-US" sz="1600" dirty="0" err="1"/>
              <a:t>Begemdir</a:t>
            </a:r>
            <a:r>
              <a:rPr lang="en-US" sz="1600" dirty="0"/>
              <a:t>) the Imperial Army led by </a:t>
            </a:r>
            <a:r>
              <a:rPr lang="en-US" sz="1600" i="1" dirty="0"/>
              <a:t>Ras</a:t>
            </a:r>
            <a:r>
              <a:rPr lang="en-US" sz="1600" dirty="0"/>
              <a:t> </a:t>
            </a:r>
            <a:r>
              <a:rPr lang="en-US" sz="1600" dirty="0" err="1"/>
              <a:t>Mulugeta</a:t>
            </a:r>
            <a:r>
              <a:rPr lang="en-US" sz="1600" dirty="0"/>
              <a:t> </a:t>
            </a:r>
            <a:r>
              <a:rPr lang="en-US" sz="1600" dirty="0" err="1"/>
              <a:t>Yigez</a:t>
            </a:r>
            <a:r>
              <a:rPr lang="en-US" sz="1600" dirty="0"/>
              <a:t> (New Minister of War) </a:t>
            </a:r>
            <a:r>
              <a:rPr lang="en-US" sz="1600" dirty="0" err="1"/>
              <a:t>Zawditu</a:t>
            </a:r>
            <a:r>
              <a:rPr lang="en-US" sz="1600" dirty="0"/>
              <a:t> died today later</a:t>
            </a:r>
          </a:p>
          <a:p>
            <a:pPr algn="just"/>
            <a:r>
              <a:rPr lang="en-US" sz="1600" dirty="0"/>
              <a:t>  02 Nov. 1930 with impressive coronation ceremony became emperor</a:t>
            </a:r>
          </a:p>
          <a:p>
            <a:pPr algn="just"/>
            <a:endParaRPr lang="en-US" sz="1800" dirty="0"/>
          </a:p>
        </p:txBody>
      </p:sp>
      <p:sp>
        <p:nvSpPr>
          <p:cNvPr id="4" name="Slide Number Placeholder 3">
            <a:extLst>
              <a:ext uri="{FF2B5EF4-FFF2-40B4-BE49-F238E27FC236}">
                <a16:creationId xmlns:a16="http://schemas.microsoft.com/office/drawing/2014/main" xmlns="" id="{DB4D5918-E80F-4A0B-B52A-57AEDEDD844C}"/>
              </a:ext>
            </a:extLst>
          </p:cNvPr>
          <p:cNvSpPr>
            <a:spLocks noGrp="1"/>
          </p:cNvSpPr>
          <p:nvPr>
            <p:ph type="sldNum" sz="quarter" idx="12"/>
          </p:nvPr>
        </p:nvSpPr>
        <p:spPr/>
        <p:txBody>
          <a:bodyPr/>
          <a:lstStyle/>
          <a:p>
            <a:fld id="{70A62161-4B57-4F53-91AC-2E008210E807}" type="slidenum">
              <a:rPr lang="en-US" smtClean="0"/>
              <a:t>135</a:t>
            </a:fld>
            <a:endParaRPr lang="en-US"/>
          </a:p>
        </p:txBody>
      </p:sp>
    </p:spTree>
    <p:extLst>
      <p:ext uri="{BB962C8B-B14F-4D97-AF65-F5344CB8AC3E}">
        <p14:creationId xmlns:p14="http://schemas.microsoft.com/office/powerpoint/2010/main" val="182284576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5DD1BBD-B34E-44EF-89B3-401B3E9B9A37}"/>
              </a:ext>
            </a:extLst>
          </p:cNvPr>
          <p:cNvSpPr>
            <a:spLocks noGrp="1"/>
          </p:cNvSpPr>
          <p:nvPr>
            <p:ph idx="1"/>
          </p:nvPr>
        </p:nvSpPr>
        <p:spPr>
          <a:xfrm>
            <a:off x="304799" y="1073300"/>
            <a:ext cx="8839201" cy="4985727"/>
          </a:xfrm>
        </p:spPr>
        <p:txBody>
          <a:bodyPr>
            <a:noAutofit/>
          </a:bodyPr>
          <a:lstStyle/>
          <a:p>
            <a:r>
              <a:rPr lang="en-US" sz="1400" dirty="0"/>
              <a:t>The Emergence of the Absolutist Sate 19 30-35</a:t>
            </a:r>
          </a:p>
          <a:p>
            <a:r>
              <a:rPr lang="en-US" sz="1400" dirty="0"/>
              <a:t>Reveals autocratic power</a:t>
            </a:r>
          </a:p>
          <a:p>
            <a:r>
              <a:rPr lang="en-US" sz="1400" dirty="0"/>
              <a:t>Reveals rule of man at the expense of rule of law</a:t>
            </a:r>
          </a:p>
          <a:p>
            <a:r>
              <a:rPr lang="en-US" sz="1400" dirty="0"/>
              <a:t>People are no more citizen but subject</a:t>
            </a:r>
          </a:p>
          <a:p>
            <a:r>
              <a:rPr lang="en-US" sz="1400" dirty="0"/>
              <a:t>The major steps that Haile </a:t>
            </a:r>
            <a:r>
              <a:rPr lang="en-US" sz="1400" dirty="0" err="1"/>
              <a:t>silasse</a:t>
            </a:r>
            <a:r>
              <a:rPr lang="en-US" sz="1400" dirty="0"/>
              <a:t> to enable to gain absolute power.</a:t>
            </a:r>
          </a:p>
          <a:p>
            <a:r>
              <a:rPr lang="en-US" sz="1400" dirty="0"/>
              <a:t>     Issuing the first written constitution in 1931 Bringing political modernity</a:t>
            </a:r>
          </a:p>
          <a:p>
            <a:r>
              <a:rPr lang="en-US" sz="1400" dirty="0"/>
              <a:t>    Solved the traditional problem of succession</a:t>
            </a:r>
          </a:p>
          <a:p>
            <a:r>
              <a:rPr lang="en-US" sz="1400" dirty="0"/>
              <a:t>    Building national integrity</a:t>
            </a:r>
          </a:p>
          <a:p>
            <a:r>
              <a:rPr lang="en-US" sz="1400" dirty="0"/>
              <a:t>    Providing “fair justice” for the Ethiopian people</a:t>
            </a:r>
          </a:p>
          <a:p>
            <a:r>
              <a:rPr lang="en-US" sz="1400" dirty="0"/>
              <a:t>    Real content of the constitution reveals</a:t>
            </a:r>
          </a:p>
          <a:p>
            <a:r>
              <a:rPr lang="en-US" sz="1400" dirty="0"/>
              <a:t>    Building the absolute power of the emperor</a:t>
            </a:r>
          </a:p>
          <a:p>
            <a:r>
              <a:rPr lang="en-US" sz="1400" dirty="0"/>
              <a:t>    Guaranteeing his descendant the right to success</a:t>
            </a:r>
          </a:p>
          <a:p>
            <a:r>
              <a:rPr lang="en-US" sz="1400" dirty="0"/>
              <a:t>    To impress European by showing modern Political Transformation contain Nominal parliamentary system</a:t>
            </a:r>
          </a:p>
          <a:p>
            <a:r>
              <a:rPr lang="en-US" sz="1400" dirty="0"/>
              <a:t>    </a:t>
            </a:r>
            <a:endParaRPr lang="en-US" sz="1600" dirty="0"/>
          </a:p>
        </p:txBody>
      </p:sp>
      <p:sp>
        <p:nvSpPr>
          <p:cNvPr id="4" name="Slide Number Placeholder 3">
            <a:extLst>
              <a:ext uri="{FF2B5EF4-FFF2-40B4-BE49-F238E27FC236}">
                <a16:creationId xmlns:a16="http://schemas.microsoft.com/office/drawing/2014/main" xmlns="" id="{52B43EE7-883A-4AE9-9520-EF7B9156ED0C}"/>
              </a:ext>
            </a:extLst>
          </p:cNvPr>
          <p:cNvSpPr>
            <a:spLocks noGrp="1"/>
          </p:cNvSpPr>
          <p:nvPr>
            <p:ph type="sldNum" sz="quarter" idx="12"/>
          </p:nvPr>
        </p:nvSpPr>
        <p:spPr/>
        <p:txBody>
          <a:bodyPr/>
          <a:lstStyle/>
          <a:p>
            <a:fld id="{70A62161-4B57-4F53-91AC-2E008210E807}" type="slidenum">
              <a:rPr lang="en-US" smtClean="0"/>
              <a:t>136</a:t>
            </a:fld>
            <a:endParaRPr lang="en-US"/>
          </a:p>
        </p:txBody>
      </p:sp>
    </p:spTree>
    <p:extLst>
      <p:ext uri="{BB962C8B-B14F-4D97-AF65-F5344CB8AC3E}">
        <p14:creationId xmlns:p14="http://schemas.microsoft.com/office/powerpoint/2010/main" val="379469370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6BD5A37-35BE-4C1C-92F8-A0F67242A1D5}"/>
              </a:ext>
            </a:extLst>
          </p:cNvPr>
          <p:cNvSpPr>
            <a:spLocks noGrp="1"/>
          </p:cNvSpPr>
          <p:nvPr>
            <p:ph idx="1"/>
          </p:nvPr>
        </p:nvSpPr>
        <p:spPr>
          <a:xfrm>
            <a:off x="228600" y="1050762"/>
            <a:ext cx="8610600" cy="4892838"/>
          </a:xfrm>
        </p:spPr>
        <p:txBody>
          <a:bodyPr>
            <a:normAutofit fontScale="85000" lnSpcReduction="20000"/>
          </a:bodyPr>
          <a:lstStyle/>
          <a:p>
            <a:r>
              <a:rPr lang="en-US" dirty="0"/>
              <a:t>The constitution confirmed the emperor’s divine right to rule, issue laws     Establish bicameral parliament</a:t>
            </a:r>
          </a:p>
          <a:p>
            <a:r>
              <a:rPr lang="en-US" dirty="0"/>
              <a:t>A= Senate (upper chamber of nobles) – Emperor</a:t>
            </a:r>
          </a:p>
          <a:p>
            <a:r>
              <a:rPr lang="en-US" dirty="0"/>
              <a:t>B= Chamber of Deputy (local feudal lords) local noble</a:t>
            </a:r>
          </a:p>
          <a:p>
            <a:r>
              <a:rPr lang="en-US" dirty="0"/>
              <a:t>    To appoint &amp; dismiss Members of the parliament, Civic &amp; military official</a:t>
            </a:r>
          </a:p>
          <a:p>
            <a:r>
              <a:rPr lang="en-US" dirty="0"/>
              <a:t>    To declare &amp; end wars</a:t>
            </a:r>
          </a:p>
          <a:p>
            <a:r>
              <a:rPr lang="en-US" dirty="0"/>
              <a:t>    To grant land &amp; honors</a:t>
            </a:r>
          </a:p>
          <a:p>
            <a:r>
              <a:rPr lang="en-US" dirty="0"/>
              <a:t>the value of the 1931 constitution</a:t>
            </a:r>
          </a:p>
          <a:p>
            <a:r>
              <a:rPr lang="en-US" dirty="0"/>
              <a:t>-	Establishment of parliament system</a:t>
            </a:r>
          </a:p>
          <a:p>
            <a:r>
              <a:rPr lang="en-US" dirty="0"/>
              <a:t>-	The introduction civil rights</a:t>
            </a:r>
          </a:p>
          <a:p>
            <a:r>
              <a:rPr lang="en-US" dirty="0"/>
              <a:t>-	Introduction of civilian bureaucracy</a:t>
            </a:r>
          </a:p>
          <a:p>
            <a:r>
              <a:rPr lang="en-US" dirty="0"/>
              <a:t>-	Established the three ideally government organs</a:t>
            </a:r>
          </a:p>
          <a:p>
            <a:r>
              <a:rPr lang="en-US" dirty="0"/>
              <a:t>	Completed the process of building centralized administration</a:t>
            </a:r>
          </a:p>
          <a:p>
            <a:endParaRPr lang="en-US" dirty="0"/>
          </a:p>
        </p:txBody>
      </p:sp>
      <p:sp>
        <p:nvSpPr>
          <p:cNvPr id="4" name="Slide Number Placeholder 3">
            <a:extLst>
              <a:ext uri="{FF2B5EF4-FFF2-40B4-BE49-F238E27FC236}">
                <a16:creationId xmlns:a16="http://schemas.microsoft.com/office/drawing/2014/main" xmlns="" id="{91308393-FA8C-4563-9613-2B73CA58CF0C}"/>
              </a:ext>
            </a:extLst>
          </p:cNvPr>
          <p:cNvSpPr>
            <a:spLocks noGrp="1"/>
          </p:cNvSpPr>
          <p:nvPr>
            <p:ph type="sldNum" sz="quarter" idx="12"/>
          </p:nvPr>
        </p:nvSpPr>
        <p:spPr/>
        <p:txBody>
          <a:bodyPr/>
          <a:lstStyle/>
          <a:p>
            <a:fld id="{70A62161-4B57-4F53-91AC-2E008210E807}" type="slidenum">
              <a:rPr lang="en-US" smtClean="0"/>
              <a:t>137</a:t>
            </a:fld>
            <a:endParaRPr lang="en-US"/>
          </a:p>
        </p:txBody>
      </p:sp>
    </p:spTree>
    <p:extLst>
      <p:ext uri="{BB962C8B-B14F-4D97-AF65-F5344CB8AC3E}">
        <p14:creationId xmlns:p14="http://schemas.microsoft.com/office/powerpoint/2010/main" val="32474635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40B9617-C958-4B2F-9DD2-269BEC46851E}"/>
              </a:ext>
            </a:extLst>
          </p:cNvPr>
          <p:cNvSpPr>
            <a:spLocks noGrp="1"/>
          </p:cNvSpPr>
          <p:nvPr>
            <p:ph idx="1"/>
          </p:nvPr>
        </p:nvSpPr>
        <p:spPr>
          <a:xfrm>
            <a:off x="190500" y="1302551"/>
            <a:ext cx="8762999" cy="3713746"/>
          </a:xfrm>
        </p:spPr>
        <p:txBody>
          <a:bodyPr>
            <a:normAutofit fontScale="70000" lnSpcReduction="20000"/>
          </a:bodyPr>
          <a:lstStyle/>
          <a:p>
            <a:r>
              <a:rPr lang="en-US" dirty="0"/>
              <a:t>Regional administration fallen under royal appointees   </a:t>
            </a:r>
            <a:r>
              <a:rPr lang="en-US" dirty="0" err="1"/>
              <a:t>Wollo</a:t>
            </a:r>
            <a:r>
              <a:rPr lang="en-US" dirty="0"/>
              <a:t>- Asfaw </a:t>
            </a:r>
            <a:r>
              <a:rPr lang="en-US" dirty="0" err="1"/>
              <a:t>wosen</a:t>
            </a:r>
            <a:r>
              <a:rPr lang="en-US" dirty="0"/>
              <a:t> (eldest son) </a:t>
            </a:r>
            <a:r>
              <a:rPr lang="en-US" dirty="0" err="1"/>
              <a:t>Begemdir</a:t>
            </a:r>
            <a:r>
              <a:rPr lang="en-US" dirty="0"/>
              <a:t>- Ras </a:t>
            </a:r>
            <a:r>
              <a:rPr lang="en-US" dirty="0" err="1"/>
              <a:t>Kassa</a:t>
            </a:r>
            <a:r>
              <a:rPr lang="en-US" dirty="0"/>
              <a:t> </a:t>
            </a:r>
            <a:r>
              <a:rPr lang="en-US" dirty="0" err="1"/>
              <a:t>Gojam</a:t>
            </a:r>
            <a:r>
              <a:rPr lang="en-US" dirty="0"/>
              <a:t> &amp; </a:t>
            </a:r>
            <a:r>
              <a:rPr lang="en-US" dirty="0" err="1"/>
              <a:t>Jimma</a:t>
            </a:r>
            <a:r>
              <a:rPr lang="en-US" dirty="0"/>
              <a:t> (central </a:t>
            </a:r>
            <a:r>
              <a:rPr lang="en-US" dirty="0" err="1"/>
              <a:t>gover</a:t>
            </a:r>
            <a:r>
              <a:rPr lang="en-US" dirty="0"/>
              <a:t> </a:t>
            </a:r>
            <a:r>
              <a:rPr lang="en-US" dirty="0" err="1"/>
              <a:t>nment</a:t>
            </a:r>
            <a:r>
              <a:rPr lang="en-US" dirty="0"/>
              <a:t> control)</a:t>
            </a:r>
          </a:p>
          <a:p>
            <a:r>
              <a:rPr lang="en-US" dirty="0"/>
              <a:t>-	Except Tiger (2 grand sons of </a:t>
            </a:r>
            <a:r>
              <a:rPr lang="en-US" dirty="0" err="1"/>
              <a:t>Yohannis</a:t>
            </a:r>
            <a:r>
              <a:rPr lang="en-US" dirty="0"/>
              <a:t> IV)</a:t>
            </a:r>
          </a:p>
          <a:p>
            <a:r>
              <a:rPr lang="en-US" dirty="0"/>
              <a:t>-	Ras </a:t>
            </a:r>
            <a:r>
              <a:rPr lang="en-US" dirty="0" err="1"/>
              <a:t>Seyoum</a:t>
            </a:r>
            <a:r>
              <a:rPr lang="en-US" dirty="0"/>
              <a:t> </a:t>
            </a:r>
            <a:r>
              <a:rPr lang="en-US" dirty="0" err="1"/>
              <a:t>Mengesha</a:t>
            </a:r>
            <a:endParaRPr lang="en-US" dirty="0"/>
          </a:p>
          <a:p>
            <a:r>
              <a:rPr lang="en-US" dirty="0"/>
              <a:t>-	Ras </a:t>
            </a:r>
            <a:r>
              <a:rPr lang="en-US" dirty="0" err="1"/>
              <a:t>Gugsa</a:t>
            </a:r>
            <a:r>
              <a:rPr lang="en-US" dirty="0"/>
              <a:t> Araya</a:t>
            </a:r>
          </a:p>
          <a:p>
            <a:r>
              <a:rPr lang="en-US" dirty="0"/>
              <a:t>	Established Fiscal centralization</a:t>
            </a:r>
          </a:p>
          <a:p>
            <a:r>
              <a:rPr lang="en-US" dirty="0"/>
              <a:t>-	Removed traditional custom posts-</a:t>
            </a:r>
            <a:r>
              <a:rPr lang="en-US" dirty="0" err="1"/>
              <a:t>kellas</a:t>
            </a:r>
            <a:endParaRPr lang="en-US" dirty="0"/>
          </a:p>
          <a:p>
            <a:r>
              <a:rPr lang="en-US" dirty="0"/>
              <a:t>-	Controlled customs on external trade</a:t>
            </a:r>
          </a:p>
          <a:p>
            <a:r>
              <a:rPr lang="en-US" dirty="0"/>
              <a:t>	Series attention to the modernization of the army In fact began- 1920 sent abroad, Belgian officers 1930 trained into 3 Battalions</a:t>
            </a:r>
          </a:p>
          <a:p>
            <a:r>
              <a:rPr lang="en-US" dirty="0"/>
              <a:t>Opening of </a:t>
            </a:r>
            <a:r>
              <a:rPr lang="en-US" dirty="0" err="1"/>
              <a:t>Holeta</a:t>
            </a:r>
            <a:r>
              <a:rPr lang="en-US" dirty="0"/>
              <a:t> Military ac. 1934 (Sweden teach) 3 years course</a:t>
            </a:r>
          </a:p>
          <a:p>
            <a:endParaRPr lang="en-US" dirty="0"/>
          </a:p>
        </p:txBody>
      </p:sp>
      <p:sp>
        <p:nvSpPr>
          <p:cNvPr id="4" name="Slide Number Placeholder 3">
            <a:extLst>
              <a:ext uri="{FF2B5EF4-FFF2-40B4-BE49-F238E27FC236}">
                <a16:creationId xmlns:a16="http://schemas.microsoft.com/office/drawing/2014/main" xmlns="" id="{26FC20BC-DE06-46CE-80F2-0D03F780AF41}"/>
              </a:ext>
            </a:extLst>
          </p:cNvPr>
          <p:cNvSpPr>
            <a:spLocks noGrp="1"/>
          </p:cNvSpPr>
          <p:nvPr>
            <p:ph type="sldNum" sz="quarter" idx="12"/>
          </p:nvPr>
        </p:nvSpPr>
        <p:spPr/>
        <p:txBody>
          <a:bodyPr/>
          <a:lstStyle/>
          <a:p>
            <a:fld id="{70A62161-4B57-4F53-91AC-2E008210E807}" type="slidenum">
              <a:rPr lang="en-US" smtClean="0"/>
              <a:t>138</a:t>
            </a:fld>
            <a:endParaRPr lang="en-US"/>
          </a:p>
        </p:txBody>
      </p:sp>
    </p:spTree>
    <p:extLst>
      <p:ext uri="{BB962C8B-B14F-4D97-AF65-F5344CB8AC3E}">
        <p14:creationId xmlns:p14="http://schemas.microsoft.com/office/powerpoint/2010/main" val="322482080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5C90C4-4BD5-475F-9707-B84C73609647}"/>
              </a:ext>
            </a:extLst>
          </p:cNvPr>
          <p:cNvSpPr>
            <a:spLocks noGrp="1"/>
          </p:cNvSpPr>
          <p:nvPr>
            <p:ph type="title"/>
          </p:nvPr>
        </p:nvSpPr>
        <p:spPr/>
        <p:txBody>
          <a:bodyPr/>
          <a:lstStyle/>
          <a:p>
            <a:pPr algn="ctr"/>
            <a:r>
              <a:rPr lang="en-US" cap="none" dirty="0"/>
              <a:t>Italian Occupation (1936-1941)</a:t>
            </a:r>
          </a:p>
        </p:txBody>
      </p:sp>
      <p:sp>
        <p:nvSpPr>
          <p:cNvPr id="3" name="Content Placeholder 2">
            <a:extLst>
              <a:ext uri="{FF2B5EF4-FFF2-40B4-BE49-F238E27FC236}">
                <a16:creationId xmlns:a16="http://schemas.microsoft.com/office/drawing/2014/main" xmlns="" id="{A0DF6818-1B28-4C95-AF0D-4F03D4D9EF2A}"/>
              </a:ext>
            </a:extLst>
          </p:cNvPr>
          <p:cNvSpPr>
            <a:spLocks noGrp="1"/>
          </p:cNvSpPr>
          <p:nvPr>
            <p:ph idx="1"/>
          </p:nvPr>
        </p:nvSpPr>
        <p:spPr>
          <a:xfrm>
            <a:off x="228600" y="1853754"/>
            <a:ext cx="8686799" cy="4199725"/>
          </a:xfrm>
        </p:spPr>
        <p:txBody>
          <a:bodyPr>
            <a:noAutofit/>
          </a:bodyPr>
          <a:lstStyle/>
          <a:p>
            <a:r>
              <a:rPr lang="en-US" sz="1800" dirty="0"/>
              <a:t>Tripartite Treaty (1906) signed by the three European colonial neighbors of Et </a:t>
            </a:r>
            <a:r>
              <a:rPr lang="en-US" sz="1800" dirty="0" err="1"/>
              <a:t>hiopia</a:t>
            </a:r>
            <a:r>
              <a:rPr lang="en-US" sz="1800" dirty="0"/>
              <a:t> intended to partition the region in accordance with their sphere of </a:t>
            </a:r>
            <a:r>
              <a:rPr lang="en-US" sz="1800" dirty="0" err="1"/>
              <a:t>influ</a:t>
            </a:r>
            <a:r>
              <a:rPr lang="en-US" sz="1800" dirty="0"/>
              <a:t> </a:t>
            </a:r>
            <a:r>
              <a:rPr lang="en-US" sz="1800" dirty="0" err="1"/>
              <a:t>ence</a:t>
            </a:r>
            <a:r>
              <a:rPr lang="en-US" sz="1800" dirty="0"/>
              <a:t>. But Menelik took measures against the objective of Britain, France and I </a:t>
            </a:r>
            <a:r>
              <a:rPr lang="en-US" sz="1800" dirty="0" err="1"/>
              <a:t>taly</a:t>
            </a:r>
            <a:r>
              <a:rPr lang="en-US" sz="1800" dirty="0"/>
              <a:t> that filled water on their colonial ambition. The Plans of Fascist I </a:t>
            </a:r>
            <a:r>
              <a:rPr lang="en-US" sz="1800" dirty="0" err="1"/>
              <a:t>taly</a:t>
            </a:r>
            <a:endParaRPr lang="en-US" sz="1800" dirty="0"/>
          </a:p>
          <a:p>
            <a:r>
              <a:rPr lang="en-US" sz="1800" dirty="0"/>
              <a:t>- The rise Fascist party to power 1922 developed c </a:t>
            </a:r>
            <a:r>
              <a:rPr lang="en-US" sz="1800" dirty="0" err="1"/>
              <a:t>olonial</a:t>
            </a:r>
            <a:r>
              <a:rPr lang="en-US" sz="1800" dirty="0"/>
              <a:t> ambition of Italy setting as:</a:t>
            </a:r>
          </a:p>
          <a:p>
            <a:r>
              <a:rPr lang="en-US" sz="1800" dirty="0"/>
              <a:t>    Erase shameful scare of Adowa</a:t>
            </a:r>
          </a:p>
          <a:p>
            <a:r>
              <a:rPr lang="en-US" sz="1800" dirty="0"/>
              <a:t>    Ambition of Mussolini prestige in military success</a:t>
            </a:r>
          </a:p>
          <a:p>
            <a:r>
              <a:rPr lang="en-US" sz="1800" dirty="0"/>
              <a:t>    Divert people’s attention from economic difficulties at home of pre-Italian invasion</a:t>
            </a:r>
          </a:p>
          <a:p>
            <a:r>
              <a:rPr lang="en-US" sz="1800" dirty="0"/>
              <a:t>Coverage- Didn’t opposed Ethiopia appealed of the league of Nation in 1923 b </a:t>
            </a:r>
            <a:r>
              <a:rPr lang="en-US" sz="1800" dirty="0" err="1"/>
              <a:t>ut</a:t>
            </a:r>
            <a:r>
              <a:rPr lang="en-US" sz="1800" dirty="0"/>
              <a:t> Britain. As Pretext- Made warm welcome 1924 of Ras </a:t>
            </a:r>
            <a:r>
              <a:rPr lang="en-US" sz="1800" dirty="0" err="1"/>
              <a:t>Teferi</a:t>
            </a:r>
            <a:r>
              <a:rPr lang="en-US" sz="1800" dirty="0"/>
              <a:t> tour to Europe .Signed peace &amp; friendship treaty in 1928</a:t>
            </a:r>
          </a:p>
          <a:p>
            <a:endParaRPr lang="en-US" sz="1800" dirty="0"/>
          </a:p>
        </p:txBody>
      </p:sp>
      <p:sp>
        <p:nvSpPr>
          <p:cNvPr id="4" name="Slide Number Placeholder 3">
            <a:extLst>
              <a:ext uri="{FF2B5EF4-FFF2-40B4-BE49-F238E27FC236}">
                <a16:creationId xmlns:a16="http://schemas.microsoft.com/office/drawing/2014/main" xmlns="" id="{0E657997-F776-4E3E-8CE0-782A445F2843}"/>
              </a:ext>
            </a:extLst>
          </p:cNvPr>
          <p:cNvSpPr>
            <a:spLocks noGrp="1"/>
          </p:cNvSpPr>
          <p:nvPr>
            <p:ph type="sldNum" sz="quarter" idx="12"/>
          </p:nvPr>
        </p:nvSpPr>
        <p:spPr/>
        <p:txBody>
          <a:bodyPr/>
          <a:lstStyle/>
          <a:p>
            <a:fld id="{70A62161-4B57-4F53-91AC-2E008210E807}" type="slidenum">
              <a:rPr lang="en-US" smtClean="0"/>
              <a:t>139</a:t>
            </a:fld>
            <a:endParaRPr lang="en-US"/>
          </a:p>
        </p:txBody>
      </p:sp>
    </p:spTree>
    <p:extLst>
      <p:ext uri="{BB962C8B-B14F-4D97-AF65-F5344CB8AC3E}">
        <p14:creationId xmlns:p14="http://schemas.microsoft.com/office/powerpoint/2010/main" val="41616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lstStyle/>
          <a:p>
            <a:pPr algn="ctr"/>
            <a:r>
              <a:rPr lang="en-US" dirty="0"/>
              <a:t> ….</a:t>
            </a:r>
            <a:r>
              <a:rPr lang="en-US" sz="2800" dirty="0"/>
              <a:t>chronicles  and  KITABS </a:t>
            </a:r>
          </a:p>
        </p:txBody>
      </p:sp>
      <p:sp>
        <p:nvSpPr>
          <p:cNvPr id="3" name="Content Placeholder 2"/>
          <p:cNvSpPr>
            <a:spLocks noGrp="1"/>
          </p:cNvSpPr>
          <p:nvPr>
            <p:ph idx="1"/>
          </p:nvPr>
        </p:nvSpPr>
        <p:spPr>
          <a:xfrm>
            <a:off x="228600" y="798974"/>
            <a:ext cx="8763000" cy="5260054"/>
          </a:xfrm>
        </p:spPr>
        <p:txBody>
          <a:bodyPr>
            <a:normAutofit lnSpcReduction="10000"/>
          </a:bodyPr>
          <a:lstStyle/>
          <a:p>
            <a:pPr algn="just"/>
            <a:r>
              <a:rPr lang="en-US" dirty="0">
                <a:latin typeface="Garamond" panose="02020404030301010803" pitchFamily="18" charset="0"/>
              </a:rPr>
              <a:t>Ethiopia had also an indigenous tradition of history writing called chronicles. Chronicles in the ancient Ethiopian </a:t>
            </a:r>
            <a:r>
              <a:rPr lang="en-US" dirty="0" err="1">
                <a:latin typeface="Garamond" panose="02020404030301010803" pitchFamily="18" charset="0"/>
              </a:rPr>
              <a:t>Ge’ez</a:t>
            </a:r>
            <a:r>
              <a:rPr lang="en-US" dirty="0">
                <a:latin typeface="Garamond" panose="02020404030301010803" pitchFamily="18" charset="0"/>
              </a:rPr>
              <a:t> tongue first appeared in the fourteenth century and continue (sometimes in Amharic) into the early twentieth. Kings or their successors entrusted the writing of chronicles to court scribes or clergymen of recognized clerical training and calligraphic skills.</a:t>
            </a:r>
          </a:p>
          <a:p>
            <a:pPr algn="just"/>
            <a:endParaRPr lang="en-US" dirty="0">
              <a:latin typeface="Garamond" panose="02020404030301010803" pitchFamily="18" charset="0"/>
            </a:endParaRPr>
          </a:p>
          <a:p>
            <a:pPr algn="just"/>
            <a:r>
              <a:rPr lang="en-US" dirty="0">
                <a:latin typeface="Garamond" panose="02020404030301010803" pitchFamily="18" charset="0"/>
              </a:rPr>
              <a:t> The earliest and the last of such surviving documents are the Glorious Victories of </a:t>
            </a:r>
            <a:r>
              <a:rPr lang="en-US" dirty="0" err="1">
                <a:latin typeface="Garamond" panose="02020404030301010803" pitchFamily="18" charset="0"/>
              </a:rPr>
              <a:t>Amde-Tsion</a:t>
            </a:r>
            <a:r>
              <a:rPr lang="en-US" dirty="0">
                <a:latin typeface="Garamond" panose="02020404030301010803" pitchFamily="18" charset="0"/>
              </a:rPr>
              <a:t> and the Chronicle of </a:t>
            </a:r>
            <a:r>
              <a:rPr lang="en-US" dirty="0" err="1">
                <a:latin typeface="Garamond" panose="02020404030301010803" pitchFamily="18" charset="0"/>
              </a:rPr>
              <a:t>Abeto</a:t>
            </a:r>
            <a:r>
              <a:rPr lang="en-US" dirty="0">
                <a:latin typeface="Garamond" panose="02020404030301010803" pitchFamily="18" charset="0"/>
              </a:rPr>
              <a:t> </a:t>
            </a:r>
            <a:r>
              <a:rPr lang="en-US" dirty="0" err="1">
                <a:latin typeface="Garamond" panose="02020404030301010803" pitchFamily="18" charset="0"/>
              </a:rPr>
              <a:t>Iyasu</a:t>
            </a:r>
            <a:r>
              <a:rPr lang="en-US" dirty="0">
                <a:latin typeface="Garamond" panose="02020404030301010803" pitchFamily="18" charset="0"/>
              </a:rPr>
              <a:t> and Empress </a:t>
            </a:r>
            <a:r>
              <a:rPr lang="en-US" dirty="0" err="1">
                <a:latin typeface="Garamond" panose="02020404030301010803" pitchFamily="18" charset="0"/>
              </a:rPr>
              <a:t>Zewditu</a:t>
            </a:r>
            <a:r>
              <a:rPr lang="en-US" dirty="0">
                <a:latin typeface="Garamond" panose="02020404030301010803" pitchFamily="18" charset="0"/>
              </a:rPr>
              <a:t> respectively. Chronicles incorporate both legends and facts-past and contemporary about the monarch’s genealogy, upbringing military exploits, piety and statesmanship. Chronicles are known for their factual detail and strong chronological framework, even if it would require considerable labor to convert their relative chronology to an absolute one. It is  also averse to quantification, have a limitation  ( Bias and Chronology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5CDBD4-DDE0-49C1-82A3-6E7FCAE4D886}"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133874129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4DFF0B-8C86-4891-8B6B-FDD6442BCD9B}"/>
              </a:ext>
            </a:extLst>
          </p:cNvPr>
          <p:cNvSpPr>
            <a:spLocks noGrp="1"/>
          </p:cNvSpPr>
          <p:nvPr>
            <p:ph idx="1"/>
          </p:nvPr>
        </p:nvSpPr>
        <p:spPr>
          <a:xfrm>
            <a:off x="114300" y="1050762"/>
            <a:ext cx="8915400" cy="5426238"/>
          </a:xfrm>
        </p:spPr>
        <p:txBody>
          <a:bodyPr>
            <a:noAutofit/>
          </a:bodyPr>
          <a:lstStyle/>
          <a:p>
            <a:pPr>
              <a:lnSpc>
                <a:spcPct val="100000"/>
              </a:lnSpc>
            </a:pPr>
            <a:r>
              <a:rPr lang="en-US" sz="1800" dirty="0"/>
              <a:t>Italy continued its Preparation un der cover. The preparation consisted of 2 activities</a:t>
            </a:r>
          </a:p>
          <a:p>
            <a:pPr>
              <a:lnSpc>
                <a:spcPct val="100000"/>
              </a:lnSpc>
            </a:pPr>
            <a:r>
              <a:rPr lang="en-US" sz="1800" dirty="0"/>
              <a:t>1.	Subversive measures carried by Italian governor of Eretria (</a:t>
            </a:r>
            <a:r>
              <a:rPr lang="en-US" sz="1800" dirty="0" err="1"/>
              <a:t>Corrado</a:t>
            </a:r>
            <a:r>
              <a:rPr lang="en-US" sz="1800" dirty="0"/>
              <a:t> Zoli)</a:t>
            </a:r>
          </a:p>
          <a:p>
            <a:pPr>
              <a:lnSpc>
                <a:spcPct val="100000"/>
              </a:lnSpc>
            </a:pPr>
            <a:r>
              <a:rPr lang="en-US" sz="1800" dirty="0"/>
              <a:t>-   Bribe &amp; agitated the chiefs of Tigre, </a:t>
            </a:r>
            <a:r>
              <a:rPr lang="en-US" sz="1800" dirty="0" err="1"/>
              <a:t>Wollo</a:t>
            </a:r>
            <a:r>
              <a:rPr lang="en-US" sz="1800" dirty="0"/>
              <a:t>, </a:t>
            </a:r>
            <a:r>
              <a:rPr lang="en-US" sz="1800" dirty="0" err="1"/>
              <a:t>Begemdir</a:t>
            </a:r>
            <a:r>
              <a:rPr lang="en-US" sz="1800" dirty="0"/>
              <a:t> and </a:t>
            </a:r>
            <a:r>
              <a:rPr lang="en-US" sz="1800" dirty="0" err="1"/>
              <a:t>Gojam</a:t>
            </a:r>
            <a:endParaRPr lang="en-US" sz="1800" dirty="0"/>
          </a:p>
          <a:p>
            <a:pPr>
              <a:lnSpc>
                <a:spcPct val="100000"/>
              </a:lnSpc>
            </a:pPr>
            <a:r>
              <a:rPr lang="en-US" sz="1800" dirty="0"/>
              <a:t>2.	Military preparation</a:t>
            </a:r>
          </a:p>
          <a:p>
            <a:pPr>
              <a:lnSpc>
                <a:spcPct val="100000"/>
              </a:lnSpc>
            </a:pPr>
            <a:r>
              <a:rPr lang="en-US" sz="1800" dirty="0"/>
              <a:t>    Placed armies &amp; war supplies in Eritrea and Somali</a:t>
            </a:r>
          </a:p>
          <a:p>
            <a:pPr>
              <a:lnSpc>
                <a:spcPct val="100000"/>
              </a:lnSpc>
            </a:pPr>
            <a:r>
              <a:rPr lang="en-US" sz="1800" dirty="0"/>
              <a:t>Hoare- Laval agreement which allowed taking Ethiopia and in order to encouraged not to ally with German</a:t>
            </a:r>
          </a:p>
          <a:p>
            <a:pPr>
              <a:lnSpc>
                <a:spcPct val="100000"/>
              </a:lnSpc>
            </a:pPr>
            <a:r>
              <a:rPr lang="en-US" sz="1800" dirty="0"/>
              <a:t>	Eve of the Invasion</a:t>
            </a:r>
          </a:p>
          <a:p>
            <a:pPr>
              <a:lnSpc>
                <a:spcPct val="100000"/>
              </a:lnSpc>
            </a:pPr>
            <a:r>
              <a:rPr lang="en-US" sz="1800" dirty="0"/>
              <a:t>    Wal- Wal incident 5 Dec. 1934</a:t>
            </a:r>
          </a:p>
          <a:p>
            <a:pPr>
              <a:lnSpc>
                <a:spcPct val="100000"/>
              </a:lnSpc>
            </a:pPr>
            <a:r>
              <a:rPr lang="en-US" sz="1800" dirty="0"/>
              <a:t>Clash   b/n   Italian   troops   (accompanied  Anglo   - </a:t>
            </a:r>
            <a:r>
              <a:rPr lang="en-US" sz="1800" dirty="0" err="1"/>
              <a:t>Ethio</a:t>
            </a:r>
            <a:r>
              <a:rPr lang="en-US" sz="1800" dirty="0"/>
              <a:t>   Boundary commission)</a:t>
            </a:r>
          </a:p>
          <a:p>
            <a:pPr>
              <a:lnSpc>
                <a:spcPct val="100000"/>
              </a:lnSpc>
            </a:pPr>
            <a:r>
              <a:rPr lang="en-US" sz="1800" dirty="0"/>
              <a:t>Ethiopia right the invasion ill prepared…Felt over confident owing to Adowa</a:t>
            </a:r>
          </a:p>
          <a:p>
            <a:pPr>
              <a:lnSpc>
                <a:spcPct val="100000"/>
              </a:lnSpc>
            </a:pPr>
            <a:r>
              <a:rPr lang="en-US" sz="1800" dirty="0"/>
              <a:t>Incomparable  to  that  of  Italy  in  terms  Weapons  Communication,</a:t>
            </a:r>
          </a:p>
          <a:p>
            <a:pPr>
              <a:lnSpc>
                <a:spcPct val="100000"/>
              </a:lnSpc>
            </a:pPr>
            <a:r>
              <a:rPr lang="en-US" sz="1800" dirty="0"/>
              <a:t>Training of troops and Logistics</a:t>
            </a:r>
          </a:p>
          <a:p>
            <a:endParaRPr lang="en-US" sz="1800" dirty="0"/>
          </a:p>
        </p:txBody>
      </p:sp>
      <p:sp>
        <p:nvSpPr>
          <p:cNvPr id="4" name="Slide Number Placeholder 3">
            <a:extLst>
              <a:ext uri="{FF2B5EF4-FFF2-40B4-BE49-F238E27FC236}">
                <a16:creationId xmlns:a16="http://schemas.microsoft.com/office/drawing/2014/main" xmlns="" id="{9CB5061B-26B0-46F4-90C8-62A1748076D5}"/>
              </a:ext>
            </a:extLst>
          </p:cNvPr>
          <p:cNvSpPr>
            <a:spLocks noGrp="1"/>
          </p:cNvSpPr>
          <p:nvPr>
            <p:ph type="sldNum" sz="quarter" idx="12"/>
          </p:nvPr>
        </p:nvSpPr>
        <p:spPr/>
        <p:txBody>
          <a:bodyPr/>
          <a:lstStyle/>
          <a:p>
            <a:fld id="{70A62161-4B57-4F53-91AC-2E008210E807}" type="slidenum">
              <a:rPr lang="en-US" smtClean="0"/>
              <a:t>140</a:t>
            </a:fld>
            <a:endParaRPr lang="en-US"/>
          </a:p>
        </p:txBody>
      </p:sp>
    </p:spTree>
    <p:extLst>
      <p:ext uri="{BB962C8B-B14F-4D97-AF65-F5344CB8AC3E}">
        <p14:creationId xmlns:p14="http://schemas.microsoft.com/office/powerpoint/2010/main" val="6389118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064F2C-0121-4B23-BAE5-CFF779C90CD4}"/>
              </a:ext>
            </a:extLst>
          </p:cNvPr>
          <p:cNvSpPr>
            <a:spLocks noGrp="1"/>
          </p:cNvSpPr>
          <p:nvPr>
            <p:ph idx="1"/>
          </p:nvPr>
        </p:nvSpPr>
        <p:spPr>
          <a:xfrm>
            <a:off x="0" y="1447800"/>
            <a:ext cx="9173029" cy="4611227"/>
          </a:xfrm>
        </p:spPr>
        <p:txBody>
          <a:bodyPr numCol="2">
            <a:noAutofit/>
          </a:bodyPr>
          <a:lstStyle/>
          <a:p>
            <a:pPr algn="just"/>
            <a:r>
              <a:rPr lang="en-US" sz="1600" dirty="0"/>
              <a:t>Fronts of the War ( 1935 -36)</a:t>
            </a:r>
          </a:p>
          <a:p>
            <a:pPr algn="just"/>
            <a:r>
              <a:rPr lang="en-US" sz="1600" b="1" dirty="0"/>
              <a:t>Northern  front  </a:t>
            </a:r>
            <a:r>
              <a:rPr lang="en-US" sz="1600" dirty="0"/>
              <a:t>under  the  command  </a:t>
            </a:r>
            <a:r>
              <a:rPr lang="en-US" sz="1600" dirty="0">
                <a:solidFill>
                  <a:srgbClr val="FF0000"/>
                </a:solidFill>
              </a:rPr>
              <a:t>Emilio  de  Bono  Replaced  by  Pietro Badoglio. </a:t>
            </a:r>
            <a:r>
              <a:rPr lang="en-US" sz="1600" dirty="0"/>
              <a:t>Began on 3 Oct, 1935 in the North</a:t>
            </a:r>
          </a:p>
          <a:p>
            <a:pPr algn="just"/>
            <a:r>
              <a:rPr lang="en-US" sz="1600" b="1" dirty="0"/>
              <a:t>Southern front </a:t>
            </a:r>
            <a:r>
              <a:rPr lang="en-US" sz="1600" dirty="0"/>
              <a:t>under </a:t>
            </a:r>
            <a:r>
              <a:rPr lang="en-US" sz="1600" dirty="0" err="1">
                <a:solidFill>
                  <a:srgbClr val="FF0000"/>
                </a:solidFill>
              </a:rPr>
              <a:t>Rodolf</a:t>
            </a:r>
            <a:r>
              <a:rPr lang="en-US" sz="1600" dirty="0">
                <a:solidFill>
                  <a:srgbClr val="FF0000"/>
                </a:solidFill>
              </a:rPr>
              <a:t> </a:t>
            </a:r>
            <a:r>
              <a:rPr lang="en-US" sz="1600" dirty="0" err="1">
                <a:solidFill>
                  <a:srgbClr val="FF0000"/>
                </a:solidFill>
              </a:rPr>
              <a:t>Grazziani</a:t>
            </a:r>
            <a:endParaRPr lang="en-US" sz="1600" dirty="0">
              <a:solidFill>
                <a:srgbClr val="FF0000"/>
              </a:solidFill>
            </a:endParaRPr>
          </a:p>
          <a:p>
            <a:pPr algn="just"/>
            <a:r>
              <a:rPr lang="en-US" sz="1600" dirty="0"/>
              <a:t>The Ethiopian army ordered to pull back rather to check the advancing Italian owing to two reasons</a:t>
            </a:r>
          </a:p>
          <a:p>
            <a:pPr algn="just"/>
            <a:r>
              <a:rPr lang="en-US" sz="1600" dirty="0"/>
              <a:t>Exhibition of league of nation</a:t>
            </a:r>
          </a:p>
          <a:p>
            <a:pPr algn="just"/>
            <a:r>
              <a:rPr lang="en-US" sz="1600" dirty="0"/>
              <a:t>Strategic elongate</a:t>
            </a:r>
          </a:p>
          <a:p>
            <a:pPr algn="just"/>
            <a:endParaRPr lang="en-US" sz="1600" dirty="0"/>
          </a:p>
          <a:p>
            <a:pPr algn="just"/>
            <a:endParaRPr lang="en-US" sz="1600" dirty="0"/>
          </a:p>
          <a:p>
            <a:pPr algn="just"/>
            <a:endParaRPr lang="en-US" sz="1600" dirty="0"/>
          </a:p>
          <a:p>
            <a:pPr algn="just"/>
            <a:endParaRPr lang="en-US" sz="1600" dirty="0"/>
          </a:p>
          <a:p>
            <a:pPr algn="just"/>
            <a:r>
              <a:rPr lang="en-US" sz="1600" b="1" dirty="0"/>
              <a:t>The Ethiopian reaction</a:t>
            </a:r>
          </a:p>
          <a:p>
            <a:pPr algn="just"/>
            <a:r>
              <a:rPr lang="en-US" sz="1600" dirty="0"/>
              <a:t>1. </a:t>
            </a:r>
            <a:r>
              <a:rPr lang="en-US" sz="1600" b="1" dirty="0"/>
              <a:t>The northern front </a:t>
            </a:r>
            <a:r>
              <a:rPr lang="en-US" sz="1600" dirty="0"/>
              <a:t>- under </a:t>
            </a:r>
            <a:r>
              <a:rPr lang="en-US" sz="1600" dirty="0">
                <a:solidFill>
                  <a:srgbClr val="FF0000"/>
                </a:solidFill>
              </a:rPr>
              <a:t>Ras </a:t>
            </a:r>
            <a:r>
              <a:rPr lang="en-US" sz="1600" dirty="0" err="1">
                <a:solidFill>
                  <a:srgbClr val="FF0000"/>
                </a:solidFill>
              </a:rPr>
              <a:t>Kassa</a:t>
            </a:r>
            <a:r>
              <a:rPr lang="en-US" sz="1600" dirty="0">
                <a:solidFill>
                  <a:srgbClr val="FF0000"/>
                </a:solidFill>
              </a:rPr>
              <a:t> Hailu</a:t>
            </a:r>
            <a:r>
              <a:rPr lang="en-US" sz="1600" dirty="0"/>
              <a:t>-consisted three sub-front</a:t>
            </a:r>
          </a:p>
          <a:p>
            <a:pPr algn="just"/>
            <a:r>
              <a:rPr lang="en-US" sz="1600" dirty="0">
                <a:solidFill>
                  <a:srgbClr val="00B050"/>
                </a:solidFill>
              </a:rPr>
              <a:t>1.1Shire front (left)- </a:t>
            </a:r>
            <a:r>
              <a:rPr lang="en-US" sz="1600" i="1" dirty="0">
                <a:solidFill>
                  <a:srgbClr val="00B050"/>
                </a:solidFill>
              </a:rPr>
              <a:t>Ras</a:t>
            </a:r>
            <a:r>
              <a:rPr lang="en-US" sz="1600" dirty="0">
                <a:solidFill>
                  <a:srgbClr val="00B050"/>
                </a:solidFill>
              </a:rPr>
              <a:t> </a:t>
            </a:r>
            <a:r>
              <a:rPr lang="en-US" sz="1600" dirty="0" err="1">
                <a:solidFill>
                  <a:srgbClr val="00B050"/>
                </a:solidFill>
              </a:rPr>
              <a:t>Imiru</a:t>
            </a:r>
            <a:r>
              <a:rPr lang="en-US" sz="1600" dirty="0">
                <a:solidFill>
                  <a:srgbClr val="00B050"/>
                </a:solidFill>
              </a:rPr>
              <a:t>(governor of </a:t>
            </a:r>
            <a:r>
              <a:rPr lang="en-US" sz="1600" dirty="0" err="1">
                <a:solidFill>
                  <a:srgbClr val="00B050"/>
                </a:solidFill>
              </a:rPr>
              <a:t>Gojjam</a:t>
            </a:r>
            <a:r>
              <a:rPr lang="en-US" sz="1600" dirty="0">
                <a:solidFill>
                  <a:srgbClr val="00B050"/>
                </a:solidFill>
              </a:rPr>
              <a:t>)</a:t>
            </a:r>
          </a:p>
          <a:p>
            <a:pPr algn="just"/>
            <a:r>
              <a:rPr lang="en-US" sz="1600" dirty="0">
                <a:solidFill>
                  <a:srgbClr val="00B050"/>
                </a:solidFill>
              </a:rPr>
              <a:t>1.2Temben front (center)- </a:t>
            </a:r>
            <a:r>
              <a:rPr lang="en-US" sz="1600" i="1" dirty="0">
                <a:solidFill>
                  <a:srgbClr val="00B050"/>
                </a:solidFill>
              </a:rPr>
              <a:t>Ras</a:t>
            </a:r>
            <a:r>
              <a:rPr lang="en-US" sz="1600" dirty="0">
                <a:solidFill>
                  <a:srgbClr val="00B050"/>
                </a:solidFill>
              </a:rPr>
              <a:t> </a:t>
            </a:r>
            <a:r>
              <a:rPr lang="en-US" sz="1600" dirty="0" err="1">
                <a:solidFill>
                  <a:srgbClr val="00B050"/>
                </a:solidFill>
              </a:rPr>
              <a:t>Seyoum</a:t>
            </a:r>
            <a:r>
              <a:rPr lang="en-US" sz="1600" dirty="0">
                <a:solidFill>
                  <a:srgbClr val="00B050"/>
                </a:solidFill>
              </a:rPr>
              <a:t> and </a:t>
            </a:r>
            <a:r>
              <a:rPr lang="en-US" sz="1600" i="1" dirty="0">
                <a:solidFill>
                  <a:srgbClr val="00B050"/>
                </a:solidFill>
              </a:rPr>
              <a:t>Ras</a:t>
            </a:r>
            <a:r>
              <a:rPr lang="en-US" sz="1600" dirty="0">
                <a:solidFill>
                  <a:srgbClr val="00B050"/>
                </a:solidFill>
              </a:rPr>
              <a:t> </a:t>
            </a:r>
            <a:r>
              <a:rPr lang="en-US" sz="1600" dirty="0" err="1">
                <a:solidFill>
                  <a:srgbClr val="00B050"/>
                </a:solidFill>
              </a:rPr>
              <a:t>Kassa</a:t>
            </a:r>
            <a:r>
              <a:rPr lang="en-US" sz="1600" dirty="0">
                <a:solidFill>
                  <a:srgbClr val="00B050"/>
                </a:solidFill>
              </a:rPr>
              <a:t> governor of Tigray and </a:t>
            </a:r>
            <a:r>
              <a:rPr lang="en-US" sz="1600" dirty="0" err="1">
                <a:solidFill>
                  <a:srgbClr val="00B050"/>
                </a:solidFill>
              </a:rPr>
              <a:t>Salale</a:t>
            </a:r>
            <a:r>
              <a:rPr lang="en-US" sz="1600" dirty="0">
                <a:solidFill>
                  <a:srgbClr val="00B050"/>
                </a:solidFill>
              </a:rPr>
              <a:t> respectively</a:t>
            </a:r>
          </a:p>
          <a:p>
            <a:pPr algn="just"/>
            <a:r>
              <a:rPr lang="en-US" sz="1600" dirty="0">
                <a:solidFill>
                  <a:srgbClr val="00B050"/>
                </a:solidFill>
              </a:rPr>
              <a:t>1.3    Amba </a:t>
            </a:r>
            <a:r>
              <a:rPr lang="en-US" sz="1600" dirty="0" err="1">
                <a:solidFill>
                  <a:srgbClr val="00B050"/>
                </a:solidFill>
              </a:rPr>
              <a:t>Aradom</a:t>
            </a:r>
            <a:r>
              <a:rPr lang="en-US" sz="1600" dirty="0">
                <a:solidFill>
                  <a:srgbClr val="00B050"/>
                </a:solidFill>
              </a:rPr>
              <a:t> (left) –</a:t>
            </a:r>
            <a:r>
              <a:rPr lang="en-US" sz="1600" i="1" dirty="0">
                <a:solidFill>
                  <a:srgbClr val="00B050"/>
                </a:solidFill>
              </a:rPr>
              <a:t>Ras</a:t>
            </a:r>
            <a:r>
              <a:rPr lang="en-US" sz="1600" dirty="0">
                <a:solidFill>
                  <a:srgbClr val="00B050"/>
                </a:solidFill>
              </a:rPr>
              <a:t> </a:t>
            </a:r>
            <a:r>
              <a:rPr lang="en-US" sz="1600" dirty="0" err="1">
                <a:solidFill>
                  <a:srgbClr val="00B050"/>
                </a:solidFill>
              </a:rPr>
              <a:t>Mulugeta</a:t>
            </a:r>
            <a:r>
              <a:rPr lang="en-US" sz="1600" dirty="0">
                <a:solidFill>
                  <a:srgbClr val="00B050"/>
                </a:solidFill>
              </a:rPr>
              <a:t>(Minister of War)</a:t>
            </a:r>
          </a:p>
          <a:p>
            <a:pPr algn="just"/>
            <a:r>
              <a:rPr lang="en-US" sz="1600" dirty="0"/>
              <a:t>2. </a:t>
            </a:r>
            <a:r>
              <a:rPr lang="en-US" sz="1600" b="1" dirty="0"/>
              <a:t>Southern front </a:t>
            </a:r>
            <a:r>
              <a:rPr lang="en-US" sz="1600" dirty="0"/>
              <a:t>-consisted two</a:t>
            </a:r>
          </a:p>
          <a:p>
            <a:pPr algn="just"/>
            <a:r>
              <a:rPr lang="en-US" sz="1600" dirty="0"/>
              <a:t>2.1 </a:t>
            </a:r>
            <a:r>
              <a:rPr lang="en-US" sz="1600" dirty="0">
                <a:solidFill>
                  <a:srgbClr val="002060"/>
                </a:solidFill>
              </a:rPr>
              <a:t>South- under </a:t>
            </a:r>
            <a:r>
              <a:rPr lang="en-US" sz="1600" i="1" dirty="0">
                <a:solidFill>
                  <a:srgbClr val="002060"/>
                </a:solidFill>
              </a:rPr>
              <a:t>Ras</a:t>
            </a:r>
            <a:r>
              <a:rPr lang="en-US" sz="1600" dirty="0">
                <a:solidFill>
                  <a:srgbClr val="002060"/>
                </a:solidFill>
              </a:rPr>
              <a:t> Desta- </a:t>
            </a:r>
            <a:r>
              <a:rPr lang="en-US" sz="1600" dirty="0" err="1">
                <a:solidFill>
                  <a:srgbClr val="002060"/>
                </a:solidFill>
              </a:rPr>
              <a:t>Damitew</a:t>
            </a:r>
            <a:endParaRPr lang="en-US" sz="1600" dirty="0">
              <a:solidFill>
                <a:srgbClr val="002060"/>
              </a:solidFill>
            </a:endParaRPr>
          </a:p>
          <a:p>
            <a:pPr algn="just"/>
            <a:r>
              <a:rPr lang="en-US" sz="1600" dirty="0"/>
              <a:t>2.2</a:t>
            </a:r>
            <a:r>
              <a:rPr lang="en-US" sz="1600" dirty="0">
                <a:solidFill>
                  <a:srgbClr val="002060"/>
                </a:solidFill>
              </a:rPr>
              <a:t>South east- und </a:t>
            </a:r>
            <a:r>
              <a:rPr lang="en-US" sz="1600" i="1" dirty="0" err="1">
                <a:solidFill>
                  <a:srgbClr val="002060"/>
                </a:solidFill>
              </a:rPr>
              <a:t>Dejazmach</a:t>
            </a:r>
            <a:r>
              <a:rPr lang="en-US" sz="1600" dirty="0">
                <a:solidFill>
                  <a:srgbClr val="002060"/>
                </a:solidFill>
              </a:rPr>
              <a:t> </a:t>
            </a:r>
            <a:r>
              <a:rPr lang="en-US" sz="1600" dirty="0" err="1">
                <a:solidFill>
                  <a:srgbClr val="002060"/>
                </a:solidFill>
              </a:rPr>
              <a:t>Nesibu</a:t>
            </a:r>
            <a:r>
              <a:rPr lang="en-US" sz="1600" dirty="0">
                <a:solidFill>
                  <a:srgbClr val="002060"/>
                </a:solidFill>
              </a:rPr>
              <a:t> </a:t>
            </a:r>
            <a:r>
              <a:rPr lang="en-US" sz="1600" dirty="0" err="1">
                <a:solidFill>
                  <a:srgbClr val="002060"/>
                </a:solidFill>
              </a:rPr>
              <a:t>Zeamanuel</a:t>
            </a:r>
            <a:endParaRPr lang="en-US" sz="1600" dirty="0">
              <a:solidFill>
                <a:srgbClr val="002060"/>
              </a:solidFill>
            </a:endParaRPr>
          </a:p>
          <a:p>
            <a:pPr algn="just"/>
            <a:endParaRPr lang="en-US" sz="1600" dirty="0"/>
          </a:p>
        </p:txBody>
      </p:sp>
      <p:sp>
        <p:nvSpPr>
          <p:cNvPr id="4" name="Slide Number Placeholder 3">
            <a:extLst>
              <a:ext uri="{FF2B5EF4-FFF2-40B4-BE49-F238E27FC236}">
                <a16:creationId xmlns:a16="http://schemas.microsoft.com/office/drawing/2014/main" xmlns="" id="{C5233464-AF57-490F-BB50-260C27C44E4F}"/>
              </a:ext>
            </a:extLst>
          </p:cNvPr>
          <p:cNvSpPr>
            <a:spLocks noGrp="1"/>
          </p:cNvSpPr>
          <p:nvPr>
            <p:ph type="sldNum" sz="quarter" idx="12"/>
          </p:nvPr>
        </p:nvSpPr>
        <p:spPr/>
        <p:txBody>
          <a:bodyPr/>
          <a:lstStyle/>
          <a:p>
            <a:fld id="{70A62161-4B57-4F53-91AC-2E008210E807}" type="slidenum">
              <a:rPr lang="en-US" smtClean="0"/>
              <a:t>141</a:t>
            </a:fld>
            <a:endParaRPr lang="en-US"/>
          </a:p>
        </p:txBody>
      </p:sp>
    </p:spTree>
    <p:extLst>
      <p:ext uri="{BB962C8B-B14F-4D97-AF65-F5344CB8AC3E}">
        <p14:creationId xmlns:p14="http://schemas.microsoft.com/office/powerpoint/2010/main" val="41663295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DBAD3-0103-4EB4-8C0E-7259A2025055}"/>
              </a:ext>
            </a:extLst>
          </p:cNvPr>
          <p:cNvSpPr>
            <a:spLocks noGrp="1"/>
          </p:cNvSpPr>
          <p:nvPr>
            <p:ph type="title"/>
          </p:nvPr>
        </p:nvSpPr>
        <p:spPr>
          <a:xfrm>
            <a:off x="1524000" y="274896"/>
            <a:ext cx="6571343" cy="587134"/>
          </a:xfrm>
        </p:spPr>
        <p:txBody>
          <a:bodyPr/>
          <a:lstStyle/>
          <a:p>
            <a:r>
              <a:rPr lang="en-US" cap="none" dirty="0"/>
              <a:t>Course of War</a:t>
            </a:r>
          </a:p>
        </p:txBody>
      </p:sp>
      <p:sp>
        <p:nvSpPr>
          <p:cNvPr id="3" name="Content Placeholder 2">
            <a:extLst>
              <a:ext uri="{FF2B5EF4-FFF2-40B4-BE49-F238E27FC236}">
                <a16:creationId xmlns:a16="http://schemas.microsoft.com/office/drawing/2014/main" xmlns="" id="{0D25F625-1310-4255-A5E1-200866692B6C}"/>
              </a:ext>
            </a:extLst>
          </p:cNvPr>
          <p:cNvSpPr>
            <a:spLocks noGrp="1"/>
          </p:cNvSpPr>
          <p:nvPr>
            <p:ph idx="1"/>
          </p:nvPr>
        </p:nvSpPr>
        <p:spPr>
          <a:xfrm>
            <a:off x="20392" y="695827"/>
            <a:ext cx="9047408" cy="5466345"/>
          </a:xfrm>
        </p:spPr>
        <p:txBody>
          <a:bodyPr numCol="2">
            <a:noAutofit/>
          </a:bodyPr>
          <a:lstStyle/>
          <a:p>
            <a:pPr algn="just"/>
            <a:r>
              <a:rPr lang="en-US" sz="1400" b="1" dirty="0"/>
              <a:t>In the North front</a:t>
            </a:r>
          </a:p>
          <a:p>
            <a:pPr algn="just"/>
            <a:r>
              <a:rPr lang="en-US" sz="1400" dirty="0" err="1"/>
              <a:t>Adigrat</a:t>
            </a:r>
            <a:r>
              <a:rPr lang="en-US" sz="1400" dirty="0"/>
              <a:t>, Adowa &amp; </a:t>
            </a:r>
            <a:r>
              <a:rPr lang="en-US" sz="1400" dirty="0" err="1"/>
              <a:t>Meqele</a:t>
            </a:r>
            <a:r>
              <a:rPr lang="en-US" sz="1400" dirty="0"/>
              <a:t> fallen</a:t>
            </a:r>
          </a:p>
          <a:p>
            <a:pPr algn="just"/>
            <a:r>
              <a:rPr lang="en-US" sz="1400" dirty="0"/>
              <a:t>Ethiopian  first  offense  at  </a:t>
            </a:r>
            <a:r>
              <a:rPr lang="en-US" sz="1400" dirty="0" err="1"/>
              <a:t>Meqele</a:t>
            </a:r>
            <a:r>
              <a:rPr lang="en-US" sz="1400" dirty="0"/>
              <a:t>  encircle  (first  military engagement) known as battle of </a:t>
            </a:r>
            <a:r>
              <a:rPr lang="en-US" sz="1400" dirty="0" err="1"/>
              <a:t>Tem</a:t>
            </a:r>
            <a:r>
              <a:rPr lang="en-US" sz="1400" dirty="0"/>
              <a:t> ben 20- 24 Jan. 1936</a:t>
            </a:r>
          </a:p>
          <a:p>
            <a:pPr algn="just"/>
            <a:r>
              <a:rPr lang="en-US" sz="1400" dirty="0"/>
              <a:t>    Ras </a:t>
            </a:r>
            <a:r>
              <a:rPr lang="en-US" sz="1400" dirty="0" err="1"/>
              <a:t>Kassa</a:t>
            </a:r>
            <a:r>
              <a:rPr lang="en-US" sz="1400" dirty="0"/>
              <a:t> &amp; </a:t>
            </a:r>
            <a:r>
              <a:rPr lang="en-US" sz="1400" dirty="0" err="1"/>
              <a:t>Seyoum</a:t>
            </a:r>
            <a:r>
              <a:rPr lang="en-US" sz="1400" dirty="0"/>
              <a:t> </a:t>
            </a:r>
            <a:r>
              <a:rPr lang="en-US" sz="1400" dirty="0" err="1"/>
              <a:t>Mengesha</a:t>
            </a:r>
            <a:r>
              <a:rPr lang="en-US" sz="1400" dirty="0"/>
              <a:t> defeated</a:t>
            </a:r>
          </a:p>
          <a:p>
            <a:pPr algn="just"/>
            <a:r>
              <a:rPr lang="en-US" sz="1400" dirty="0"/>
              <a:t>    8,000 Ethiopia died and wounded</a:t>
            </a:r>
          </a:p>
          <a:p>
            <a:pPr algn="just"/>
            <a:r>
              <a:rPr lang="en-US" sz="1400" dirty="0"/>
              <a:t>    60 officers, 605 low ranked soldiers417 Eritrea Askaris were killed &amp; wounded</a:t>
            </a:r>
          </a:p>
          <a:p>
            <a:pPr algn="just"/>
            <a:r>
              <a:rPr lang="en-US" sz="1400" dirty="0"/>
              <a:t>    Italian used </a:t>
            </a:r>
            <a:r>
              <a:rPr lang="en-US" sz="1400" dirty="0" err="1"/>
              <a:t>Yipright</a:t>
            </a:r>
            <a:r>
              <a:rPr lang="en-US" sz="1400" dirty="0"/>
              <a:t> or killer gas under Badoglio.</a:t>
            </a:r>
          </a:p>
          <a:p>
            <a:pPr algn="just"/>
            <a:r>
              <a:rPr lang="en-US" sz="1400" dirty="0"/>
              <a:t>Battle of Amba </a:t>
            </a:r>
            <a:r>
              <a:rPr lang="en-US" sz="1400" dirty="0" err="1"/>
              <a:t>Aradom</a:t>
            </a:r>
            <a:r>
              <a:rPr lang="en-US" sz="1400" dirty="0"/>
              <a:t>     Aerial attack Feb. 10- 15, 1936</a:t>
            </a:r>
          </a:p>
          <a:p>
            <a:pPr algn="just"/>
            <a:r>
              <a:rPr lang="en-US" sz="1400" dirty="0"/>
              <a:t>Evacuated Ethiopian from mountain hill 6000 killed including </a:t>
            </a:r>
            <a:r>
              <a:rPr lang="en-US" sz="1400" i="1" dirty="0"/>
              <a:t>Ras</a:t>
            </a:r>
            <a:r>
              <a:rPr lang="en-US" sz="1400" dirty="0"/>
              <a:t> </a:t>
            </a:r>
            <a:r>
              <a:rPr lang="en-US" sz="1400" dirty="0" err="1"/>
              <a:t>Mulugeta</a:t>
            </a:r>
            <a:r>
              <a:rPr lang="en-US" sz="1400" dirty="0"/>
              <a:t> Killed - 36 white officers, 621 white soldiers, 145 Askaris</a:t>
            </a:r>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marL="0" indent="0" algn="just">
              <a:buNone/>
            </a:pPr>
            <a:r>
              <a:rPr lang="en-US" sz="1400" dirty="0"/>
              <a:t>The second Battle of </a:t>
            </a:r>
            <a:r>
              <a:rPr lang="en-US" sz="1400" dirty="0" err="1"/>
              <a:t>Temben</a:t>
            </a:r>
            <a:r>
              <a:rPr lang="en-US" sz="1400" dirty="0"/>
              <a:t> late Feb 1936</a:t>
            </a:r>
          </a:p>
          <a:p>
            <a:pPr algn="just"/>
            <a:r>
              <a:rPr lang="en-US" sz="1400" dirty="0"/>
              <a:t>Under Ras </a:t>
            </a:r>
            <a:r>
              <a:rPr lang="en-US" sz="1400" dirty="0" err="1"/>
              <a:t>Kassa</a:t>
            </a:r>
            <a:r>
              <a:rPr lang="en-US" sz="1400" dirty="0"/>
              <a:t> &amp; </a:t>
            </a:r>
            <a:r>
              <a:rPr lang="en-US" sz="1400" dirty="0" err="1"/>
              <a:t>Seyoum</a:t>
            </a:r>
            <a:r>
              <a:rPr lang="en-US" sz="1400" dirty="0"/>
              <a:t> resulted 8,000 Ethiopia killed </a:t>
            </a:r>
          </a:p>
          <a:p>
            <a:pPr algn="just"/>
            <a:r>
              <a:rPr lang="en-US" sz="1400" dirty="0"/>
              <a:t>Italian killed wounded, 34- Officers, 350- Soldiers, 188- Askaris</a:t>
            </a:r>
          </a:p>
          <a:p>
            <a:pPr algn="just"/>
            <a:r>
              <a:rPr lang="en-US" sz="1400" dirty="0"/>
              <a:t>Shire front under </a:t>
            </a:r>
            <a:r>
              <a:rPr lang="en-US" sz="1400" i="1" dirty="0"/>
              <a:t>Ras</a:t>
            </a:r>
            <a:r>
              <a:rPr lang="en-US" sz="1400" dirty="0"/>
              <a:t> </a:t>
            </a:r>
            <a:r>
              <a:rPr lang="en-US" sz="1400" dirty="0" err="1"/>
              <a:t>Immiru</a:t>
            </a:r>
            <a:r>
              <a:rPr lang="en-US" sz="1400" dirty="0"/>
              <a:t> Scored little victory</a:t>
            </a:r>
          </a:p>
          <a:p>
            <a:pPr algn="just"/>
            <a:r>
              <a:rPr lang="en-US" sz="1400" dirty="0"/>
              <a:t>Left the front on 2, April 1936 due to poor fighting morals of </a:t>
            </a:r>
            <a:r>
              <a:rPr lang="en-US" sz="1400" dirty="0" err="1"/>
              <a:t>Gojjam</a:t>
            </a:r>
            <a:r>
              <a:rPr lang="en-US" sz="1400" dirty="0"/>
              <a:t> and  Semen  Nobles  ,and  organized  retreat  towards  lake  </a:t>
            </a:r>
            <a:r>
              <a:rPr lang="en-US" sz="1400" dirty="0" err="1"/>
              <a:t>Ashenge</a:t>
            </a:r>
            <a:r>
              <a:rPr lang="en-US" sz="1400" dirty="0"/>
              <a:t> 10,000 men</a:t>
            </a:r>
          </a:p>
          <a:p>
            <a:pPr algn="just"/>
            <a:r>
              <a:rPr lang="en-US" sz="1400" dirty="0"/>
              <a:t>Last and Decisive battle of </a:t>
            </a:r>
            <a:r>
              <a:rPr lang="en-US" sz="1400" dirty="0" err="1"/>
              <a:t>Machew</a:t>
            </a:r>
            <a:r>
              <a:rPr lang="en-US" sz="1400" dirty="0"/>
              <a:t> 31 March led by the emperor </a:t>
            </a:r>
            <a:r>
              <a:rPr lang="en-US" sz="1400" i="1" dirty="0"/>
              <a:t>Ras</a:t>
            </a:r>
            <a:r>
              <a:rPr lang="en-US" sz="1400" dirty="0"/>
              <a:t> </a:t>
            </a:r>
            <a:r>
              <a:rPr lang="en-US" sz="1400" dirty="0" err="1"/>
              <a:t>Imru’s</a:t>
            </a:r>
            <a:r>
              <a:rPr lang="en-US" sz="1400" dirty="0"/>
              <a:t> army, didn’t join</a:t>
            </a:r>
          </a:p>
          <a:p>
            <a:pPr algn="just"/>
            <a:r>
              <a:rPr lang="en-US" sz="1400" dirty="0"/>
              <a:t>  Fresh force in the Ethiopian army Imperial body guard 6000 men, Fought March 31- Arp. 1, 1936, Resulted defeat after 13 continuous hours. In April 1936 the Italian entered Dessie without any problem.</a:t>
            </a:r>
          </a:p>
          <a:p>
            <a:pPr algn="just"/>
            <a:endParaRPr lang="en-US" sz="1400" dirty="0"/>
          </a:p>
        </p:txBody>
      </p:sp>
      <p:sp>
        <p:nvSpPr>
          <p:cNvPr id="4" name="Slide Number Placeholder 3">
            <a:extLst>
              <a:ext uri="{FF2B5EF4-FFF2-40B4-BE49-F238E27FC236}">
                <a16:creationId xmlns:a16="http://schemas.microsoft.com/office/drawing/2014/main" xmlns="" id="{2268CDA6-BE85-4E87-8A48-6EE0CF4B221C}"/>
              </a:ext>
            </a:extLst>
          </p:cNvPr>
          <p:cNvSpPr>
            <a:spLocks noGrp="1"/>
          </p:cNvSpPr>
          <p:nvPr>
            <p:ph type="sldNum" sz="quarter" idx="12"/>
          </p:nvPr>
        </p:nvSpPr>
        <p:spPr/>
        <p:txBody>
          <a:bodyPr/>
          <a:lstStyle/>
          <a:p>
            <a:fld id="{70A62161-4B57-4F53-91AC-2E008210E807}" type="slidenum">
              <a:rPr lang="en-US" smtClean="0"/>
              <a:t>142</a:t>
            </a:fld>
            <a:endParaRPr lang="en-US"/>
          </a:p>
        </p:txBody>
      </p:sp>
    </p:spTree>
    <p:extLst>
      <p:ext uri="{BB962C8B-B14F-4D97-AF65-F5344CB8AC3E}">
        <p14:creationId xmlns:p14="http://schemas.microsoft.com/office/powerpoint/2010/main" val="309478534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A367E2-437E-431A-868B-F223A468D442}"/>
              </a:ext>
            </a:extLst>
          </p:cNvPr>
          <p:cNvSpPr>
            <a:spLocks noGrp="1"/>
          </p:cNvSpPr>
          <p:nvPr>
            <p:ph type="title"/>
          </p:nvPr>
        </p:nvSpPr>
        <p:spPr/>
        <p:txBody>
          <a:bodyPr>
            <a:normAutofit/>
          </a:bodyPr>
          <a:lstStyle/>
          <a:p>
            <a:r>
              <a:rPr lang="en-US" cap="none" dirty="0"/>
              <a:t/>
            </a:r>
            <a:br>
              <a:rPr lang="en-US" cap="none" dirty="0"/>
            </a:br>
            <a:r>
              <a:rPr lang="en-US" cap="none" dirty="0"/>
              <a:t>		The Southern Front</a:t>
            </a:r>
            <a:endParaRPr lang="en-US" dirty="0"/>
          </a:p>
        </p:txBody>
      </p:sp>
      <p:sp>
        <p:nvSpPr>
          <p:cNvPr id="3" name="Content Placeholder 2">
            <a:extLst>
              <a:ext uri="{FF2B5EF4-FFF2-40B4-BE49-F238E27FC236}">
                <a16:creationId xmlns:a16="http://schemas.microsoft.com/office/drawing/2014/main" xmlns="" id="{4A85121D-713C-4575-8EE7-80057D2EEDCE}"/>
              </a:ext>
            </a:extLst>
          </p:cNvPr>
          <p:cNvSpPr>
            <a:spLocks noGrp="1"/>
          </p:cNvSpPr>
          <p:nvPr>
            <p:ph idx="1"/>
          </p:nvPr>
        </p:nvSpPr>
        <p:spPr>
          <a:xfrm>
            <a:off x="152401" y="1853755"/>
            <a:ext cx="8610600" cy="4199725"/>
          </a:xfrm>
        </p:spPr>
        <p:txBody>
          <a:bodyPr>
            <a:normAutofit fontScale="92500"/>
          </a:bodyPr>
          <a:lstStyle/>
          <a:p>
            <a:r>
              <a:rPr lang="en-US" dirty="0"/>
              <a:t>1</a:t>
            </a:r>
            <a:r>
              <a:rPr lang="en-US" baseline="30000" dirty="0"/>
              <a:t>st</a:t>
            </a:r>
            <a:r>
              <a:rPr lang="en-US" dirty="0"/>
              <a:t> 	</a:t>
            </a:r>
            <a:r>
              <a:rPr lang="en-US" dirty="0" err="1"/>
              <a:t>Qorahe</a:t>
            </a:r>
            <a:r>
              <a:rPr lang="en-US" dirty="0"/>
              <a:t> Attack ( Ogden)</a:t>
            </a:r>
            <a:br>
              <a:rPr lang="en-US" dirty="0"/>
            </a:br>
            <a:r>
              <a:rPr lang="en-US" dirty="0"/>
              <a:t>Ethiopian under </a:t>
            </a:r>
            <a:r>
              <a:rPr lang="en-US" dirty="0" err="1"/>
              <a:t>Dejazmach</a:t>
            </a:r>
            <a:r>
              <a:rPr lang="en-US" dirty="0"/>
              <a:t> </a:t>
            </a:r>
            <a:r>
              <a:rPr lang="en-US" dirty="0" err="1"/>
              <a:t>Afeworq</a:t>
            </a:r>
            <a:endParaRPr lang="en-US" dirty="0"/>
          </a:p>
          <a:p>
            <a:r>
              <a:rPr lang="en-US" dirty="0"/>
              <a:t>-	Initial successive defense but not last long</a:t>
            </a:r>
          </a:p>
          <a:p>
            <a:r>
              <a:rPr lang="en-US" dirty="0"/>
              <a:t>-	Fascist entered into Harar</a:t>
            </a:r>
          </a:p>
          <a:p>
            <a:r>
              <a:rPr lang="en-US" dirty="0"/>
              <a:t>-	Significant challenge the fascist met from </a:t>
            </a:r>
            <a:r>
              <a:rPr lang="en-US" dirty="0" err="1"/>
              <a:t>Dejazmach</a:t>
            </a:r>
            <a:r>
              <a:rPr lang="en-US" dirty="0"/>
              <a:t> </a:t>
            </a:r>
            <a:r>
              <a:rPr lang="en-US" dirty="0" err="1"/>
              <a:t>Mekonnen</a:t>
            </a:r>
            <a:r>
              <a:rPr lang="en-US" dirty="0"/>
              <a:t> </a:t>
            </a:r>
            <a:r>
              <a:rPr lang="en-US" dirty="0" err="1"/>
              <a:t>Endalkachew</a:t>
            </a:r>
            <a:endParaRPr lang="en-US" dirty="0"/>
          </a:p>
          <a:p>
            <a:r>
              <a:rPr lang="en-US" dirty="0"/>
              <a:t>2</a:t>
            </a:r>
            <a:r>
              <a:rPr lang="en-US" baseline="30000" dirty="0"/>
              <a:t>nd</a:t>
            </a:r>
            <a:r>
              <a:rPr lang="en-US" dirty="0"/>
              <a:t> Battle of </a:t>
            </a:r>
            <a:r>
              <a:rPr lang="en-US" dirty="0" err="1"/>
              <a:t>Genale</a:t>
            </a:r>
            <a:r>
              <a:rPr lang="en-US" dirty="0"/>
              <a:t> </a:t>
            </a:r>
            <a:r>
              <a:rPr lang="en-US" dirty="0" err="1"/>
              <a:t>Doraya</a:t>
            </a:r>
            <a:r>
              <a:rPr lang="en-US" dirty="0"/>
              <a:t> Janu 26 , 19 36</a:t>
            </a:r>
          </a:p>
          <a:p>
            <a:r>
              <a:rPr lang="en-US" dirty="0"/>
              <a:t>-	Campaign </a:t>
            </a:r>
            <a:r>
              <a:rPr lang="en-US" dirty="0" err="1"/>
              <a:t>Dolo</a:t>
            </a:r>
            <a:r>
              <a:rPr lang="en-US" dirty="0"/>
              <a:t> </a:t>
            </a:r>
            <a:r>
              <a:rPr lang="en-US" dirty="0" err="1"/>
              <a:t>Odo</a:t>
            </a:r>
            <a:r>
              <a:rPr lang="en-US" dirty="0"/>
              <a:t> (Ras Desta)</a:t>
            </a:r>
          </a:p>
          <a:p>
            <a:r>
              <a:rPr lang="en-US" dirty="0"/>
              <a:t>-	March 2, 1936 </a:t>
            </a:r>
            <a:r>
              <a:rPr lang="en-US" dirty="0" err="1"/>
              <a:t>Negelle</a:t>
            </a:r>
            <a:r>
              <a:rPr lang="en-US" dirty="0"/>
              <a:t> Borana capture Ras Desta retreated and executed at </a:t>
            </a:r>
            <a:r>
              <a:rPr lang="en-US" dirty="0" err="1"/>
              <a:t>Gogeti</a:t>
            </a:r>
            <a:r>
              <a:rPr lang="en-US" dirty="0"/>
              <a:t> around </a:t>
            </a:r>
            <a:r>
              <a:rPr lang="en-US" dirty="0" err="1"/>
              <a:t>Butajira</a:t>
            </a:r>
            <a:endParaRPr lang="en-US" dirty="0"/>
          </a:p>
          <a:p>
            <a:endParaRPr lang="en-US" dirty="0"/>
          </a:p>
        </p:txBody>
      </p:sp>
      <p:sp>
        <p:nvSpPr>
          <p:cNvPr id="4" name="Slide Number Placeholder 3">
            <a:extLst>
              <a:ext uri="{FF2B5EF4-FFF2-40B4-BE49-F238E27FC236}">
                <a16:creationId xmlns:a16="http://schemas.microsoft.com/office/drawing/2014/main" xmlns="" id="{DFC9DE7B-5F91-4D44-B815-C2DEA18F8586}"/>
              </a:ext>
            </a:extLst>
          </p:cNvPr>
          <p:cNvSpPr>
            <a:spLocks noGrp="1"/>
          </p:cNvSpPr>
          <p:nvPr>
            <p:ph type="sldNum" sz="quarter" idx="12"/>
          </p:nvPr>
        </p:nvSpPr>
        <p:spPr/>
        <p:txBody>
          <a:bodyPr/>
          <a:lstStyle/>
          <a:p>
            <a:fld id="{70A62161-4B57-4F53-91AC-2E008210E807}" type="slidenum">
              <a:rPr lang="en-US" smtClean="0"/>
              <a:t>143</a:t>
            </a:fld>
            <a:endParaRPr lang="en-US"/>
          </a:p>
        </p:txBody>
      </p:sp>
    </p:spTree>
    <p:extLst>
      <p:ext uri="{BB962C8B-B14F-4D97-AF65-F5344CB8AC3E}">
        <p14:creationId xmlns:p14="http://schemas.microsoft.com/office/powerpoint/2010/main" val="80644486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B0C460-AC4B-45BF-9C58-157265ABD840}"/>
              </a:ext>
            </a:extLst>
          </p:cNvPr>
          <p:cNvSpPr>
            <a:spLocks noGrp="1"/>
          </p:cNvSpPr>
          <p:nvPr>
            <p:ph type="title"/>
          </p:nvPr>
        </p:nvSpPr>
        <p:spPr>
          <a:xfrm>
            <a:off x="487725" y="392154"/>
            <a:ext cx="8275275" cy="1049235"/>
          </a:xfrm>
        </p:spPr>
        <p:txBody>
          <a:bodyPr>
            <a:normAutofit/>
          </a:bodyPr>
          <a:lstStyle/>
          <a:p>
            <a:r>
              <a:rPr lang="en-US" cap="none" dirty="0"/>
              <a:t>Why did Ethiopian lose the war in both sides?</a:t>
            </a:r>
            <a:endParaRPr lang="en-US" dirty="0"/>
          </a:p>
        </p:txBody>
      </p:sp>
      <p:sp>
        <p:nvSpPr>
          <p:cNvPr id="3" name="Content Placeholder 2">
            <a:extLst>
              <a:ext uri="{FF2B5EF4-FFF2-40B4-BE49-F238E27FC236}">
                <a16:creationId xmlns:a16="http://schemas.microsoft.com/office/drawing/2014/main" xmlns="" id="{862257B8-7CDA-46C6-8D4D-410BE116635E}"/>
              </a:ext>
            </a:extLst>
          </p:cNvPr>
          <p:cNvSpPr>
            <a:spLocks noGrp="1"/>
          </p:cNvSpPr>
          <p:nvPr>
            <p:ph idx="1"/>
          </p:nvPr>
        </p:nvSpPr>
        <p:spPr>
          <a:xfrm>
            <a:off x="152400" y="1146575"/>
            <a:ext cx="8839200" cy="4564849"/>
          </a:xfrm>
        </p:spPr>
        <p:txBody>
          <a:bodyPr>
            <a:normAutofit fontScale="85000" lnSpcReduction="20000"/>
          </a:bodyPr>
          <a:lstStyle/>
          <a:p>
            <a:r>
              <a:rPr lang="en-US" dirty="0"/>
              <a:t>1.	Superiority of the fascist army in both numerically and technically.</a:t>
            </a:r>
          </a:p>
          <a:p>
            <a:r>
              <a:rPr lang="en-US" dirty="0"/>
              <a:t>2.	Shortage of logistic such as cartridges</a:t>
            </a:r>
          </a:p>
          <a:p>
            <a:r>
              <a:rPr lang="en-US" dirty="0"/>
              <a:t>-	8 transport air plane (Ethiopian)</a:t>
            </a:r>
          </a:p>
          <a:p>
            <a:r>
              <a:rPr lang="en-US" dirty="0"/>
              <a:t>-	400 air planes most Bomber (Italy)</a:t>
            </a:r>
          </a:p>
          <a:p>
            <a:r>
              <a:rPr lang="en-US" dirty="0"/>
              <a:t>-	Keep for even month fighting</a:t>
            </a:r>
          </a:p>
          <a:p>
            <a:r>
              <a:rPr lang="en-US" dirty="0"/>
              <a:t>-	Had no doctor and medical supplies</a:t>
            </a:r>
          </a:p>
          <a:p>
            <a:r>
              <a:rPr lang="en-US" dirty="0"/>
              <a:t>-	Had no radio communication</a:t>
            </a:r>
          </a:p>
          <a:p>
            <a:r>
              <a:rPr lang="en-US" dirty="0"/>
              <a:t>3.	Dissatisfaction with in the Ethiopian army</a:t>
            </a:r>
          </a:p>
          <a:p>
            <a:r>
              <a:rPr lang="en-US" dirty="0"/>
              <a:t>-	</a:t>
            </a:r>
            <a:r>
              <a:rPr lang="en-US" dirty="0" err="1"/>
              <a:t>Hailesilasse</a:t>
            </a:r>
            <a:r>
              <a:rPr lang="en-US" dirty="0"/>
              <a:t> </a:t>
            </a:r>
            <a:r>
              <a:rPr lang="en-US" dirty="0" err="1"/>
              <a:t>Gugsa</a:t>
            </a:r>
            <a:r>
              <a:rPr lang="en-US" dirty="0"/>
              <a:t>- (Gov- Tigre)</a:t>
            </a:r>
          </a:p>
          <a:p>
            <a:r>
              <a:rPr lang="en-US" dirty="0"/>
              <a:t>-	</a:t>
            </a:r>
            <a:r>
              <a:rPr lang="en-US" i="1" dirty="0"/>
              <a:t>Ras</a:t>
            </a:r>
            <a:r>
              <a:rPr lang="en-US" dirty="0"/>
              <a:t> </a:t>
            </a:r>
            <a:r>
              <a:rPr lang="en-US" dirty="0" err="1"/>
              <a:t>Mulugeta</a:t>
            </a:r>
            <a:r>
              <a:rPr lang="en-US" dirty="0"/>
              <a:t> (un happy an old man, war minister)</a:t>
            </a:r>
          </a:p>
          <a:p>
            <a:r>
              <a:rPr lang="en-US" dirty="0"/>
              <a:t>4.	Old  commander with little knowledge of  modern warfare, and  Had no war experience after Adowa .Stayed in comfort &amp; peace without hardship for 40 year since 1896</a:t>
            </a:r>
          </a:p>
          <a:p>
            <a:endParaRPr lang="en-US" dirty="0"/>
          </a:p>
        </p:txBody>
      </p:sp>
      <p:sp>
        <p:nvSpPr>
          <p:cNvPr id="4" name="Slide Number Placeholder 3">
            <a:extLst>
              <a:ext uri="{FF2B5EF4-FFF2-40B4-BE49-F238E27FC236}">
                <a16:creationId xmlns:a16="http://schemas.microsoft.com/office/drawing/2014/main" xmlns="" id="{24546410-7FC4-422B-AD01-10FFACED6239}"/>
              </a:ext>
            </a:extLst>
          </p:cNvPr>
          <p:cNvSpPr>
            <a:spLocks noGrp="1"/>
          </p:cNvSpPr>
          <p:nvPr>
            <p:ph type="sldNum" sz="quarter" idx="12"/>
          </p:nvPr>
        </p:nvSpPr>
        <p:spPr/>
        <p:txBody>
          <a:bodyPr/>
          <a:lstStyle/>
          <a:p>
            <a:fld id="{70A62161-4B57-4F53-91AC-2E008210E807}" type="slidenum">
              <a:rPr lang="en-US" smtClean="0"/>
              <a:t>144</a:t>
            </a:fld>
            <a:endParaRPr lang="en-US"/>
          </a:p>
        </p:txBody>
      </p:sp>
    </p:spTree>
    <p:extLst>
      <p:ext uri="{BB962C8B-B14F-4D97-AF65-F5344CB8AC3E}">
        <p14:creationId xmlns:p14="http://schemas.microsoft.com/office/powerpoint/2010/main" val="98015478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E6D050-2C55-474B-87FE-273F76A03EEB}"/>
              </a:ext>
            </a:extLst>
          </p:cNvPr>
          <p:cNvSpPr>
            <a:spLocks noGrp="1"/>
          </p:cNvSpPr>
          <p:nvPr>
            <p:ph type="title"/>
          </p:nvPr>
        </p:nvSpPr>
        <p:spPr/>
        <p:txBody>
          <a:bodyPr/>
          <a:lstStyle/>
          <a:p>
            <a:r>
              <a:rPr lang="en-US" cap="none" dirty="0"/>
              <a:t>Colonial Administration</a:t>
            </a:r>
            <a:br>
              <a:rPr lang="en-US" cap="none" dirty="0"/>
            </a:br>
            <a:endParaRPr lang="en-US" dirty="0"/>
          </a:p>
        </p:txBody>
      </p:sp>
      <p:sp>
        <p:nvSpPr>
          <p:cNvPr id="3" name="Content Placeholder 2">
            <a:extLst>
              <a:ext uri="{FF2B5EF4-FFF2-40B4-BE49-F238E27FC236}">
                <a16:creationId xmlns:a16="http://schemas.microsoft.com/office/drawing/2014/main" xmlns="" id="{4B7C4870-4856-4998-BCF3-09FE0E7E30C3}"/>
              </a:ext>
            </a:extLst>
          </p:cNvPr>
          <p:cNvSpPr>
            <a:spLocks noGrp="1"/>
          </p:cNvSpPr>
          <p:nvPr>
            <p:ph idx="1"/>
          </p:nvPr>
        </p:nvSpPr>
        <p:spPr>
          <a:xfrm>
            <a:off x="0" y="1981200"/>
            <a:ext cx="9144000" cy="4191000"/>
          </a:xfrm>
        </p:spPr>
        <p:txBody>
          <a:bodyPr numCol="2">
            <a:noAutofit/>
          </a:bodyPr>
          <a:lstStyle/>
          <a:p>
            <a:r>
              <a:rPr lang="en-US" sz="1600" dirty="0"/>
              <a:t>Ethiopia became part of Italian east Africa empire</a:t>
            </a:r>
          </a:p>
          <a:p>
            <a:r>
              <a:rPr lang="en-US" sz="1600" dirty="0"/>
              <a:t>    The empire divided into six regions with respected capital</a:t>
            </a:r>
          </a:p>
          <a:p>
            <a:r>
              <a:rPr lang="en-US" sz="1600" dirty="0"/>
              <a:t>    Addis Ababa deserved the capital of the empire</a:t>
            </a:r>
          </a:p>
          <a:p>
            <a:r>
              <a:rPr lang="en-US" sz="1600" dirty="0"/>
              <a:t>Empire held by Mussolini’s viceroy lived in Genet-</a:t>
            </a:r>
            <a:r>
              <a:rPr lang="en-US" sz="1600" dirty="0" err="1"/>
              <a:t>Leul</a:t>
            </a:r>
            <a:r>
              <a:rPr lang="en-US" sz="1600" dirty="0"/>
              <a:t>-palace what is the current AAU</a:t>
            </a:r>
          </a:p>
          <a:p>
            <a:r>
              <a:rPr lang="en-US" sz="1600" dirty="0"/>
              <a:t>Some of viceroy of Italian East African empire were</a:t>
            </a:r>
          </a:p>
          <a:p>
            <a:r>
              <a:rPr lang="en-US" sz="1600" dirty="0"/>
              <a:t>  Marshal Emilio Badoglio</a:t>
            </a:r>
          </a:p>
          <a:p>
            <a:r>
              <a:rPr lang="en-US" sz="1600" dirty="0"/>
              <a:t>  Marshal Rodolfo </a:t>
            </a:r>
            <a:r>
              <a:rPr lang="en-US" sz="1600" dirty="0" err="1"/>
              <a:t>Grazziani</a:t>
            </a:r>
            <a:endParaRPr lang="en-US" sz="1600" dirty="0"/>
          </a:p>
          <a:p>
            <a:r>
              <a:rPr lang="en-US" sz="1600" dirty="0"/>
              <a:t>  Amador Umberto Duck of </a:t>
            </a:r>
            <a:r>
              <a:rPr lang="en-US" sz="1600" dirty="0" err="1"/>
              <a:t>Aosta</a:t>
            </a:r>
            <a:r>
              <a:rPr lang="en-US" sz="1600" dirty="0"/>
              <a:t> was more liberal  among all the viceroy</a:t>
            </a:r>
          </a:p>
          <a:p>
            <a:pPr marL="0" indent="0">
              <a:buNone/>
            </a:pPr>
            <a:endParaRPr lang="en-US" sz="1600" dirty="0"/>
          </a:p>
          <a:p>
            <a:r>
              <a:rPr lang="en-US" sz="1600" dirty="0"/>
              <a:t>- Achievements of Italian beside their colonial occupation in Ethiopia, and still some evidence depicted the legacies, for instance</a:t>
            </a:r>
          </a:p>
          <a:p>
            <a:r>
              <a:rPr lang="en-US" sz="1600" dirty="0"/>
              <a:t>    Introduced new life style</a:t>
            </a:r>
          </a:p>
          <a:p>
            <a:r>
              <a:rPr lang="en-US" sz="1600" dirty="0"/>
              <a:t>    Opened enterprises and business</a:t>
            </a:r>
          </a:p>
          <a:p>
            <a:r>
              <a:rPr lang="en-US" sz="1600" dirty="0"/>
              <a:t>    Road &amp; housing construction</a:t>
            </a:r>
          </a:p>
          <a:p>
            <a:r>
              <a:rPr lang="en-US" sz="1600" dirty="0"/>
              <a:t>    Light  scale  manufactories  included  Cotton  and  cement  faction  in Dire </a:t>
            </a:r>
            <a:r>
              <a:rPr lang="en-US" sz="1600" dirty="0" err="1"/>
              <a:t>Dawa</a:t>
            </a:r>
            <a:r>
              <a:rPr lang="en-US" sz="1600" dirty="0"/>
              <a:t>, edible oil and flour mills</a:t>
            </a:r>
          </a:p>
          <a:p>
            <a:r>
              <a:rPr lang="en-US" sz="1600" dirty="0"/>
              <a:t>Introduced services such as Electric light, Pure water and Commercial center in </a:t>
            </a:r>
            <a:r>
              <a:rPr lang="en-US" sz="1600" dirty="0" err="1"/>
              <a:t>Merkato</a:t>
            </a:r>
            <a:endParaRPr lang="en-US" sz="1600" dirty="0"/>
          </a:p>
          <a:p>
            <a:endParaRPr lang="en-US" sz="1600" dirty="0"/>
          </a:p>
        </p:txBody>
      </p:sp>
      <p:sp>
        <p:nvSpPr>
          <p:cNvPr id="4" name="Slide Number Placeholder 3">
            <a:extLst>
              <a:ext uri="{FF2B5EF4-FFF2-40B4-BE49-F238E27FC236}">
                <a16:creationId xmlns:a16="http://schemas.microsoft.com/office/drawing/2014/main" xmlns="" id="{2F3FDE67-B4D5-4422-8586-CB210BDC29A0}"/>
              </a:ext>
            </a:extLst>
          </p:cNvPr>
          <p:cNvSpPr>
            <a:spLocks noGrp="1"/>
          </p:cNvSpPr>
          <p:nvPr>
            <p:ph type="sldNum" sz="quarter" idx="12"/>
          </p:nvPr>
        </p:nvSpPr>
        <p:spPr/>
        <p:txBody>
          <a:bodyPr/>
          <a:lstStyle/>
          <a:p>
            <a:fld id="{70A62161-4B57-4F53-91AC-2E008210E807}" type="slidenum">
              <a:rPr lang="en-US" smtClean="0"/>
              <a:t>145</a:t>
            </a:fld>
            <a:endParaRPr lang="en-US"/>
          </a:p>
        </p:txBody>
      </p:sp>
    </p:spTree>
    <p:extLst>
      <p:ext uri="{BB962C8B-B14F-4D97-AF65-F5344CB8AC3E}">
        <p14:creationId xmlns:p14="http://schemas.microsoft.com/office/powerpoint/2010/main" val="28718681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B6F8B3-30FD-4DBB-A1B3-0BDC3A90597A}"/>
              </a:ext>
            </a:extLst>
          </p:cNvPr>
          <p:cNvSpPr>
            <a:spLocks noGrp="1"/>
          </p:cNvSpPr>
          <p:nvPr>
            <p:ph type="title"/>
          </p:nvPr>
        </p:nvSpPr>
        <p:spPr>
          <a:xfrm>
            <a:off x="1286328" y="472955"/>
            <a:ext cx="6571343" cy="498031"/>
          </a:xfrm>
        </p:spPr>
        <p:txBody>
          <a:bodyPr>
            <a:normAutofit fontScale="90000"/>
          </a:bodyPr>
          <a:lstStyle/>
          <a:p>
            <a:pPr algn="ctr"/>
            <a:r>
              <a:rPr lang="en-US" cap="none" dirty="0"/>
              <a:t>Patriotic Resistance</a:t>
            </a:r>
            <a:br>
              <a:rPr lang="en-US" cap="none" dirty="0"/>
            </a:br>
            <a:endParaRPr lang="en-US" cap="none" dirty="0"/>
          </a:p>
        </p:txBody>
      </p:sp>
      <p:sp>
        <p:nvSpPr>
          <p:cNvPr id="3" name="Content Placeholder 2">
            <a:extLst>
              <a:ext uri="{FF2B5EF4-FFF2-40B4-BE49-F238E27FC236}">
                <a16:creationId xmlns:a16="http://schemas.microsoft.com/office/drawing/2014/main" xmlns="" id="{900CBF9F-9D0D-4E10-89BF-8DB480D2805A}"/>
              </a:ext>
            </a:extLst>
          </p:cNvPr>
          <p:cNvSpPr>
            <a:spLocks noGrp="1"/>
          </p:cNvSpPr>
          <p:nvPr>
            <p:ph idx="1"/>
          </p:nvPr>
        </p:nvSpPr>
        <p:spPr>
          <a:xfrm>
            <a:off x="152400" y="1143000"/>
            <a:ext cx="8763000" cy="4800600"/>
          </a:xfrm>
        </p:spPr>
        <p:txBody>
          <a:bodyPr numCol="2">
            <a:noAutofit/>
          </a:bodyPr>
          <a:lstStyle/>
          <a:p>
            <a:pPr marL="0" indent="0" algn="just">
              <a:buNone/>
            </a:pPr>
            <a:r>
              <a:rPr lang="en-US" sz="1600" dirty="0"/>
              <a:t>Started as soon as the defeat </a:t>
            </a:r>
            <a:r>
              <a:rPr lang="en-US" sz="1600" dirty="0" err="1"/>
              <a:t>Machew</a:t>
            </a:r>
            <a:r>
              <a:rPr lang="en-US" sz="1600" dirty="0"/>
              <a:t>, and had two phase and stages. the first phase led by noble, military officer ,</a:t>
            </a:r>
            <a:r>
              <a:rPr lang="en-US" sz="1600" dirty="0" err="1"/>
              <a:t>Lutenat</a:t>
            </a:r>
            <a:r>
              <a:rPr lang="en-US" sz="1600" dirty="0"/>
              <a:t> </a:t>
            </a:r>
            <a:r>
              <a:rPr lang="en-US" sz="1600" dirty="0" err="1"/>
              <a:t>conelel</a:t>
            </a:r>
            <a:r>
              <a:rPr lang="en-US" sz="1600" dirty="0"/>
              <a:t>. Blay </a:t>
            </a:r>
            <a:r>
              <a:rPr lang="en-US" sz="1600" dirty="0" err="1"/>
              <a:t>Haileab</a:t>
            </a:r>
            <a:r>
              <a:rPr lang="en-US" sz="1600" dirty="0"/>
              <a:t>, </a:t>
            </a:r>
            <a:r>
              <a:rPr lang="en-US" sz="1600" dirty="0" err="1"/>
              <a:t>Kifle</a:t>
            </a:r>
            <a:r>
              <a:rPr lang="en-US" sz="1600" dirty="0"/>
              <a:t> </a:t>
            </a:r>
            <a:r>
              <a:rPr lang="en-US" sz="1600" dirty="0" err="1"/>
              <a:t>Nesi</a:t>
            </a:r>
            <a:r>
              <a:rPr lang="en-US" sz="1600" dirty="0"/>
              <a:t> </a:t>
            </a:r>
            <a:r>
              <a:rPr lang="en-US" sz="1600" dirty="0" err="1"/>
              <a:t>bu</a:t>
            </a:r>
            <a:r>
              <a:rPr lang="en-US" sz="1600" dirty="0"/>
              <a:t> </a:t>
            </a:r>
            <a:r>
              <a:rPr lang="en-US" sz="1600" dirty="0" err="1"/>
              <a:t>Ketema</a:t>
            </a:r>
            <a:r>
              <a:rPr lang="en-US" sz="1600" dirty="0"/>
              <a:t> </a:t>
            </a:r>
            <a:r>
              <a:rPr lang="en-US" sz="1600" dirty="0" err="1"/>
              <a:t>Besha</a:t>
            </a:r>
            <a:r>
              <a:rPr lang="en-US" sz="1600" dirty="0"/>
              <a:t> and educated</a:t>
            </a:r>
          </a:p>
          <a:p>
            <a:pPr algn="just"/>
            <a:r>
              <a:rPr lang="en-US" sz="1600" dirty="0"/>
              <a:t>   Organized Black lion to liberate Ethiopia Ras </a:t>
            </a:r>
            <a:r>
              <a:rPr lang="en-US" sz="1600" dirty="0" err="1"/>
              <a:t>Immiru</a:t>
            </a:r>
            <a:r>
              <a:rPr lang="en-US" sz="1600" dirty="0"/>
              <a:t> took the leadership of the organization, and directed the operation in the Gibe river basin. Ras Desta led the patriotic resistance after he retreated in to the Gurage region </a:t>
            </a:r>
            <a:r>
              <a:rPr lang="en-US" sz="1600" dirty="0" err="1"/>
              <a:t>arround</a:t>
            </a:r>
            <a:r>
              <a:rPr lang="en-US" sz="1600" dirty="0"/>
              <a:t> </a:t>
            </a:r>
            <a:r>
              <a:rPr lang="en-US" sz="1600" dirty="0" err="1"/>
              <a:t>Butajjira</a:t>
            </a:r>
            <a:r>
              <a:rPr lang="en-US" sz="1600" dirty="0"/>
              <a:t> until his defeat at </a:t>
            </a:r>
            <a:r>
              <a:rPr lang="en-US" sz="1600" dirty="0" err="1"/>
              <a:t>Gogeti</a:t>
            </a:r>
            <a:endParaRPr lang="en-US" sz="1600" dirty="0"/>
          </a:p>
          <a:p>
            <a:pPr algn="just"/>
            <a:r>
              <a:rPr lang="en-US" sz="1600" dirty="0"/>
              <a:t>To sons of Ras </a:t>
            </a:r>
            <a:r>
              <a:rPr lang="en-US" sz="1600" dirty="0" err="1"/>
              <a:t>Kassa</a:t>
            </a:r>
            <a:r>
              <a:rPr lang="en-US" sz="1600" dirty="0"/>
              <a:t>, </a:t>
            </a:r>
            <a:r>
              <a:rPr lang="en-US" sz="1600" dirty="0" err="1"/>
              <a:t>Abera</a:t>
            </a:r>
            <a:r>
              <a:rPr lang="en-US" sz="1600" dirty="0"/>
              <a:t> and </a:t>
            </a:r>
            <a:r>
              <a:rPr lang="en-US" sz="1600" dirty="0" err="1"/>
              <a:t>Asfa</a:t>
            </a:r>
            <a:r>
              <a:rPr lang="en-US" sz="1600" dirty="0"/>
              <a:t>- </a:t>
            </a:r>
            <a:r>
              <a:rPr lang="en-US" sz="1600" dirty="0" err="1"/>
              <a:t>wosen</a:t>
            </a:r>
            <a:endParaRPr lang="en-US" sz="1600" dirty="0"/>
          </a:p>
          <a:p>
            <a:pPr algn="just"/>
            <a:endParaRPr lang="en-US" sz="1600" dirty="0"/>
          </a:p>
          <a:p>
            <a:pPr algn="just"/>
            <a:endParaRPr lang="en-US" sz="1600" dirty="0"/>
          </a:p>
          <a:p>
            <a:pPr algn="just"/>
            <a:endParaRPr lang="en-US" sz="1600" dirty="0"/>
          </a:p>
          <a:p>
            <a:pPr algn="just"/>
            <a:r>
              <a:rPr lang="en-US" sz="1600" dirty="0"/>
              <a:t>- Planned abortive attack on Addis Ababa in the summer 1936.operated in to four direction</a:t>
            </a:r>
          </a:p>
          <a:p>
            <a:pPr algn="just"/>
            <a:r>
              <a:rPr lang="en-US" sz="1600" dirty="0"/>
              <a:t>1.	</a:t>
            </a:r>
            <a:r>
              <a:rPr lang="en-US" sz="1600" dirty="0" err="1"/>
              <a:t>Abera</a:t>
            </a:r>
            <a:r>
              <a:rPr lang="en-US" sz="1600" dirty="0"/>
              <a:t> and Asfaw- North Direction</a:t>
            </a:r>
          </a:p>
          <a:p>
            <a:pPr algn="just"/>
            <a:r>
              <a:rPr lang="en-US" sz="1600" dirty="0"/>
              <a:t>2.	</a:t>
            </a:r>
            <a:r>
              <a:rPr lang="en-US" sz="1600" dirty="0" err="1"/>
              <a:t>Balcha</a:t>
            </a:r>
            <a:r>
              <a:rPr lang="en-US" sz="1600" dirty="0"/>
              <a:t> </a:t>
            </a:r>
            <a:r>
              <a:rPr lang="en-US" sz="1600" dirty="0" err="1"/>
              <a:t>Safo</a:t>
            </a:r>
            <a:r>
              <a:rPr lang="en-US" sz="1600" dirty="0"/>
              <a:t>- South direction</a:t>
            </a:r>
          </a:p>
          <a:p>
            <a:pPr algn="just"/>
            <a:r>
              <a:rPr lang="en-US" sz="1600" dirty="0"/>
              <a:t>3.	Ras Abebe- North west Direct</a:t>
            </a:r>
          </a:p>
          <a:p>
            <a:pPr algn="just"/>
            <a:r>
              <a:rPr lang="en-US" sz="1600" dirty="0"/>
              <a:t>4.	</a:t>
            </a:r>
            <a:r>
              <a:rPr lang="en-US" sz="1600" dirty="0" err="1"/>
              <a:t>Dejazmach</a:t>
            </a:r>
            <a:r>
              <a:rPr lang="en-US" sz="1600" dirty="0"/>
              <a:t> </a:t>
            </a:r>
            <a:r>
              <a:rPr lang="en-US" sz="1600" dirty="0" err="1"/>
              <a:t>Fiqre</a:t>
            </a:r>
            <a:r>
              <a:rPr lang="en-US" sz="1600" dirty="0"/>
              <a:t>- Mariam- East direction</a:t>
            </a:r>
          </a:p>
          <a:p>
            <a:pPr algn="just"/>
            <a:r>
              <a:rPr lang="en-US" sz="1600" dirty="0"/>
              <a:t>Combined with </a:t>
            </a:r>
            <a:r>
              <a:rPr lang="en-US" sz="1600" dirty="0" err="1"/>
              <a:t>Abune</a:t>
            </a:r>
            <a:r>
              <a:rPr lang="en-US" sz="1600" dirty="0"/>
              <a:t> Petros anti- fascist speech, the plan didn’t achieve success due to poorly planned, Lacked coordination and effective timing</a:t>
            </a:r>
          </a:p>
          <a:p>
            <a:pPr algn="just"/>
            <a:r>
              <a:rPr lang="en-US" sz="1600" dirty="0"/>
              <a:t>As the result, the two Brothers fled to </a:t>
            </a:r>
            <a:r>
              <a:rPr lang="en-US" sz="1600" dirty="0" err="1"/>
              <a:t>Selale</a:t>
            </a:r>
            <a:r>
              <a:rPr lang="en-US" sz="1600" dirty="0"/>
              <a:t> later killed due to the fake and conspiracy Ras Hailu made in favor of the colonialists. </a:t>
            </a:r>
            <a:r>
              <a:rPr lang="en-US" sz="1600" dirty="0" err="1"/>
              <a:t>Abune</a:t>
            </a:r>
            <a:r>
              <a:rPr lang="en-US" sz="1600" dirty="0"/>
              <a:t> Petros executed and Balch was killed at fighting</a:t>
            </a:r>
          </a:p>
          <a:p>
            <a:pPr algn="just"/>
            <a:endParaRPr lang="en-US" sz="1600" dirty="0"/>
          </a:p>
        </p:txBody>
      </p:sp>
      <p:sp>
        <p:nvSpPr>
          <p:cNvPr id="4" name="Slide Number Placeholder 3">
            <a:extLst>
              <a:ext uri="{FF2B5EF4-FFF2-40B4-BE49-F238E27FC236}">
                <a16:creationId xmlns:a16="http://schemas.microsoft.com/office/drawing/2014/main" xmlns="" id="{A4FF98D6-8BF6-448A-8A6D-29C2EB194931}"/>
              </a:ext>
            </a:extLst>
          </p:cNvPr>
          <p:cNvSpPr>
            <a:spLocks noGrp="1"/>
          </p:cNvSpPr>
          <p:nvPr>
            <p:ph type="sldNum" sz="quarter" idx="12"/>
          </p:nvPr>
        </p:nvSpPr>
        <p:spPr/>
        <p:txBody>
          <a:bodyPr/>
          <a:lstStyle/>
          <a:p>
            <a:fld id="{70A62161-4B57-4F53-91AC-2E008210E807}" type="slidenum">
              <a:rPr lang="en-US" smtClean="0"/>
              <a:t>146</a:t>
            </a:fld>
            <a:endParaRPr lang="en-US"/>
          </a:p>
        </p:txBody>
      </p:sp>
    </p:spTree>
    <p:extLst>
      <p:ext uri="{BB962C8B-B14F-4D97-AF65-F5344CB8AC3E}">
        <p14:creationId xmlns:p14="http://schemas.microsoft.com/office/powerpoint/2010/main" val="74682563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9404B-5EB3-4A60-8663-0C69E62A8014}"/>
              </a:ext>
            </a:extLst>
          </p:cNvPr>
          <p:cNvSpPr>
            <a:spLocks noGrp="1"/>
          </p:cNvSpPr>
          <p:nvPr>
            <p:ph type="title"/>
          </p:nvPr>
        </p:nvSpPr>
        <p:spPr>
          <a:xfrm>
            <a:off x="1443491" y="804520"/>
            <a:ext cx="6571343" cy="621667"/>
          </a:xfrm>
        </p:spPr>
        <p:txBody>
          <a:bodyPr>
            <a:normAutofit fontScale="90000"/>
          </a:bodyPr>
          <a:lstStyle/>
          <a:p>
            <a:r>
              <a:rPr lang="en-US" cap="none" dirty="0"/>
              <a:t>The Second Phase and Stage</a:t>
            </a:r>
            <a:br>
              <a:rPr lang="en-US" cap="none" dirty="0"/>
            </a:br>
            <a:endParaRPr lang="en-US" cap="none" dirty="0"/>
          </a:p>
        </p:txBody>
      </p:sp>
      <p:sp>
        <p:nvSpPr>
          <p:cNvPr id="3" name="Content Placeholder 2">
            <a:extLst>
              <a:ext uri="{FF2B5EF4-FFF2-40B4-BE49-F238E27FC236}">
                <a16:creationId xmlns:a16="http://schemas.microsoft.com/office/drawing/2014/main" xmlns="" id="{FC826322-7B75-43B5-97C9-D184BFF38D28}"/>
              </a:ext>
            </a:extLst>
          </p:cNvPr>
          <p:cNvSpPr>
            <a:spLocks noGrp="1"/>
          </p:cNvSpPr>
          <p:nvPr>
            <p:ph idx="1"/>
          </p:nvPr>
        </p:nvSpPr>
        <p:spPr>
          <a:xfrm>
            <a:off x="487725" y="1381609"/>
            <a:ext cx="8656275" cy="4572000"/>
          </a:xfrm>
        </p:spPr>
        <p:txBody>
          <a:bodyPr numCol="2">
            <a:noAutofit/>
          </a:bodyPr>
          <a:lstStyle/>
          <a:p>
            <a:r>
              <a:rPr lang="en-US" sz="1600" dirty="0"/>
              <a:t>February  19,  1937  abortive  attempt  to kill  Marshal  </a:t>
            </a:r>
            <a:r>
              <a:rPr lang="en-US" sz="1600" dirty="0" err="1"/>
              <a:t>Grazziani</a:t>
            </a:r>
            <a:r>
              <a:rPr lang="en-US" sz="1600" dirty="0"/>
              <a:t>,  the  viceroy  by A </a:t>
            </a:r>
            <a:r>
              <a:rPr lang="en-US" sz="1600" dirty="0" err="1"/>
              <a:t>braham</a:t>
            </a:r>
            <a:r>
              <a:rPr lang="en-US" sz="1600" dirty="0"/>
              <a:t> Debouch and </a:t>
            </a:r>
            <a:r>
              <a:rPr lang="en-US" sz="1600" dirty="0" err="1"/>
              <a:t>Moges</a:t>
            </a:r>
            <a:r>
              <a:rPr lang="en-US" sz="1600" dirty="0"/>
              <a:t> </a:t>
            </a:r>
            <a:r>
              <a:rPr lang="en-US" sz="1600" dirty="0" err="1"/>
              <a:t>Asgidom</a:t>
            </a:r>
            <a:r>
              <a:rPr lang="en-US" sz="1600" dirty="0"/>
              <a:t>, which resulted wholesale massacre for </a:t>
            </a:r>
            <a:r>
              <a:rPr lang="en-US" sz="1600" dirty="0" err="1"/>
              <a:t>th</a:t>
            </a:r>
            <a:r>
              <a:rPr lang="en-US" sz="1600" dirty="0"/>
              <a:t> </a:t>
            </a:r>
            <a:r>
              <a:rPr lang="en-US" sz="1600" dirty="0" err="1"/>
              <a:t>ree</a:t>
            </a:r>
            <a:r>
              <a:rPr lang="en-US" sz="1600" dirty="0"/>
              <a:t> days 30, 000,and 499 monks/ Debre </a:t>
            </a:r>
            <a:r>
              <a:rPr lang="en-US" sz="1600" dirty="0" err="1"/>
              <a:t>Libanos</a:t>
            </a:r>
            <a:r>
              <a:rPr lang="en-US" sz="1600" dirty="0"/>
              <a:t>.</a:t>
            </a:r>
          </a:p>
          <a:p>
            <a:r>
              <a:rPr lang="en-US" sz="1600" dirty="0"/>
              <a:t>Country- wide anti- fascist resistance characteristics /forms/ second phase</a:t>
            </a:r>
          </a:p>
          <a:p>
            <a:r>
              <a:rPr lang="en-US" sz="1600" dirty="0"/>
              <a:t>Carried out on guerilla warfare (especially strong in Showa, </a:t>
            </a:r>
            <a:r>
              <a:rPr lang="en-US" sz="1600" dirty="0" err="1"/>
              <a:t>Gojam</a:t>
            </a:r>
            <a:r>
              <a:rPr lang="en-US" sz="1600" dirty="0"/>
              <a:t> and </a:t>
            </a:r>
            <a:r>
              <a:rPr lang="en-US" sz="1600" dirty="0" err="1"/>
              <a:t>Begemdir</a:t>
            </a:r>
            <a:r>
              <a:rPr lang="en-US" sz="1600" dirty="0"/>
              <a:t>) The Patriots employed various tactics</a:t>
            </a:r>
          </a:p>
          <a:p>
            <a:r>
              <a:rPr lang="en-US" sz="1600" dirty="0"/>
              <a:t>     Ambush of enemy convoys</a:t>
            </a:r>
          </a:p>
          <a:p>
            <a:r>
              <a:rPr lang="en-US" sz="1600" dirty="0"/>
              <a:t>   Cutting communication line</a:t>
            </a:r>
          </a:p>
          <a:p>
            <a:r>
              <a:rPr lang="en-US" sz="1600" dirty="0"/>
              <a:t>   Times striking(conditions favorable)    Led by local notable persons</a:t>
            </a:r>
          </a:p>
          <a:p>
            <a:r>
              <a:rPr lang="en-US" sz="1600" dirty="0"/>
              <a:t>Problem s of patriotic resistance</a:t>
            </a:r>
          </a:p>
          <a:p>
            <a:r>
              <a:rPr lang="en-US" sz="1600" dirty="0"/>
              <a:t>Lack of sufficient supplies and logistic</a:t>
            </a:r>
          </a:p>
          <a:p>
            <a:r>
              <a:rPr lang="en-US" sz="1600" dirty="0"/>
              <a:t>Competition and rivalry among the leader</a:t>
            </a:r>
          </a:p>
          <a:p>
            <a:r>
              <a:rPr lang="en-US" sz="1600" dirty="0"/>
              <a:t>Defections to the fascist</a:t>
            </a:r>
          </a:p>
          <a:p>
            <a:r>
              <a:rPr lang="en-US" sz="1600" dirty="0"/>
              <a:t>Famous resistance leaders are</a:t>
            </a:r>
          </a:p>
          <a:p>
            <a:r>
              <a:rPr lang="en-US" sz="1600" dirty="0"/>
              <a:t>Abebe </a:t>
            </a:r>
            <a:r>
              <a:rPr lang="en-US" sz="1600" dirty="0" err="1"/>
              <a:t>Argay</a:t>
            </a:r>
            <a:r>
              <a:rPr lang="en-US" sz="1600" dirty="0"/>
              <a:t>, Bekele </a:t>
            </a:r>
            <a:r>
              <a:rPr lang="en-US" sz="1600" dirty="0" err="1"/>
              <a:t>Woya</a:t>
            </a:r>
            <a:r>
              <a:rPr lang="en-US" sz="1600" dirty="0"/>
              <a:t>, </a:t>
            </a:r>
            <a:r>
              <a:rPr lang="en-US" sz="1600" dirty="0" err="1"/>
              <a:t>Geresu</a:t>
            </a:r>
            <a:r>
              <a:rPr lang="en-US" sz="1600" dirty="0"/>
              <a:t> </a:t>
            </a:r>
            <a:r>
              <a:rPr lang="en-US" sz="1600" dirty="0" err="1"/>
              <a:t>Duki</a:t>
            </a:r>
            <a:r>
              <a:rPr lang="en-US" sz="1600" dirty="0"/>
              <a:t>, Belay </a:t>
            </a:r>
            <a:r>
              <a:rPr lang="en-US" sz="1600" dirty="0" err="1"/>
              <a:t>Zeleke</a:t>
            </a:r>
            <a:r>
              <a:rPr lang="en-US" sz="1600" dirty="0"/>
              <a:t>, H/Mariam Mamo, </a:t>
            </a:r>
            <a:r>
              <a:rPr lang="en-US" sz="1600" dirty="0" err="1"/>
              <a:t>Amoraw</a:t>
            </a:r>
            <a:r>
              <a:rPr lang="en-US" sz="1600" dirty="0"/>
              <a:t> </a:t>
            </a:r>
            <a:r>
              <a:rPr lang="en-US" sz="1600" dirty="0" err="1"/>
              <a:t>Wubeneh</a:t>
            </a:r>
            <a:r>
              <a:rPr lang="en-US" sz="1600" dirty="0"/>
              <a:t>, </a:t>
            </a:r>
            <a:r>
              <a:rPr lang="en-US" sz="1600" dirty="0" err="1"/>
              <a:t>Takele</a:t>
            </a:r>
            <a:r>
              <a:rPr lang="en-US" sz="1600" dirty="0"/>
              <a:t> W/</a:t>
            </a:r>
            <a:r>
              <a:rPr lang="en-US" sz="1600" dirty="0" err="1"/>
              <a:t>Hawariat</a:t>
            </a:r>
            <a:endParaRPr lang="en-US" sz="1600" dirty="0"/>
          </a:p>
          <a:p>
            <a:r>
              <a:rPr lang="en-US" sz="1600" dirty="0"/>
              <a:t>The two exceptional were </a:t>
            </a:r>
            <a:r>
              <a:rPr lang="en-US" sz="1600" dirty="0" err="1"/>
              <a:t>Zerai</a:t>
            </a:r>
            <a:r>
              <a:rPr lang="en-US" sz="1600" dirty="0"/>
              <a:t> </a:t>
            </a:r>
            <a:r>
              <a:rPr lang="en-US" sz="1600" dirty="0" err="1"/>
              <a:t>Deres</a:t>
            </a:r>
            <a:r>
              <a:rPr lang="en-US" sz="1600" dirty="0"/>
              <a:t> &amp; </a:t>
            </a:r>
            <a:r>
              <a:rPr lang="en-US" sz="1600" dirty="0" err="1"/>
              <a:t>Abdissa</a:t>
            </a:r>
            <a:r>
              <a:rPr lang="en-US" sz="1600" dirty="0"/>
              <a:t> Aga in Italy</a:t>
            </a:r>
          </a:p>
          <a:p>
            <a:endParaRPr lang="en-US" sz="1600" dirty="0"/>
          </a:p>
        </p:txBody>
      </p:sp>
      <p:sp>
        <p:nvSpPr>
          <p:cNvPr id="4" name="Slide Number Placeholder 3">
            <a:extLst>
              <a:ext uri="{FF2B5EF4-FFF2-40B4-BE49-F238E27FC236}">
                <a16:creationId xmlns:a16="http://schemas.microsoft.com/office/drawing/2014/main" xmlns="" id="{F8D07C82-B7D1-419B-9A6F-282955F10D41}"/>
              </a:ext>
            </a:extLst>
          </p:cNvPr>
          <p:cNvSpPr>
            <a:spLocks noGrp="1"/>
          </p:cNvSpPr>
          <p:nvPr>
            <p:ph type="sldNum" sz="quarter" idx="12"/>
          </p:nvPr>
        </p:nvSpPr>
        <p:spPr/>
        <p:txBody>
          <a:bodyPr/>
          <a:lstStyle/>
          <a:p>
            <a:fld id="{70A62161-4B57-4F53-91AC-2E008210E807}" type="slidenum">
              <a:rPr lang="en-US" smtClean="0"/>
              <a:t>147</a:t>
            </a:fld>
            <a:endParaRPr lang="en-US"/>
          </a:p>
        </p:txBody>
      </p:sp>
    </p:spTree>
    <p:extLst>
      <p:ext uri="{BB962C8B-B14F-4D97-AF65-F5344CB8AC3E}">
        <p14:creationId xmlns:p14="http://schemas.microsoft.com/office/powerpoint/2010/main" val="220767143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4126A8-FBEF-4B6F-9D51-30FDC3F6F1DA}"/>
              </a:ext>
            </a:extLst>
          </p:cNvPr>
          <p:cNvSpPr>
            <a:spLocks noGrp="1"/>
          </p:cNvSpPr>
          <p:nvPr>
            <p:ph type="title"/>
          </p:nvPr>
        </p:nvSpPr>
        <p:spPr>
          <a:xfrm>
            <a:off x="1143001" y="804520"/>
            <a:ext cx="7513274" cy="498031"/>
          </a:xfrm>
        </p:spPr>
        <p:txBody>
          <a:bodyPr>
            <a:normAutofit fontScale="90000"/>
          </a:bodyPr>
          <a:lstStyle/>
          <a:p>
            <a:r>
              <a:rPr lang="en-US" sz="2700" cap="none" dirty="0"/>
              <a:t>The War of Liberation and Ethiopian Independence</a:t>
            </a:r>
            <a:r>
              <a:rPr lang="en-US" cap="none" dirty="0"/>
              <a:t/>
            </a:r>
            <a:br>
              <a:rPr lang="en-US" cap="none" dirty="0"/>
            </a:br>
            <a:endParaRPr lang="en-US" dirty="0"/>
          </a:p>
        </p:txBody>
      </p:sp>
      <p:sp>
        <p:nvSpPr>
          <p:cNvPr id="3" name="Content Placeholder 2">
            <a:extLst>
              <a:ext uri="{FF2B5EF4-FFF2-40B4-BE49-F238E27FC236}">
                <a16:creationId xmlns:a16="http://schemas.microsoft.com/office/drawing/2014/main" xmlns="" id="{AFE8CC4F-3F0C-4266-A340-B78B2FF71CA8}"/>
              </a:ext>
            </a:extLst>
          </p:cNvPr>
          <p:cNvSpPr>
            <a:spLocks noGrp="1"/>
          </p:cNvSpPr>
          <p:nvPr>
            <p:ph idx="1"/>
          </p:nvPr>
        </p:nvSpPr>
        <p:spPr>
          <a:xfrm>
            <a:off x="76200" y="1143000"/>
            <a:ext cx="8991600" cy="3450613"/>
          </a:xfrm>
        </p:spPr>
        <p:txBody>
          <a:bodyPr numCol="2">
            <a:noAutofit/>
          </a:bodyPr>
          <a:lstStyle/>
          <a:p>
            <a:pPr algn="just"/>
            <a:r>
              <a:rPr lang="en-US" sz="1600" dirty="0"/>
              <a:t>Factors that speed Ethiopian independence</a:t>
            </a:r>
          </a:p>
          <a:p>
            <a:pPr algn="just"/>
            <a:r>
              <a:rPr lang="en-US" sz="1600" dirty="0"/>
              <a:t>Italy’s entry into WWII on the side of Germany on 10 June, 1940</a:t>
            </a:r>
          </a:p>
          <a:p>
            <a:pPr algn="just"/>
            <a:r>
              <a:rPr lang="en-US" sz="1600" dirty="0"/>
              <a:t>Produced threat on Britain East Africa colonies</a:t>
            </a:r>
          </a:p>
          <a:p>
            <a:pPr algn="just"/>
            <a:r>
              <a:rPr lang="en-US" sz="1600" dirty="0"/>
              <a:t>Italy’s 200,000 troops in East Africa</a:t>
            </a:r>
          </a:p>
          <a:p>
            <a:pPr algn="just"/>
            <a:r>
              <a:rPr lang="en-US" sz="1600" dirty="0"/>
              <a:t>Britain decided to fight in North and East Africa on land</a:t>
            </a:r>
          </a:p>
          <a:p>
            <a:pPr algn="just"/>
            <a:r>
              <a:rPr lang="en-US" sz="1600" dirty="0"/>
              <a:t>Britain began to supply military assistance to the Ethiopian patriots Sudan became base of military support</a:t>
            </a:r>
          </a:p>
          <a:p>
            <a:pPr algn="just"/>
            <a:r>
              <a:rPr lang="en-US" sz="1600" dirty="0"/>
              <a:t>H/</a:t>
            </a:r>
            <a:r>
              <a:rPr lang="en-US" sz="1600" dirty="0" err="1"/>
              <a:t>Sillassie</a:t>
            </a:r>
            <a:r>
              <a:rPr lang="en-US" sz="1600" dirty="0"/>
              <a:t> arrived Sudan and opened military school at Soba</a:t>
            </a:r>
          </a:p>
          <a:p>
            <a:pPr algn="just"/>
            <a:endParaRPr lang="en-US" sz="1600" dirty="0"/>
          </a:p>
          <a:p>
            <a:pPr algn="just"/>
            <a:endParaRPr lang="en-US" sz="1600" dirty="0"/>
          </a:p>
          <a:p>
            <a:pPr algn="just"/>
            <a:endParaRPr lang="en-US" sz="1600" dirty="0"/>
          </a:p>
          <a:p>
            <a:pPr algn="just"/>
            <a:r>
              <a:rPr lang="en-US" sz="1600" dirty="0"/>
              <a:t>British campaign against fascists of Ethiopia and Eritrea operation direct a command from Sudan and Kenya</a:t>
            </a:r>
          </a:p>
          <a:p>
            <a:pPr algn="just"/>
            <a:r>
              <a:rPr lang="en-US" sz="1600" dirty="0"/>
              <a:t>1.General Platt- Led the operation from Sudan towards the liberation of Eritrea Strong challenge strong hold of Keren (captured 53 day war)</a:t>
            </a:r>
          </a:p>
          <a:p>
            <a:pPr algn="just"/>
            <a:r>
              <a:rPr lang="en-US" sz="1600" dirty="0"/>
              <a:t>2. Colonel Dan Sanford</a:t>
            </a:r>
          </a:p>
          <a:p>
            <a:pPr algn="just"/>
            <a:r>
              <a:rPr lang="en-US" sz="1600" dirty="0"/>
              <a:t>3. Major order Charles Wingate to liberate Ethiopia with Gideon force, the Ethiopian army  trained in Sudan, Soba</a:t>
            </a:r>
          </a:p>
          <a:p>
            <a:pPr algn="just"/>
            <a:r>
              <a:rPr lang="en-US" sz="1600" dirty="0"/>
              <a:t>4.  General Cunningham- from Kenya directed to liberate Italy Somali land and Harar. This force is responsible the first drove the Fascist out of Al Ababa on 6 April 1941 .On 5 may 1941 the Emperor re- entered Addis Ababa</a:t>
            </a:r>
          </a:p>
          <a:p>
            <a:pPr algn="just"/>
            <a:endParaRPr lang="en-US" sz="1600" dirty="0"/>
          </a:p>
        </p:txBody>
      </p:sp>
      <p:sp>
        <p:nvSpPr>
          <p:cNvPr id="4" name="Slide Number Placeholder 3">
            <a:extLst>
              <a:ext uri="{FF2B5EF4-FFF2-40B4-BE49-F238E27FC236}">
                <a16:creationId xmlns:a16="http://schemas.microsoft.com/office/drawing/2014/main" xmlns="" id="{37547579-12E7-454D-97B3-B5D70E3F8AC6}"/>
              </a:ext>
            </a:extLst>
          </p:cNvPr>
          <p:cNvSpPr>
            <a:spLocks noGrp="1"/>
          </p:cNvSpPr>
          <p:nvPr>
            <p:ph type="sldNum" sz="quarter" idx="12"/>
          </p:nvPr>
        </p:nvSpPr>
        <p:spPr/>
        <p:txBody>
          <a:bodyPr/>
          <a:lstStyle/>
          <a:p>
            <a:fld id="{70A62161-4B57-4F53-91AC-2E008210E807}" type="slidenum">
              <a:rPr lang="en-US" smtClean="0"/>
              <a:t>148</a:t>
            </a:fld>
            <a:endParaRPr lang="en-US"/>
          </a:p>
        </p:txBody>
      </p:sp>
    </p:spTree>
    <p:extLst>
      <p:ext uri="{BB962C8B-B14F-4D97-AF65-F5344CB8AC3E}">
        <p14:creationId xmlns:p14="http://schemas.microsoft.com/office/powerpoint/2010/main" val="36456410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B9199A-0762-4A88-B25E-DBE1797FACB9}"/>
              </a:ext>
            </a:extLst>
          </p:cNvPr>
          <p:cNvSpPr>
            <a:spLocks noGrp="1"/>
          </p:cNvSpPr>
          <p:nvPr>
            <p:ph type="title"/>
          </p:nvPr>
        </p:nvSpPr>
        <p:spPr/>
        <p:txBody>
          <a:bodyPr/>
          <a:lstStyle/>
          <a:p>
            <a:r>
              <a:rPr lang="en-US" dirty="0"/>
              <a:t>Ethiopia from 1941-1991</a:t>
            </a:r>
          </a:p>
        </p:txBody>
      </p:sp>
      <p:sp>
        <p:nvSpPr>
          <p:cNvPr id="3" name="Content Placeholder 2">
            <a:extLst>
              <a:ext uri="{FF2B5EF4-FFF2-40B4-BE49-F238E27FC236}">
                <a16:creationId xmlns:a16="http://schemas.microsoft.com/office/drawing/2014/main" xmlns="" id="{BBDC5852-5DA0-4E49-AE79-A34AC4A49E5F}"/>
              </a:ext>
            </a:extLst>
          </p:cNvPr>
          <p:cNvSpPr>
            <a:spLocks noGrp="1"/>
          </p:cNvSpPr>
          <p:nvPr>
            <p:ph idx="1"/>
          </p:nvPr>
        </p:nvSpPr>
        <p:spPr>
          <a:xfrm>
            <a:off x="152401" y="2015733"/>
            <a:ext cx="7862434" cy="3450613"/>
          </a:xfrm>
        </p:spPr>
        <p:txBody>
          <a:bodyPr>
            <a:normAutofit lnSpcReduction="10000"/>
          </a:bodyPr>
          <a:lstStyle/>
          <a:p>
            <a:r>
              <a:rPr lang="en-US" dirty="0"/>
              <a:t>1. Consolidation of Autocracy (1940-1960)</a:t>
            </a:r>
          </a:p>
          <a:p>
            <a:r>
              <a:rPr lang="en-US" dirty="0"/>
              <a:t>2. foreign relation first with British (1940-1940) then USA (1950-1974)</a:t>
            </a:r>
          </a:p>
          <a:p>
            <a:r>
              <a:rPr lang="en-US" dirty="0"/>
              <a:t>3.  Coup d'état  of  dec 1960 Gen Mengistu </a:t>
            </a:r>
            <a:r>
              <a:rPr lang="en-US" dirty="0" err="1"/>
              <a:t>Neway</a:t>
            </a:r>
            <a:r>
              <a:rPr lang="en-US" dirty="0"/>
              <a:t> &amp; </a:t>
            </a:r>
            <a:r>
              <a:rPr lang="en-US" dirty="0" err="1"/>
              <a:t>Garmame</a:t>
            </a:r>
            <a:r>
              <a:rPr lang="en-US" dirty="0"/>
              <a:t> </a:t>
            </a:r>
            <a:r>
              <a:rPr lang="en-US" dirty="0" err="1"/>
              <a:t>Neway</a:t>
            </a:r>
            <a:endParaRPr lang="en-US" dirty="0"/>
          </a:p>
          <a:p>
            <a:r>
              <a:rPr lang="en-US" dirty="0"/>
              <a:t>4. Peasant revolts </a:t>
            </a:r>
            <a:r>
              <a:rPr lang="en-US" dirty="0" err="1"/>
              <a:t>Wayane</a:t>
            </a:r>
            <a:r>
              <a:rPr lang="en-US" dirty="0"/>
              <a:t> 1943 under </a:t>
            </a:r>
            <a:r>
              <a:rPr lang="en-US" dirty="0" err="1"/>
              <a:t>Blata</a:t>
            </a:r>
            <a:r>
              <a:rPr lang="en-US" dirty="0"/>
              <a:t> Hailemariam Reda Bale in (1963-68) under General </a:t>
            </a:r>
            <a:r>
              <a:rPr lang="en-US" dirty="0" err="1"/>
              <a:t>Waqo</a:t>
            </a:r>
            <a:r>
              <a:rPr lang="en-US" dirty="0"/>
              <a:t> Gutu and </a:t>
            </a:r>
            <a:r>
              <a:rPr lang="en-US" dirty="0" err="1"/>
              <a:t>Gojjam</a:t>
            </a:r>
            <a:r>
              <a:rPr lang="en-US" dirty="0"/>
              <a:t> in 1968.</a:t>
            </a:r>
          </a:p>
          <a:p>
            <a:r>
              <a:rPr lang="en-US" dirty="0"/>
              <a:t>5. Ethiopian Student Movements (1960-1974) Land to Tiller </a:t>
            </a:r>
          </a:p>
          <a:p>
            <a:r>
              <a:rPr lang="en-US" dirty="0"/>
              <a:t>6. Sept 12 Deposed Emperor and </a:t>
            </a:r>
            <a:r>
              <a:rPr lang="en-US" dirty="0" err="1"/>
              <a:t>Derg</a:t>
            </a:r>
            <a:r>
              <a:rPr lang="en-US" dirty="0"/>
              <a:t> (Aman </a:t>
            </a:r>
            <a:r>
              <a:rPr lang="en-US" dirty="0" err="1"/>
              <a:t>Andom</a:t>
            </a:r>
            <a:r>
              <a:rPr lang="en-US" dirty="0"/>
              <a:t>--Tafari </a:t>
            </a:r>
            <a:r>
              <a:rPr lang="en-US" dirty="0" err="1"/>
              <a:t>Banti</a:t>
            </a:r>
            <a:r>
              <a:rPr lang="en-US" dirty="0"/>
              <a:t>----Mengistu’s regime)</a:t>
            </a:r>
          </a:p>
          <a:p>
            <a:endParaRPr lang="en-US" dirty="0"/>
          </a:p>
          <a:p>
            <a:endParaRPr lang="en-US" dirty="0"/>
          </a:p>
        </p:txBody>
      </p:sp>
      <p:sp>
        <p:nvSpPr>
          <p:cNvPr id="4" name="Slide Number Placeholder 3">
            <a:extLst>
              <a:ext uri="{FF2B5EF4-FFF2-40B4-BE49-F238E27FC236}">
                <a16:creationId xmlns:a16="http://schemas.microsoft.com/office/drawing/2014/main" xmlns="" id="{B8A20409-7D36-46AF-98A0-239A2A178507}"/>
              </a:ext>
            </a:extLst>
          </p:cNvPr>
          <p:cNvSpPr>
            <a:spLocks noGrp="1"/>
          </p:cNvSpPr>
          <p:nvPr>
            <p:ph type="sldNum" sz="quarter" idx="12"/>
          </p:nvPr>
        </p:nvSpPr>
        <p:spPr/>
        <p:txBody>
          <a:bodyPr/>
          <a:lstStyle/>
          <a:p>
            <a:fld id="{70A62161-4B57-4F53-91AC-2E008210E807}" type="slidenum">
              <a:rPr lang="en-US" smtClean="0"/>
              <a:t>149</a:t>
            </a:fld>
            <a:endParaRPr lang="en-US"/>
          </a:p>
        </p:txBody>
      </p:sp>
    </p:spTree>
    <p:extLst>
      <p:ext uri="{BB962C8B-B14F-4D97-AF65-F5344CB8AC3E}">
        <p14:creationId xmlns:p14="http://schemas.microsoft.com/office/powerpoint/2010/main" val="3691826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326614"/>
            <a:ext cx="7239000" cy="518160"/>
          </a:xfrm>
        </p:spPr>
        <p:txBody>
          <a:bodyPr>
            <a:normAutofit fontScale="90000"/>
          </a:bodyPr>
          <a:lstStyle/>
          <a:p>
            <a:r>
              <a:rPr lang="en-US" dirty="0">
                <a:solidFill>
                  <a:srgbClr val="FF0000"/>
                </a:solidFill>
              </a:rPr>
              <a:t>   </a:t>
            </a:r>
            <a:r>
              <a:rPr lang="en-US" sz="2700" dirty="0">
                <a:solidFill>
                  <a:srgbClr val="FF0000"/>
                </a:solidFill>
              </a:rPr>
              <a:t>1.6.2</a:t>
            </a:r>
            <a:r>
              <a:rPr lang="en-US" dirty="0">
                <a:solidFill>
                  <a:srgbClr val="FF0000"/>
                </a:solidFill>
              </a:rPr>
              <a:t>.</a:t>
            </a:r>
            <a:r>
              <a:rPr lang="en-US" sz="2700" dirty="0">
                <a:solidFill>
                  <a:srgbClr val="FF0000"/>
                </a:solidFill>
              </a:rPr>
              <a:t> Arabic Documents </a:t>
            </a:r>
          </a:p>
        </p:txBody>
      </p:sp>
      <p:sp>
        <p:nvSpPr>
          <p:cNvPr id="3" name="Content Placeholder 2"/>
          <p:cNvSpPr>
            <a:spLocks noGrp="1"/>
          </p:cNvSpPr>
          <p:nvPr>
            <p:ph idx="1"/>
          </p:nvPr>
        </p:nvSpPr>
        <p:spPr>
          <a:xfrm>
            <a:off x="457199" y="1143000"/>
            <a:ext cx="8199075" cy="4572000"/>
          </a:xfrm>
        </p:spPr>
        <p:txBody>
          <a:bodyPr>
            <a:normAutofit/>
          </a:bodyPr>
          <a:lstStyle/>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r>
              <a:rPr lang="en-US" dirty="0">
                <a:latin typeface="Garamond" panose="02020404030301010803" pitchFamily="18" charset="0"/>
              </a:rPr>
              <a:t> For example, al-</a:t>
            </a:r>
            <a:r>
              <a:rPr lang="en-US" dirty="0" err="1">
                <a:latin typeface="Garamond" panose="02020404030301010803" pitchFamily="18" charset="0"/>
              </a:rPr>
              <a:t>Masudi</a:t>
            </a:r>
            <a:r>
              <a:rPr lang="en-US" dirty="0">
                <a:latin typeface="Garamond" panose="02020404030301010803" pitchFamily="18" charset="0"/>
              </a:rPr>
              <a:t> and Ibn Battuta described the culture, language and import-export trade in the main central region of the east African coast in the tenth and in the fourteenth centuries respectively. For the 16th and17th centuries we have two documents composed by Yemeni writers who were eyewitnesses to the events they described. The first document titled Futuh al Habesha was composed by Shihab al-Din, who recorded the conflict between the Christian kingdom and the Muslim principalities in the sixteenth century.</a:t>
            </a:r>
          </a:p>
          <a:p>
            <a:pPr algn="just"/>
            <a:r>
              <a:rPr lang="en-US" dirty="0">
                <a:latin typeface="Garamond" panose="02020404030301010803" pitchFamily="18" charset="0"/>
              </a:rPr>
              <a:t> The other first-hand account was left to us by Al-</a:t>
            </a:r>
            <a:r>
              <a:rPr lang="en-US" dirty="0" err="1">
                <a:latin typeface="Garamond" panose="02020404030301010803" pitchFamily="18" charset="0"/>
              </a:rPr>
              <a:t>Haymi</a:t>
            </a:r>
            <a:r>
              <a:rPr lang="en-US" dirty="0">
                <a:latin typeface="Garamond" panose="02020404030301010803" pitchFamily="18" charset="0"/>
              </a:rPr>
              <a:t>, who led a Yemeni delegation in 1647 to the court of </a:t>
            </a:r>
            <a:r>
              <a:rPr lang="en-US" dirty="0" err="1">
                <a:latin typeface="Garamond" panose="02020404030301010803" pitchFamily="18" charset="0"/>
              </a:rPr>
              <a:t>Fasiledas</a:t>
            </a:r>
            <a:r>
              <a:rPr lang="en-US" dirty="0">
                <a:latin typeface="Garamond" panose="02020404030301010803" pitchFamily="18" charset="0"/>
              </a:rPr>
              <a:t> (r. 1632-67).</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A0E2C2E-7D4F-4500-99E3-63E544469E9A}"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305784141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014742-3416-4FCB-8C6C-FF5956EFABEF}"/>
              </a:ext>
            </a:extLst>
          </p:cNvPr>
          <p:cNvSpPr>
            <a:spLocks noGrp="1"/>
          </p:cNvSpPr>
          <p:nvPr>
            <p:ph type="title"/>
          </p:nvPr>
        </p:nvSpPr>
        <p:spPr>
          <a:xfrm>
            <a:off x="1219200" y="1981200"/>
            <a:ext cx="7499350" cy="1143000"/>
          </a:xfrm>
        </p:spPr>
        <p:txBody>
          <a:bodyPr/>
          <a:lstStyle/>
          <a:p>
            <a:pPr algn="ctr">
              <a:defRPr/>
            </a:pPr>
            <a:r>
              <a:rPr lang="en-US" b="1" i="1" dirty="0"/>
              <a:t>Thank You</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875" y="1447800"/>
            <a:ext cx="7239000" cy="746760"/>
          </a:xfrm>
        </p:spPr>
        <p:txBody>
          <a:bodyPr>
            <a:normAutofit/>
          </a:bodyPr>
          <a:lstStyle/>
          <a:p>
            <a:r>
              <a:rPr lang="en-US" sz="2800" dirty="0"/>
              <a:t>      </a:t>
            </a:r>
            <a:r>
              <a:rPr lang="en-US" sz="2400" dirty="0">
                <a:solidFill>
                  <a:srgbClr val="FF0000"/>
                </a:solidFill>
              </a:rPr>
              <a:t>1.6.3.Travel ACCOUNT </a:t>
            </a:r>
          </a:p>
        </p:txBody>
      </p:sp>
      <p:sp>
        <p:nvSpPr>
          <p:cNvPr id="3" name="Content Placeholder 2"/>
          <p:cNvSpPr>
            <a:spLocks noGrp="1"/>
          </p:cNvSpPr>
          <p:nvPr>
            <p:ph idx="1"/>
          </p:nvPr>
        </p:nvSpPr>
        <p:spPr>
          <a:xfrm>
            <a:off x="259125" y="1077130"/>
            <a:ext cx="8580075" cy="4561670"/>
          </a:xfrm>
        </p:spPr>
        <p:txBody>
          <a:bodyPr>
            <a:normAutofit fontScale="92500" lnSpcReduction="10000"/>
          </a:bodyPr>
          <a:lstStyle/>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r>
              <a:rPr lang="en-US" dirty="0">
                <a:latin typeface="Garamond" panose="02020404030301010803" pitchFamily="18" charset="0"/>
              </a:rPr>
              <a:t>The contribution of European missionaries and travelers to the development of Ethiopian historiography is also significant. From the early sixteenth until the late nineteenth centuries, missionaries (Catholics and Protestants) came to the country with the intention of staying, and who, nevertheless, maintained intimate links with Europe. </a:t>
            </a:r>
          </a:p>
          <a:p>
            <a:pPr algn="just"/>
            <a:r>
              <a:rPr lang="en-US" dirty="0">
                <a:latin typeface="Garamond" panose="02020404030301010803" pitchFamily="18" charset="0"/>
              </a:rPr>
              <a:t>Thus, the missionaries’ sources provide us with valuable information covering a considerable period. Some of the major topics covered by these sources include religious and political developments within Ethiopia, and the country’s foreign relations. An example of such account is The Prester John of the Indies, composed by a Portuguese priest, Francisco Alvarez who accompanied the Portuguese mission to the court of </a:t>
            </a:r>
            <a:r>
              <a:rPr lang="en-US" dirty="0" err="1">
                <a:latin typeface="Garamond" panose="02020404030301010803" pitchFamily="18" charset="0"/>
              </a:rPr>
              <a:t>Lebne-Dengel</a:t>
            </a:r>
            <a:r>
              <a:rPr lang="en-US" dirty="0">
                <a:latin typeface="Garamond" panose="02020404030301010803" pitchFamily="18" charset="0"/>
              </a:rPr>
              <a:t> in 1520.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082015D-0C6E-4EB9-9641-37334D1EF036}"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77543991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14583"/>
            <a:ext cx="7239000" cy="594360"/>
          </a:xfrm>
        </p:spPr>
        <p:txBody>
          <a:bodyPr>
            <a:normAutofit/>
          </a:bodyPr>
          <a:lstStyle/>
          <a:p>
            <a:pPr algn="ctr"/>
            <a:r>
              <a:rPr lang="en-US" sz="2800" dirty="0">
                <a:solidFill>
                  <a:srgbClr val="FF0000"/>
                </a:solidFill>
              </a:rPr>
              <a:t>   T</a:t>
            </a:r>
            <a:r>
              <a:rPr lang="en-US" sz="2400" dirty="0">
                <a:solidFill>
                  <a:srgbClr val="FF0000"/>
                </a:solidFill>
              </a:rPr>
              <a:t>ravel ACCOUNT </a:t>
            </a:r>
          </a:p>
        </p:txBody>
      </p:sp>
      <p:sp>
        <p:nvSpPr>
          <p:cNvPr id="3" name="Content Placeholder 2"/>
          <p:cNvSpPr>
            <a:spLocks noGrp="1"/>
          </p:cNvSpPr>
          <p:nvPr>
            <p:ph idx="1"/>
          </p:nvPr>
        </p:nvSpPr>
        <p:spPr>
          <a:xfrm>
            <a:off x="457200" y="1781484"/>
            <a:ext cx="7696200" cy="4009716"/>
          </a:xfrm>
        </p:spPr>
        <p:txBody>
          <a:bodyPr/>
          <a:lstStyle/>
          <a:p>
            <a:pPr algn="just"/>
            <a:r>
              <a:rPr lang="en-US" dirty="0">
                <a:latin typeface="Garamond" panose="02020404030301010803" pitchFamily="18" charset="0"/>
              </a:rPr>
              <a:t>In addition to the missionary sources, travel documents had important contribution to the development of Ethiopian historiography. One example of travel documents is James Bruce’s Travels to Discover the Source of the Nile. Like other sources, however, both the missionaries and travelers’ materials can only be used with considerable reservations and with care for they are socially and politically biased. </a:t>
            </a:r>
          </a:p>
          <a:p>
            <a:pPr algn="just"/>
            <a:endParaRPr lang="en-US" dirty="0">
              <a:latin typeface="Garamond" panose="02020404030301010803" pitchFamily="18" charset="0"/>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47AFEA-1DA1-422F-BDF8-97F91F7736BF}"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326989943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a:solidFill>
                  <a:srgbClr val="FF0000"/>
                </a:solidFill>
              </a:rPr>
              <a:t>1.7.The professionalization of history in other parts of the Horn</a:t>
            </a:r>
          </a:p>
        </p:txBody>
      </p:sp>
      <p:sp>
        <p:nvSpPr>
          <p:cNvPr id="3" name="Content Placeholder 2"/>
          <p:cNvSpPr>
            <a:spLocks noGrp="1"/>
          </p:cNvSpPr>
          <p:nvPr>
            <p:ph idx="1"/>
          </p:nvPr>
        </p:nvSpPr>
        <p:spPr>
          <a:xfrm>
            <a:off x="487724" y="1467500"/>
            <a:ext cx="8199076" cy="4476100"/>
          </a:xfrm>
        </p:spPr>
        <p:txBody>
          <a:bodyPr>
            <a:normAutofit/>
          </a:bodyPr>
          <a:lstStyle/>
          <a:p>
            <a:pPr algn="just"/>
            <a:r>
              <a:rPr lang="en-US" dirty="0">
                <a:latin typeface="Garamond" panose="02020404030301010803" pitchFamily="18" charset="0"/>
              </a:rPr>
              <a:t>The professionalization of history in other parts of the Horn is a post-colonial phenomenon. With the establishment of independent nations, a deeper interest in exploring their own past quickly emerged among African populations, perhaps stimulated by reactions to decades of education in an alien imperial historiography. </a:t>
            </a:r>
          </a:p>
          <a:p>
            <a:pPr algn="just"/>
            <a:r>
              <a:rPr lang="en-US" dirty="0">
                <a:latin typeface="Garamond" panose="02020404030301010803" pitchFamily="18" charset="0"/>
              </a:rPr>
              <a:t>With this came an urgent need to recast the historical record and to recover evidence of many lost pre-colonial civilizations. The decolonization of African historiography required new methodological approach (tools of investigation) to the study of the past that involved a critical use of oral data and tapping the percepts of ancillary disciplines like archeology, anthropology and linguistics.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F70BE7-19E3-40A1-941B-7BC61658C396}"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62549979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471" y="1425599"/>
            <a:ext cx="7239000" cy="746760"/>
          </a:xfrm>
        </p:spPr>
        <p:txBody>
          <a:bodyPr/>
          <a:lstStyle/>
          <a:p>
            <a:pPr algn="ctr"/>
            <a:r>
              <a:rPr lang="en-US" dirty="0"/>
              <a:t> </a:t>
            </a:r>
            <a:r>
              <a:rPr lang="en-US" sz="2400" dirty="0">
                <a:solidFill>
                  <a:srgbClr val="FF0000"/>
                </a:solidFill>
              </a:rPr>
              <a:t>1.8. Geographical Context </a:t>
            </a:r>
          </a:p>
        </p:txBody>
      </p:sp>
      <p:sp>
        <p:nvSpPr>
          <p:cNvPr id="3" name="Content Placeholder 2"/>
          <p:cNvSpPr>
            <a:spLocks noGrp="1"/>
          </p:cNvSpPr>
          <p:nvPr>
            <p:ph idx="1"/>
          </p:nvPr>
        </p:nvSpPr>
        <p:spPr>
          <a:xfrm>
            <a:off x="228600" y="1295401"/>
            <a:ext cx="8839200" cy="4495800"/>
          </a:xfrm>
        </p:spPr>
        <p:txBody>
          <a:bodyPr>
            <a:noAutofit/>
          </a:bodyPr>
          <a:lstStyle/>
          <a:p>
            <a:pPr algn="just"/>
            <a:endParaRPr lang="en-US" dirty="0">
              <a:latin typeface="Garamond" panose="02020404030301010803" pitchFamily="18" charset="0"/>
            </a:endParaRPr>
          </a:p>
          <a:p>
            <a:pPr algn="just"/>
            <a:r>
              <a:rPr lang="en-US" dirty="0">
                <a:latin typeface="Garamond" panose="02020404030301010803" pitchFamily="18" charset="0"/>
              </a:rPr>
              <a:t>The term “Ethiopia and the Horn” refers to that part of Northeast Africa, which now contains the countries of Djibouti, Eritrea, Ethiopia, and Somalia. The region consists chiefly of mountains uplifted through the formation of the Rift Valley.</a:t>
            </a:r>
          </a:p>
          <a:p>
            <a:pPr algn="just"/>
            <a:r>
              <a:rPr lang="en-US" dirty="0">
                <a:latin typeface="Garamond" panose="02020404030301010803" pitchFamily="18" charset="0"/>
              </a:rPr>
              <a:t>The major physiographic features of the region are a massive highland complex of mountains and plateaus divided by the Great Rift Valley and surrounded by lowlands, semi-desert, deserts and tropical forests along the periphery. The diversity of the terrain led to regional variations in climate, natural vegetation, soil composition, and settlement patterns. As with the physical features, people across the region are remarkably diverse: they speak a vast number of different languages, profess to many distinct religions, live in a variety types of dwellings, and engage in a wide range of economic activities.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42495B0-8CF1-4488-AC99-919031AB0690}"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85768526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471" y="926833"/>
            <a:ext cx="8153400" cy="929640"/>
          </a:xfrm>
        </p:spPr>
        <p:txBody>
          <a:bodyPr>
            <a:normAutofit fontScale="90000"/>
          </a:bodyPr>
          <a:lstStyle/>
          <a:p>
            <a:r>
              <a:rPr lang="en-US" dirty="0"/>
              <a:t>   </a:t>
            </a:r>
            <a:r>
              <a:rPr lang="en-US" sz="3600" b="1" dirty="0">
                <a:solidFill>
                  <a:srgbClr val="FF0000"/>
                </a:solidFill>
              </a:rPr>
              <a:t>CHAPTER ONE  : INTRODUCTION</a:t>
            </a:r>
            <a:br>
              <a:rPr lang="en-US" sz="3600" b="1" dirty="0">
                <a:solidFill>
                  <a:srgbClr val="FF0000"/>
                </a:solidFill>
              </a:rPr>
            </a:br>
            <a:r>
              <a:rPr lang="en-US" sz="3600" b="1" dirty="0">
                <a:solidFill>
                  <a:srgbClr val="FF0000"/>
                </a:solidFill>
              </a:rPr>
              <a:t>  1.1.NATURE OF HISTORY</a:t>
            </a:r>
            <a:endParaRPr lang="en-US" sz="3100" b="1" dirty="0">
              <a:solidFill>
                <a:srgbClr val="FF0000"/>
              </a:solidFill>
            </a:endParaRPr>
          </a:p>
        </p:txBody>
      </p:sp>
      <p:sp>
        <p:nvSpPr>
          <p:cNvPr id="3" name="Content Placeholder 2"/>
          <p:cNvSpPr>
            <a:spLocks noGrp="1"/>
          </p:cNvSpPr>
          <p:nvPr>
            <p:ph idx="1"/>
          </p:nvPr>
        </p:nvSpPr>
        <p:spPr>
          <a:xfrm>
            <a:off x="685801" y="1981201"/>
            <a:ext cx="7329034" cy="3485146"/>
          </a:xfrm>
        </p:spPr>
        <p:txBody>
          <a:bodyPr>
            <a:normAutofit/>
          </a:bodyPr>
          <a:lstStyle/>
          <a:p>
            <a:pPr algn="just"/>
            <a:r>
              <a:rPr lang="en-US" dirty="0">
                <a:latin typeface="Garamond" panose="02020404030301010803" pitchFamily="18" charset="0"/>
              </a:rPr>
              <a:t>The term history derived from the Greek word </a:t>
            </a:r>
            <a:r>
              <a:rPr lang="en-US" dirty="0" err="1">
                <a:latin typeface="Garamond" panose="02020404030301010803" pitchFamily="18" charset="0"/>
              </a:rPr>
              <a:t>Istoria</a:t>
            </a:r>
            <a:r>
              <a:rPr lang="en-US" dirty="0">
                <a:latin typeface="Garamond" panose="02020404030301010803" pitchFamily="18" charset="0"/>
              </a:rPr>
              <a:t>, means “inquiry” or “an account of one’s inquiries.” The first use of the term is attributed to one of the ancient Greek historians, Herodotus (c. 484–425 B.C), who is often held to be the “father of history.” </a:t>
            </a:r>
          </a:p>
          <a:p>
            <a:pPr algn="just"/>
            <a:r>
              <a:rPr lang="en-US" dirty="0">
                <a:latin typeface="Garamond" panose="02020404030301010803" pitchFamily="18" charset="0"/>
              </a:rPr>
              <a:t>Academically, history can be defined as an organized and systematic study of the past. The study involves the discovery, collection, organization, and presentation of information about past events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F1A5B-BC18-416D-AB5E-4566D0231A88}"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384791938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524000"/>
            <a:ext cx="7239000" cy="518160"/>
          </a:xfrm>
        </p:spPr>
        <p:txBody>
          <a:bodyPr>
            <a:normAutofit/>
          </a:bodyPr>
          <a:lstStyle/>
          <a:p>
            <a:r>
              <a:rPr lang="en-US" sz="2400" dirty="0">
                <a:solidFill>
                  <a:srgbClr val="FF0000"/>
                </a:solidFill>
              </a:rPr>
              <a:t> Geographical Context </a:t>
            </a:r>
          </a:p>
        </p:txBody>
      </p:sp>
      <p:sp>
        <p:nvSpPr>
          <p:cNvPr id="3" name="Content Placeholder 2"/>
          <p:cNvSpPr>
            <a:spLocks noGrp="1"/>
          </p:cNvSpPr>
          <p:nvPr>
            <p:ph idx="1"/>
          </p:nvPr>
        </p:nvSpPr>
        <p:spPr>
          <a:xfrm>
            <a:off x="457200" y="1066801"/>
            <a:ext cx="8458200" cy="4800600"/>
          </a:xfrm>
        </p:spPr>
        <p:txBody>
          <a:bodyPr>
            <a:normAutofit fontScale="92500" lnSpcReduction="10000"/>
          </a:bodyPr>
          <a:lstStyle/>
          <a:p>
            <a:pPr algn="just"/>
            <a:endParaRPr lang="en-US" sz="2000" dirty="0">
              <a:latin typeface="Garamond" panose="02020404030301010803" pitchFamily="18" charset="0"/>
            </a:endParaRPr>
          </a:p>
          <a:p>
            <a:pPr algn="just"/>
            <a:endParaRPr lang="en-US" dirty="0">
              <a:latin typeface="Garamond" panose="02020404030301010803" pitchFamily="18" charset="0"/>
            </a:endParaRPr>
          </a:p>
          <a:p>
            <a:pPr algn="just"/>
            <a:r>
              <a:rPr lang="en-US" sz="2000" dirty="0">
                <a:latin typeface="Garamond" panose="02020404030301010803" pitchFamily="18" charset="0"/>
              </a:rPr>
              <a:t>The history of Ethiopia and the Horn has been shaped by contacts with others through commerce, migrations, wars, slavery, colonialism, and the waxing and waning of state systems. Yet, the evolution of human history owed much to geographical factors notably location, landforms, resource endowment, climate and drainage systems which continue to impact, as incentives and deterrents, the movement of people and goods in the region</a:t>
            </a:r>
            <a:r>
              <a:rPr lang="en-US" dirty="0">
                <a:latin typeface="Garamond" panose="02020404030301010803" pitchFamily="18" charset="0"/>
              </a:rPr>
              <a:t>.</a:t>
            </a:r>
            <a:endParaRPr lang="en-US" sz="2000" dirty="0">
              <a:latin typeface="Garamond" panose="02020404030301010803" pitchFamily="18" charset="0"/>
            </a:endParaRPr>
          </a:p>
          <a:p>
            <a:pPr algn="just"/>
            <a:r>
              <a:rPr lang="en-US" sz="2000" dirty="0">
                <a:latin typeface="Garamond" panose="02020404030301010803" pitchFamily="18" charset="0"/>
              </a:rPr>
              <a:t>Another element of geography factor that had profound impact on human history is drainage system. Ethiopia and the Horn has five principal drainage systems. These are the Nile River, Gibe/</a:t>
            </a:r>
            <a:r>
              <a:rPr lang="en-US" sz="2000" dirty="0" err="1">
                <a:latin typeface="Garamond" panose="02020404030301010803" pitchFamily="18" charset="0"/>
              </a:rPr>
              <a:t>Omo</a:t>
            </a:r>
            <a:r>
              <a:rPr lang="en-US" sz="2000" dirty="0">
                <a:latin typeface="Garamond" panose="02020404030301010803" pitchFamily="18" charset="0"/>
              </a:rPr>
              <a:t>–</a:t>
            </a:r>
            <a:r>
              <a:rPr lang="en-US" sz="2000" dirty="0" err="1">
                <a:latin typeface="Garamond" panose="02020404030301010803" pitchFamily="18" charset="0"/>
              </a:rPr>
              <a:t>Gojeb</a:t>
            </a:r>
            <a:r>
              <a:rPr lang="en-US" sz="2000" dirty="0">
                <a:latin typeface="Garamond" panose="02020404030301010803" pitchFamily="18" charset="0"/>
              </a:rPr>
              <a:t>, </a:t>
            </a:r>
            <a:r>
              <a:rPr lang="en-US" sz="2000" dirty="0" err="1">
                <a:latin typeface="Garamond" panose="02020404030301010803" pitchFamily="18" charset="0"/>
              </a:rPr>
              <a:t>Genale</a:t>
            </a:r>
            <a:r>
              <a:rPr lang="en-US" sz="2000" dirty="0">
                <a:latin typeface="Garamond" panose="02020404030301010803" pitchFamily="18" charset="0"/>
              </a:rPr>
              <a:t>/</a:t>
            </a:r>
            <a:r>
              <a:rPr lang="en-US" sz="2000" dirty="0" err="1">
                <a:latin typeface="Garamond" panose="02020404030301010803" pitchFamily="18" charset="0"/>
              </a:rPr>
              <a:t>Jubba-Shebele</a:t>
            </a:r>
            <a:r>
              <a:rPr lang="en-US" sz="2000" dirty="0">
                <a:latin typeface="Garamond" panose="02020404030301010803" pitchFamily="18" charset="0"/>
              </a:rPr>
              <a:t>, the Awash </a:t>
            </a:r>
            <a:r>
              <a:rPr lang="en-US" sz="2000" dirty="0" err="1">
                <a:latin typeface="Garamond" panose="02020404030301010803" pitchFamily="18" charset="0"/>
              </a:rPr>
              <a:t>River,and</a:t>
            </a:r>
            <a:r>
              <a:rPr lang="en-US" sz="2000" dirty="0">
                <a:latin typeface="Garamond" panose="02020404030301010803" pitchFamily="18" charset="0"/>
              </a:rPr>
              <a:t> the Ethiopian Rift Valley </a:t>
            </a:r>
            <a:r>
              <a:rPr lang="en-US" sz="2000" dirty="0" err="1">
                <a:latin typeface="Garamond" panose="02020404030301010803" pitchFamily="18" charset="0"/>
              </a:rPr>
              <a:t>Lakesystems</a:t>
            </a:r>
            <a:r>
              <a:rPr lang="en-US" sz="2000" dirty="0">
                <a:latin typeface="Garamond" panose="02020404030301010803" pitchFamily="18" charset="0"/>
              </a:rPr>
              <a:t>. Ethiopia and the Horn can be divided into three major distinct environmental zones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F27095-18F0-4515-B891-B69C4418EAA4}"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215931377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78D178C-649E-4538-B594-8525D897E615}" type="slidenum">
              <a:rPr lang="en-US" smtClean="0"/>
              <a:pPr/>
              <a:t>21</a:t>
            </a:fld>
            <a:endParaRPr lang="en-US" dirty="0"/>
          </a:p>
        </p:txBody>
      </p:sp>
      <p:sp>
        <p:nvSpPr>
          <p:cNvPr id="3" name="Rectangle 2"/>
          <p:cNvSpPr/>
          <p:nvPr/>
        </p:nvSpPr>
        <p:spPr>
          <a:xfrm>
            <a:off x="152400" y="700116"/>
            <a:ext cx="8763000" cy="5355312"/>
          </a:xfrm>
          <a:prstGeom prst="rect">
            <a:avLst/>
          </a:prstGeom>
        </p:spPr>
        <p:txBody>
          <a:bodyPr wrap="square">
            <a:spAutoFit/>
          </a:bodyPr>
          <a:lstStyle/>
          <a:p>
            <a:pPr lvl="0"/>
            <a:endParaRPr lang="en-US" dirty="0">
              <a:latin typeface="Gill Sans MT" panose="020B0502020104020203" pitchFamily="34" charset="0"/>
            </a:endParaRPr>
          </a:p>
          <a:p>
            <a:pPr lvl="0"/>
            <a:r>
              <a:rPr lang="en-US" b="1" dirty="0">
                <a:solidFill>
                  <a:srgbClr val="FF0000"/>
                </a:solidFill>
                <a:latin typeface="Gill Sans MT" panose="020B0502020104020203" pitchFamily="34" charset="0"/>
              </a:rPr>
              <a:t>2.1. Human Evolution </a:t>
            </a:r>
          </a:p>
          <a:p>
            <a:pPr lvl="0"/>
            <a:r>
              <a:rPr lang="en-US" dirty="0">
                <a:latin typeface="Gill Sans MT" panose="020B0502020104020203" pitchFamily="34" charset="0"/>
              </a:rPr>
              <a:t>Archaeological evidences suggest that East African Rift Valley is a cradle of humanity.</a:t>
            </a:r>
          </a:p>
          <a:p>
            <a:pPr lvl="0"/>
            <a:r>
              <a:rPr lang="en-US" b="1" dirty="0">
                <a:latin typeface="Gill Sans MT" panose="020B0502020104020203" pitchFamily="34" charset="0"/>
              </a:rPr>
              <a:t>Sites of  such Archaeological evidences in Ethiopia are: </a:t>
            </a:r>
          </a:p>
          <a:p>
            <a:pPr marL="342900" lvl="0" indent="-342900">
              <a:buFont typeface="Wingdings" panose="05000000000000000000" pitchFamily="2" charset="2"/>
              <a:buChar char="ü"/>
            </a:pPr>
            <a:r>
              <a:rPr lang="en-US" b="1" dirty="0">
                <a:latin typeface="Gill Sans MT" panose="020B0502020104020203" pitchFamily="34" charset="0"/>
              </a:rPr>
              <a:t>Generally</a:t>
            </a:r>
            <a:r>
              <a:rPr lang="en-US" dirty="0">
                <a:latin typeface="Gill Sans MT" panose="020B0502020104020203" pitchFamily="34" charset="0"/>
              </a:rPr>
              <a:t>, the Middle Awash River valleys  and the Lower </a:t>
            </a:r>
            <a:r>
              <a:rPr lang="en-US" dirty="0" err="1">
                <a:latin typeface="Gill Sans MT" panose="020B0502020104020203" pitchFamily="34" charset="0"/>
              </a:rPr>
              <a:t>Omo</a:t>
            </a:r>
            <a:r>
              <a:rPr lang="en-US" dirty="0">
                <a:latin typeface="Gill Sans MT" panose="020B0502020104020203" pitchFamily="34" charset="0"/>
              </a:rPr>
              <a:t> as well as northern Ethiopia are sites noticed for evidences related to biological and cultural evolution in Ethiopia.</a:t>
            </a:r>
          </a:p>
          <a:p>
            <a:pPr marL="342900" lvl="0" indent="-342900">
              <a:buFont typeface="Wingdings" panose="05000000000000000000" pitchFamily="2" charset="2"/>
              <a:buChar char="ü"/>
            </a:pPr>
            <a:r>
              <a:rPr lang="en-US" b="1" dirty="0">
                <a:latin typeface="Gill Sans MT" panose="020B0502020104020203" pitchFamily="34" charset="0"/>
              </a:rPr>
              <a:t>Specifically in</a:t>
            </a:r>
            <a:r>
              <a:rPr lang="en-US" dirty="0">
                <a:latin typeface="Gill Sans MT" panose="020B0502020104020203" pitchFamily="34" charset="0"/>
              </a:rPr>
              <a:t>:</a:t>
            </a:r>
          </a:p>
          <a:p>
            <a:pPr lvl="0"/>
            <a:r>
              <a:rPr lang="en-US" dirty="0">
                <a:latin typeface="Gill Sans MT" panose="020B0502020104020203" pitchFamily="34" charset="0"/>
              </a:rPr>
              <a:t>1. Anchar (in West </a:t>
            </a:r>
            <a:r>
              <a:rPr lang="en-US" dirty="0" err="1">
                <a:latin typeface="Gill Sans MT" panose="020B0502020104020203" pitchFamily="34" charset="0"/>
              </a:rPr>
              <a:t>Hararghe</a:t>
            </a:r>
            <a:r>
              <a:rPr lang="en-US" dirty="0">
                <a:latin typeface="Gill Sans MT" panose="020B0502020104020203" pitchFamily="34" charset="0"/>
              </a:rPr>
              <a:t>) </a:t>
            </a:r>
          </a:p>
          <a:p>
            <a:pPr lvl="0"/>
            <a:r>
              <a:rPr lang="en-US" dirty="0">
                <a:latin typeface="Gill Sans MT" panose="020B0502020104020203" pitchFamily="34" charset="0"/>
              </a:rPr>
              <a:t>A fossil named </a:t>
            </a:r>
            <a:r>
              <a:rPr lang="en-US" dirty="0" err="1">
                <a:latin typeface="Gill Sans MT" panose="020B0502020104020203" pitchFamily="34" charset="0"/>
              </a:rPr>
              <a:t>Chororapithecus</a:t>
            </a:r>
            <a:r>
              <a:rPr lang="en-US" dirty="0">
                <a:latin typeface="Gill Sans MT" panose="020B0502020104020203" pitchFamily="34" charset="0"/>
              </a:rPr>
              <a:t> dated 10 million B. P. was unearthed/discovered in this site in 2007.</a:t>
            </a:r>
          </a:p>
          <a:p>
            <a:pPr lvl="0"/>
            <a:r>
              <a:rPr lang="en-US" dirty="0">
                <a:latin typeface="Gill Sans MT" panose="020B0502020104020203" pitchFamily="34" charset="0"/>
              </a:rPr>
              <a:t>2. Middle Awash</a:t>
            </a:r>
          </a:p>
          <a:p>
            <a:pPr lvl="0"/>
            <a:r>
              <a:rPr lang="en-US" dirty="0">
                <a:latin typeface="Gill Sans MT" panose="020B0502020104020203" pitchFamily="34" charset="0"/>
              </a:rPr>
              <a:t>A fossil named </a:t>
            </a:r>
            <a:r>
              <a:rPr lang="en-US" dirty="0" err="1">
                <a:latin typeface="Gill Sans MT" panose="020B0502020104020203" pitchFamily="34" charset="0"/>
              </a:rPr>
              <a:t>Ardipithecus</a:t>
            </a:r>
            <a:r>
              <a:rPr lang="en-US" dirty="0">
                <a:latin typeface="Gill Sans MT" panose="020B0502020104020203" pitchFamily="34" charset="0"/>
              </a:rPr>
              <a:t> </a:t>
            </a:r>
            <a:r>
              <a:rPr lang="en-US" dirty="0" err="1">
                <a:latin typeface="Gill Sans MT" panose="020B0502020104020203" pitchFamily="34" charset="0"/>
              </a:rPr>
              <a:t>ramidus</a:t>
            </a:r>
            <a:r>
              <a:rPr lang="en-US" dirty="0">
                <a:latin typeface="Gill Sans MT" panose="020B0502020104020203" pitchFamily="34" charset="0"/>
              </a:rPr>
              <a:t> </a:t>
            </a:r>
            <a:r>
              <a:rPr lang="en-US" dirty="0" err="1">
                <a:latin typeface="Gill Sans MT" panose="020B0502020104020203" pitchFamily="34" charset="0"/>
              </a:rPr>
              <a:t>kadabba</a:t>
            </a:r>
            <a:r>
              <a:rPr lang="en-US" dirty="0">
                <a:latin typeface="Gill Sans MT" panose="020B0502020104020203" pitchFamily="34" charset="0"/>
              </a:rPr>
              <a:t> (dated 5.8-5.2 million years BP) was discovered in this site.</a:t>
            </a:r>
          </a:p>
          <a:p>
            <a:pPr lvl="0"/>
            <a:r>
              <a:rPr lang="en-US" dirty="0">
                <a:latin typeface="Gill Sans MT" panose="020B0502020104020203" pitchFamily="34" charset="0"/>
              </a:rPr>
              <a:t>3. </a:t>
            </a:r>
            <a:r>
              <a:rPr lang="en-US" dirty="0" err="1">
                <a:latin typeface="Gill Sans MT" panose="020B0502020104020203" pitchFamily="34" charset="0"/>
              </a:rPr>
              <a:t>Aramis</a:t>
            </a:r>
            <a:r>
              <a:rPr lang="en-US" dirty="0">
                <a:latin typeface="Gill Sans MT" panose="020B0502020104020203" pitchFamily="34" charset="0"/>
              </a:rPr>
              <a:t> in Afar</a:t>
            </a:r>
          </a:p>
          <a:p>
            <a:pPr lvl="0"/>
            <a:r>
              <a:rPr lang="en-US" dirty="0">
                <a:latin typeface="Gill Sans MT" panose="020B0502020104020203" pitchFamily="34" charset="0"/>
              </a:rPr>
              <a:t>A fossil named </a:t>
            </a:r>
            <a:r>
              <a:rPr lang="en-US" dirty="0" err="1">
                <a:latin typeface="Gill Sans MT" panose="020B0502020104020203" pitchFamily="34" charset="0"/>
              </a:rPr>
              <a:t>Ardipithecus</a:t>
            </a:r>
            <a:r>
              <a:rPr lang="en-US" dirty="0">
                <a:latin typeface="Gill Sans MT" panose="020B0502020104020203" pitchFamily="34" charset="0"/>
              </a:rPr>
              <a:t> </a:t>
            </a:r>
            <a:r>
              <a:rPr lang="en-US" dirty="0" err="1">
                <a:latin typeface="Gill Sans MT" panose="020B0502020104020203" pitchFamily="34" charset="0"/>
              </a:rPr>
              <a:t>ramidus</a:t>
            </a:r>
            <a:r>
              <a:rPr lang="en-US" dirty="0">
                <a:latin typeface="Gill Sans MT" panose="020B0502020104020203" pitchFamily="34" charset="0"/>
              </a:rPr>
              <a:t> (dated 4. 2 million B.P.) was discovered in this place in 1994.</a:t>
            </a:r>
          </a:p>
          <a:p>
            <a:pPr lvl="0"/>
            <a:r>
              <a:rPr lang="en-US" dirty="0">
                <a:latin typeface="Gill Sans MT" panose="020B0502020104020203" pitchFamily="34" charset="0"/>
              </a:rPr>
              <a:t>4. </a:t>
            </a:r>
            <a:r>
              <a:rPr lang="en-US" dirty="0" err="1">
                <a:latin typeface="Gill Sans MT" panose="020B0502020104020203" pitchFamily="34" charset="0"/>
              </a:rPr>
              <a:t>Belohdelie</a:t>
            </a:r>
            <a:r>
              <a:rPr lang="en-US" dirty="0">
                <a:latin typeface="Gill Sans MT" panose="020B0502020104020203" pitchFamily="34" charset="0"/>
              </a:rPr>
              <a:t> in Middle Awash</a:t>
            </a:r>
            <a:endParaRPr lang="en-US" b="1" dirty="0"/>
          </a:p>
          <a:p>
            <a:pPr lvl="0"/>
            <a:endParaRPr lang="en-US" b="1" dirty="0"/>
          </a:p>
        </p:txBody>
      </p:sp>
      <p:sp>
        <p:nvSpPr>
          <p:cNvPr id="4" name="Rectangle 3"/>
          <p:cNvSpPr/>
          <p:nvPr/>
        </p:nvSpPr>
        <p:spPr>
          <a:xfrm>
            <a:off x="0" y="-396577"/>
            <a:ext cx="8305800" cy="1384995"/>
          </a:xfrm>
          <a:prstGeom prst="rect">
            <a:avLst/>
          </a:prstGeom>
        </p:spPr>
        <p:txBody>
          <a:bodyPr wrap="square">
            <a:spAutoFit/>
          </a:bodyPr>
          <a:lstStyle/>
          <a:p>
            <a:pPr lvl="0" algn="ctr"/>
            <a:endParaRPr lang="en-US" dirty="0"/>
          </a:p>
          <a:p>
            <a:pPr lvl="0" algn="ctr"/>
            <a:endParaRPr lang="en-US" dirty="0"/>
          </a:p>
          <a:p>
            <a:pPr lvl="0" algn="ctr"/>
            <a:r>
              <a:rPr lang="en-US" sz="2400" b="1" dirty="0">
                <a:solidFill>
                  <a:srgbClr val="FF0000"/>
                </a:solidFill>
              </a:rPr>
              <a:t>Chapter Two</a:t>
            </a:r>
          </a:p>
          <a:p>
            <a:pPr lvl="0" algn="ctr"/>
            <a:r>
              <a:rPr lang="en-US" sz="2400" b="1" dirty="0">
                <a:solidFill>
                  <a:srgbClr val="FF0000"/>
                </a:solidFill>
              </a:rPr>
              <a:t>      Peoples and Cultures in Ethiopia and the Horn</a:t>
            </a:r>
          </a:p>
        </p:txBody>
      </p:sp>
    </p:spTree>
    <p:extLst>
      <p:ext uri="{BB962C8B-B14F-4D97-AF65-F5344CB8AC3E}">
        <p14:creationId xmlns:p14="http://schemas.microsoft.com/office/powerpoint/2010/main" val="6868866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sz="2400" b="1" dirty="0" err="1">
                <a:solidFill>
                  <a:srgbClr val="FF0000"/>
                </a:solidFill>
              </a:rPr>
              <a:t>Cont</a:t>
            </a:r>
            <a:r>
              <a:rPr lang="en-US" b="1" dirty="0">
                <a:solidFill>
                  <a:srgbClr val="FF0000"/>
                </a:solidFill>
              </a:rPr>
              <a:t>…</a:t>
            </a:r>
          </a:p>
        </p:txBody>
      </p:sp>
      <p:sp>
        <p:nvSpPr>
          <p:cNvPr id="3" name="Content Placeholder 2"/>
          <p:cNvSpPr>
            <a:spLocks noGrp="1"/>
          </p:cNvSpPr>
          <p:nvPr>
            <p:ph idx="1"/>
          </p:nvPr>
        </p:nvSpPr>
        <p:spPr>
          <a:xfrm>
            <a:off x="457200" y="1066800"/>
            <a:ext cx="7848600" cy="5407152"/>
          </a:xfrm>
        </p:spPr>
        <p:txBody>
          <a:bodyPr>
            <a:normAutofit fontScale="92500" lnSpcReduction="20000"/>
          </a:bodyPr>
          <a:lstStyle/>
          <a:p>
            <a:pPr marL="0" indent="0" algn="just">
              <a:buNone/>
            </a:pPr>
            <a:r>
              <a:rPr lang="en-US" sz="2000" dirty="0">
                <a:latin typeface="Gill Sans MT" panose="020B0502020104020203" pitchFamily="34" charset="0"/>
              </a:rPr>
              <a:t>Australopithecines dated back 3.6 million years BP were discovered in this site.</a:t>
            </a:r>
          </a:p>
          <a:p>
            <a:pPr marL="0" indent="0" algn="just">
              <a:buNone/>
            </a:pPr>
            <a:r>
              <a:rPr lang="en-US" sz="2000" b="1" dirty="0">
                <a:latin typeface="Gill Sans MT" panose="020B0502020104020203" pitchFamily="34" charset="0"/>
              </a:rPr>
              <a:t>6.</a:t>
            </a:r>
            <a:r>
              <a:rPr lang="en-US" sz="2000" dirty="0">
                <a:latin typeface="Gill Sans MT" panose="020B0502020104020203" pitchFamily="34" charset="0"/>
              </a:rPr>
              <a:t> </a:t>
            </a:r>
            <a:r>
              <a:rPr lang="en-US" sz="2000" b="1" dirty="0" err="1">
                <a:latin typeface="Gill Sans MT" panose="020B0502020104020203" pitchFamily="34" charset="0"/>
              </a:rPr>
              <a:t>Hadar</a:t>
            </a:r>
            <a:r>
              <a:rPr lang="en-US" sz="2000" b="1" dirty="0">
                <a:latin typeface="Gill Sans MT" panose="020B0502020104020203" pitchFamily="34" charset="0"/>
              </a:rPr>
              <a:t> in Afar</a:t>
            </a:r>
          </a:p>
          <a:p>
            <a:pPr marL="0" indent="0" algn="just">
              <a:buNone/>
            </a:pPr>
            <a:r>
              <a:rPr lang="en-US" sz="2000" dirty="0">
                <a:latin typeface="Gill Sans MT" panose="020B0502020104020203" pitchFamily="34" charset="0"/>
              </a:rPr>
              <a:t>Australopithecus </a:t>
            </a:r>
            <a:r>
              <a:rPr lang="en-US" sz="2000" dirty="0" err="1">
                <a:latin typeface="Gill Sans MT" panose="020B0502020104020203" pitchFamily="34" charset="0"/>
              </a:rPr>
              <a:t>afarnesis</a:t>
            </a:r>
            <a:r>
              <a:rPr lang="en-US" sz="2000" dirty="0">
                <a:latin typeface="Gill Sans MT" panose="020B0502020104020203" pitchFamily="34" charset="0"/>
              </a:rPr>
              <a:t> (Lucy/</a:t>
            </a:r>
            <a:r>
              <a:rPr lang="en-US" sz="2000" dirty="0" err="1">
                <a:latin typeface="Gill Sans MT" panose="020B0502020104020203" pitchFamily="34" charset="0"/>
              </a:rPr>
              <a:t>Dinkinesh</a:t>
            </a:r>
            <a:r>
              <a:rPr lang="en-US" sz="2000" dirty="0">
                <a:latin typeface="Gill Sans MT" panose="020B0502020104020203" pitchFamily="34" charset="0"/>
              </a:rPr>
              <a:t>, dated 3.18 million years BP) with 40% complete body parts, weight 30kg, height 1.07 meters and pelvis looks like bipedal female was discovered in this site in 1974.</a:t>
            </a:r>
          </a:p>
          <a:p>
            <a:pPr marL="0" indent="0" algn="just">
              <a:buNone/>
            </a:pPr>
            <a:r>
              <a:rPr lang="en-US" sz="2000" b="1" dirty="0">
                <a:latin typeface="Gill Sans MT" panose="020B0502020104020203" pitchFamily="34" charset="0"/>
              </a:rPr>
              <a:t>7</a:t>
            </a:r>
            <a:r>
              <a:rPr lang="en-US" sz="2000" dirty="0">
                <a:latin typeface="Gill Sans MT" panose="020B0502020104020203" pitchFamily="34" charset="0"/>
              </a:rPr>
              <a:t>. </a:t>
            </a:r>
            <a:r>
              <a:rPr lang="en-US" sz="2000" b="1" dirty="0" err="1">
                <a:latin typeface="Gill Sans MT" panose="020B0502020104020203" pitchFamily="34" charset="0"/>
              </a:rPr>
              <a:t>Dikika</a:t>
            </a:r>
            <a:r>
              <a:rPr lang="en-US" sz="2000" b="1" dirty="0">
                <a:latin typeface="Gill Sans MT" panose="020B0502020104020203" pitchFamily="34" charset="0"/>
              </a:rPr>
              <a:t>, Mille, Afar</a:t>
            </a:r>
          </a:p>
          <a:p>
            <a:pPr marL="0" indent="0" algn="just">
              <a:buNone/>
            </a:pPr>
            <a:r>
              <a:rPr lang="en-US" sz="2000" dirty="0">
                <a:latin typeface="Gill Sans MT" panose="020B0502020104020203" pitchFamily="34" charset="0"/>
              </a:rPr>
              <a:t>A three years old child’s fossil, Australopithecus </a:t>
            </a:r>
            <a:r>
              <a:rPr lang="en-US" sz="2000" dirty="0" err="1">
                <a:latin typeface="Gill Sans MT" panose="020B0502020104020203" pitchFamily="34" charset="0"/>
              </a:rPr>
              <a:t>afarensis</a:t>
            </a:r>
            <a:r>
              <a:rPr lang="en-US" sz="2000" dirty="0">
                <a:latin typeface="Gill Sans MT" panose="020B0502020104020203" pitchFamily="34" charset="0"/>
              </a:rPr>
              <a:t>, </a:t>
            </a:r>
            <a:r>
              <a:rPr lang="en-US" sz="2000" i="1" dirty="0" err="1">
                <a:latin typeface="Gill Sans MT" panose="020B0502020104020203" pitchFamily="34" charset="0"/>
              </a:rPr>
              <a:t>Selam</a:t>
            </a:r>
            <a:r>
              <a:rPr lang="en-US" sz="2000" dirty="0">
                <a:latin typeface="Gill Sans MT" panose="020B0502020104020203" pitchFamily="34" charset="0"/>
              </a:rPr>
              <a:t>, dated to 3.3 million years B.P was discovered in this place.</a:t>
            </a:r>
          </a:p>
          <a:p>
            <a:pPr marL="0" indent="0" algn="just">
              <a:buNone/>
            </a:pPr>
            <a:r>
              <a:rPr lang="en-US" sz="2000" b="1" dirty="0">
                <a:latin typeface="Gill Sans MT" panose="020B0502020104020203" pitchFamily="34" charset="0"/>
              </a:rPr>
              <a:t>8. The Lower </a:t>
            </a:r>
            <a:r>
              <a:rPr lang="en-US" sz="2000" b="1" dirty="0" err="1">
                <a:latin typeface="Gill Sans MT" panose="020B0502020104020203" pitchFamily="34" charset="0"/>
              </a:rPr>
              <a:t>Omo</a:t>
            </a:r>
            <a:r>
              <a:rPr lang="en-US" sz="2000" b="1" dirty="0">
                <a:latin typeface="Gill Sans MT" panose="020B0502020104020203" pitchFamily="34" charset="0"/>
              </a:rPr>
              <a:t> </a:t>
            </a:r>
          </a:p>
          <a:p>
            <a:pPr marL="0" indent="0" algn="just">
              <a:buNone/>
            </a:pPr>
            <a:r>
              <a:rPr lang="en-US" sz="2000" dirty="0">
                <a:latin typeface="Gill Sans MT" panose="020B0502020104020203" pitchFamily="34" charset="0"/>
              </a:rPr>
              <a:t>This site is noticeable for the genus Homo, known for the evolution and development connected with the human brain.</a:t>
            </a:r>
          </a:p>
          <a:p>
            <a:pPr marL="0" indent="0" algn="just">
              <a:buNone/>
            </a:pPr>
            <a:r>
              <a:rPr lang="en-US" sz="2000" dirty="0">
                <a:latin typeface="Gill Sans MT" panose="020B0502020104020203" pitchFamily="34" charset="0"/>
              </a:rPr>
              <a:t>Thus, a partial skull of a fossil known as Homo </a:t>
            </a:r>
            <a:r>
              <a:rPr lang="en-US" sz="2000" i="1" dirty="0" err="1">
                <a:latin typeface="Gill Sans MT" panose="020B0502020104020203" pitchFamily="34" charset="0"/>
              </a:rPr>
              <a:t>habilis</a:t>
            </a:r>
            <a:r>
              <a:rPr lang="en-US" sz="2000" i="1" dirty="0">
                <a:latin typeface="Gill Sans MT" panose="020B0502020104020203" pitchFamily="34" charset="0"/>
              </a:rPr>
              <a:t>,</a:t>
            </a:r>
            <a:r>
              <a:rPr lang="en-US" sz="2000" dirty="0">
                <a:latin typeface="Gill Sans MT" panose="020B0502020104020203" pitchFamily="34" charset="0"/>
              </a:rPr>
              <a:t> which is derived from Latin terms "Homo" (human being) and "</a:t>
            </a:r>
            <a:r>
              <a:rPr lang="en-US" sz="2000" i="1" dirty="0" err="1">
                <a:latin typeface="Gill Sans MT" panose="020B0502020104020203" pitchFamily="34" charset="0"/>
              </a:rPr>
              <a:t>Habilis</a:t>
            </a:r>
            <a:r>
              <a:rPr lang="en-US" sz="2000" dirty="0">
                <a:latin typeface="Gill Sans MT" panose="020B0502020104020203" pitchFamily="34" charset="0"/>
              </a:rPr>
              <a:t>" (skillful use of hands/ ability to use hands), dated 1.9 million years BP has been found in the Lower </a:t>
            </a:r>
            <a:r>
              <a:rPr lang="en-US" sz="2000" dirty="0" err="1">
                <a:latin typeface="Gill Sans MT" panose="020B0502020104020203" pitchFamily="34" charset="0"/>
              </a:rPr>
              <a:t>Omo</a:t>
            </a:r>
            <a:r>
              <a:rPr lang="en-US" sz="2000" dirty="0">
                <a:latin typeface="Gill Sans MT" panose="020B0502020104020203" pitchFamily="34" charset="0"/>
              </a:rPr>
              <a:t>.</a:t>
            </a:r>
          </a:p>
        </p:txBody>
      </p:sp>
      <p:sp>
        <p:nvSpPr>
          <p:cNvPr id="4" name="Slide Number Placeholder 3"/>
          <p:cNvSpPr>
            <a:spLocks noGrp="1"/>
          </p:cNvSpPr>
          <p:nvPr>
            <p:ph type="sldNum" sz="quarter" idx="12"/>
          </p:nvPr>
        </p:nvSpPr>
        <p:spPr/>
        <p:txBody>
          <a:bodyPr/>
          <a:lstStyle/>
          <a:p>
            <a:fld id="{678D178C-649E-4538-B594-8525D897E615}" type="slidenum">
              <a:rPr lang="en-US" smtClean="0"/>
              <a:pPr/>
              <a:t>22</a:t>
            </a:fld>
            <a:endParaRPr lang="en-US" dirty="0"/>
          </a:p>
        </p:txBody>
      </p:sp>
    </p:spTree>
    <p:extLst>
      <p:ext uri="{BB962C8B-B14F-4D97-AF65-F5344CB8AC3E}">
        <p14:creationId xmlns:p14="http://schemas.microsoft.com/office/powerpoint/2010/main" val="117987308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r>
              <a:rPr lang="en-US" sz="2400" b="1" dirty="0" err="1">
                <a:solidFill>
                  <a:srgbClr val="FF0000"/>
                </a:solidFill>
              </a:rPr>
              <a:t>Cont</a:t>
            </a:r>
            <a:r>
              <a:rPr lang="en-US" sz="2400" b="1" dirty="0">
                <a:solidFill>
                  <a:srgbClr val="FF0000"/>
                </a:solidFill>
              </a:rPr>
              <a:t>…</a:t>
            </a:r>
          </a:p>
        </p:txBody>
      </p:sp>
      <p:sp>
        <p:nvSpPr>
          <p:cNvPr id="3" name="Content Placeholder 2"/>
          <p:cNvSpPr>
            <a:spLocks noGrp="1"/>
          </p:cNvSpPr>
          <p:nvPr>
            <p:ph idx="1"/>
          </p:nvPr>
        </p:nvSpPr>
        <p:spPr>
          <a:xfrm>
            <a:off x="457200" y="990600"/>
            <a:ext cx="7772400" cy="5715000"/>
          </a:xfrm>
        </p:spPr>
        <p:txBody>
          <a:bodyPr>
            <a:normAutofit fontScale="92500" lnSpcReduction="20000"/>
          </a:bodyPr>
          <a:lstStyle/>
          <a:p>
            <a:pPr marL="0" indent="0" algn="just">
              <a:buNone/>
            </a:pPr>
            <a:r>
              <a:rPr lang="en-US" sz="2000" b="1" dirty="0">
                <a:latin typeface="Gill Sans MT" panose="020B0502020104020203" pitchFamily="34" charset="0"/>
              </a:rPr>
              <a:t>9. </a:t>
            </a:r>
            <a:r>
              <a:rPr lang="en-US" sz="2000" b="1" dirty="0" err="1">
                <a:latin typeface="Gill Sans MT" panose="020B0502020104020203" pitchFamily="34" charset="0"/>
              </a:rPr>
              <a:t>Melka</a:t>
            </a:r>
            <a:r>
              <a:rPr lang="en-US" sz="2000" b="1" dirty="0">
                <a:latin typeface="Gill Sans MT" panose="020B0502020104020203" pitchFamily="34" charset="0"/>
              </a:rPr>
              <a:t> </a:t>
            </a:r>
            <a:r>
              <a:rPr lang="en-US" sz="2000" b="1" dirty="0" err="1">
                <a:latin typeface="Gill Sans MT" panose="020B0502020104020203" pitchFamily="34" charset="0"/>
              </a:rPr>
              <a:t>Kunture</a:t>
            </a:r>
            <a:r>
              <a:rPr lang="en-US" sz="2000" b="1" dirty="0">
                <a:latin typeface="Gill Sans MT" panose="020B0502020104020203" pitchFamily="34" charset="0"/>
              </a:rPr>
              <a:t>, </a:t>
            </a:r>
            <a:r>
              <a:rPr lang="en-US" sz="2000" b="1" dirty="0" err="1">
                <a:latin typeface="Gill Sans MT" panose="020B0502020104020203" pitchFamily="34" charset="0"/>
              </a:rPr>
              <a:t>Konso</a:t>
            </a:r>
            <a:r>
              <a:rPr lang="en-US" sz="2000" b="1" dirty="0">
                <a:latin typeface="Gill Sans MT" panose="020B0502020104020203" pitchFamily="34" charset="0"/>
              </a:rPr>
              <a:t> </a:t>
            </a:r>
            <a:r>
              <a:rPr lang="en-US" sz="2000" b="1" dirty="0" err="1">
                <a:latin typeface="Gill Sans MT" panose="020B0502020104020203" pitchFamily="34" charset="0"/>
              </a:rPr>
              <a:t>Gardula</a:t>
            </a:r>
            <a:r>
              <a:rPr lang="en-US" sz="2000" b="1" dirty="0">
                <a:latin typeface="Gill Sans MT" panose="020B0502020104020203" pitchFamily="34" charset="0"/>
              </a:rPr>
              <a:t> and </a:t>
            </a:r>
            <a:r>
              <a:rPr lang="en-US" sz="2000" b="1" dirty="0" err="1">
                <a:latin typeface="Gill Sans MT" panose="020B0502020104020203" pitchFamily="34" charset="0"/>
              </a:rPr>
              <a:t>Gadeb</a:t>
            </a:r>
            <a:endParaRPr lang="en-US" sz="2000" b="1" dirty="0">
              <a:latin typeface="Gill Sans MT" panose="020B0502020104020203" pitchFamily="34" charset="0"/>
            </a:endParaRPr>
          </a:p>
          <a:p>
            <a:pPr algn="just">
              <a:buFont typeface="Wingdings" panose="05000000000000000000" pitchFamily="2" charset="2"/>
              <a:buChar char="ü"/>
            </a:pPr>
            <a:r>
              <a:rPr lang="en-US" sz="2000" dirty="0">
                <a:latin typeface="Gill Sans MT" panose="020B0502020104020203" pitchFamily="34" charset="0"/>
              </a:rPr>
              <a:t>A fossil named Homo erectus (walking upright, dated 1.6 million years B. P.) was discovered at this archaeological site.</a:t>
            </a:r>
          </a:p>
          <a:p>
            <a:pPr algn="just">
              <a:buFont typeface="Wingdings" panose="05000000000000000000" pitchFamily="2" charset="2"/>
              <a:buChar char="ü"/>
            </a:pPr>
            <a:r>
              <a:rPr lang="en-US" sz="2000" dirty="0">
                <a:latin typeface="Gill Sans MT" panose="020B0502020104020203" pitchFamily="34" charset="0"/>
              </a:rPr>
              <a:t>Homo erectus seems to have originated in Africa and then, spread out to the rest of the world.</a:t>
            </a:r>
          </a:p>
          <a:p>
            <a:pPr marL="0" indent="0" algn="just">
              <a:buNone/>
            </a:pPr>
            <a:r>
              <a:rPr lang="en-US" sz="2000" b="1" dirty="0">
                <a:latin typeface="Gill Sans MT" panose="020B0502020104020203" pitchFamily="34" charset="0"/>
              </a:rPr>
              <a:t>10.</a:t>
            </a:r>
            <a:r>
              <a:rPr lang="en-US" sz="2000" dirty="0">
                <a:latin typeface="Gill Sans MT" panose="020B0502020104020203" pitchFamily="34" charset="0"/>
              </a:rPr>
              <a:t>Middle Awash-was also a site of skeleton of Archaic Homo sapiens (knowledgeable human being, dated 400,000 years B.P.) ,and Homo sapiens </a:t>
            </a:r>
            <a:r>
              <a:rPr lang="en-US" sz="2000" dirty="0" err="1">
                <a:latin typeface="Gill Sans MT" panose="020B0502020104020203" pitchFamily="34" charset="0"/>
              </a:rPr>
              <a:t>idaltu</a:t>
            </a:r>
            <a:r>
              <a:rPr lang="en-US" sz="2000" dirty="0">
                <a:latin typeface="Gill Sans MT" panose="020B0502020104020203" pitchFamily="34" charset="0"/>
              </a:rPr>
              <a:t>. </a:t>
            </a:r>
          </a:p>
          <a:p>
            <a:pPr marL="0" indent="0" algn="just">
              <a:buNone/>
            </a:pPr>
            <a:r>
              <a:rPr lang="en-US" sz="2000" b="1" dirty="0">
                <a:latin typeface="Gill Sans MT" panose="020B0502020104020203" pitchFamily="34" charset="0"/>
              </a:rPr>
              <a:t>11.</a:t>
            </a:r>
            <a:r>
              <a:rPr lang="it-IT" sz="2000" dirty="0">
                <a:latin typeface="Gill Sans MT" panose="020B0502020104020203" pitchFamily="34" charset="0"/>
              </a:rPr>
              <a:t> Porc Epic near Dire Dawa and</a:t>
            </a:r>
            <a:r>
              <a:rPr lang="en-US" sz="2000" dirty="0">
                <a:latin typeface="Gill Sans MT" panose="020B0502020104020203" pitchFamily="34" charset="0"/>
              </a:rPr>
              <a:t> and </a:t>
            </a:r>
            <a:r>
              <a:rPr lang="en-US" sz="2000" dirty="0" err="1">
                <a:latin typeface="Gill Sans MT" panose="020B0502020104020203" pitchFamily="34" charset="0"/>
              </a:rPr>
              <a:t>Kibish</a:t>
            </a:r>
            <a:r>
              <a:rPr lang="en-US" sz="2000" dirty="0">
                <a:latin typeface="Gill Sans MT" panose="020B0502020104020203" pitchFamily="34" charset="0"/>
              </a:rPr>
              <a:t> around Lower </a:t>
            </a:r>
            <a:r>
              <a:rPr lang="en-US" sz="2000" dirty="0" err="1">
                <a:latin typeface="Gill Sans MT" panose="020B0502020104020203" pitchFamily="34" charset="0"/>
              </a:rPr>
              <a:t>Omo</a:t>
            </a:r>
            <a:r>
              <a:rPr lang="it-IT" sz="2000" dirty="0">
                <a:latin typeface="Gill Sans MT" panose="020B0502020104020203" pitchFamily="34" charset="0"/>
              </a:rPr>
              <a:t>–were also archaeological sites of</a:t>
            </a:r>
            <a:r>
              <a:rPr lang="en-US" sz="2000" dirty="0">
                <a:latin typeface="Gill Sans MT" panose="020B0502020104020203" pitchFamily="34" charset="0"/>
              </a:rPr>
              <a:t> fossils of Homo sapiens- sapiens.</a:t>
            </a:r>
          </a:p>
          <a:p>
            <a:pPr marL="0" indent="0" algn="just">
              <a:buNone/>
            </a:pPr>
            <a:r>
              <a:rPr lang="en-US" b="1" dirty="0">
                <a:solidFill>
                  <a:srgbClr val="FF0000"/>
                </a:solidFill>
                <a:latin typeface="Gill Sans MT" panose="020B0502020104020203" pitchFamily="34" charset="0"/>
              </a:rPr>
              <a:t>2.2 Cultural evolution</a:t>
            </a:r>
          </a:p>
          <a:p>
            <a:pPr algn="just">
              <a:buFont typeface="Wingdings" panose="05000000000000000000" pitchFamily="2" charset="2"/>
              <a:buChar char="ü"/>
            </a:pPr>
            <a:r>
              <a:rPr lang="en-US" sz="2000" dirty="0">
                <a:latin typeface="Gill Sans MT" panose="020B0502020104020203" pitchFamily="34" charset="0"/>
              </a:rPr>
              <a:t>It is the technological changes that brought socio-economic transformation on human life. It can be conventionally grouped into Stone Age, Bronze Age and Iron Age.</a:t>
            </a:r>
          </a:p>
          <a:p>
            <a:pPr algn="just">
              <a:buFont typeface="Wingdings" panose="05000000000000000000" pitchFamily="2" charset="2"/>
              <a:buChar char="ü"/>
            </a:pPr>
            <a:r>
              <a:rPr lang="en-US" sz="2000" dirty="0">
                <a:latin typeface="Gill Sans MT" panose="020B0502020104020203" pitchFamily="34" charset="0"/>
              </a:rPr>
              <a:t>Stone tools had been the first technologies to be developed by human beings.</a:t>
            </a:r>
          </a:p>
          <a:p>
            <a:pPr>
              <a:buFont typeface="Wingdings" panose="05000000000000000000" pitchFamily="2" charset="2"/>
              <a:buChar char="ü"/>
            </a:pPr>
            <a:endParaRPr lang="en-US" sz="2000" b="1" dirty="0"/>
          </a:p>
        </p:txBody>
      </p:sp>
      <p:sp>
        <p:nvSpPr>
          <p:cNvPr id="4" name="Slide Number Placeholder 3"/>
          <p:cNvSpPr>
            <a:spLocks noGrp="1"/>
          </p:cNvSpPr>
          <p:nvPr>
            <p:ph type="sldNum" sz="quarter" idx="12"/>
          </p:nvPr>
        </p:nvSpPr>
        <p:spPr/>
        <p:txBody>
          <a:bodyPr/>
          <a:lstStyle/>
          <a:p>
            <a:fld id="{678D178C-649E-4538-B594-8525D897E615}" type="slidenum">
              <a:rPr lang="en-US" smtClean="0"/>
              <a:pPr/>
              <a:t>23</a:t>
            </a:fld>
            <a:endParaRPr lang="en-US" dirty="0"/>
          </a:p>
        </p:txBody>
      </p:sp>
    </p:spTree>
    <p:extLst>
      <p:ext uri="{BB962C8B-B14F-4D97-AF65-F5344CB8AC3E}">
        <p14:creationId xmlns:p14="http://schemas.microsoft.com/office/powerpoint/2010/main" val="150042261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r>
              <a:rPr lang="en-US" sz="2400" dirty="0">
                <a:solidFill>
                  <a:srgbClr val="FF0000"/>
                </a:solidFill>
              </a:rPr>
              <a:t>Cont..</a:t>
            </a:r>
          </a:p>
        </p:txBody>
      </p:sp>
      <p:sp>
        <p:nvSpPr>
          <p:cNvPr id="3" name="Content Placeholder 2"/>
          <p:cNvSpPr>
            <a:spLocks noGrp="1"/>
          </p:cNvSpPr>
          <p:nvPr>
            <p:ph idx="1"/>
          </p:nvPr>
        </p:nvSpPr>
        <p:spPr>
          <a:xfrm>
            <a:off x="479121" y="1066800"/>
            <a:ext cx="8001000" cy="5407152"/>
          </a:xfrm>
        </p:spPr>
        <p:txBody>
          <a:bodyPr>
            <a:normAutofit fontScale="92500" lnSpcReduction="10000"/>
          </a:bodyPr>
          <a:lstStyle/>
          <a:p>
            <a:pPr marL="0" indent="0" algn="just">
              <a:buNone/>
            </a:pPr>
            <a:r>
              <a:rPr lang="en-US" sz="2000" b="1" dirty="0">
                <a:latin typeface="Gill Sans MT" panose="020B0502020104020203" pitchFamily="34" charset="0"/>
              </a:rPr>
              <a:t>Sub-periods/Divisions of Stone Age</a:t>
            </a:r>
          </a:p>
          <a:p>
            <a:pPr marL="0" indent="0" algn="just">
              <a:buNone/>
            </a:pPr>
            <a:r>
              <a:rPr lang="en-US" sz="2000" dirty="0">
                <a:latin typeface="Gill Sans MT" panose="020B0502020104020203" pitchFamily="34" charset="0"/>
              </a:rPr>
              <a:t>There are 3 sub-periods of Stone Age:</a:t>
            </a:r>
          </a:p>
          <a:p>
            <a:pPr marL="0" indent="0" algn="just">
              <a:buNone/>
            </a:pPr>
            <a:r>
              <a:rPr lang="en-US" sz="2000" dirty="0">
                <a:latin typeface="Gill Sans MT" panose="020B0502020104020203" pitchFamily="34" charset="0"/>
              </a:rPr>
              <a:t>1. </a:t>
            </a:r>
            <a:r>
              <a:rPr lang="en-US" sz="2000" b="1" dirty="0">
                <a:latin typeface="Gill Sans MT" panose="020B0502020104020203" pitchFamily="34" charset="0"/>
              </a:rPr>
              <a:t>The Paleolithic (Old Stone Age)</a:t>
            </a:r>
          </a:p>
          <a:p>
            <a:pPr algn="just">
              <a:buFont typeface="Wingdings" panose="05000000000000000000" pitchFamily="2" charset="2"/>
              <a:buChar char="ü"/>
            </a:pPr>
            <a:r>
              <a:rPr lang="en-US" sz="2000" dirty="0">
                <a:latin typeface="Gill Sans MT" panose="020B0502020104020203" pitchFamily="34" charset="0"/>
              </a:rPr>
              <a:t>Dated from 3.4 million to 11, 000 years B. P. That time was also a period when human beings </a:t>
            </a:r>
            <a:r>
              <a:rPr lang="en-US" sz="2000" b="1" dirty="0">
                <a:latin typeface="Gill Sans MT" panose="020B0502020104020203" pitchFamily="34" charset="0"/>
              </a:rPr>
              <a:t>developed language </a:t>
            </a:r>
            <a:r>
              <a:rPr lang="en-US" sz="2000" dirty="0">
                <a:latin typeface="Gill Sans MT" panose="020B0502020104020203" pitchFamily="34" charset="0"/>
              </a:rPr>
              <a:t>with </a:t>
            </a:r>
            <a:r>
              <a:rPr lang="en-US" sz="2000" b="1" dirty="0">
                <a:latin typeface="Gill Sans MT" panose="020B0502020104020203" pitchFamily="34" charset="0"/>
              </a:rPr>
              <a:t>shelter</a:t>
            </a:r>
            <a:r>
              <a:rPr lang="en-US" sz="2000" dirty="0">
                <a:latin typeface="Gill Sans MT" panose="020B0502020104020203" pitchFamily="34" charset="0"/>
              </a:rPr>
              <a:t> in cave using stone, bone, wood, furs, and skin materials to prepare </a:t>
            </a:r>
            <a:r>
              <a:rPr lang="en-US" sz="2000" b="1" dirty="0">
                <a:latin typeface="Gill Sans MT" panose="020B0502020104020203" pitchFamily="34" charset="0"/>
              </a:rPr>
              <a:t>food and clothing</a:t>
            </a:r>
            <a:r>
              <a:rPr lang="en-US" sz="2000" dirty="0">
                <a:latin typeface="Gill Sans MT" panose="020B0502020104020203" pitchFamily="34" charset="0"/>
              </a:rPr>
              <a:t>.</a:t>
            </a:r>
          </a:p>
          <a:p>
            <a:pPr algn="just">
              <a:buFont typeface="Wingdings" panose="05000000000000000000" pitchFamily="2" charset="2"/>
              <a:buChar char="ü"/>
            </a:pPr>
            <a:r>
              <a:rPr lang="en-US" sz="2000" dirty="0">
                <a:latin typeface="Gill Sans MT" panose="020B0502020104020203" pitchFamily="34" charset="0"/>
              </a:rPr>
              <a:t>It was also a period which had seen </a:t>
            </a:r>
            <a:r>
              <a:rPr lang="en-US" sz="2000" b="1" dirty="0">
                <a:latin typeface="Gill Sans MT" panose="020B0502020104020203" pitchFamily="34" charset="0"/>
              </a:rPr>
              <a:t>labor division  </a:t>
            </a:r>
            <a:r>
              <a:rPr lang="en-US" sz="2000" dirty="0">
                <a:latin typeface="Gill Sans MT" panose="020B0502020104020203" pitchFamily="34" charset="0"/>
              </a:rPr>
              <a:t>where </a:t>
            </a:r>
            <a:r>
              <a:rPr lang="en-US" sz="2000" b="1" dirty="0">
                <a:latin typeface="Gill Sans MT" panose="020B0502020104020203" pitchFamily="34" charset="0"/>
              </a:rPr>
              <a:t>males </a:t>
            </a:r>
            <a:r>
              <a:rPr lang="en-US" sz="2000" dirty="0">
                <a:latin typeface="Gill Sans MT" panose="020B0502020104020203" pitchFamily="34" charset="0"/>
              </a:rPr>
              <a:t>were identified as hunters and </a:t>
            </a:r>
            <a:r>
              <a:rPr lang="en-US" sz="2000" b="1" dirty="0">
                <a:latin typeface="Gill Sans MT" panose="020B0502020104020203" pitchFamily="34" charset="0"/>
              </a:rPr>
              <a:t>children and females </a:t>
            </a:r>
            <a:r>
              <a:rPr lang="en-US" sz="2000" dirty="0">
                <a:latin typeface="Gill Sans MT" panose="020B0502020104020203" pitchFamily="34" charset="0"/>
              </a:rPr>
              <a:t>as gatherers. </a:t>
            </a:r>
          </a:p>
          <a:p>
            <a:pPr marL="0" indent="0" algn="just">
              <a:buNone/>
            </a:pPr>
            <a:r>
              <a:rPr lang="en-US" sz="2000" b="1" dirty="0">
                <a:latin typeface="Gill Sans MT" panose="020B0502020104020203" pitchFamily="34" charset="0"/>
              </a:rPr>
              <a:t>2</a:t>
            </a:r>
            <a:r>
              <a:rPr lang="en-US" sz="2000" dirty="0">
                <a:latin typeface="Gill Sans MT" panose="020B0502020104020203" pitchFamily="34" charset="0"/>
              </a:rPr>
              <a:t>. </a:t>
            </a:r>
            <a:r>
              <a:rPr lang="en-US" sz="2000" b="1" dirty="0">
                <a:latin typeface="Gill Sans MT" panose="020B0502020104020203" pitchFamily="34" charset="0"/>
              </a:rPr>
              <a:t>Mesolithic (Middle Stone Age) </a:t>
            </a:r>
          </a:p>
          <a:p>
            <a:pPr marL="0" indent="0" algn="just">
              <a:buNone/>
            </a:pPr>
            <a:r>
              <a:rPr lang="en-US" sz="2000" dirty="0">
                <a:latin typeface="Gill Sans MT" panose="020B0502020104020203" pitchFamily="34" charset="0"/>
              </a:rPr>
              <a:t>Dated from 11, 000-10,000 B. P.</a:t>
            </a:r>
          </a:p>
          <a:p>
            <a:pPr marL="0" indent="0" algn="just">
              <a:buNone/>
            </a:pPr>
            <a:r>
              <a:rPr lang="en-US" sz="2000" dirty="0">
                <a:latin typeface="Gill Sans MT" panose="020B0502020104020203" pitchFamily="34" charset="0"/>
              </a:rPr>
              <a:t>It was a transition between the old stone age and the new stone age.</a:t>
            </a:r>
          </a:p>
          <a:p>
            <a:pPr marL="0" indent="0" algn="just">
              <a:buNone/>
            </a:pPr>
            <a:r>
              <a:rPr lang="en-US" sz="2000" b="1" dirty="0">
                <a:latin typeface="Gill Sans MT" panose="020B0502020104020203" pitchFamily="34" charset="0"/>
              </a:rPr>
              <a:t>3</a:t>
            </a:r>
            <a:r>
              <a:rPr lang="en-US" sz="2000" dirty="0">
                <a:latin typeface="Gill Sans MT" panose="020B0502020104020203" pitchFamily="34" charset="0"/>
              </a:rPr>
              <a:t>. </a:t>
            </a:r>
            <a:r>
              <a:rPr lang="en-US" sz="2000" b="1" dirty="0">
                <a:latin typeface="Gill Sans MT" panose="020B0502020104020203" pitchFamily="34" charset="0"/>
              </a:rPr>
              <a:t>Neolithic (New Stone Age) </a:t>
            </a:r>
          </a:p>
          <a:p>
            <a:pPr algn="just">
              <a:buFont typeface="Wingdings" panose="05000000000000000000" pitchFamily="2" charset="2"/>
              <a:buChar char="ü"/>
            </a:pPr>
            <a:r>
              <a:rPr lang="en-US" sz="2000" dirty="0">
                <a:latin typeface="Gill Sans MT" panose="020B0502020104020203" pitchFamily="34" charset="0"/>
              </a:rPr>
              <a:t>Dated from 10, 000-6, 000 B.P.</a:t>
            </a:r>
          </a:p>
          <a:p>
            <a:pPr marL="0" indent="0" algn="just">
              <a:buNone/>
            </a:pPr>
            <a:endParaRPr lang="en-US" sz="2000" dirty="0"/>
          </a:p>
        </p:txBody>
      </p:sp>
      <p:sp>
        <p:nvSpPr>
          <p:cNvPr id="4" name="Slide Number Placeholder 3"/>
          <p:cNvSpPr>
            <a:spLocks noGrp="1"/>
          </p:cNvSpPr>
          <p:nvPr>
            <p:ph type="sldNum" sz="quarter" idx="12"/>
          </p:nvPr>
        </p:nvSpPr>
        <p:spPr/>
        <p:txBody>
          <a:bodyPr/>
          <a:lstStyle/>
          <a:p>
            <a:fld id="{678D178C-649E-4538-B594-8525D897E615}" type="slidenum">
              <a:rPr lang="en-US" smtClean="0"/>
              <a:pPr/>
              <a:t>24</a:t>
            </a:fld>
            <a:endParaRPr lang="en-US" dirty="0"/>
          </a:p>
        </p:txBody>
      </p:sp>
    </p:spTree>
    <p:extLst>
      <p:ext uri="{BB962C8B-B14F-4D97-AF65-F5344CB8AC3E}">
        <p14:creationId xmlns:p14="http://schemas.microsoft.com/office/powerpoint/2010/main" val="4903630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solidFill>
                  <a:srgbClr val="FF0000"/>
                </a:solidFill>
              </a:rPr>
              <a:t>Cont..</a:t>
            </a:r>
          </a:p>
        </p:txBody>
      </p:sp>
      <p:sp>
        <p:nvSpPr>
          <p:cNvPr id="3" name="Content Placeholder 2"/>
          <p:cNvSpPr>
            <a:spLocks noGrp="1"/>
          </p:cNvSpPr>
          <p:nvPr>
            <p:ph idx="1"/>
          </p:nvPr>
        </p:nvSpPr>
        <p:spPr>
          <a:xfrm>
            <a:off x="457200" y="1066800"/>
            <a:ext cx="7671816" cy="5407152"/>
          </a:xfrm>
        </p:spPr>
        <p:txBody>
          <a:bodyPr>
            <a:normAutofit fontScale="92500" lnSpcReduction="10000"/>
          </a:bodyPr>
          <a:lstStyle/>
          <a:p>
            <a:pPr algn="just">
              <a:buFont typeface="Wingdings" panose="05000000000000000000" pitchFamily="2" charset="2"/>
              <a:buChar char="ü"/>
            </a:pPr>
            <a:r>
              <a:rPr lang="en-US" sz="2000" dirty="0">
                <a:latin typeface="Gill Sans MT" panose="020B0502020104020203" pitchFamily="34" charset="0"/>
              </a:rPr>
              <a:t>It was a period in which human beings began sedentary way of life/ settled-agricultural society</a:t>
            </a:r>
            <a:r>
              <a:rPr lang="en-US" dirty="0">
                <a:latin typeface="Gill Sans MT" panose="020B0502020104020203" pitchFamily="34" charset="0"/>
              </a:rPr>
              <a:t>.</a:t>
            </a:r>
          </a:p>
          <a:p>
            <a:pPr algn="just">
              <a:buFont typeface="Wingdings" panose="05000000000000000000" pitchFamily="2" charset="2"/>
              <a:buChar char="ü"/>
            </a:pPr>
            <a:r>
              <a:rPr lang="en-US" sz="2000" dirty="0">
                <a:latin typeface="Gill Sans MT" panose="020B0502020104020203" pitchFamily="34" charset="0"/>
              </a:rPr>
              <a:t>In that period human beings transformed its activities  from hunting and gathering to the domestication of plants and animals.  </a:t>
            </a:r>
          </a:p>
          <a:p>
            <a:pPr algn="just">
              <a:buFont typeface="Wingdings" panose="05000000000000000000" pitchFamily="2" charset="2"/>
              <a:buChar char="ü"/>
            </a:pPr>
            <a:r>
              <a:rPr lang="en-US" sz="2000" dirty="0">
                <a:latin typeface="Gill Sans MT" panose="020B0502020104020203" pitchFamily="34" charset="0"/>
              </a:rPr>
              <a:t>But the process of domestication took place independently in the various parts of the world. In Ethiopia and the Horn thus people began to cultivate crops like </a:t>
            </a:r>
            <a:r>
              <a:rPr lang="en-US" sz="2000" i="1" dirty="0" err="1">
                <a:latin typeface="Gill Sans MT" panose="020B0502020104020203" pitchFamily="34" charset="0"/>
              </a:rPr>
              <a:t>teff</a:t>
            </a:r>
            <a:r>
              <a:rPr lang="en-US" sz="2000" dirty="0">
                <a:latin typeface="Gill Sans MT" panose="020B0502020104020203" pitchFamily="34" charset="0"/>
              </a:rPr>
              <a:t> (</a:t>
            </a:r>
            <a:r>
              <a:rPr lang="en-US" sz="2000" i="1" dirty="0" err="1">
                <a:latin typeface="Gill Sans MT" panose="020B0502020104020203" pitchFamily="34" charset="0"/>
              </a:rPr>
              <a:t>Eragrotis</a:t>
            </a:r>
            <a:r>
              <a:rPr lang="en-US" sz="2000" i="1" dirty="0">
                <a:latin typeface="Gill Sans MT" panose="020B0502020104020203" pitchFamily="34" charset="0"/>
              </a:rPr>
              <a:t> </a:t>
            </a:r>
            <a:r>
              <a:rPr lang="en-US" sz="2000" i="1" dirty="0" err="1">
                <a:latin typeface="Gill Sans MT" panose="020B0502020104020203" pitchFamily="34" charset="0"/>
              </a:rPr>
              <a:t>teff</a:t>
            </a:r>
            <a:r>
              <a:rPr lang="en-US" sz="2000" dirty="0">
                <a:latin typeface="Gill Sans MT" panose="020B0502020104020203" pitchFamily="34" charset="0"/>
              </a:rPr>
              <a:t>), </a:t>
            </a:r>
            <a:r>
              <a:rPr lang="en-US" sz="2000" dirty="0" err="1">
                <a:latin typeface="Gill Sans MT" panose="020B0502020104020203" pitchFamily="34" charset="0"/>
              </a:rPr>
              <a:t>dagussa</a:t>
            </a:r>
            <a:r>
              <a:rPr lang="en-US" sz="2000" dirty="0">
                <a:latin typeface="Gill Sans MT" panose="020B0502020104020203" pitchFamily="34" charset="0"/>
              </a:rPr>
              <a:t> (</a:t>
            </a:r>
            <a:r>
              <a:rPr lang="en-US" sz="2000" i="1" dirty="0" err="1">
                <a:latin typeface="Gill Sans MT" panose="020B0502020104020203" pitchFamily="34" charset="0"/>
              </a:rPr>
              <a:t>Eleusine</a:t>
            </a:r>
            <a:r>
              <a:rPr lang="en-US" sz="2000" i="1" dirty="0">
                <a:latin typeface="Gill Sans MT" panose="020B0502020104020203" pitchFamily="34" charset="0"/>
              </a:rPr>
              <a:t> </a:t>
            </a:r>
            <a:r>
              <a:rPr lang="en-US" sz="2000" i="1" dirty="0" err="1">
                <a:latin typeface="Gill Sans MT" panose="020B0502020104020203" pitchFamily="34" charset="0"/>
              </a:rPr>
              <a:t>coracana</a:t>
            </a:r>
            <a:r>
              <a:rPr lang="en-US" sz="2000" dirty="0">
                <a:latin typeface="Gill Sans MT" panose="020B0502020104020203" pitchFamily="34" charset="0"/>
              </a:rPr>
              <a:t>), oil seeds like </a:t>
            </a:r>
            <a:r>
              <a:rPr lang="en-US" sz="2000" i="1" dirty="0" err="1">
                <a:latin typeface="Gill Sans MT" panose="020B0502020104020203" pitchFamily="34" charset="0"/>
              </a:rPr>
              <a:t>nug</a:t>
            </a:r>
            <a:r>
              <a:rPr lang="en-US" sz="2000" i="1" dirty="0">
                <a:latin typeface="Gill Sans MT" panose="020B0502020104020203" pitchFamily="34" charset="0"/>
              </a:rPr>
              <a:t>(</a:t>
            </a:r>
            <a:r>
              <a:rPr lang="en-US" sz="2000" i="1" dirty="0" err="1">
                <a:latin typeface="Gill Sans MT" panose="020B0502020104020203" pitchFamily="34" charset="0"/>
              </a:rPr>
              <a:t>Guzotia</a:t>
            </a:r>
            <a:r>
              <a:rPr lang="en-US" sz="2000" dirty="0">
                <a:latin typeface="Gill Sans MT" panose="020B0502020104020203" pitchFamily="34" charset="0"/>
              </a:rPr>
              <a:t> </a:t>
            </a:r>
            <a:r>
              <a:rPr lang="en-US" sz="2000" i="1" dirty="0" err="1">
                <a:latin typeface="Gill Sans MT" panose="020B0502020104020203" pitchFamily="34" charset="0"/>
              </a:rPr>
              <a:t>abyssinica</a:t>
            </a:r>
            <a:r>
              <a:rPr lang="en-US" sz="2000" dirty="0">
                <a:latin typeface="Gill Sans MT" panose="020B0502020104020203" pitchFamily="34" charset="0"/>
              </a:rPr>
              <a:t>) and plants  like </a:t>
            </a:r>
            <a:r>
              <a:rPr lang="en-US" sz="2000" i="1" dirty="0" err="1">
                <a:latin typeface="Gill Sans MT" panose="020B0502020104020203" pitchFamily="34" charset="0"/>
              </a:rPr>
              <a:t>enset</a:t>
            </a:r>
            <a:r>
              <a:rPr lang="en-US" sz="2000" dirty="0">
                <a:latin typeface="Gill Sans MT" panose="020B0502020104020203" pitchFamily="34" charset="0"/>
              </a:rPr>
              <a:t> (</a:t>
            </a:r>
            <a:r>
              <a:rPr lang="en-US" sz="2000" i="1" dirty="0" err="1">
                <a:latin typeface="Gill Sans MT" panose="020B0502020104020203" pitchFamily="34" charset="0"/>
              </a:rPr>
              <a:t>Ensete</a:t>
            </a:r>
            <a:r>
              <a:rPr lang="en-US" sz="2000" i="1" dirty="0">
                <a:latin typeface="Gill Sans MT" panose="020B0502020104020203" pitchFamily="34" charset="0"/>
              </a:rPr>
              <a:t> </a:t>
            </a:r>
            <a:r>
              <a:rPr lang="en-US" sz="2000" i="1" dirty="0" err="1">
                <a:latin typeface="Gill Sans MT" panose="020B0502020104020203" pitchFamily="34" charset="0"/>
              </a:rPr>
              <a:t>ventricosum</a:t>
            </a:r>
            <a:r>
              <a:rPr lang="en-US" sz="2000" dirty="0">
                <a:latin typeface="Gill Sans MT" panose="020B0502020104020203" pitchFamily="34" charset="0"/>
              </a:rPr>
              <a:t>).</a:t>
            </a:r>
          </a:p>
          <a:p>
            <a:pPr algn="just">
              <a:buFont typeface="Wingdings" panose="05000000000000000000" pitchFamily="2" charset="2"/>
              <a:buChar char="ü"/>
            </a:pPr>
            <a:r>
              <a:rPr lang="en-US" sz="2000" dirty="0">
                <a:latin typeface="Gill Sans MT" panose="020B0502020104020203" pitchFamily="34" charset="0"/>
              </a:rPr>
              <a:t>Likewise, Ethiopia and the Horn was one of the regions where domestication of animals like cattle and use of stone tools (e.g. in </a:t>
            </a:r>
            <a:r>
              <a:rPr lang="en-US" sz="2000" dirty="0" err="1">
                <a:latin typeface="Gill Sans MT" panose="020B0502020104020203" pitchFamily="34" charset="0"/>
              </a:rPr>
              <a:t>Emba-Fakeda</a:t>
            </a:r>
            <a:r>
              <a:rPr lang="en-US" sz="2000" dirty="0">
                <a:latin typeface="Gill Sans MT" panose="020B0502020104020203" pitchFamily="34" charset="0"/>
              </a:rPr>
              <a:t> around </a:t>
            </a:r>
            <a:r>
              <a:rPr lang="en-US" sz="2000" dirty="0" err="1">
                <a:latin typeface="Gill Sans MT" panose="020B0502020104020203" pitchFamily="34" charset="0"/>
              </a:rPr>
              <a:t>Adigrat</a:t>
            </a:r>
            <a:r>
              <a:rPr lang="en-US" sz="2000" dirty="0">
                <a:latin typeface="Gill Sans MT" panose="020B0502020104020203" pitchFamily="34" charset="0"/>
              </a:rPr>
              <a:t> in </a:t>
            </a:r>
            <a:r>
              <a:rPr lang="en-US" sz="2000" dirty="0" err="1">
                <a:latin typeface="Gill Sans MT" panose="020B0502020104020203" pitchFamily="34" charset="0"/>
              </a:rPr>
              <a:t>Tigray</a:t>
            </a:r>
            <a:r>
              <a:rPr lang="en-US" sz="2000" dirty="0">
                <a:latin typeface="Gill Sans MT" panose="020B0502020104020203" pitchFamily="34" charset="0"/>
              </a:rPr>
              <a:t> as well as </a:t>
            </a:r>
            <a:r>
              <a:rPr lang="en-US" sz="2000" dirty="0" err="1">
                <a:latin typeface="Gill Sans MT" panose="020B0502020104020203" pitchFamily="34" charset="0"/>
              </a:rPr>
              <a:t>Aqordat</a:t>
            </a:r>
            <a:r>
              <a:rPr lang="en-US" sz="2000" dirty="0">
                <a:latin typeface="Gill Sans MT" panose="020B0502020104020203" pitchFamily="34" charset="0"/>
              </a:rPr>
              <a:t> and </a:t>
            </a:r>
            <a:r>
              <a:rPr lang="en-US" sz="2000" dirty="0" err="1">
                <a:latin typeface="Gill Sans MT" panose="020B0502020104020203" pitchFamily="34" charset="0"/>
              </a:rPr>
              <a:t>Barentu</a:t>
            </a:r>
            <a:r>
              <a:rPr lang="en-US" sz="2000" dirty="0">
                <a:latin typeface="Gill Sans MT" panose="020B0502020104020203" pitchFamily="34" charset="0"/>
              </a:rPr>
              <a:t> in Eritrea) took place.</a:t>
            </a:r>
          </a:p>
          <a:p>
            <a:pPr algn="just">
              <a:buFont typeface="Wingdings" panose="05000000000000000000" pitchFamily="2" charset="2"/>
              <a:buChar char="ü"/>
            </a:pPr>
            <a:r>
              <a:rPr lang="en-US" sz="2000" dirty="0">
                <a:latin typeface="Gill Sans MT" panose="020B0502020104020203" pitchFamily="34" charset="0"/>
              </a:rPr>
              <a:t>Sites of domestication of animals like cattle in Ethiopia were: </a:t>
            </a:r>
            <a:r>
              <a:rPr lang="en-US" sz="2000" dirty="0" err="1">
                <a:latin typeface="Gill Sans MT" panose="020B0502020104020203" pitchFamily="34" charset="0"/>
              </a:rPr>
              <a:t>Laga</a:t>
            </a:r>
            <a:r>
              <a:rPr lang="en-US" sz="2000" dirty="0">
                <a:latin typeface="Gill Sans MT" panose="020B0502020104020203" pitchFamily="34" charset="0"/>
              </a:rPr>
              <a:t> </a:t>
            </a:r>
            <a:r>
              <a:rPr lang="en-US" sz="2000" dirty="0" err="1">
                <a:latin typeface="Gill Sans MT" panose="020B0502020104020203" pitchFamily="34" charset="0"/>
              </a:rPr>
              <a:t>Oda</a:t>
            </a:r>
            <a:r>
              <a:rPr lang="en-US" sz="2000" dirty="0">
                <a:latin typeface="Gill Sans MT" panose="020B0502020104020203" pitchFamily="34" charset="0"/>
              </a:rPr>
              <a:t> rock shelter near </a:t>
            </a:r>
            <a:r>
              <a:rPr lang="en-US" sz="2000" dirty="0" err="1">
                <a:latin typeface="Gill Sans MT" panose="020B0502020104020203" pitchFamily="34" charset="0"/>
              </a:rPr>
              <a:t>Charchar</a:t>
            </a:r>
            <a:r>
              <a:rPr lang="en-US" sz="2000" dirty="0">
                <a:latin typeface="Gill Sans MT" panose="020B0502020104020203" pitchFamily="34" charset="0"/>
              </a:rPr>
              <a:t>, </a:t>
            </a:r>
            <a:r>
              <a:rPr lang="en-US" sz="2000" dirty="0" err="1">
                <a:latin typeface="Gill Sans MT" panose="020B0502020104020203" pitchFamily="34" charset="0"/>
              </a:rPr>
              <a:t>Lalibela</a:t>
            </a:r>
            <a:r>
              <a:rPr lang="en-US" sz="2000" dirty="0">
                <a:latin typeface="Gill Sans MT" panose="020B0502020104020203" pitchFamily="34" charset="0"/>
              </a:rPr>
              <a:t> Cave and Lake </a:t>
            </a:r>
            <a:r>
              <a:rPr lang="en-US" sz="2000" dirty="0" err="1">
                <a:latin typeface="Gill Sans MT" panose="020B0502020104020203" pitchFamily="34" charset="0"/>
              </a:rPr>
              <a:t>Basaqa</a:t>
            </a:r>
            <a:r>
              <a:rPr lang="en-US" sz="2000" dirty="0">
                <a:latin typeface="Gill Sans MT" panose="020B0502020104020203" pitchFamily="34" charset="0"/>
              </a:rPr>
              <a:t> near </a:t>
            </a:r>
            <a:r>
              <a:rPr lang="en-US" sz="2000" dirty="0" err="1">
                <a:latin typeface="Gill Sans MT" panose="020B0502020104020203" pitchFamily="34" charset="0"/>
              </a:rPr>
              <a:t>Matahara</a:t>
            </a:r>
            <a:r>
              <a:rPr lang="en-US" sz="2000" dirty="0">
                <a:latin typeface="Gill Sans MT" panose="020B0502020104020203" pitchFamily="34" charset="0"/>
              </a:rPr>
              <a:t>. </a:t>
            </a:r>
          </a:p>
        </p:txBody>
      </p:sp>
      <p:sp>
        <p:nvSpPr>
          <p:cNvPr id="4" name="Slide Number Placeholder 3"/>
          <p:cNvSpPr>
            <a:spLocks noGrp="1"/>
          </p:cNvSpPr>
          <p:nvPr>
            <p:ph type="sldNum" sz="quarter" idx="12"/>
          </p:nvPr>
        </p:nvSpPr>
        <p:spPr/>
        <p:txBody>
          <a:bodyPr/>
          <a:lstStyle/>
          <a:p>
            <a:fld id="{678D178C-649E-4538-B594-8525D897E615}" type="slidenum">
              <a:rPr lang="en-US" smtClean="0"/>
              <a:pPr/>
              <a:t>25</a:t>
            </a:fld>
            <a:endParaRPr lang="en-US" dirty="0"/>
          </a:p>
        </p:txBody>
      </p:sp>
    </p:spTree>
    <p:extLst>
      <p:ext uri="{BB962C8B-B14F-4D97-AF65-F5344CB8AC3E}">
        <p14:creationId xmlns:p14="http://schemas.microsoft.com/office/powerpoint/2010/main" val="257396876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sz="2400" b="1" dirty="0" err="1">
                <a:solidFill>
                  <a:srgbClr val="FF0000"/>
                </a:solidFill>
              </a:rPr>
              <a:t>Cont</a:t>
            </a:r>
            <a:r>
              <a:rPr lang="en-US" sz="2400" b="1" dirty="0">
                <a:solidFill>
                  <a:srgbClr val="FF0000"/>
                </a:solidFill>
              </a:rPr>
              <a:t>…</a:t>
            </a:r>
          </a:p>
        </p:txBody>
      </p:sp>
      <p:sp>
        <p:nvSpPr>
          <p:cNvPr id="3" name="Content Placeholder 2"/>
          <p:cNvSpPr>
            <a:spLocks noGrp="1"/>
          </p:cNvSpPr>
          <p:nvPr>
            <p:ph idx="1"/>
          </p:nvPr>
        </p:nvSpPr>
        <p:spPr>
          <a:xfrm>
            <a:off x="457200" y="1066800"/>
            <a:ext cx="7772400" cy="5407152"/>
          </a:xfrm>
        </p:spPr>
        <p:txBody>
          <a:bodyPr>
            <a:normAutofit fontScale="77500" lnSpcReduction="20000"/>
          </a:bodyPr>
          <a:lstStyle/>
          <a:p>
            <a:pPr marL="0" indent="0" algn="just">
              <a:buNone/>
            </a:pPr>
            <a:r>
              <a:rPr lang="en-US" sz="2000" b="1" dirty="0">
                <a:solidFill>
                  <a:srgbClr val="FF0000"/>
                </a:solidFill>
              </a:rPr>
              <a:t>2.3. The Peopling of the Region</a:t>
            </a:r>
          </a:p>
          <a:p>
            <a:pPr marL="0" indent="0" algn="just">
              <a:buNone/>
            </a:pPr>
            <a:r>
              <a:rPr lang="en-US" sz="2000" b="1" dirty="0">
                <a:solidFill>
                  <a:srgbClr val="FF0000"/>
                </a:solidFill>
              </a:rPr>
              <a:t>Languages and Linguistic Processes</a:t>
            </a:r>
          </a:p>
          <a:p>
            <a:pPr algn="just">
              <a:buFont typeface="Wingdings" panose="05000000000000000000" pitchFamily="2" charset="2"/>
              <a:buChar char="ü"/>
            </a:pPr>
            <a:r>
              <a:rPr lang="en-US" sz="2000" dirty="0"/>
              <a:t>Ethiopia and the Horn in general is marked by ethnic and linguistic diversity accounting for about 90 languages.</a:t>
            </a:r>
          </a:p>
          <a:p>
            <a:pPr marL="0" indent="0" algn="just">
              <a:buNone/>
            </a:pPr>
            <a:r>
              <a:rPr lang="en-US" sz="2000" b="1" dirty="0">
                <a:solidFill>
                  <a:srgbClr val="FF0000"/>
                </a:solidFill>
              </a:rPr>
              <a:t>Classification of languages in the region</a:t>
            </a:r>
          </a:p>
          <a:p>
            <a:pPr algn="just">
              <a:buFont typeface="Wingdings" panose="05000000000000000000" pitchFamily="2" charset="2"/>
              <a:buChar char="ü"/>
            </a:pPr>
            <a:r>
              <a:rPr lang="en-US" sz="2000" dirty="0"/>
              <a:t>The languages of the region are classified into two super families and many families.</a:t>
            </a:r>
          </a:p>
          <a:p>
            <a:pPr algn="just">
              <a:buFont typeface="Wingdings" panose="05000000000000000000" pitchFamily="2" charset="2"/>
              <a:buChar char="ü"/>
            </a:pPr>
            <a:r>
              <a:rPr lang="en-US" sz="2000" dirty="0"/>
              <a:t>The two super families are </a:t>
            </a:r>
            <a:r>
              <a:rPr lang="en-US" sz="2000" b="1" dirty="0"/>
              <a:t>Afro-Asiatic and Nilo-Saharan</a:t>
            </a:r>
            <a:r>
              <a:rPr lang="en-US" sz="2000" dirty="0"/>
              <a:t>.</a:t>
            </a:r>
          </a:p>
          <a:p>
            <a:pPr algn="just">
              <a:buFont typeface="Wingdings" panose="05000000000000000000" pitchFamily="2" charset="2"/>
              <a:buChar char="q"/>
            </a:pPr>
            <a:r>
              <a:rPr lang="en-US" sz="2000" dirty="0"/>
              <a:t>Afro-Asiatic super family is sub-divided into the following families. These are </a:t>
            </a:r>
          </a:p>
          <a:p>
            <a:pPr marL="0" indent="0" algn="just">
              <a:buNone/>
            </a:pPr>
            <a:r>
              <a:rPr lang="en-US" sz="2000" b="1" dirty="0"/>
              <a:t>A) Cushitic- </a:t>
            </a:r>
            <a:r>
              <a:rPr lang="en-US" sz="2000" dirty="0"/>
              <a:t>Grouped into four  branches</a:t>
            </a:r>
          </a:p>
          <a:p>
            <a:pPr algn="just">
              <a:buFont typeface="Courier New" panose="02070309020205020404" pitchFamily="49" charset="0"/>
              <a:buChar char="o"/>
            </a:pPr>
            <a:r>
              <a:rPr lang="en-US" sz="2000" b="1" dirty="0"/>
              <a:t>Northern Cushitic </a:t>
            </a:r>
            <a:r>
              <a:rPr lang="en-US" sz="2000" dirty="0"/>
              <a:t>: is represented by </a:t>
            </a:r>
            <a:r>
              <a:rPr lang="en-US" sz="2000" dirty="0" err="1"/>
              <a:t>Beja</a:t>
            </a:r>
            <a:r>
              <a:rPr lang="en-US" sz="2000" dirty="0"/>
              <a:t>, spoken in northwestern Eritrea bordering the Sudan.</a:t>
            </a:r>
          </a:p>
          <a:p>
            <a:pPr algn="just">
              <a:buFont typeface="Courier New" panose="02070309020205020404" pitchFamily="49" charset="0"/>
              <a:buChar char="o"/>
            </a:pPr>
            <a:r>
              <a:rPr lang="en-US" sz="2100" b="1" dirty="0"/>
              <a:t>Central Cushitic</a:t>
            </a:r>
            <a:r>
              <a:rPr lang="en-US" sz="2000" dirty="0"/>
              <a:t>: </a:t>
            </a:r>
            <a:r>
              <a:rPr lang="en-US" sz="2000" dirty="0" err="1"/>
              <a:t>Agaw</a:t>
            </a:r>
            <a:r>
              <a:rPr lang="en-US" sz="2000" dirty="0"/>
              <a:t> includes </a:t>
            </a:r>
            <a:r>
              <a:rPr lang="en-US" sz="2000" dirty="0" err="1"/>
              <a:t>Awign</a:t>
            </a:r>
            <a:r>
              <a:rPr lang="en-US" sz="2000" dirty="0"/>
              <a:t>, </a:t>
            </a:r>
            <a:r>
              <a:rPr lang="en-US" sz="2000" dirty="0" err="1"/>
              <a:t>Kunfel</a:t>
            </a:r>
            <a:r>
              <a:rPr lang="en-US" sz="2000" dirty="0"/>
              <a:t>, </a:t>
            </a:r>
            <a:r>
              <a:rPr lang="en-US" sz="2000" dirty="0" err="1"/>
              <a:t>Qimant</a:t>
            </a:r>
            <a:r>
              <a:rPr lang="en-US" sz="2000" dirty="0"/>
              <a:t>, </a:t>
            </a:r>
            <a:r>
              <a:rPr lang="en-US" sz="2000" dirty="0" err="1"/>
              <a:t>Hemtanga</a:t>
            </a:r>
            <a:r>
              <a:rPr lang="en-US" sz="2000" dirty="0"/>
              <a:t> and </a:t>
            </a:r>
            <a:r>
              <a:rPr lang="en-US" sz="2000" dirty="0" err="1"/>
              <a:t>Bilen</a:t>
            </a:r>
            <a:r>
              <a:rPr lang="en-US" sz="2000" dirty="0"/>
              <a:t>.</a:t>
            </a:r>
          </a:p>
          <a:p>
            <a:pPr algn="just">
              <a:buFont typeface="Courier New" panose="02070309020205020404" pitchFamily="49" charset="0"/>
              <a:buChar char="o"/>
            </a:pPr>
            <a:r>
              <a:rPr lang="en-US" sz="2100" b="1" dirty="0"/>
              <a:t>Eastern Cushitic : </a:t>
            </a:r>
            <a:r>
              <a:rPr lang="en-US" sz="2000" dirty="0"/>
              <a:t>This includes  </a:t>
            </a:r>
            <a:r>
              <a:rPr lang="en-US" sz="2000" dirty="0" err="1"/>
              <a:t>Oromiffa</a:t>
            </a:r>
            <a:r>
              <a:rPr lang="en-US" sz="2000" dirty="0"/>
              <a:t>, </a:t>
            </a:r>
            <a:r>
              <a:rPr lang="en-US" sz="2000" dirty="0" err="1"/>
              <a:t>Sidama</a:t>
            </a:r>
            <a:r>
              <a:rPr lang="en-US" sz="2000" dirty="0"/>
              <a:t>, Somali,  Afar, Ale, Arbore, </a:t>
            </a:r>
            <a:r>
              <a:rPr lang="en-US" sz="2000" dirty="0" err="1"/>
              <a:t>Baiso</a:t>
            </a:r>
            <a:r>
              <a:rPr lang="en-US" sz="2000" dirty="0"/>
              <a:t>, </a:t>
            </a:r>
            <a:r>
              <a:rPr lang="en-US" sz="2000" dirty="0" err="1"/>
              <a:t>Burji</a:t>
            </a:r>
            <a:r>
              <a:rPr lang="en-US" sz="2000" dirty="0"/>
              <a:t>, </a:t>
            </a:r>
            <a:r>
              <a:rPr lang="en-US" sz="2000" dirty="0" err="1"/>
              <a:t>Darashe</a:t>
            </a:r>
            <a:r>
              <a:rPr lang="en-US" sz="2000" dirty="0"/>
              <a:t>, </a:t>
            </a:r>
            <a:r>
              <a:rPr lang="en-US" sz="2000" dirty="0" err="1"/>
              <a:t>Dasanech</a:t>
            </a:r>
            <a:r>
              <a:rPr lang="en-US" sz="2000" dirty="0"/>
              <a:t>, </a:t>
            </a:r>
            <a:r>
              <a:rPr lang="en-US" sz="2000" dirty="0" err="1"/>
              <a:t>Gedeo</a:t>
            </a:r>
            <a:r>
              <a:rPr lang="en-US" sz="2000" dirty="0"/>
              <a:t>, </a:t>
            </a:r>
            <a:r>
              <a:rPr lang="en-US" sz="2000" dirty="0" err="1"/>
              <a:t>Hadiya</a:t>
            </a:r>
            <a:r>
              <a:rPr lang="en-US" sz="2000" dirty="0"/>
              <a:t>, </a:t>
            </a:r>
            <a:r>
              <a:rPr lang="en-US" sz="2000" dirty="0" err="1"/>
              <a:t>Halaba</a:t>
            </a:r>
            <a:r>
              <a:rPr lang="en-US" sz="2000" dirty="0"/>
              <a:t>, </a:t>
            </a:r>
            <a:r>
              <a:rPr lang="en-US" sz="2000" dirty="0" err="1"/>
              <a:t>Kambata</a:t>
            </a:r>
            <a:r>
              <a:rPr lang="en-US" sz="2000" dirty="0"/>
              <a:t>, </a:t>
            </a:r>
            <a:r>
              <a:rPr lang="en-US" sz="2000" dirty="0" err="1"/>
              <a:t>Konso</a:t>
            </a:r>
            <a:r>
              <a:rPr lang="en-US" sz="2000" dirty="0"/>
              <a:t>, Libido, </a:t>
            </a:r>
            <a:r>
              <a:rPr lang="en-US" sz="2000" dirty="0" err="1"/>
              <a:t>Mosiye</a:t>
            </a:r>
            <a:r>
              <a:rPr lang="en-US" sz="2000" dirty="0"/>
              <a:t>, </a:t>
            </a:r>
            <a:r>
              <a:rPr lang="en-US" sz="2000" dirty="0" err="1"/>
              <a:t>Saho</a:t>
            </a:r>
            <a:r>
              <a:rPr lang="en-US" sz="2000" dirty="0"/>
              <a:t>, </a:t>
            </a:r>
            <a:r>
              <a:rPr lang="en-US" sz="2000" dirty="0" err="1"/>
              <a:t>Tambaro</a:t>
            </a:r>
            <a:r>
              <a:rPr lang="en-US" sz="2000" dirty="0"/>
              <a:t>, </a:t>
            </a:r>
            <a:r>
              <a:rPr lang="en-US" sz="2000" dirty="0" err="1"/>
              <a:t>Tsemai</a:t>
            </a:r>
            <a:r>
              <a:rPr lang="en-US" sz="2000" dirty="0"/>
              <a:t>, etc.  </a:t>
            </a:r>
          </a:p>
          <a:p>
            <a:pPr algn="just">
              <a:buFont typeface="Courier New" panose="02070309020205020404" pitchFamily="49" charset="0"/>
              <a:buChar char="o"/>
            </a:pPr>
            <a:r>
              <a:rPr lang="en-US" sz="2100" b="1" dirty="0"/>
              <a:t>Southern Cushitic</a:t>
            </a:r>
            <a:r>
              <a:rPr lang="en-US" sz="2100" dirty="0"/>
              <a:t> </a:t>
            </a:r>
            <a:r>
              <a:rPr lang="en-US" sz="2000" dirty="0"/>
              <a:t>: Represented by </a:t>
            </a:r>
            <a:r>
              <a:rPr lang="en-US" sz="2000" dirty="0" err="1"/>
              <a:t>Dhalo</a:t>
            </a:r>
            <a:r>
              <a:rPr lang="en-US" sz="2000" dirty="0"/>
              <a:t> in Kenya and </a:t>
            </a:r>
            <a:r>
              <a:rPr lang="en-US" sz="2000" dirty="0" err="1"/>
              <a:t>Nbugua</a:t>
            </a:r>
            <a:r>
              <a:rPr lang="en-US" sz="2000" dirty="0"/>
              <a:t> in Tanzania.</a:t>
            </a:r>
          </a:p>
        </p:txBody>
      </p:sp>
      <p:sp>
        <p:nvSpPr>
          <p:cNvPr id="4" name="Slide Number Placeholder 3"/>
          <p:cNvSpPr>
            <a:spLocks noGrp="1"/>
          </p:cNvSpPr>
          <p:nvPr>
            <p:ph type="sldNum" sz="quarter" idx="12"/>
          </p:nvPr>
        </p:nvSpPr>
        <p:spPr/>
        <p:txBody>
          <a:bodyPr/>
          <a:lstStyle/>
          <a:p>
            <a:fld id="{678D178C-649E-4538-B594-8525D897E615}" type="slidenum">
              <a:rPr lang="en-US" smtClean="0"/>
              <a:pPr/>
              <a:t>26</a:t>
            </a:fld>
            <a:endParaRPr lang="en-US" dirty="0"/>
          </a:p>
        </p:txBody>
      </p:sp>
    </p:spTree>
    <p:extLst>
      <p:ext uri="{BB962C8B-B14F-4D97-AF65-F5344CB8AC3E}">
        <p14:creationId xmlns:p14="http://schemas.microsoft.com/office/powerpoint/2010/main" val="93271913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err="1">
                <a:solidFill>
                  <a:srgbClr val="FF0000"/>
                </a:solidFill>
              </a:rPr>
              <a:t>Cont</a:t>
            </a:r>
            <a:r>
              <a:rPr lang="en-US" dirty="0">
                <a:solidFill>
                  <a:srgbClr val="FF0000"/>
                </a:solidFill>
              </a:rPr>
              <a:t>…</a:t>
            </a:r>
          </a:p>
        </p:txBody>
      </p:sp>
      <p:sp>
        <p:nvSpPr>
          <p:cNvPr id="3" name="Content Placeholder 2"/>
          <p:cNvSpPr>
            <a:spLocks noGrp="1"/>
          </p:cNvSpPr>
          <p:nvPr>
            <p:ph idx="1"/>
          </p:nvPr>
        </p:nvSpPr>
        <p:spPr>
          <a:xfrm>
            <a:off x="405384" y="990600"/>
            <a:ext cx="8129016" cy="5638800"/>
          </a:xfrm>
        </p:spPr>
        <p:txBody>
          <a:bodyPr>
            <a:normAutofit fontScale="92500" lnSpcReduction="20000"/>
          </a:bodyPr>
          <a:lstStyle/>
          <a:p>
            <a:pPr marL="0" indent="0" algn="just">
              <a:buNone/>
            </a:pPr>
            <a:r>
              <a:rPr lang="en-US" sz="2000" dirty="0">
                <a:latin typeface="Gill Sans MT" panose="020B0502020104020203" pitchFamily="34" charset="0"/>
              </a:rPr>
              <a:t>B) </a:t>
            </a:r>
            <a:r>
              <a:rPr lang="en-US" sz="2000" b="1" dirty="0">
                <a:latin typeface="Gill Sans MT" panose="020B0502020104020203" pitchFamily="34" charset="0"/>
              </a:rPr>
              <a:t>Semitic</a:t>
            </a:r>
            <a:r>
              <a:rPr lang="en-US" sz="2000" dirty="0">
                <a:latin typeface="Gill Sans MT" panose="020B0502020104020203" pitchFamily="34" charset="0"/>
              </a:rPr>
              <a:t>: </a:t>
            </a:r>
          </a:p>
          <a:p>
            <a:pPr algn="just">
              <a:buFont typeface="Wingdings" panose="05000000000000000000" pitchFamily="2" charset="2"/>
              <a:buChar char="ü"/>
            </a:pPr>
            <a:r>
              <a:rPr lang="en-US" sz="2000" dirty="0">
                <a:latin typeface="Gill Sans MT" panose="020B0502020104020203" pitchFamily="34" charset="0"/>
              </a:rPr>
              <a:t>It is divided into two: </a:t>
            </a:r>
          </a:p>
          <a:p>
            <a:pPr algn="just">
              <a:buFont typeface="Courier New" panose="02070309020205020404" pitchFamily="49" charset="0"/>
              <a:buChar char="o"/>
            </a:pPr>
            <a:r>
              <a:rPr lang="en-US" sz="2000" b="1" dirty="0">
                <a:latin typeface="Gill Sans MT" panose="020B0502020104020203" pitchFamily="34" charset="0"/>
              </a:rPr>
              <a:t>North Semitic</a:t>
            </a:r>
            <a:r>
              <a:rPr lang="en-US" sz="2000" dirty="0">
                <a:latin typeface="Gill Sans MT" panose="020B0502020104020203" pitchFamily="34" charset="0"/>
              </a:rPr>
              <a:t>: </a:t>
            </a:r>
            <a:r>
              <a:rPr lang="en-US" sz="2000" dirty="0" err="1">
                <a:latin typeface="Gill Sans MT" panose="020B0502020104020203" pitchFamily="34" charset="0"/>
              </a:rPr>
              <a:t>Ge'ez</a:t>
            </a:r>
            <a:r>
              <a:rPr lang="en-US" sz="2000" dirty="0">
                <a:latin typeface="Gill Sans MT" panose="020B0502020104020203" pitchFamily="34" charset="0"/>
              </a:rPr>
              <a:t>, </a:t>
            </a:r>
            <a:r>
              <a:rPr lang="en-US" sz="2000" dirty="0" err="1">
                <a:latin typeface="Gill Sans MT" panose="020B0502020104020203" pitchFamily="34" charset="0"/>
              </a:rPr>
              <a:t>Rashaida</a:t>
            </a:r>
            <a:r>
              <a:rPr lang="en-US" sz="2000" dirty="0">
                <a:latin typeface="Gill Sans MT" panose="020B0502020104020203" pitchFamily="34" charset="0"/>
              </a:rPr>
              <a:t> (spoken around Eritrea-Sudanese border); Tigrigna (spoken in Eritrea and </a:t>
            </a:r>
            <a:r>
              <a:rPr lang="en-US" sz="2000" dirty="0" err="1">
                <a:latin typeface="Gill Sans MT" panose="020B0502020104020203" pitchFamily="34" charset="0"/>
              </a:rPr>
              <a:t>Tigray</a:t>
            </a:r>
            <a:r>
              <a:rPr lang="en-US" sz="2000" dirty="0">
                <a:latin typeface="Gill Sans MT" panose="020B0502020104020203" pitchFamily="34" charset="0"/>
              </a:rPr>
              <a:t>). </a:t>
            </a:r>
          </a:p>
          <a:p>
            <a:pPr algn="just">
              <a:buFont typeface="Courier New" panose="02070309020205020404" pitchFamily="49" charset="0"/>
              <a:buChar char="o"/>
            </a:pPr>
            <a:r>
              <a:rPr lang="en-US" sz="2000" b="1" dirty="0">
                <a:latin typeface="Gill Sans MT" panose="020B0502020104020203" pitchFamily="34" charset="0"/>
              </a:rPr>
              <a:t>South Semitic </a:t>
            </a:r>
            <a:r>
              <a:rPr lang="en-US" sz="2000" dirty="0">
                <a:latin typeface="Gill Sans MT" panose="020B0502020104020203" pitchFamily="34" charset="0"/>
              </a:rPr>
              <a:t>: Amharic, </a:t>
            </a:r>
            <a:r>
              <a:rPr lang="en-US" sz="2000" dirty="0" err="1">
                <a:latin typeface="Gill Sans MT" panose="020B0502020104020203" pitchFamily="34" charset="0"/>
              </a:rPr>
              <a:t>Argoba</a:t>
            </a:r>
            <a:r>
              <a:rPr lang="en-US" sz="2000" dirty="0">
                <a:latin typeface="Gill Sans MT" panose="020B0502020104020203" pitchFamily="34" charset="0"/>
              </a:rPr>
              <a:t>, </a:t>
            </a:r>
            <a:r>
              <a:rPr lang="en-US" sz="2000" dirty="0" err="1">
                <a:latin typeface="Gill Sans MT" panose="020B0502020104020203" pitchFamily="34" charset="0"/>
              </a:rPr>
              <a:t>Harari</a:t>
            </a:r>
            <a:r>
              <a:rPr lang="en-US" sz="2000" dirty="0">
                <a:latin typeface="Gill Sans MT" panose="020B0502020104020203" pitchFamily="34" charset="0"/>
              </a:rPr>
              <a:t>, </a:t>
            </a:r>
            <a:r>
              <a:rPr lang="en-US" sz="2000" dirty="0" err="1">
                <a:latin typeface="Gill Sans MT" panose="020B0502020104020203" pitchFamily="34" charset="0"/>
              </a:rPr>
              <a:t>Silte</a:t>
            </a:r>
            <a:r>
              <a:rPr lang="en-US" sz="2000" dirty="0">
                <a:latin typeface="Gill Sans MT" panose="020B0502020104020203" pitchFamily="34" charset="0"/>
              </a:rPr>
              <a:t>, </a:t>
            </a:r>
            <a:r>
              <a:rPr lang="en-US" sz="2000" dirty="0" err="1">
                <a:latin typeface="Gill Sans MT" panose="020B0502020104020203" pitchFamily="34" charset="0"/>
              </a:rPr>
              <a:t>Wolane</a:t>
            </a:r>
            <a:r>
              <a:rPr lang="en-US" sz="2000" dirty="0">
                <a:latin typeface="Gill Sans MT" panose="020B0502020104020203" pitchFamily="34" charset="0"/>
              </a:rPr>
              <a:t> and </a:t>
            </a:r>
            <a:r>
              <a:rPr lang="en-US" sz="2000" dirty="0" err="1">
                <a:latin typeface="Gill Sans MT" panose="020B0502020104020203" pitchFamily="34" charset="0"/>
              </a:rPr>
              <a:t>Zay</a:t>
            </a:r>
            <a:r>
              <a:rPr lang="en-US" sz="2000" dirty="0">
                <a:latin typeface="Gill Sans MT" panose="020B0502020104020203" pitchFamily="34" charset="0"/>
              </a:rPr>
              <a:t>, </a:t>
            </a:r>
            <a:r>
              <a:rPr lang="en-US" sz="2000" dirty="0" err="1">
                <a:latin typeface="Gill Sans MT" panose="020B0502020104020203" pitchFamily="34" charset="0"/>
              </a:rPr>
              <a:t>Gafat</a:t>
            </a:r>
            <a:r>
              <a:rPr lang="en-US" sz="2000" dirty="0">
                <a:latin typeface="Gill Sans MT" panose="020B0502020104020203" pitchFamily="34" charset="0"/>
              </a:rPr>
              <a:t> (extinct), </a:t>
            </a:r>
            <a:r>
              <a:rPr lang="en-US" sz="2000" dirty="0" err="1">
                <a:latin typeface="Gill Sans MT" panose="020B0502020104020203" pitchFamily="34" charset="0"/>
              </a:rPr>
              <a:t>Gurage</a:t>
            </a:r>
            <a:r>
              <a:rPr lang="en-US" sz="2000" dirty="0">
                <a:latin typeface="Gill Sans MT" panose="020B0502020104020203" pitchFamily="34" charset="0"/>
              </a:rPr>
              <a:t>, and </a:t>
            </a:r>
            <a:r>
              <a:rPr lang="en-US" sz="2000" dirty="0" err="1">
                <a:latin typeface="Gill Sans MT" panose="020B0502020104020203" pitchFamily="34" charset="0"/>
              </a:rPr>
              <a:t>Mesmes</a:t>
            </a:r>
            <a:r>
              <a:rPr lang="en-US" sz="2000" dirty="0">
                <a:latin typeface="Gill Sans MT" panose="020B0502020104020203" pitchFamily="34" charset="0"/>
              </a:rPr>
              <a:t> (endangered). </a:t>
            </a:r>
          </a:p>
          <a:p>
            <a:pPr marL="0" indent="0" algn="just">
              <a:buNone/>
            </a:pPr>
            <a:r>
              <a:rPr lang="en-US" sz="2000" dirty="0">
                <a:latin typeface="Gill Sans MT" panose="020B0502020104020203" pitchFamily="34" charset="0"/>
              </a:rPr>
              <a:t>C) </a:t>
            </a:r>
            <a:r>
              <a:rPr lang="en-US" sz="2000" b="1" dirty="0" err="1">
                <a:latin typeface="Gill Sans MT" panose="020B0502020104020203" pitchFamily="34" charset="0"/>
              </a:rPr>
              <a:t>Omotic</a:t>
            </a:r>
            <a:r>
              <a:rPr lang="en-US" sz="2000" dirty="0">
                <a:latin typeface="Gill Sans MT" panose="020B0502020104020203" pitchFamily="34" charset="0"/>
              </a:rPr>
              <a:t>: </a:t>
            </a:r>
          </a:p>
          <a:p>
            <a:pPr algn="just">
              <a:buFont typeface="Wingdings" panose="05000000000000000000" pitchFamily="2" charset="2"/>
              <a:buChar char="ü"/>
            </a:pPr>
            <a:r>
              <a:rPr lang="en-US" sz="2000" dirty="0">
                <a:latin typeface="Gill Sans MT" panose="020B0502020104020203" pitchFamily="34" charset="0"/>
              </a:rPr>
              <a:t>It includes </a:t>
            </a:r>
            <a:r>
              <a:rPr lang="en-US" sz="2000" dirty="0" err="1">
                <a:latin typeface="Gill Sans MT" panose="020B0502020104020203" pitchFamily="34" charset="0"/>
              </a:rPr>
              <a:t>Anfillo</a:t>
            </a:r>
            <a:r>
              <a:rPr lang="en-US" sz="2000" dirty="0">
                <a:latin typeface="Gill Sans MT" panose="020B0502020104020203" pitchFamily="34" charset="0"/>
              </a:rPr>
              <a:t>, Ari, </a:t>
            </a:r>
            <a:r>
              <a:rPr lang="en-US" sz="2000" dirty="0" err="1">
                <a:latin typeface="Gill Sans MT" panose="020B0502020104020203" pitchFamily="34" charset="0"/>
              </a:rPr>
              <a:t>Bambasi</a:t>
            </a:r>
            <a:r>
              <a:rPr lang="en-US" sz="2000" dirty="0">
                <a:latin typeface="Gill Sans MT" panose="020B0502020104020203" pitchFamily="34" charset="0"/>
              </a:rPr>
              <a:t>, </a:t>
            </a:r>
            <a:r>
              <a:rPr lang="en-US" sz="2000" dirty="0" err="1">
                <a:latin typeface="Gill Sans MT" panose="020B0502020104020203" pitchFamily="34" charset="0"/>
              </a:rPr>
              <a:t>Banna</a:t>
            </a:r>
            <a:r>
              <a:rPr lang="en-US" sz="2000" dirty="0">
                <a:latin typeface="Gill Sans MT" panose="020B0502020104020203" pitchFamily="34" charset="0"/>
              </a:rPr>
              <a:t>, </a:t>
            </a:r>
            <a:r>
              <a:rPr lang="en-US" sz="2000" dirty="0" err="1">
                <a:latin typeface="Gill Sans MT" panose="020B0502020104020203" pitchFamily="34" charset="0"/>
              </a:rPr>
              <a:t>Basketo</a:t>
            </a:r>
            <a:r>
              <a:rPr lang="en-US" sz="2000" dirty="0">
                <a:latin typeface="Gill Sans MT" panose="020B0502020104020203" pitchFamily="34" charset="0"/>
              </a:rPr>
              <a:t>, Bench, </a:t>
            </a:r>
            <a:r>
              <a:rPr lang="en-US" sz="2000" dirty="0" err="1">
                <a:latin typeface="Gill Sans MT" panose="020B0502020104020203" pitchFamily="34" charset="0"/>
              </a:rPr>
              <a:t>Boro-Shinasha</a:t>
            </a:r>
            <a:r>
              <a:rPr lang="en-US" sz="2000" dirty="0">
                <a:latin typeface="Gill Sans MT" panose="020B0502020104020203" pitchFamily="34" charset="0"/>
              </a:rPr>
              <a:t>, </a:t>
            </a:r>
            <a:r>
              <a:rPr lang="en-US" sz="2000" dirty="0" err="1">
                <a:latin typeface="Gill Sans MT" panose="020B0502020104020203" pitchFamily="34" charset="0"/>
              </a:rPr>
              <a:t>Chara</a:t>
            </a:r>
            <a:r>
              <a:rPr lang="en-US" sz="2000" dirty="0">
                <a:latin typeface="Gill Sans MT" panose="020B0502020104020203" pitchFamily="34" charset="0"/>
              </a:rPr>
              <a:t>, </a:t>
            </a:r>
            <a:r>
              <a:rPr lang="en-US" sz="2000" dirty="0" err="1">
                <a:latin typeface="Gill Sans MT" panose="020B0502020104020203" pitchFamily="34" charset="0"/>
              </a:rPr>
              <a:t>Dawuro</a:t>
            </a:r>
            <a:r>
              <a:rPr lang="en-US" sz="2000" dirty="0">
                <a:latin typeface="Gill Sans MT" panose="020B0502020104020203" pitchFamily="34" charset="0"/>
              </a:rPr>
              <a:t>, Dime, </a:t>
            </a:r>
            <a:r>
              <a:rPr lang="en-US" sz="2000" dirty="0" err="1">
                <a:latin typeface="Gill Sans MT" panose="020B0502020104020203" pitchFamily="34" charset="0"/>
              </a:rPr>
              <a:t>Dizi</a:t>
            </a:r>
            <a:r>
              <a:rPr lang="en-US" sz="2000" dirty="0">
                <a:latin typeface="Gill Sans MT" panose="020B0502020104020203" pitchFamily="34" charset="0"/>
              </a:rPr>
              <a:t>, </a:t>
            </a:r>
            <a:r>
              <a:rPr lang="en-US" sz="2000" dirty="0" err="1">
                <a:latin typeface="Gill Sans MT" panose="020B0502020104020203" pitchFamily="34" charset="0"/>
              </a:rPr>
              <a:t>Dorze</a:t>
            </a:r>
            <a:r>
              <a:rPr lang="en-US" sz="2000" dirty="0">
                <a:latin typeface="Gill Sans MT" panose="020B0502020104020203" pitchFamily="34" charset="0"/>
              </a:rPr>
              <a:t>, </a:t>
            </a:r>
            <a:r>
              <a:rPr lang="en-US" sz="2000" dirty="0" err="1">
                <a:latin typeface="Gill Sans MT" panose="020B0502020104020203" pitchFamily="34" charset="0"/>
              </a:rPr>
              <a:t>Gamo</a:t>
            </a:r>
            <a:r>
              <a:rPr lang="en-US" sz="2000" dirty="0">
                <a:latin typeface="Gill Sans MT" panose="020B0502020104020203" pitchFamily="34" charset="0"/>
              </a:rPr>
              <a:t>, </a:t>
            </a:r>
            <a:r>
              <a:rPr lang="en-US" sz="2000" dirty="0" err="1">
                <a:latin typeface="Gill Sans MT" panose="020B0502020104020203" pitchFamily="34" charset="0"/>
              </a:rPr>
              <a:t>Ganza</a:t>
            </a:r>
            <a:r>
              <a:rPr lang="en-US" sz="2000" dirty="0">
                <a:latin typeface="Gill Sans MT" panose="020B0502020104020203" pitchFamily="34" charset="0"/>
              </a:rPr>
              <a:t>, </a:t>
            </a:r>
            <a:r>
              <a:rPr lang="en-US" sz="2000" dirty="0" err="1">
                <a:latin typeface="Gill Sans MT" panose="020B0502020104020203" pitchFamily="34" charset="0"/>
              </a:rPr>
              <a:t>Gayil</a:t>
            </a:r>
            <a:r>
              <a:rPr lang="en-US" sz="2000" dirty="0">
                <a:latin typeface="Gill Sans MT" panose="020B0502020104020203" pitchFamily="34" charset="0"/>
              </a:rPr>
              <a:t>, </a:t>
            </a:r>
            <a:r>
              <a:rPr lang="en-US" sz="2000" dirty="0" err="1">
                <a:latin typeface="Gill Sans MT" panose="020B0502020104020203" pitchFamily="34" charset="0"/>
              </a:rPr>
              <a:t>Gofa</a:t>
            </a:r>
            <a:r>
              <a:rPr lang="en-US" sz="2000" dirty="0">
                <a:latin typeface="Gill Sans MT" panose="020B0502020104020203" pitchFamily="34" charset="0"/>
              </a:rPr>
              <a:t>, </a:t>
            </a:r>
            <a:r>
              <a:rPr lang="en-US" sz="2000" dirty="0" err="1">
                <a:latin typeface="Gill Sans MT" panose="020B0502020104020203" pitchFamily="34" charset="0"/>
              </a:rPr>
              <a:t>Hamer</a:t>
            </a:r>
            <a:r>
              <a:rPr lang="en-US" sz="2000" dirty="0">
                <a:latin typeface="Gill Sans MT" panose="020B0502020104020203" pitchFamily="34" charset="0"/>
              </a:rPr>
              <a:t>, </a:t>
            </a:r>
            <a:r>
              <a:rPr lang="en-US" sz="2000" dirty="0" err="1">
                <a:latin typeface="Gill Sans MT" panose="020B0502020104020203" pitchFamily="34" charset="0"/>
              </a:rPr>
              <a:t>Hozo</a:t>
            </a:r>
            <a:r>
              <a:rPr lang="en-US" sz="2000" dirty="0">
                <a:latin typeface="Gill Sans MT" panose="020B0502020104020203" pitchFamily="34" charset="0"/>
              </a:rPr>
              <a:t>, </a:t>
            </a:r>
            <a:r>
              <a:rPr lang="en-US" sz="2000" dirty="0" err="1">
                <a:latin typeface="Gill Sans MT" panose="020B0502020104020203" pitchFamily="34" charset="0"/>
              </a:rPr>
              <a:t>Kachama,Ganjule</a:t>
            </a:r>
            <a:r>
              <a:rPr lang="en-US" sz="2000" dirty="0">
                <a:latin typeface="Gill Sans MT" panose="020B0502020104020203" pitchFamily="34" charset="0"/>
              </a:rPr>
              <a:t>, </a:t>
            </a:r>
            <a:r>
              <a:rPr lang="en-US" sz="2000" dirty="0" err="1">
                <a:latin typeface="Gill Sans MT" panose="020B0502020104020203" pitchFamily="34" charset="0"/>
              </a:rPr>
              <a:t>Karo</a:t>
            </a:r>
            <a:r>
              <a:rPr lang="en-US" sz="2000" dirty="0">
                <a:latin typeface="Gill Sans MT" panose="020B0502020104020203" pitchFamily="34" charset="0"/>
              </a:rPr>
              <a:t>, </a:t>
            </a:r>
            <a:r>
              <a:rPr lang="en-US" sz="2000" dirty="0" err="1">
                <a:latin typeface="Gill Sans MT" panose="020B0502020104020203" pitchFamily="34" charset="0"/>
              </a:rPr>
              <a:t>Keficho</a:t>
            </a:r>
            <a:r>
              <a:rPr lang="en-US" sz="2000" dirty="0">
                <a:latin typeface="Gill Sans MT" panose="020B0502020104020203" pitchFamily="34" charset="0"/>
              </a:rPr>
              <a:t>, </a:t>
            </a:r>
            <a:r>
              <a:rPr lang="en-US" sz="2000" dirty="0" err="1">
                <a:latin typeface="Gill Sans MT" panose="020B0502020104020203" pitchFamily="34" charset="0"/>
              </a:rPr>
              <a:t>Konta</a:t>
            </a:r>
            <a:r>
              <a:rPr lang="en-US" sz="2000" dirty="0">
                <a:latin typeface="Gill Sans MT" panose="020B0502020104020203" pitchFamily="34" charset="0"/>
              </a:rPr>
              <a:t>, </a:t>
            </a:r>
            <a:r>
              <a:rPr lang="en-US" sz="2000" dirty="0" err="1">
                <a:latin typeface="Gill Sans MT" panose="020B0502020104020203" pitchFamily="34" charset="0"/>
              </a:rPr>
              <a:t>Korete</a:t>
            </a:r>
            <a:r>
              <a:rPr lang="en-US" sz="2000" dirty="0">
                <a:latin typeface="Gill Sans MT" panose="020B0502020104020203" pitchFamily="34" charset="0"/>
              </a:rPr>
              <a:t>, Male, </a:t>
            </a:r>
            <a:r>
              <a:rPr lang="en-US" sz="2000" dirty="0" err="1">
                <a:latin typeface="Gill Sans MT" panose="020B0502020104020203" pitchFamily="34" charset="0"/>
              </a:rPr>
              <a:t>Melo</a:t>
            </a:r>
            <a:r>
              <a:rPr lang="en-US" sz="2000" dirty="0">
                <a:latin typeface="Gill Sans MT" panose="020B0502020104020203" pitchFamily="34" charset="0"/>
              </a:rPr>
              <a:t>, </a:t>
            </a:r>
            <a:r>
              <a:rPr lang="en-US" sz="2000" dirty="0" err="1">
                <a:latin typeface="Gill Sans MT" panose="020B0502020104020203" pitchFamily="34" charset="0"/>
              </a:rPr>
              <a:t>Nayi</a:t>
            </a:r>
            <a:r>
              <a:rPr lang="en-US" sz="2000" dirty="0">
                <a:latin typeface="Gill Sans MT" panose="020B0502020104020203" pitchFamily="34" charset="0"/>
              </a:rPr>
              <a:t>, </a:t>
            </a:r>
            <a:r>
              <a:rPr lang="en-US" sz="2000" dirty="0" err="1">
                <a:latin typeface="Gill Sans MT" panose="020B0502020104020203" pitchFamily="34" charset="0"/>
              </a:rPr>
              <a:t>Oyda</a:t>
            </a:r>
            <a:r>
              <a:rPr lang="en-US" sz="2000" dirty="0">
                <a:latin typeface="Gill Sans MT" panose="020B0502020104020203" pitchFamily="34" charset="0"/>
              </a:rPr>
              <a:t>, </a:t>
            </a:r>
            <a:r>
              <a:rPr lang="en-US" sz="2000" dirty="0" err="1">
                <a:latin typeface="Gill Sans MT" panose="020B0502020104020203" pitchFamily="34" charset="0"/>
              </a:rPr>
              <a:t>Sezo</a:t>
            </a:r>
            <a:r>
              <a:rPr lang="en-US" sz="2000" dirty="0">
                <a:latin typeface="Gill Sans MT" panose="020B0502020104020203" pitchFamily="34" charset="0"/>
              </a:rPr>
              <a:t>, </a:t>
            </a:r>
            <a:r>
              <a:rPr lang="en-US" sz="2000" dirty="0" err="1">
                <a:latin typeface="Gill Sans MT" panose="020B0502020104020203" pitchFamily="34" charset="0"/>
              </a:rPr>
              <a:t>Shekkacho</a:t>
            </a:r>
            <a:r>
              <a:rPr lang="en-US" sz="2000" dirty="0">
                <a:latin typeface="Gill Sans MT" panose="020B0502020104020203" pitchFamily="34" charset="0"/>
              </a:rPr>
              <a:t>, </a:t>
            </a:r>
            <a:r>
              <a:rPr lang="en-US" sz="2000" dirty="0" err="1">
                <a:latin typeface="Gill Sans MT" panose="020B0502020104020203" pitchFamily="34" charset="0"/>
              </a:rPr>
              <a:t>Sheko</a:t>
            </a:r>
            <a:r>
              <a:rPr lang="en-US" sz="2000" dirty="0">
                <a:latin typeface="Gill Sans MT" panose="020B0502020104020203" pitchFamily="34" charset="0"/>
              </a:rPr>
              <a:t>, </a:t>
            </a:r>
            <a:r>
              <a:rPr lang="en-US" sz="2000" dirty="0" err="1">
                <a:latin typeface="Gill Sans MT" panose="020B0502020104020203" pitchFamily="34" charset="0"/>
              </a:rPr>
              <a:t>Wolayta</a:t>
            </a:r>
            <a:r>
              <a:rPr lang="en-US" sz="2000" dirty="0">
                <a:latin typeface="Gill Sans MT" panose="020B0502020104020203" pitchFamily="34" charset="0"/>
              </a:rPr>
              <a:t>, </a:t>
            </a:r>
            <a:r>
              <a:rPr lang="en-US" sz="2000" dirty="0" err="1">
                <a:latin typeface="Gill Sans MT" panose="020B0502020104020203" pitchFamily="34" charset="0"/>
              </a:rPr>
              <a:t>Yem</a:t>
            </a:r>
            <a:r>
              <a:rPr lang="en-US" sz="2000" dirty="0">
                <a:latin typeface="Gill Sans MT" panose="020B0502020104020203" pitchFamily="34" charset="0"/>
              </a:rPr>
              <a:t>, </a:t>
            </a:r>
            <a:r>
              <a:rPr lang="en-US" sz="2000" dirty="0" err="1">
                <a:latin typeface="Gill Sans MT" panose="020B0502020104020203" pitchFamily="34" charset="0"/>
              </a:rPr>
              <a:t>Zayse</a:t>
            </a:r>
            <a:r>
              <a:rPr lang="en-US" sz="2000" dirty="0">
                <a:latin typeface="Gill Sans MT" panose="020B0502020104020203" pitchFamily="34" charset="0"/>
              </a:rPr>
              <a:t> and  other.</a:t>
            </a:r>
          </a:p>
          <a:p>
            <a:pPr algn="just">
              <a:buFont typeface="Wingdings" panose="05000000000000000000" pitchFamily="2" charset="2"/>
              <a:buChar char="q"/>
            </a:pPr>
            <a:r>
              <a:rPr lang="en-US" sz="2000" b="1" dirty="0">
                <a:latin typeface="Gill Sans MT" panose="020B0502020104020203" pitchFamily="34" charset="0"/>
              </a:rPr>
              <a:t>Nilo-Saharan Super family</a:t>
            </a:r>
          </a:p>
          <a:p>
            <a:pPr algn="just">
              <a:buFont typeface="Wingdings" panose="05000000000000000000" pitchFamily="2" charset="2"/>
              <a:buChar char="ü"/>
            </a:pPr>
            <a:r>
              <a:rPr lang="en-US" sz="2000" dirty="0">
                <a:latin typeface="Gill Sans MT" panose="020B0502020104020203" pitchFamily="34" charset="0"/>
              </a:rPr>
              <a:t>It includes linguistic groups like </a:t>
            </a:r>
            <a:r>
              <a:rPr lang="en-US" sz="2000" dirty="0" err="1">
                <a:latin typeface="Gill Sans MT" panose="020B0502020104020203" pitchFamily="34" charset="0"/>
              </a:rPr>
              <a:t>Anywa</a:t>
            </a:r>
            <a:r>
              <a:rPr lang="en-US" sz="2000" dirty="0">
                <a:latin typeface="Gill Sans MT" panose="020B0502020104020203" pitchFamily="34" charset="0"/>
              </a:rPr>
              <a:t>, Berta, </a:t>
            </a:r>
            <a:r>
              <a:rPr lang="en-US" sz="2000" dirty="0" err="1">
                <a:latin typeface="Gill Sans MT" panose="020B0502020104020203" pitchFamily="34" charset="0"/>
              </a:rPr>
              <a:t>Gumuz</a:t>
            </a:r>
            <a:r>
              <a:rPr lang="en-US" sz="2000" dirty="0">
                <a:latin typeface="Gill Sans MT" panose="020B0502020104020203" pitchFamily="34" charset="0"/>
              </a:rPr>
              <a:t>, </a:t>
            </a:r>
            <a:r>
              <a:rPr lang="en-US" sz="2000" dirty="0" err="1">
                <a:latin typeface="Gill Sans MT" panose="020B0502020104020203" pitchFamily="34" charset="0"/>
              </a:rPr>
              <a:t>Kacipo-Balesi</a:t>
            </a:r>
            <a:r>
              <a:rPr lang="en-US" sz="2000" dirty="0">
                <a:latin typeface="Gill Sans MT" panose="020B0502020104020203" pitchFamily="34" charset="0"/>
              </a:rPr>
              <a:t>, </a:t>
            </a:r>
            <a:r>
              <a:rPr lang="en-US" sz="2000" dirty="0" err="1">
                <a:latin typeface="Gill Sans MT" panose="020B0502020104020203" pitchFamily="34" charset="0"/>
              </a:rPr>
              <a:t>Komo</a:t>
            </a:r>
            <a:r>
              <a:rPr lang="en-US" sz="2000" dirty="0">
                <a:latin typeface="Gill Sans MT" panose="020B0502020104020203" pitchFamily="34" charset="0"/>
              </a:rPr>
              <a:t>, </a:t>
            </a:r>
            <a:r>
              <a:rPr lang="en-US" sz="2000" dirty="0" err="1">
                <a:latin typeface="Gill Sans MT" panose="020B0502020104020203" pitchFamily="34" charset="0"/>
              </a:rPr>
              <a:t>Kunama</a:t>
            </a:r>
            <a:r>
              <a:rPr lang="en-US" sz="2000" dirty="0">
                <a:latin typeface="Gill Sans MT" panose="020B0502020104020203" pitchFamily="34" charset="0"/>
              </a:rPr>
              <a:t>, </a:t>
            </a:r>
            <a:r>
              <a:rPr lang="en-US" sz="2000" dirty="0" err="1">
                <a:latin typeface="Gill Sans MT" panose="020B0502020104020203" pitchFamily="34" charset="0"/>
              </a:rPr>
              <a:t>Kwama</a:t>
            </a:r>
            <a:r>
              <a:rPr lang="en-US" sz="2000" dirty="0">
                <a:latin typeface="Gill Sans MT" panose="020B0502020104020203" pitchFamily="34" charset="0"/>
              </a:rPr>
              <a:t>, </a:t>
            </a:r>
            <a:r>
              <a:rPr lang="en-US" sz="2000" dirty="0" err="1">
                <a:latin typeface="Gill Sans MT" panose="020B0502020104020203" pitchFamily="34" charset="0"/>
              </a:rPr>
              <a:t>Kwegu</a:t>
            </a:r>
            <a:r>
              <a:rPr lang="en-US" sz="2000" dirty="0">
                <a:latin typeface="Gill Sans MT" panose="020B0502020104020203" pitchFamily="34" charset="0"/>
              </a:rPr>
              <a:t>, </a:t>
            </a:r>
            <a:r>
              <a:rPr lang="en-US" sz="2000" dirty="0" err="1">
                <a:latin typeface="Gill Sans MT" panose="020B0502020104020203" pitchFamily="34" charset="0"/>
              </a:rPr>
              <a:t>Majang</a:t>
            </a:r>
            <a:r>
              <a:rPr lang="en-US" sz="2000" dirty="0">
                <a:latin typeface="Gill Sans MT" panose="020B0502020104020203" pitchFamily="34" charset="0"/>
              </a:rPr>
              <a:t>, </a:t>
            </a:r>
            <a:r>
              <a:rPr lang="en-US" sz="2000" dirty="0" err="1">
                <a:latin typeface="Gill Sans MT" panose="020B0502020104020203" pitchFamily="34" charset="0"/>
              </a:rPr>
              <a:t>Mi'en</a:t>
            </a:r>
            <a:r>
              <a:rPr lang="en-US" sz="2000" dirty="0">
                <a:latin typeface="Gill Sans MT" panose="020B0502020104020203" pitchFamily="34" charset="0"/>
              </a:rPr>
              <a:t>, </a:t>
            </a:r>
            <a:r>
              <a:rPr lang="en-US" sz="2000" dirty="0" err="1">
                <a:latin typeface="Gill Sans MT" panose="020B0502020104020203" pitchFamily="34" charset="0"/>
              </a:rPr>
              <a:t>Murle</a:t>
            </a:r>
            <a:r>
              <a:rPr lang="en-US" sz="2000" dirty="0">
                <a:latin typeface="Gill Sans MT" panose="020B0502020104020203" pitchFamily="34" charset="0"/>
              </a:rPr>
              <a:t>, </a:t>
            </a:r>
            <a:r>
              <a:rPr lang="en-US" sz="2000" dirty="0" err="1">
                <a:latin typeface="Gill Sans MT" panose="020B0502020104020203" pitchFamily="34" charset="0"/>
              </a:rPr>
              <a:t>Mursi</a:t>
            </a:r>
            <a:r>
              <a:rPr lang="en-US" sz="2000" dirty="0">
                <a:latin typeface="Gill Sans MT" panose="020B0502020104020203" pitchFamily="34" charset="0"/>
              </a:rPr>
              <a:t>, Nara, </a:t>
            </a:r>
            <a:r>
              <a:rPr lang="en-US" sz="2000" dirty="0" err="1">
                <a:latin typeface="Gill Sans MT" panose="020B0502020104020203" pitchFamily="34" charset="0"/>
              </a:rPr>
              <a:t>Nu’er</a:t>
            </a:r>
            <a:r>
              <a:rPr lang="en-US" sz="2000" dirty="0">
                <a:latin typeface="Gill Sans MT" panose="020B0502020104020203" pitchFamily="34" charset="0"/>
              </a:rPr>
              <a:t>, </a:t>
            </a:r>
            <a:r>
              <a:rPr lang="en-US" sz="2000" dirty="0" err="1">
                <a:latin typeface="Gill Sans MT" panose="020B0502020104020203" pitchFamily="34" charset="0"/>
              </a:rPr>
              <a:t>Nyangatom</a:t>
            </a:r>
            <a:r>
              <a:rPr lang="en-US" sz="2000" dirty="0">
                <a:latin typeface="Gill Sans MT" panose="020B0502020104020203" pitchFamily="34" charset="0"/>
              </a:rPr>
              <a:t>, </a:t>
            </a:r>
            <a:r>
              <a:rPr lang="en-US" sz="2000" dirty="0" err="1">
                <a:latin typeface="Gill Sans MT" panose="020B0502020104020203" pitchFamily="34" charset="0"/>
              </a:rPr>
              <a:t>Opo</a:t>
            </a:r>
            <a:r>
              <a:rPr lang="en-US" sz="2000" dirty="0">
                <a:latin typeface="Gill Sans MT" panose="020B0502020104020203" pitchFamily="34" charset="0"/>
              </a:rPr>
              <a:t>, </a:t>
            </a:r>
            <a:r>
              <a:rPr lang="en-US" sz="2000" dirty="0" err="1">
                <a:latin typeface="Gill Sans MT" panose="020B0502020104020203" pitchFamily="34" charset="0"/>
              </a:rPr>
              <a:t>Shabo</a:t>
            </a:r>
            <a:r>
              <a:rPr lang="en-US" sz="2000" dirty="0">
                <a:latin typeface="Gill Sans MT" panose="020B0502020104020203" pitchFamily="34" charset="0"/>
              </a:rPr>
              <a:t>, </a:t>
            </a:r>
            <a:r>
              <a:rPr lang="en-US" sz="2000" dirty="0" err="1">
                <a:latin typeface="Gill Sans MT" panose="020B0502020104020203" pitchFamily="34" charset="0"/>
              </a:rPr>
              <a:t>Suri</a:t>
            </a:r>
            <a:r>
              <a:rPr lang="en-US" sz="2000" dirty="0">
                <a:latin typeface="Gill Sans MT" panose="020B0502020104020203" pitchFamily="34" charset="0"/>
              </a:rPr>
              <a:t> and </a:t>
            </a:r>
            <a:r>
              <a:rPr lang="en-US" sz="2000" dirty="0" err="1">
                <a:latin typeface="Gill Sans MT" panose="020B0502020104020203" pitchFamily="34" charset="0"/>
              </a:rPr>
              <a:t>Uduk</a:t>
            </a:r>
            <a:r>
              <a:rPr lang="en-US" sz="2000" dirty="0">
                <a:latin typeface="Gill Sans MT" panose="020B0502020104020203" pitchFamily="34" charset="0"/>
              </a:rPr>
              <a:t>.</a:t>
            </a:r>
          </a:p>
        </p:txBody>
      </p:sp>
      <p:sp>
        <p:nvSpPr>
          <p:cNvPr id="4" name="Slide Number Placeholder 3"/>
          <p:cNvSpPr>
            <a:spLocks noGrp="1"/>
          </p:cNvSpPr>
          <p:nvPr>
            <p:ph type="sldNum" sz="quarter" idx="12"/>
          </p:nvPr>
        </p:nvSpPr>
        <p:spPr/>
        <p:txBody>
          <a:bodyPr/>
          <a:lstStyle/>
          <a:p>
            <a:fld id="{678D178C-649E-4538-B594-8525D897E615}" type="slidenum">
              <a:rPr lang="en-US" smtClean="0"/>
              <a:pPr/>
              <a:t>27</a:t>
            </a:fld>
            <a:endParaRPr lang="en-US" dirty="0"/>
          </a:p>
        </p:txBody>
      </p:sp>
    </p:spTree>
    <p:extLst>
      <p:ext uri="{BB962C8B-B14F-4D97-AF65-F5344CB8AC3E}">
        <p14:creationId xmlns:p14="http://schemas.microsoft.com/office/powerpoint/2010/main" val="24181942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sz="2400" dirty="0" err="1">
                <a:solidFill>
                  <a:srgbClr val="FF0000"/>
                </a:solidFill>
              </a:rPr>
              <a:t>Cont</a:t>
            </a:r>
            <a:r>
              <a:rPr lang="en-US" sz="2400" dirty="0">
                <a:solidFill>
                  <a:srgbClr val="FF0000"/>
                </a:solidFill>
              </a:rPr>
              <a:t>…</a:t>
            </a:r>
          </a:p>
        </p:txBody>
      </p:sp>
      <p:sp>
        <p:nvSpPr>
          <p:cNvPr id="3" name="Content Placeholder 2"/>
          <p:cNvSpPr>
            <a:spLocks noGrp="1"/>
          </p:cNvSpPr>
          <p:nvPr>
            <p:ph idx="1"/>
          </p:nvPr>
        </p:nvSpPr>
        <p:spPr>
          <a:xfrm>
            <a:off x="304800" y="670462"/>
            <a:ext cx="7824216" cy="5635752"/>
          </a:xfrm>
        </p:spPr>
        <p:txBody>
          <a:bodyPr>
            <a:normAutofit fontScale="77500" lnSpcReduction="20000"/>
          </a:bodyPr>
          <a:lstStyle/>
          <a:p>
            <a:pPr marL="0" indent="0" algn="just">
              <a:buNone/>
            </a:pPr>
            <a:r>
              <a:rPr lang="en-US" sz="2000" dirty="0">
                <a:latin typeface="Gill Sans MT" panose="020B0502020104020203" pitchFamily="34" charset="0"/>
              </a:rPr>
              <a:t>N.B.</a:t>
            </a:r>
          </a:p>
          <a:p>
            <a:pPr marL="0" indent="0" algn="just">
              <a:buNone/>
            </a:pPr>
            <a:r>
              <a:rPr lang="en-US" sz="2000" dirty="0">
                <a:latin typeface="Gill Sans MT" panose="020B0502020104020203" pitchFamily="34" charset="0"/>
              </a:rPr>
              <a:t>Language classification did not remain static. Factors like population movements, warfare, trade, religious and territorial expansion and urbanization affected linguistic processes and have made some languages to die out or have been in danger of extinction.</a:t>
            </a:r>
          </a:p>
          <a:p>
            <a:pPr marL="0" indent="0" algn="just">
              <a:buNone/>
            </a:pPr>
            <a:r>
              <a:rPr lang="en-US" sz="2000" b="1" dirty="0">
                <a:latin typeface="Gill Sans MT" panose="020B0502020104020203" pitchFamily="34" charset="0"/>
              </a:rPr>
              <a:t>Settlement patterns and economic formations of people in Ethiopia and the Horn</a:t>
            </a:r>
          </a:p>
          <a:p>
            <a:pPr marL="0" indent="0" algn="just">
              <a:buNone/>
            </a:pPr>
            <a:r>
              <a:rPr lang="en-US" sz="2000" dirty="0">
                <a:latin typeface="Gill Sans MT" panose="020B0502020104020203" pitchFamily="34" charset="0"/>
              </a:rPr>
              <a:t>Settlement pattern is the distribution of peoples across the landscape and is resulted from factors such as:</a:t>
            </a:r>
          </a:p>
          <a:p>
            <a:pPr marL="2171700" indent="-342900" algn="just">
              <a:buFont typeface="Wingdings" panose="05000000000000000000" pitchFamily="2" charset="2"/>
              <a:buChar char="v"/>
            </a:pPr>
            <a:r>
              <a:rPr lang="en-US" sz="2000" dirty="0">
                <a:latin typeface="Gill Sans MT" panose="020B0502020104020203" pitchFamily="34" charset="0"/>
              </a:rPr>
              <a:t>Long historical processes</a:t>
            </a:r>
          </a:p>
          <a:p>
            <a:pPr marL="2171700" indent="-342900" algn="just">
              <a:buFont typeface="Wingdings" panose="05000000000000000000" pitchFamily="2" charset="2"/>
              <a:buChar char="v"/>
            </a:pPr>
            <a:r>
              <a:rPr lang="en-US" sz="2000" dirty="0">
                <a:latin typeface="Gill Sans MT" panose="020B0502020104020203" pitchFamily="34" charset="0"/>
              </a:rPr>
              <a:t>Environmental, socio-economic and political processes</a:t>
            </a:r>
          </a:p>
          <a:p>
            <a:pPr algn="just">
              <a:buFont typeface="Wingdings" panose="05000000000000000000" pitchFamily="2" charset="2"/>
              <a:buChar char="ü"/>
            </a:pPr>
            <a:r>
              <a:rPr lang="en-US" sz="2000" dirty="0">
                <a:latin typeface="Gill Sans MT" panose="020B0502020104020203" pitchFamily="34" charset="0"/>
              </a:rPr>
              <a:t>In some areas, settlement was dense and in other areas sparse. Some people inhabited extensive highlands and others the lowlands.</a:t>
            </a:r>
          </a:p>
          <a:p>
            <a:pPr algn="just">
              <a:buFont typeface="Wingdings" panose="05000000000000000000" pitchFamily="2" charset="2"/>
              <a:buChar char="ü"/>
            </a:pPr>
            <a:r>
              <a:rPr lang="en-US" sz="2000" dirty="0">
                <a:latin typeface="Gill Sans MT" panose="020B0502020104020203" pitchFamily="34" charset="0"/>
              </a:rPr>
              <a:t> For example, the Cushitic and Semitic peoples had inhabited the area between the Red Sea in the east and Blue Nile in the west from where they dispersed to different directions.</a:t>
            </a:r>
          </a:p>
          <a:p>
            <a:pPr algn="just">
              <a:buFont typeface="Wingdings" panose="05000000000000000000" pitchFamily="2" charset="2"/>
              <a:buChar char="ü"/>
            </a:pPr>
            <a:r>
              <a:rPr lang="en-US" sz="2100" dirty="0" err="1">
                <a:latin typeface="Gill Sans MT" panose="020B0502020104020203" pitchFamily="34" charset="0"/>
              </a:rPr>
              <a:t>Omotic</a:t>
            </a:r>
            <a:r>
              <a:rPr lang="en-US" sz="2100" dirty="0">
                <a:latin typeface="Gill Sans MT" panose="020B0502020104020203" pitchFamily="34" charset="0"/>
              </a:rPr>
              <a:t> peoples have largely inhabited the southwestern Ethiopia along the </a:t>
            </a:r>
            <a:r>
              <a:rPr lang="en-US" sz="2100" dirty="0" err="1">
                <a:latin typeface="Gill Sans MT" panose="020B0502020104020203" pitchFamily="34" charset="0"/>
              </a:rPr>
              <a:t>Omo</a:t>
            </a:r>
            <a:r>
              <a:rPr lang="en-US" sz="2100" dirty="0">
                <a:latin typeface="Gill Sans MT" panose="020B0502020104020203" pitchFamily="34" charset="0"/>
              </a:rPr>
              <a:t> River.                                    </a:t>
            </a:r>
          </a:p>
        </p:txBody>
      </p:sp>
      <p:sp>
        <p:nvSpPr>
          <p:cNvPr id="4" name="Slide Number Placeholder 3"/>
          <p:cNvSpPr>
            <a:spLocks noGrp="1"/>
          </p:cNvSpPr>
          <p:nvPr>
            <p:ph type="sldNum" sz="quarter" idx="12"/>
          </p:nvPr>
        </p:nvSpPr>
        <p:spPr/>
        <p:txBody>
          <a:bodyPr/>
          <a:lstStyle/>
          <a:p>
            <a:fld id="{678D178C-649E-4538-B594-8525D897E615}" type="slidenum">
              <a:rPr lang="en-US" smtClean="0"/>
              <a:pPr/>
              <a:t>28</a:t>
            </a:fld>
            <a:endParaRPr lang="en-US" dirty="0"/>
          </a:p>
        </p:txBody>
      </p:sp>
    </p:spTree>
    <p:extLst>
      <p:ext uri="{BB962C8B-B14F-4D97-AF65-F5344CB8AC3E}">
        <p14:creationId xmlns:p14="http://schemas.microsoft.com/office/powerpoint/2010/main" val="414673672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sz="2400" dirty="0" err="1">
                <a:solidFill>
                  <a:srgbClr val="FF0000"/>
                </a:solidFill>
                <a:latin typeface="Gill Sans MT" panose="020B0502020104020203" pitchFamily="34" charset="0"/>
              </a:rPr>
              <a:t>Cont</a:t>
            </a:r>
            <a:r>
              <a:rPr lang="en-US" sz="2400" dirty="0">
                <a:solidFill>
                  <a:srgbClr val="FF0000"/>
                </a:solidFill>
                <a:latin typeface="Gill Sans MT" panose="020B0502020104020203" pitchFamily="34" charset="0"/>
              </a:rPr>
              <a:t>…</a:t>
            </a:r>
          </a:p>
        </p:txBody>
      </p:sp>
      <p:sp>
        <p:nvSpPr>
          <p:cNvPr id="3" name="Content Placeholder 2"/>
          <p:cNvSpPr>
            <a:spLocks noGrp="1"/>
          </p:cNvSpPr>
          <p:nvPr>
            <p:ph idx="1"/>
          </p:nvPr>
        </p:nvSpPr>
        <p:spPr>
          <a:xfrm>
            <a:off x="457200" y="990600"/>
            <a:ext cx="7671816" cy="5483352"/>
          </a:xfrm>
        </p:spPr>
        <p:txBody>
          <a:bodyPr>
            <a:normAutofit fontScale="92500"/>
          </a:bodyPr>
          <a:lstStyle/>
          <a:p>
            <a:pPr algn="just">
              <a:buFont typeface="Wingdings" panose="05000000000000000000" pitchFamily="2" charset="2"/>
              <a:buChar char="ü"/>
            </a:pPr>
            <a:r>
              <a:rPr lang="en-US" sz="2000" dirty="0">
                <a:latin typeface="Gill Sans MT" panose="020B0502020104020203" pitchFamily="34" charset="0"/>
              </a:rPr>
              <a:t>The Nilo-Saharan are largely settled along the Ethiopia-Sudanese border.</a:t>
            </a:r>
          </a:p>
          <a:p>
            <a:pPr algn="just">
              <a:buFont typeface="Wingdings" panose="05000000000000000000" pitchFamily="2" charset="2"/>
              <a:buChar char="ü"/>
            </a:pPr>
            <a:r>
              <a:rPr lang="en-US" sz="2000" dirty="0">
                <a:latin typeface="Gill Sans MT" panose="020B0502020104020203" pitchFamily="34" charset="0"/>
              </a:rPr>
              <a:t>In terms of economic activities the people of the region have been engaged in interlinked and co-existed activities such as agriculture and pastoralism.</a:t>
            </a:r>
          </a:p>
          <a:p>
            <a:pPr algn="just">
              <a:buFont typeface="Wingdings" panose="05000000000000000000" pitchFamily="2" charset="2"/>
              <a:buChar char="ü"/>
            </a:pPr>
            <a:r>
              <a:rPr lang="en-US" sz="2000" dirty="0">
                <a:latin typeface="Gill Sans MT" panose="020B0502020104020203" pitchFamily="34" charset="0"/>
              </a:rPr>
              <a:t>The </a:t>
            </a:r>
            <a:r>
              <a:rPr lang="en-US" sz="2000" dirty="0" err="1">
                <a:latin typeface="Gill Sans MT" panose="020B0502020104020203" pitchFamily="34" charset="0"/>
              </a:rPr>
              <a:t>Cushites</a:t>
            </a:r>
            <a:r>
              <a:rPr lang="en-US" sz="2000" dirty="0">
                <a:latin typeface="Gill Sans MT" panose="020B0502020104020203" pitchFamily="34" charset="0"/>
              </a:rPr>
              <a:t>, Semites and </a:t>
            </a:r>
            <a:r>
              <a:rPr lang="en-US" sz="2000" dirty="0" err="1">
                <a:latin typeface="Gill Sans MT" panose="020B0502020104020203" pitchFamily="34" charset="0"/>
              </a:rPr>
              <a:t>Omotic</a:t>
            </a:r>
            <a:r>
              <a:rPr lang="en-US" sz="2000" dirty="0">
                <a:latin typeface="Gill Sans MT" panose="020B0502020104020203" pitchFamily="34" charset="0"/>
              </a:rPr>
              <a:t> groups: sustained sedentary agriculture at least since 10, 000 years B. P in the plateau areas of the region.</a:t>
            </a:r>
          </a:p>
          <a:p>
            <a:pPr algn="just">
              <a:buFont typeface="Wingdings" panose="05000000000000000000" pitchFamily="2" charset="2"/>
              <a:buChar char="ü"/>
            </a:pPr>
            <a:r>
              <a:rPr lang="en-US" sz="2000" dirty="0">
                <a:latin typeface="Gill Sans MT" panose="020B0502020104020203" pitchFamily="34" charset="0"/>
              </a:rPr>
              <a:t>The major economic activities of the </a:t>
            </a:r>
            <a:r>
              <a:rPr lang="en-US" sz="2000" dirty="0" err="1">
                <a:latin typeface="Gill Sans MT" panose="020B0502020104020203" pitchFamily="34" charset="0"/>
              </a:rPr>
              <a:t>Omotic</a:t>
            </a:r>
            <a:r>
              <a:rPr lang="en-US" sz="2000" dirty="0">
                <a:latin typeface="Gill Sans MT" panose="020B0502020104020203" pitchFamily="34" charset="0"/>
              </a:rPr>
              <a:t> have been mixed farming and trade in northern </a:t>
            </a:r>
            <a:r>
              <a:rPr lang="en-US" sz="2000" dirty="0" err="1">
                <a:latin typeface="Gill Sans MT" panose="020B0502020104020203" pitchFamily="34" charset="0"/>
              </a:rPr>
              <a:t>Omo</a:t>
            </a:r>
            <a:r>
              <a:rPr lang="en-US" sz="2000" dirty="0">
                <a:latin typeface="Gill Sans MT" panose="020B0502020104020203" pitchFamily="34" charset="0"/>
              </a:rPr>
              <a:t> while southern </a:t>
            </a:r>
            <a:r>
              <a:rPr lang="en-US" sz="2000" dirty="0" err="1">
                <a:latin typeface="Gill Sans MT" panose="020B0502020104020203" pitchFamily="34" charset="0"/>
              </a:rPr>
              <a:t>Omo</a:t>
            </a:r>
            <a:r>
              <a:rPr lang="en-US" sz="2000" dirty="0">
                <a:latin typeface="Gill Sans MT" panose="020B0502020104020203" pitchFamily="34" charset="0"/>
              </a:rPr>
              <a:t> have predominantly practiced pastoralism and fishing.</a:t>
            </a:r>
          </a:p>
          <a:p>
            <a:pPr algn="just">
              <a:buFont typeface="Wingdings" panose="05000000000000000000" pitchFamily="2" charset="2"/>
              <a:buChar char="ü"/>
            </a:pPr>
            <a:r>
              <a:rPr lang="en-US" sz="2000" dirty="0">
                <a:latin typeface="Gill Sans MT" panose="020B0502020104020203" pitchFamily="34" charset="0"/>
              </a:rPr>
              <a:t>Pastoral economy has been practiced in the eastern lowland region since early periods. In this area the rearing/raising of camel, goat and cattle has been the most common economic practice among the Afar, </a:t>
            </a:r>
            <a:r>
              <a:rPr lang="en-US" sz="2000" dirty="0" err="1">
                <a:latin typeface="Gill Sans MT" panose="020B0502020104020203" pitchFamily="34" charset="0"/>
              </a:rPr>
              <a:t>Saho</a:t>
            </a:r>
            <a:r>
              <a:rPr lang="en-US" sz="2000" dirty="0">
                <a:latin typeface="Gill Sans MT" panose="020B0502020104020203" pitchFamily="34" charset="0"/>
              </a:rPr>
              <a:t> and Somali as well as </a:t>
            </a:r>
            <a:r>
              <a:rPr lang="en-US" sz="2000" dirty="0" err="1">
                <a:latin typeface="Gill Sans MT" panose="020B0502020104020203" pitchFamily="34" charset="0"/>
              </a:rPr>
              <a:t>Karayu</a:t>
            </a:r>
            <a:r>
              <a:rPr lang="en-US" sz="2000" dirty="0">
                <a:latin typeface="Gill Sans MT" panose="020B0502020104020203" pitchFamily="34" charset="0"/>
              </a:rPr>
              <a:t> and </a:t>
            </a:r>
            <a:r>
              <a:rPr lang="en-US" sz="2000" dirty="0" err="1">
                <a:latin typeface="Gill Sans MT" panose="020B0502020104020203" pitchFamily="34" charset="0"/>
              </a:rPr>
              <a:t>Borana</a:t>
            </a:r>
            <a:r>
              <a:rPr lang="en-US" sz="2000" dirty="0">
                <a:latin typeface="Gill Sans MT" panose="020B0502020104020203" pitchFamily="34" charset="0"/>
              </a:rPr>
              <a:t> Oromo.</a:t>
            </a:r>
          </a:p>
        </p:txBody>
      </p:sp>
      <p:sp>
        <p:nvSpPr>
          <p:cNvPr id="4" name="Slide Number Placeholder 3"/>
          <p:cNvSpPr>
            <a:spLocks noGrp="1"/>
          </p:cNvSpPr>
          <p:nvPr>
            <p:ph type="sldNum" sz="quarter" idx="12"/>
          </p:nvPr>
        </p:nvSpPr>
        <p:spPr/>
        <p:txBody>
          <a:bodyPr/>
          <a:lstStyle/>
          <a:p>
            <a:fld id="{678D178C-649E-4538-B594-8525D897E615}" type="slidenum">
              <a:rPr lang="en-US" smtClean="0"/>
              <a:pPr/>
              <a:t>29</a:t>
            </a:fld>
            <a:endParaRPr lang="en-US" dirty="0"/>
          </a:p>
        </p:txBody>
      </p:sp>
    </p:spTree>
    <p:extLst>
      <p:ext uri="{BB962C8B-B14F-4D97-AF65-F5344CB8AC3E}">
        <p14:creationId xmlns:p14="http://schemas.microsoft.com/office/powerpoint/2010/main" val="361965405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846384"/>
            <a:ext cx="6571343" cy="1049235"/>
          </a:xfrm>
        </p:spPr>
        <p:txBody>
          <a:bodyPr>
            <a:normAutofit/>
          </a:bodyPr>
          <a:lstStyle/>
          <a:p>
            <a:pPr algn="ctr"/>
            <a:r>
              <a:rPr lang="en-US" sz="3200" b="1" cap="none" dirty="0">
                <a:solidFill>
                  <a:srgbClr val="FF0000"/>
                </a:solidFill>
              </a:rPr>
              <a:t>     </a:t>
            </a:r>
            <a:br>
              <a:rPr lang="en-US" sz="3200" b="1" cap="none" dirty="0">
                <a:solidFill>
                  <a:srgbClr val="FF0000"/>
                </a:solidFill>
              </a:rPr>
            </a:br>
            <a:r>
              <a:rPr lang="en-US" sz="3200" b="1" cap="none" dirty="0">
                <a:solidFill>
                  <a:srgbClr val="FF0000"/>
                </a:solidFill>
              </a:rPr>
              <a:t>Nature of History</a:t>
            </a:r>
          </a:p>
        </p:txBody>
      </p:sp>
      <p:sp>
        <p:nvSpPr>
          <p:cNvPr id="3" name="Content Placeholder 2"/>
          <p:cNvSpPr>
            <a:spLocks noGrp="1"/>
          </p:cNvSpPr>
          <p:nvPr>
            <p:ph idx="1"/>
          </p:nvPr>
        </p:nvSpPr>
        <p:spPr>
          <a:xfrm>
            <a:off x="1443490" y="1828800"/>
            <a:ext cx="6571343" cy="3450613"/>
          </a:xfrm>
        </p:spPr>
        <p:txBody>
          <a:bodyPr/>
          <a:lstStyle/>
          <a:p>
            <a:pPr algn="just"/>
            <a:r>
              <a:rPr lang="en-US" dirty="0">
                <a:latin typeface="Garamond" panose="02020404030301010803" pitchFamily="18" charset="0"/>
              </a:rPr>
              <a:t>In this regard, the major concern of history is the study of human society and its interaction with the natural environment, which is also the subject of study by many other disciplines. What differentiates history from other disciplines is that while the latter study the interaction between humans and their environment in the present state, history studies the interaction between the two in the past within the framework of the continuous process of change taking place in time.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D83463-031F-46C5-A237-97C2B7641648}"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306290787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sz="2400" dirty="0" err="1">
                <a:solidFill>
                  <a:srgbClr val="FF0000"/>
                </a:solidFill>
              </a:rPr>
              <a:t>Cont</a:t>
            </a:r>
            <a:r>
              <a:rPr lang="en-US" sz="2400" dirty="0">
                <a:solidFill>
                  <a:srgbClr val="FF0000"/>
                </a:solidFill>
              </a:rPr>
              <a:t>…</a:t>
            </a:r>
          </a:p>
        </p:txBody>
      </p:sp>
      <p:sp>
        <p:nvSpPr>
          <p:cNvPr id="3" name="Content Placeholder 2"/>
          <p:cNvSpPr>
            <a:spLocks noGrp="1"/>
          </p:cNvSpPr>
          <p:nvPr>
            <p:ph idx="1"/>
          </p:nvPr>
        </p:nvSpPr>
        <p:spPr>
          <a:xfrm>
            <a:off x="457200" y="914400"/>
            <a:ext cx="8077200" cy="5029200"/>
          </a:xfrm>
        </p:spPr>
        <p:txBody>
          <a:bodyPr>
            <a:normAutofit fontScale="25000" lnSpcReduction="20000"/>
          </a:bodyPr>
          <a:lstStyle/>
          <a:p>
            <a:pPr marL="0" indent="0" algn="just">
              <a:buNone/>
            </a:pPr>
            <a:r>
              <a:rPr lang="en-US" sz="8000" b="1" dirty="0">
                <a:solidFill>
                  <a:srgbClr val="FF0000"/>
                </a:solidFill>
                <a:latin typeface="Gill Sans MT" panose="020B0502020104020203" pitchFamily="34" charset="0"/>
              </a:rPr>
              <a:t>2.4 Religion</a:t>
            </a:r>
          </a:p>
          <a:p>
            <a:pPr marL="0" indent="0" algn="just">
              <a:buNone/>
            </a:pPr>
            <a:r>
              <a:rPr lang="en-US" sz="8000" dirty="0">
                <a:latin typeface="Gill Sans MT" panose="020B0502020104020203" pitchFamily="34" charset="0"/>
              </a:rPr>
              <a:t>Major religions practiced in the region are:</a:t>
            </a:r>
          </a:p>
          <a:p>
            <a:pPr marL="0" indent="0" algn="just">
              <a:buNone/>
            </a:pPr>
            <a:r>
              <a:rPr lang="en-US" sz="8000" b="1" dirty="0">
                <a:solidFill>
                  <a:srgbClr val="FF0000"/>
                </a:solidFill>
                <a:latin typeface="Gill Sans MT" panose="020B0502020104020203" pitchFamily="34" charset="0"/>
              </a:rPr>
              <a:t>1.Indigenous Religion </a:t>
            </a:r>
          </a:p>
          <a:p>
            <a:pPr algn="just">
              <a:buFont typeface="Wingdings" panose="05000000000000000000" pitchFamily="2" charset="2"/>
              <a:buChar char="ü"/>
            </a:pPr>
            <a:r>
              <a:rPr lang="en-US" sz="8000" dirty="0">
                <a:latin typeface="Gill Sans MT" panose="020B0502020104020203" pitchFamily="34" charset="0"/>
              </a:rPr>
              <a:t> It is belief in one Supreme Being, but special powers are attributed to natural phenomena, which are considered sacred.</a:t>
            </a:r>
          </a:p>
          <a:p>
            <a:pPr algn="just">
              <a:buFont typeface="Wingdings" panose="05000000000000000000" pitchFamily="2" charset="2"/>
              <a:buChar char="ü"/>
            </a:pPr>
            <a:r>
              <a:rPr lang="en-US" sz="8000" dirty="0">
                <a:latin typeface="Gill Sans MT" panose="020B0502020104020203" pitchFamily="34" charset="0"/>
              </a:rPr>
              <a:t>It is practiced among the Oromo-as </a:t>
            </a:r>
            <a:r>
              <a:rPr lang="en-US" sz="8000" i="1" dirty="0" err="1">
                <a:latin typeface="Gill Sans MT" panose="020B0502020104020203" pitchFamily="34" charset="0"/>
              </a:rPr>
              <a:t>Waqeffanna</a:t>
            </a:r>
            <a:r>
              <a:rPr lang="en-US" sz="8000" dirty="0">
                <a:latin typeface="Gill Sans MT" panose="020B0502020104020203" pitchFamily="34" charset="0"/>
              </a:rPr>
              <a:t>, a belief in the existence of one Supreme Being called </a:t>
            </a:r>
            <a:r>
              <a:rPr lang="en-US" sz="8000" i="1" dirty="0" err="1">
                <a:latin typeface="Gill Sans MT" panose="020B0502020104020203" pitchFamily="34" charset="0"/>
              </a:rPr>
              <a:t>Waqa</a:t>
            </a:r>
            <a:r>
              <a:rPr lang="en-US" sz="8000" dirty="0">
                <a:latin typeface="Gill Sans MT" panose="020B0502020104020203" pitchFamily="34" charset="0"/>
              </a:rPr>
              <a:t>; among the Hadiya the Supreme Being is known as </a:t>
            </a:r>
            <a:r>
              <a:rPr lang="en-US" sz="8000" i="1" dirty="0">
                <a:latin typeface="Gill Sans MT" panose="020B0502020104020203" pitchFamily="34" charset="0"/>
              </a:rPr>
              <a:t>Waa</a:t>
            </a:r>
            <a:r>
              <a:rPr lang="en-US" sz="8000" dirty="0">
                <a:latin typeface="Gill Sans MT" panose="020B0502020104020203" pitchFamily="34" charset="0"/>
              </a:rPr>
              <a:t>;  among the </a:t>
            </a:r>
            <a:r>
              <a:rPr lang="en-US" sz="8000" dirty="0" err="1">
                <a:latin typeface="Gill Sans MT" panose="020B0502020104020203" pitchFamily="34" charset="0"/>
              </a:rPr>
              <a:t>Kambata</a:t>
            </a:r>
            <a:r>
              <a:rPr lang="en-US" sz="8000" dirty="0">
                <a:latin typeface="Gill Sans MT" panose="020B0502020104020203" pitchFamily="34" charset="0"/>
              </a:rPr>
              <a:t> there is the </a:t>
            </a:r>
            <a:r>
              <a:rPr lang="en-US" sz="8000" i="1" dirty="0" err="1">
                <a:latin typeface="Gill Sans MT" panose="020B0502020104020203" pitchFamily="34" charset="0"/>
              </a:rPr>
              <a:t>Negitaor</a:t>
            </a:r>
            <a:r>
              <a:rPr lang="en-US" sz="8000" i="1" dirty="0">
                <a:latin typeface="Gill Sans MT" panose="020B0502020104020203" pitchFamily="34" charset="0"/>
              </a:rPr>
              <a:t> </a:t>
            </a:r>
            <a:r>
              <a:rPr lang="en-US" sz="8000" i="1" dirty="0" err="1">
                <a:latin typeface="Gill Sans MT" panose="020B0502020104020203" pitchFamily="34" charset="0"/>
              </a:rPr>
              <a:t>Aricho</a:t>
            </a:r>
            <a:r>
              <a:rPr lang="en-US" sz="8000" i="1" dirty="0">
                <a:latin typeface="Gill Sans MT" panose="020B0502020104020203" pitchFamily="34" charset="0"/>
              </a:rPr>
              <a:t> </a:t>
            </a:r>
            <a:r>
              <a:rPr lang="en-US" sz="8000" i="1" dirty="0" err="1">
                <a:latin typeface="Gill Sans MT" panose="020B0502020104020203" pitchFamily="34" charset="0"/>
              </a:rPr>
              <a:t>Magano</a:t>
            </a:r>
            <a:r>
              <a:rPr lang="en-US" sz="8000" dirty="0">
                <a:latin typeface="Gill Sans MT" panose="020B0502020104020203" pitchFamily="34" charset="0"/>
              </a:rPr>
              <a:t> (Sky God); among the </a:t>
            </a:r>
            <a:r>
              <a:rPr lang="en-US" sz="8000" dirty="0" err="1">
                <a:latin typeface="Gill Sans MT" panose="020B0502020104020203" pitchFamily="34" charset="0"/>
              </a:rPr>
              <a:t>Wolayta</a:t>
            </a:r>
            <a:r>
              <a:rPr lang="en-US" sz="8000" dirty="0">
                <a:latin typeface="Gill Sans MT" panose="020B0502020104020203" pitchFamily="34" charset="0"/>
              </a:rPr>
              <a:t> </a:t>
            </a:r>
            <a:r>
              <a:rPr lang="en-US" sz="8000" dirty="0" err="1">
                <a:latin typeface="Gill Sans MT" panose="020B0502020104020203" pitchFamily="34" charset="0"/>
              </a:rPr>
              <a:t>ther</a:t>
            </a:r>
            <a:r>
              <a:rPr lang="en-US" sz="8000" dirty="0">
                <a:latin typeface="Gill Sans MT" panose="020B0502020104020203" pitchFamily="34" charset="0"/>
              </a:rPr>
              <a:t> is  </a:t>
            </a:r>
            <a:r>
              <a:rPr lang="en-US" sz="8000" i="1" dirty="0">
                <a:latin typeface="Gill Sans MT" panose="020B0502020104020203" pitchFamily="34" charset="0"/>
              </a:rPr>
              <a:t>Tosaa</a:t>
            </a:r>
            <a:r>
              <a:rPr lang="en-US" sz="8000" dirty="0">
                <a:latin typeface="Gill Sans MT" panose="020B0502020104020203" pitchFamily="34" charset="0"/>
              </a:rPr>
              <a:t> (God); The </a:t>
            </a:r>
            <a:r>
              <a:rPr lang="en-US" sz="8000" dirty="0" err="1">
                <a:latin typeface="Gill Sans MT" panose="020B0502020104020203" pitchFamily="34" charset="0"/>
              </a:rPr>
              <a:t>Keficho</a:t>
            </a:r>
            <a:r>
              <a:rPr lang="en-US" sz="8000" dirty="0">
                <a:latin typeface="Gill Sans MT" panose="020B0502020104020203" pitchFamily="34" charset="0"/>
              </a:rPr>
              <a:t> called their Supreme Being  </a:t>
            </a:r>
            <a:r>
              <a:rPr lang="en-US" sz="8000" i="1" dirty="0" err="1">
                <a:latin typeface="Gill Sans MT" panose="020B0502020104020203" pitchFamily="34" charset="0"/>
              </a:rPr>
              <a:t>Yero</a:t>
            </a:r>
            <a:r>
              <a:rPr lang="en-US" sz="8000" dirty="0">
                <a:latin typeface="Gill Sans MT" panose="020B0502020104020203" pitchFamily="34" charset="0"/>
              </a:rPr>
              <a:t>; the </a:t>
            </a:r>
            <a:r>
              <a:rPr lang="en-US" sz="8000" dirty="0" err="1">
                <a:latin typeface="Gill Sans MT" panose="020B0502020104020203" pitchFamily="34" charset="0"/>
              </a:rPr>
              <a:t>Boro-Shinasha</a:t>
            </a:r>
            <a:r>
              <a:rPr lang="en-US" sz="8000" dirty="0">
                <a:latin typeface="Gill Sans MT" panose="020B0502020104020203" pitchFamily="34" charset="0"/>
              </a:rPr>
              <a:t> believe in super natural power called </a:t>
            </a:r>
            <a:r>
              <a:rPr lang="en-US" sz="8000" i="1" dirty="0" err="1">
                <a:latin typeface="Gill Sans MT" panose="020B0502020104020203" pitchFamily="34" charset="0"/>
              </a:rPr>
              <a:t>Iqa</a:t>
            </a:r>
            <a:r>
              <a:rPr lang="en-US" sz="8000" dirty="0">
                <a:latin typeface="Gill Sans MT" panose="020B0502020104020203" pitchFamily="34" charset="0"/>
              </a:rPr>
              <a:t> and the Nuer believe in </a:t>
            </a:r>
            <a:r>
              <a:rPr lang="en-US" sz="8000" i="1" dirty="0" err="1">
                <a:latin typeface="Gill Sans MT" panose="020B0502020104020203" pitchFamily="34" charset="0"/>
              </a:rPr>
              <a:t>Kuoth</a:t>
            </a:r>
            <a:r>
              <a:rPr lang="en-US" sz="8000" i="1" dirty="0">
                <a:latin typeface="Gill Sans MT" panose="020B0502020104020203" pitchFamily="34" charset="0"/>
              </a:rPr>
              <a:t> </a:t>
            </a:r>
            <a:r>
              <a:rPr lang="en-US" sz="8000" i="1" dirty="0" err="1">
                <a:latin typeface="Gill Sans MT" panose="020B0502020104020203" pitchFamily="34" charset="0"/>
              </a:rPr>
              <a:t>Nhia</a:t>
            </a:r>
            <a:r>
              <a:rPr lang="en-US" sz="8000" dirty="0" err="1">
                <a:latin typeface="Gill Sans MT" panose="020B0502020104020203" pitchFamily="34" charset="0"/>
              </a:rPr>
              <a:t>l</a:t>
            </a:r>
            <a:r>
              <a:rPr lang="en-US" sz="8000" dirty="0">
                <a:latin typeface="Gill Sans MT" panose="020B0502020104020203" pitchFamily="34" charset="0"/>
              </a:rPr>
              <a:t> (God in Heaven).</a:t>
            </a:r>
          </a:p>
          <a:p>
            <a:pPr marL="0" indent="0" algn="just">
              <a:buNone/>
            </a:pPr>
            <a:r>
              <a:rPr lang="en-US" sz="8000" b="1" dirty="0">
                <a:solidFill>
                  <a:srgbClr val="FF0000"/>
                </a:solidFill>
                <a:latin typeface="Gill Sans MT" panose="020B0502020104020203" pitchFamily="34" charset="0"/>
              </a:rPr>
              <a:t>2.Judaism</a:t>
            </a:r>
            <a:r>
              <a:rPr lang="en-US" sz="8000" dirty="0">
                <a:solidFill>
                  <a:srgbClr val="FF0000"/>
                </a:solidFill>
                <a:latin typeface="Gill Sans MT" panose="020B0502020104020203" pitchFamily="34" charset="0"/>
              </a:rPr>
              <a:t> </a:t>
            </a:r>
          </a:p>
          <a:p>
            <a:pPr marL="0" indent="0" algn="just">
              <a:buNone/>
            </a:pPr>
            <a:r>
              <a:rPr lang="en-US" sz="8000" dirty="0">
                <a:latin typeface="Gill Sans MT" panose="020B0502020104020203" pitchFamily="34" charset="0"/>
              </a:rPr>
              <a:t>It is considered as the expression of the covenant that Yahweh/Jehovah (God) established with the ancient Jewish (Hebrew). Sources indicate that Judaism has been followed in Ethiopia and the Horn by peoples (</a:t>
            </a:r>
            <a:r>
              <a:rPr lang="en-US" sz="8000" dirty="0" err="1">
                <a:latin typeface="Gill Sans MT" panose="020B0502020104020203" pitchFamily="34" charset="0"/>
              </a:rPr>
              <a:t>eg</a:t>
            </a:r>
            <a:r>
              <a:rPr lang="en-US" sz="8000" dirty="0">
                <a:latin typeface="Gill Sans MT" panose="020B0502020104020203" pitchFamily="34" charset="0"/>
              </a:rPr>
              <a:t>. </a:t>
            </a:r>
            <a:r>
              <a:rPr lang="en-US" sz="8000" dirty="0" err="1">
                <a:latin typeface="Gill Sans MT" panose="020B0502020104020203" pitchFamily="34" charset="0"/>
              </a:rPr>
              <a:t>Bete</a:t>
            </a:r>
            <a:r>
              <a:rPr lang="en-US" sz="8000" dirty="0">
                <a:latin typeface="Gill Sans MT" panose="020B0502020104020203" pitchFamily="34" charset="0"/>
              </a:rPr>
              <a:t>-Israel) since early times.</a:t>
            </a:r>
          </a:p>
          <a:p>
            <a:pPr marL="0" indent="0" algn="just">
              <a:buNone/>
            </a:pPr>
            <a:endParaRPr lang="en-US" sz="4000" dirty="0"/>
          </a:p>
          <a:p>
            <a:pPr marL="0" indent="0">
              <a:buNone/>
            </a:pPr>
            <a:r>
              <a:rPr lang="en-US" sz="2000" dirty="0"/>
              <a:t> </a:t>
            </a:r>
          </a:p>
        </p:txBody>
      </p:sp>
      <p:sp>
        <p:nvSpPr>
          <p:cNvPr id="4" name="Slide Number Placeholder 3"/>
          <p:cNvSpPr>
            <a:spLocks noGrp="1"/>
          </p:cNvSpPr>
          <p:nvPr>
            <p:ph type="sldNum" sz="quarter" idx="12"/>
          </p:nvPr>
        </p:nvSpPr>
        <p:spPr/>
        <p:txBody>
          <a:bodyPr/>
          <a:lstStyle/>
          <a:p>
            <a:fld id="{678D178C-649E-4538-B594-8525D897E615}" type="slidenum">
              <a:rPr lang="en-US" smtClean="0"/>
              <a:pPr/>
              <a:t>30</a:t>
            </a:fld>
            <a:endParaRPr lang="en-US" dirty="0"/>
          </a:p>
        </p:txBody>
      </p:sp>
    </p:spTree>
    <p:extLst>
      <p:ext uri="{BB962C8B-B14F-4D97-AF65-F5344CB8AC3E}">
        <p14:creationId xmlns:p14="http://schemas.microsoft.com/office/powerpoint/2010/main" val="24197086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err="1">
                <a:solidFill>
                  <a:srgbClr val="FF0000"/>
                </a:solidFill>
              </a:rPr>
              <a:t>Cont</a:t>
            </a:r>
            <a:r>
              <a:rPr lang="en-US" b="1" dirty="0">
                <a:solidFill>
                  <a:srgbClr val="FF0000"/>
                </a:solidFill>
              </a:rPr>
              <a:t>…</a:t>
            </a:r>
          </a:p>
        </p:txBody>
      </p:sp>
      <p:sp>
        <p:nvSpPr>
          <p:cNvPr id="3" name="Content Placeholder 2"/>
          <p:cNvSpPr>
            <a:spLocks noGrp="1"/>
          </p:cNvSpPr>
          <p:nvPr>
            <p:ph idx="1"/>
          </p:nvPr>
        </p:nvSpPr>
        <p:spPr>
          <a:xfrm>
            <a:off x="304800" y="914400"/>
            <a:ext cx="8077200" cy="5559552"/>
          </a:xfrm>
        </p:spPr>
        <p:txBody>
          <a:bodyPr>
            <a:normAutofit fontScale="77500" lnSpcReduction="20000"/>
          </a:bodyPr>
          <a:lstStyle/>
          <a:p>
            <a:pPr marL="0" indent="0" algn="just">
              <a:buNone/>
            </a:pPr>
            <a:r>
              <a:rPr lang="en-US" sz="2200" b="1" dirty="0">
                <a:solidFill>
                  <a:srgbClr val="FF0000"/>
                </a:solidFill>
              </a:rPr>
              <a:t>3. Islam </a:t>
            </a:r>
          </a:p>
          <a:p>
            <a:pPr algn="just">
              <a:buFont typeface="Courier New" panose="02070309020205020404" pitchFamily="49" charset="0"/>
              <a:buChar char="o"/>
            </a:pPr>
            <a:r>
              <a:rPr lang="en-US" sz="2200" dirty="0">
                <a:latin typeface="Gill Sans MT" panose="020B0502020104020203" pitchFamily="34" charset="0"/>
              </a:rPr>
              <a:t>When Prophet Mohammed started the teaching of Islam in Mecca in 610 AD, he faced opposition from the </a:t>
            </a:r>
            <a:r>
              <a:rPr lang="en-US" sz="2200" dirty="0" err="1">
                <a:latin typeface="Gill Sans MT" panose="020B0502020104020203" pitchFamily="34" charset="0"/>
              </a:rPr>
              <a:t>Quraysh</a:t>
            </a:r>
            <a:r>
              <a:rPr lang="en-US" sz="2200" dirty="0">
                <a:latin typeface="Gill Sans MT" panose="020B0502020104020203" pitchFamily="34" charset="0"/>
              </a:rPr>
              <a:t> rulers. Under this circumstance, the Prophet sent some of his early followers including his daughter </a:t>
            </a:r>
            <a:r>
              <a:rPr lang="en-US" sz="2200" dirty="0" err="1">
                <a:latin typeface="Gill Sans MT" panose="020B0502020104020203" pitchFamily="34" charset="0"/>
              </a:rPr>
              <a:t>Rukiya</a:t>
            </a:r>
            <a:r>
              <a:rPr lang="en-US" sz="2200" dirty="0">
                <a:latin typeface="Gill Sans MT" panose="020B0502020104020203" pitchFamily="34" charset="0"/>
              </a:rPr>
              <a:t> and her husband </a:t>
            </a:r>
            <a:r>
              <a:rPr lang="en-US" sz="2200" dirty="0" err="1">
                <a:latin typeface="Gill Sans MT" panose="020B0502020104020203" pitchFamily="34" charset="0"/>
              </a:rPr>
              <a:t>Uthman</a:t>
            </a:r>
            <a:r>
              <a:rPr lang="en-US" sz="2200" dirty="0">
                <a:latin typeface="Gill Sans MT" panose="020B0502020104020203" pitchFamily="34" charset="0"/>
              </a:rPr>
              <a:t> and others to Aksum.</a:t>
            </a:r>
          </a:p>
          <a:p>
            <a:pPr algn="just"/>
            <a:r>
              <a:rPr lang="en-US" sz="2200" dirty="0">
                <a:latin typeface="Gill Sans MT" panose="020B0502020104020203" pitchFamily="34" charset="0"/>
              </a:rPr>
              <a:t>The then </a:t>
            </a:r>
            <a:r>
              <a:rPr lang="en-US" sz="2200" dirty="0" err="1">
                <a:latin typeface="Gill Sans MT" panose="020B0502020104020203" pitchFamily="34" charset="0"/>
              </a:rPr>
              <a:t>Aksumite</a:t>
            </a:r>
            <a:r>
              <a:rPr lang="en-US" sz="2200" dirty="0">
                <a:latin typeface="Gill Sans MT" panose="020B0502020104020203" pitchFamily="34" charset="0"/>
              </a:rPr>
              <a:t> king, </a:t>
            </a:r>
            <a:r>
              <a:rPr lang="en-US" sz="2200" dirty="0" err="1">
                <a:latin typeface="Gill Sans MT" panose="020B0502020104020203" pitchFamily="34" charset="0"/>
              </a:rPr>
              <a:t>Armah</a:t>
            </a:r>
            <a:r>
              <a:rPr lang="en-US" sz="2200" dirty="0">
                <a:latin typeface="Gill Sans MT" panose="020B0502020104020203" pitchFamily="34" charset="0"/>
              </a:rPr>
              <a:t> Ella </a:t>
            </a:r>
            <a:r>
              <a:rPr lang="en-US" sz="2200" dirty="0" err="1">
                <a:latin typeface="Gill Sans MT" panose="020B0502020104020203" pitchFamily="34" charset="0"/>
              </a:rPr>
              <a:t>Seham</a:t>
            </a:r>
            <a:r>
              <a:rPr lang="en-US" sz="2200" dirty="0">
                <a:latin typeface="Gill Sans MT" panose="020B0502020104020203" pitchFamily="34" charset="0"/>
              </a:rPr>
              <a:t> (</a:t>
            </a:r>
            <a:r>
              <a:rPr lang="en-US" sz="2200" dirty="0" err="1">
                <a:latin typeface="Gill Sans MT" panose="020B0502020104020203" pitchFamily="34" charset="0"/>
              </a:rPr>
              <a:t>Ashama</a:t>
            </a:r>
            <a:r>
              <a:rPr lang="en-US" sz="2200" dirty="0">
                <a:latin typeface="Gill Sans MT" panose="020B0502020104020203" pitchFamily="34" charset="0"/>
              </a:rPr>
              <a:t> b. </a:t>
            </a:r>
            <a:r>
              <a:rPr lang="en-US" sz="2200" dirty="0" err="1">
                <a:latin typeface="Gill Sans MT" panose="020B0502020104020203" pitchFamily="34" charset="0"/>
              </a:rPr>
              <a:t>Abjar</a:t>
            </a:r>
            <a:r>
              <a:rPr lang="en-US" sz="2200" dirty="0">
                <a:latin typeface="Gill Sans MT" panose="020B0502020104020203" pitchFamily="34" charset="0"/>
              </a:rPr>
              <a:t> or Ahmed al-</a:t>
            </a:r>
            <a:r>
              <a:rPr lang="en-US" sz="2200" dirty="0" err="1">
                <a:latin typeface="Gill Sans MT" panose="020B0502020104020203" pitchFamily="34" charset="0"/>
              </a:rPr>
              <a:t>Nejash</a:t>
            </a:r>
            <a:r>
              <a:rPr lang="en-US" sz="2200" dirty="0">
                <a:latin typeface="Gill Sans MT" panose="020B0502020104020203" pitchFamily="34" charset="0"/>
              </a:rPr>
              <a:t> in Arabic sources accepted them from 615-28.</a:t>
            </a:r>
          </a:p>
          <a:p>
            <a:pPr algn="just"/>
            <a:r>
              <a:rPr lang="en-US" sz="2200" dirty="0">
                <a:latin typeface="Gill Sans MT" panose="020B0502020104020203" pitchFamily="34" charset="0"/>
              </a:rPr>
              <a:t>Islam spread to the Horn of Africa not through Jihad, but through peaceful ways including trade. </a:t>
            </a:r>
          </a:p>
          <a:p>
            <a:pPr algn="just"/>
            <a:r>
              <a:rPr lang="en-US" sz="2200" dirty="0">
                <a:latin typeface="Gill Sans MT" panose="020B0502020104020203" pitchFamily="34" charset="0"/>
              </a:rPr>
              <a:t>Islam was well established in </a:t>
            </a:r>
            <a:r>
              <a:rPr lang="en-US" sz="2200" dirty="0" err="1">
                <a:latin typeface="Gill Sans MT" panose="020B0502020104020203" pitchFamily="34" charset="0"/>
              </a:rPr>
              <a:t>Dahlak</a:t>
            </a:r>
            <a:r>
              <a:rPr lang="en-US" sz="2200" dirty="0">
                <a:latin typeface="Gill Sans MT" panose="020B0502020104020203" pitchFamily="34" charset="0"/>
              </a:rPr>
              <a:t> (</a:t>
            </a:r>
            <a:r>
              <a:rPr lang="en-US" sz="2200" dirty="0" err="1">
                <a:latin typeface="Gill Sans MT" panose="020B0502020104020203" pitchFamily="34" charset="0"/>
              </a:rPr>
              <a:t>Alalay</a:t>
            </a:r>
            <a:r>
              <a:rPr lang="en-US" sz="2200" dirty="0">
                <a:latin typeface="Gill Sans MT" panose="020B0502020104020203" pitchFamily="34" charset="0"/>
              </a:rPr>
              <a:t>) Islands on the Red Sea by the beginning of eighth century. In the early tenth century, the Muslim community on the islands developed a sultanate. </a:t>
            </a:r>
          </a:p>
          <a:p>
            <a:pPr algn="just"/>
            <a:r>
              <a:rPr lang="en-US" sz="2200" dirty="0">
                <a:latin typeface="Gill Sans MT" panose="020B0502020104020203" pitchFamily="34" charset="0"/>
              </a:rPr>
              <a:t>In due course, Muslims settled other places on the Red Sea coast. It was from these coastal areas that Islam gradually spread among the predominantly pastoral communities of the interior, largely through the agency of preachers and merchants</a:t>
            </a:r>
            <a:r>
              <a:rPr lang="en-US" sz="2600" dirty="0">
                <a:latin typeface="Gill Sans MT" panose="020B0502020104020203" pitchFamily="34" charset="0"/>
              </a:rPr>
              <a:t>.</a:t>
            </a:r>
          </a:p>
          <a:p>
            <a:pPr algn="just"/>
            <a:r>
              <a:rPr lang="en-US" sz="2200" dirty="0">
                <a:latin typeface="Gill Sans MT" panose="020B0502020104020203" pitchFamily="34" charset="0"/>
              </a:rPr>
              <a:t>The mosques, Islamic learning and pilgrimage centers have been the depositories of cultures, traditions and literature of local Muslims.</a:t>
            </a:r>
          </a:p>
        </p:txBody>
      </p:sp>
      <p:sp>
        <p:nvSpPr>
          <p:cNvPr id="4" name="Slide Number Placeholder 3"/>
          <p:cNvSpPr>
            <a:spLocks noGrp="1"/>
          </p:cNvSpPr>
          <p:nvPr>
            <p:ph type="sldNum" sz="quarter" idx="12"/>
          </p:nvPr>
        </p:nvSpPr>
        <p:spPr/>
        <p:txBody>
          <a:bodyPr/>
          <a:lstStyle/>
          <a:p>
            <a:fld id="{678D178C-649E-4538-B594-8525D897E615}" type="slidenum">
              <a:rPr lang="en-US" smtClean="0"/>
              <a:pPr/>
              <a:t>31</a:t>
            </a:fld>
            <a:endParaRPr lang="en-US" dirty="0"/>
          </a:p>
        </p:txBody>
      </p:sp>
    </p:spTree>
    <p:extLst>
      <p:ext uri="{BB962C8B-B14F-4D97-AF65-F5344CB8AC3E}">
        <p14:creationId xmlns:p14="http://schemas.microsoft.com/office/powerpoint/2010/main" val="115209604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err="1">
                <a:solidFill>
                  <a:srgbClr val="FF0000"/>
                </a:solidFill>
              </a:rPr>
              <a:t>cont</a:t>
            </a:r>
            <a:r>
              <a:rPr lang="en-US" dirty="0">
                <a:solidFill>
                  <a:srgbClr val="FF0000"/>
                </a:solidFill>
              </a:rPr>
              <a:t>…</a:t>
            </a:r>
          </a:p>
        </p:txBody>
      </p:sp>
      <p:sp>
        <p:nvSpPr>
          <p:cNvPr id="3" name="Content Placeholder 2"/>
          <p:cNvSpPr>
            <a:spLocks noGrp="1"/>
          </p:cNvSpPr>
          <p:nvPr>
            <p:ph idx="1"/>
          </p:nvPr>
        </p:nvSpPr>
        <p:spPr>
          <a:xfrm>
            <a:off x="457200" y="838200"/>
            <a:ext cx="7848600" cy="5635752"/>
          </a:xfrm>
        </p:spPr>
        <p:txBody>
          <a:bodyPr>
            <a:normAutofit fontScale="85000" lnSpcReduction="10000"/>
          </a:bodyPr>
          <a:lstStyle/>
          <a:p>
            <a:pPr marL="0" indent="0" algn="just">
              <a:buNone/>
            </a:pPr>
            <a:r>
              <a:rPr lang="en-US" b="1" dirty="0">
                <a:solidFill>
                  <a:srgbClr val="FF0000"/>
                </a:solidFill>
                <a:latin typeface="Gill Sans MT" panose="020B0502020104020203" pitchFamily="34" charset="0"/>
              </a:rPr>
              <a:t>4</a:t>
            </a:r>
            <a:r>
              <a:rPr lang="en-US" dirty="0">
                <a:solidFill>
                  <a:srgbClr val="FF0000"/>
                </a:solidFill>
                <a:latin typeface="Gill Sans MT" panose="020B0502020104020203" pitchFamily="34" charset="0"/>
              </a:rPr>
              <a:t>. </a:t>
            </a:r>
            <a:r>
              <a:rPr lang="en-US" b="1" dirty="0">
                <a:solidFill>
                  <a:srgbClr val="FF0000"/>
                </a:solidFill>
                <a:latin typeface="Gill Sans MT" panose="020B0502020104020203" pitchFamily="34" charset="0"/>
              </a:rPr>
              <a:t>Christianity</a:t>
            </a:r>
          </a:p>
          <a:p>
            <a:pPr marL="0" indent="0" algn="just">
              <a:buNone/>
            </a:pPr>
            <a:r>
              <a:rPr lang="en-US" dirty="0">
                <a:latin typeface="Gill Sans MT" panose="020B0502020104020203" pitchFamily="34" charset="0"/>
              </a:rPr>
              <a:t> It became state religion in 334 A.D. during the reign of King </a:t>
            </a:r>
            <a:r>
              <a:rPr lang="en-US" dirty="0" err="1">
                <a:latin typeface="Gill Sans MT" panose="020B0502020104020203" pitchFamily="34" charset="0"/>
              </a:rPr>
              <a:t>Ezana</a:t>
            </a:r>
            <a:r>
              <a:rPr lang="en-US" dirty="0">
                <a:latin typeface="Gill Sans MT" panose="020B0502020104020203" pitchFamily="34" charset="0"/>
              </a:rPr>
              <a:t> (r.320-360),who dropped pre-Christian gods like Ares (</a:t>
            </a:r>
            <a:r>
              <a:rPr lang="en-US" dirty="0" err="1">
                <a:latin typeface="Gill Sans MT" panose="020B0502020104020203" pitchFamily="34" charset="0"/>
              </a:rPr>
              <a:t>Hariman</a:t>
            </a:r>
            <a:r>
              <a:rPr lang="en-US" dirty="0">
                <a:latin typeface="Gill Sans MT" panose="020B0502020104020203" pitchFamily="34" charset="0"/>
              </a:rPr>
              <a:t>/</a:t>
            </a:r>
            <a:r>
              <a:rPr lang="en-US" dirty="0" err="1">
                <a:latin typeface="Gill Sans MT" panose="020B0502020104020203" pitchFamily="34" charset="0"/>
              </a:rPr>
              <a:t>Maharram</a:t>
            </a:r>
            <a:r>
              <a:rPr lang="en-US" dirty="0">
                <a:latin typeface="Gill Sans MT" panose="020B0502020104020203" pitchFamily="34" charset="0"/>
              </a:rPr>
              <a:t>/war god), Arwe (serpent-python god), Bahir (sea god) and </a:t>
            </a:r>
            <a:r>
              <a:rPr lang="en-US" dirty="0" err="1">
                <a:latin typeface="Gill Sans MT" panose="020B0502020104020203" pitchFamily="34" charset="0"/>
              </a:rPr>
              <a:t>Midir</a:t>
            </a:r>
            <a:r>
              <a:rPr lang="en-US" dirty="0">
                <a:latin typeface="Gill Sans MT" panose="020B0502020104020203" pitchFamily="34" charset="0"/>
              </a:rPr>
              <a:t> (earth god), and embraced Christianity. Instrumental in conversion of the king were Syrian brothers, Aedesius and </a:t>
            </a:r>
            <a:r>
              <a:rPr lang="en-US" dirty="0" err="1">
                <a:latin typeface="Gill Sans MT" panose="020B0502020104020203" pitchFamily="34" charset="0"/>
              </a:rPr>
              <a:t>Fremenatius</a:t>
            </a:r>
            <a:r>
              <a:rPr lang="en-US" dirty="0">
                <a:latin typeface="Gill Sans MT" panose="020B0502020104020203" pitchFamily="34" charset="0"/>
              </a:rPr>
              <a:t> (</a:t>
            </a:r>
            <a:r>
              <a:rPr lang="en-US" dirty="0" err="1">
                <a:latin typeface="Gill Sans MT" panose="020B0502020104020203" pitchFamily="34" charset="0"/>
              </a:rPr>
              <a:t>Fremenatos</a:t>
            </a:r>
            <a:r>
              <a:rPr lang="en-US" dirty="0">
                <a:latin typeface="Gill Sans MT" panose="020B0502020104020203" pitchFamily="34" charset="0"/>
              </a:rPr>
              <a:t> / </a:t>
            </a:r>
            <a:r>
              <a:rPr lang="it-IT" dirty="0">
                <a:latin typeface="Gill Sans MT" panose="020B0502020104020203" pitchFamily="34" charset="0"/>
              </a:rPr>
              <a:t>Kasate Birhane or Abba Salama</a:t>
            </a:r>
            <a:r>
              <a:rPr lang="en-US" dirty="0">
                <a:latin typeface="Gill Sans MT" panose="020B0502020104020203" pitchFamily="34" charset="0"/>
              </a:rPr>
              <a:t>).</a:t>
            </a:r>
          </a:p>
          <a:p>
            <a:pPr marL="0" indent="0" algn="just">
              <a:buNone/>
            </a:pPr>
            <a:r>
              <a:rPr lang="en-US" dirty="0">
                <a:latin typeface="Gill Sans MT" panose="020B0502020104020203" pitchFamily="34" charset="0"/>
              </a:rPr>
              <a:t>Christianity was further expanded to the mass of the society in later part of fifth century, during the reign of Ella </a:t>
            </a:r>
            <a:r>
              <a:rPr lang="en-US" dirty="0" err="1">
                <a:latin typeface="Gill Sans MT" panose="020B0502020104020203" pitchFamily="34" charset="0"/>
              </a:rPr>
              <a:t>Amida</a:t>
            </a:r>
            <a:r>
              <a:rPr lang="en-US" dirty="0">
                <a:latin typeface="Gill Sans MT" panose="020B0502020104020203" pitchFamily="34" charset="0"/>
              </a:rPr>
              <a:t> II (478-86) by the Nine Saints (</a:t>
            </a:r>
            <a:r>
              <a:rPr lang="en-US" dirty="0" err="1">
                <a:latin typeface="Gill Sans MT" panose="020B0502020104020203" pitchFamily="34" charset="0"/>
              </a:rPr>
              <a:t>Abuna</a:t>
            </a:r>
            <a:r>
              <a:rPr lang="en-US" dirty="0">
                <a:latin typeface="Gill Sans MT" panose="020B0502020104020203" pitchFamily="34" charset="0"/>
              </a:rPr>
              <a:t> </a:t>
            </a:r>
            <a:r>
              <a:rPr lang="en-US" dirty="0" err="1">
                <a:latin typeface="Gill Sans MT" panose="020B0502020104020203" pitchFamily="34" charset="0"/>
              </a:rPr>
              <a:t>Aregawwi</a:t>
            </a:r>
            <a:r>
              <a:rPr lang="en-US" dirty="0">
                <a:latin typeface="Gill Sans MT" panose="020B0502020104020203" pitchFamily="34" charset="0"/>
              </a:rPr>
              <a:t>, </a:t>
            </a:r>
            <a:r>
              <a:rPr lang="en-US" dirty="0" err="1">
                <a:latin typeface="Gill Sans MT" panose="020B0502020104020203" pitchFamily="34" charset="0"/>
              </a:rPr>
              <a:t>Abuna</a:t>
            </a:r>
            <a:r>
              <a:rPr lang="en-US" dirty="0">
                <a:latin typeface="Gill Sans MT" panose="020B0502020104020203" pitchFamily="34" charset="0"/>
              </a:rPr>
              <a:t> </a:t>
            </a:r>
            <a:r>
              <a:rPr lang="en-US" dirty="0" err="1">
                <a:latin typeface="Gill Sans MT" panose="020B0502020104020203" pitchFamily="34" charset="0"/>
              </a:rPr>
              <a:t>Isaq</a:t>
            </a:r>
            <a:r>
              <a:rPr lang="en-US" dirty="0">
                <a:latin typeface="Gill Sans MT" panose="020B0502020104020203" pitchFamily="34" charset="0"/>
              </a:rPr>
              <a:t>, Abba </a:t>
            </a:r>
            <a:r>
              <a:rPr lang="en-US" dirty="0" err="1">
                <a:latin typeface="Gill Sans MT" panose="020B0502020104020203" pitchFamily="34" charset="0"/>
              </a:rPr>
              <a:t>Afse</a:t>
            </a:r>
            <a:r>
              <a:rPr lang="en-US" dirty="0">
                <a:latin typeface="Gill Sans MT" panose="020B0502020104020203" pitchFamily="34" charset="0"/>
              </a:rPr>
              <a:t>, Abba </a:t>
            </a:r>
            <a:r>
              <a:rPr lang="en-US" dirty="0" err="1">
                <a:latin typeface="Gill Sans MT" panose="020B0502020104020203" pitchFamily="34" charset="0"/>
              </a:rPr>
              <a:t>Pentelwon</a:t>
            </a:r>
            <a:r>
              <a:rPr lang="en-US" dirty="0">
                <a:latin typeface="Gill Sans MT" panose="020B0502020104020203" pitchFamily="34" charset="0"/>
              </a:rPr>
              <a:t>, Abba </a:t>
            </a:r>
            <a:r>
              <a:rPr lang="en-US" dirty="0" err="1">
                <a:latin typeface="Gill Sans MT" panose="020B0502020104020203" pitchFamily="34" charset="0"/>
              </a:rPr>
              <a:t>Alef</a:t>
            </a:r>
            <a:r>
              <a:rPr lang="en-US" dirty="0">
                <a:latin typeface="Gill Sans MT" panose="020B0502020104020203" pitchFamily="34" charset="0"/>
              </a:rPr>
              <a:t>, Abba </a:t>
            </a:r>
            <a:r>
              <a:rPr lang="en-US" dirty="0" err="1">
                <a:latin typeface="Gill Sans MT" panose="020B0502020104020203" pitchFamily="34" charset="0"/>
              </a:rPr>
              <a:t>Gubba</a:t>
            </a:r>
            <a:r>
              <a:rPr lang="en-US" dirty="0">
                <a:latin typeface="Gill Sans MT" panose="020B0502020104020203" pitchFamily="34" charset="0"/>
              </a:rPr>
              <a:t>, Abba </a:t>
            </a:r>
            <a:r>
              <a:rPr lang="en-US" dirty="0" err="1">
                <a:latin typeface="Gill Sans MT" panose="020B0502020104020203" pitchFamily="34" charset="0"/>
              </a:rPr>
              <a:t>Liqanos</a:t>
            </a:r>
            <a:r>
              <a:rPr lang="en-US" dirty="0">
                <a:latin typeface="Gill Sans MT" panose="020B0502020104020203" pitchFamily="34" charset="0"/>
              </a:rPr>
              <a:t>, Abba </a:t>
            </a:r>
            <a:r>
              <a:rPr lang="en-US" dirty="0" err="1">
                <a:latin typeface="Gill Sans MT" panose="020B0502020104020203" pitchFamily="34" charset="0"/>
              </a:rPr>
              <a:t>Sehama</a:t>
            </a:r>
            <a:r>
              <a:rPr lang="en-US" dirty="0">
                <a:latin typeface="Gill Sans MT" panose="020B0502020104020203" pitchFamily="34" charset="0"/>
              </a:rPr>
              <a:t> and Abba </a:t>
            </a:r>
            <a:r>
              <a:rPr lang="en-US" dirty="0" err="1">
                <a:latin typeface="Gill Sans MT" panose="020B0502020104020203" pitchFamily="34" charset="0"/>
              </a:rPr>
              <a:t>Yima’ata</a:t>
            </a:r>
            <a:r>
              <a:rPr lang="en-US" dirty="0">
                <a:latin typeface="Gill Sans MT" panose="020B0502020104020203" pitchFamily="34" charset="0"/>
              </a:rPr>
              <a:t>). Its expansion continued during the </a:t>
            </a:r>
            <a:r>
              <a:rPr lang="en-US" dirty="0" err="1">
                <a:latin typeface="Gill Sans MT" panose="020B0502020104020203" pitchFamily="34" charset="0"/>
              </a:rPr>
              <a:t>Zagwe</a:t>
            </a:r>
            <a:r>
              <a:rPr lang="en-US" dirty="0">
                <a:latin typeface="Gill Sans MT" panose="020B0502020104020203" pitchFamily="34" charset="0"/>
              </a:rPr>
              <a:t>(1150-1270) period, in  the time of </a:t>
            </a:r>
            <a:r>
              <a:rPr lang="en-US" dirty="0" err="1">
                <a:latin typeface="Gill Sans MT" panose="020B0502020104020203" pitchFamily="34" charset="0"/>
              </a:rPr>
              <a:t>Solomonic</a:t>
            </a:r>
            <a:r>
              <a:rPr lang="en-US" dirty="0">
                <a:latin typeface="Gill Sans MT" panose="020B0502020104020203" pitchFamily="34" charset="0"/>
              </a:rPr>
              <a:t> dynasty during  the Medieval period and in the 19</a:t>
            </a:r>
            <a:r>
              <a:rPr lang="en-US" baseline="30000" dirty="0">
                <a:latin typeface="Gill Sans MT" panose="020B0502020104020203" pitchFamily="34" charset="0"/>
              </a:rPr>
              <a:t>th</a:t>
            </a:r>
            <a:r>
              <a:rPr lang="en-US" dirty="0">
                <a:latin typeface="Gill Sans MT" panose="020B0502020104020203" pitchFamily="34" charset="0"/>
              </a:rPr>
              <a:t> century.</a:t>
            </a:r>
          </a:p>
          <a:p>
            <a:pPr marL="0" indent="0" algn="just">
              <a:buNone/>
            </a:pPr>
            <a:r>
              <a:rPr lang="en-US" dirty="0">
                <a:latin typeface="Gill Sans MT" panose="020B0502020104020203" pitchFamily="34" charset="0"/>
              </a:rPr>
              <a:t>Churches and monasteries were established. These included </a:t>
            </a:r>
            <a:r>
              <a:rPr lang="en-US" sz="2000" dirty="0">
                <a:latin typeface="Gill Sans MT" panose="020B0502020104020203" pitchFamily="34" charset="0"/>
              </a:rPr>
              <a:t>Rock-hewn churches of </a:t>
            </a:r>
            <a:r>
              <a:rPr lang="en-US" sz="2000" dirty="0" err="1">
                <a:latin typeface="Gill Sans MT" panose="020B0502020104020203" pitchFamily="34" charset="0"/>
              </a:rPr>
              <a:t>Lalibela</a:t>
            </a:r>
            <a:r>
              <a:rPr lang="en-US" sz="2000" dirty="0">
                <a:latin typeface="Gill Sans MT" panose="020B0502020104020203" pitchFamily="34" charset="0"/>
              </a:rPr>
              <a:t>, Debra-</a:t>
            </a:r>
            <a:r>
              <a:rPr lang="en-US" sz="2000" dirty="0" err="1">
                <a:latin typeface="Gill Sans MT" panose="020B0502020104020203" pitchFamily="34" charset="0"/>
              </a:rPr>
              <a:t>Bizan</a:t>
            </a:r>
            <a:r>
              <a:rPr lang="en-US" sz="2000" dirty="0">
                <a:latin typeface="Gill Sans MT" panose="020B0502020104020203" pitchFamily="34" charset="0"/>
              </a:rPr>
              <a:t> of </a:t>
            </a:r>
            <a:r>
              <a:rPr lang="en-US" sz="2000" dirty="0" err="1">
                <a:latin typeface="Gill Sans MT" panose="020B0502020104020203" pitchFamily="34" charset="0"/>
              </a:rPr>
              <a:t>Hamasen</a:t>
            </a:r>
            <a:r>
              <a:rPr lang="en-US" sz="2000" dirty="0">
                <a:latin typeface="Gill Sans MT" panose="020B0502020104020203" pitchFamily="34" charset="0"/>
              </a:rPr>
              <a:t> in Eritrea, Debra-</a:t>
            </a:r>
            <a:r>
              <a:rPr lang="en-US" sz="2000" dirty="0" err="1">
                <a:latin typeface="Gill Sans MT" panose="020B0502020104020203" pitchFamily="34" charset="0"/>
              </a:rPr>
              <a:t>Libanos</a:t>
            </a:r>
            <a:r>
              <a:rPr lang="en-US" sz="2000" dirty="0">
                <a:latin typeface="Gill Sans MT" panose="020B0502020104020203" pitchFamily="34" charset="0"/>
              </a:rPr>
              <a:t> in </a:t>
            </a:r>
            <a:r>
              <a:rPr lang="en-US" sz="2000" dirty="0" err="1">
                <a:latin typeface="Gill Sans MT" panose="020B0502020104020203" pitchFamily="34" charset="0"/>
              </a:rPr>
              <a:t>Shewa</a:t>
            </a:r>
            <a:r>
              <a:rPr lang="en-US" sz="2000" dirty="0">
                <a:latin typeface="Gill Sans MT" panose="020B0502020104020203" pitchFamily="34" charset="0"/>
              </a:rPr>
              <a:t>, Debra-</a:t>
            </a:r>
            <a:r>
              <a:rPr lang="en-US" sz="2000" dirty="0" err="1">
                <a:latin typeface="Gill Sans MT" panose="020B0502020104020203" pitchFamily="34" charset="0"/>
              </a:rPr>
              <a:t>Hayiq</a:t>
            </a:r>
            <a:r>
              <a:rPr lang="en-US" sz="2000" dirty="0">
                <a:latin typeface="Gill Sans MT" panose="020B0502020104020203" pitchFamily="34" charset="0"/>
              </a:rPr>
              <a:t> in </a:t>
            </a:r>
            <a:r>
              <a:rPr lang="en-US" sz="2000" dirty="0" err="1">
                <a:latin typeface="Gill Sans MT" panose="020B0502020104020203" pitchFamily="34" charset="0"/>
              </a:rPr>
              <a:t>Wollo</a:t>
            </a:r>
            <a:r>
              <a:rPr lang="en-US" sz="2000" dirty="0">
                <a:latin typeface="Gill Sans MT" panose="020B0502020104020203" pitchFamily="34" charset="0"/>
              </a:rPr>
              <a:t>, </a:t>
            </a:r>
            <a:r>
              <a:rPr lang="en-US" sz="2000" dirty="0" err="1">
                <a:latin typeface="Gill Sans MT" panose="020B0502020104020203" pitchFamily="34" charset="0"/>
              </a:rPr>
              <a:t>Debre-Dima</a:t>
            </a:r>
            <a:r>
              <a:rPr lang="en-US" sz="2000" dirty="0">
                <a:latin typeface="Gill Sans MT" panose="020B0502020104020203" pitchFamily="34" charset="0"/>
              </a:rPr>
              <a:t> and </a:t>
            </a:r>
            <a:r>
              <a:rPr lang="en-US" sz="2000" dirty="0" err="1">
                <a:latin typeface="Gill Sans MT" panose="020B0502020104020203" pitchFamily="34" charset="0"/>
              </a:rPr>
              <a:t>Debre-Werq</a:t>
            </a:r>
            <a:r>
              <a:rPr lang="en-US" sz="2000" dirty="0">
                <a:latin typeface="Gill Sans MT" panose="020B0502020104020203" pitchFamily="34" charset="0"/>
              </a:rPr>
              <a:t> in </a:t>
            </a:r>
            <a:r>
              <a:rPr lang="en-US" sz="2000" dirty="0" err="1">
                <a:latin typeface="Gill Sans MT" panose="020B0502020104020203" pitchFamily="34" charset="0"/>
              </a:rPr>
              <a:t>Gojjam</a:t>
            </a:r>
            <a:r>
              <a:rPr lang="en-US" sz="2000" dirty="0">
                <a:latin typeface="Gill Sans MT" panose="020B0502020104020203" pitchFamily="34" charset="0"/>
              </a:rPr>
              <a:t>, </a:t>
            </a:r>
            <a:r>
              <a:rPr lang="en-US" sz="2000" dirty="0" err="1">
                <a:latin typeface="Gill Sans MT" panose="020B0502020104020203" pitchFamily="34" charset="0"/>
              </a:rPr>
              <a:t>Birbir</a:t>
            </a:r>
            <a:r>
              <a:rPr lang="en-US" sz="2000" dirty="0">
                <a:latin typeface="Gill Sans MT" panose="020B0502020104020203" pitchFamily="34" charset="0"/>
              </a:rPr>
              <a:t> Mariam in </a:t>
            </a:r>
            <a:r>
              <a:rPr lang="en-US" sz="2000" dirty="0" err="1">
                <a:latin typeface="Gill Sans MT" panose="020B0502020104020203" pitchFamily="34" charset="0"/>
              </a:rPr>
              <a:t>Gamo</a:t>
            </a:r>
            <a:r>
              <a:rPr lang="en-US" sz="2000" dirty="0">
                <a:latin typeface="Gill Sans MT" panose="020B0502020104020203" pitchFamily="34" charset="0"/>
              </a:rPr>
              <a:t> and </a:t>
            </a:r>
            <a:r>
              <a:rPr lang="en-US" sz="2000" dirty="0" err="1">
                <a:latin typeface="Gill Sans MT" panose="020B0502020104020203" pitchFamily="34" charset="0"/>
              </a:rPr>
              <a:t>Debre-Asabot</a:t>
            </a:r>
            <a:r>
              <a:rPr lang="en-US" sz="2000" dirty="0">
                <a:latin typeface="Gill Sans MT" panose="020B0502020104020203" pitchFamily="34" charset="0"/>
              </a:rPr>
              <a:t> on the way to </a:t>
            </a:r>
            <a:r>
              <a:rPr lang="en-US" sz="2000" dirty="0" err="1">
                <a:latin typeface="Gill Sans MT" panose="020B0502020104020203" pitchFamily="34" charset="0"/>
              </a:rPr>
              <a:t>Harar</a:t>
            </a:r>
            <a:endParaRPr lang="en-US" dirty="0">
              <a:latin typeface="Gill Sans MT" panose="020B0502020104020203" pitchFamily="34" charset="0"/>
            </a:endParaRPr>
          </a:p>
          <a:p>
            <a:pPr marL="0" indent="0" algn="just">
              <a:buNone/>
            </a:pPr>
            <a:r>
              <a:rPr lang="en-US" sz="1800" dirty="0"/>
              <a:t> </a:t>
            </a:r>
            <a:endParaRPr lang="en-US" sz="2000" dirty="0"/>
          </a:p>
        </p:txBody>
      </p:sp>
      <p:sp>
        <p:nvSpPr>
          <p:cNvPr id="4" name="Slide Number Placeholder 3"/>
          <p:cNvSpPr>
            <a:spLocks noGrp="1"/>
          </p:cNvSpPr>
          <p:nvPr>
            <p:ph type="sldNum" sz="quarter" idx="12"/>
          </p:nvPr>
        </p:nvSpPr>
        <p:spPr/>
        <p:txBody>
          <a:bodyPr/>
          <a:lstStyle/>
          <a:p>
            <a:fld id="{678D178C-649E-4538-B594-8525D897E615}" type="slidenum">
              <a:rPr lang="en-US" smtClean="0"/>
              <a:pPr/>
              <a:t>32</a:t>
            </a:fld>
            <a:endParaRPr lang="en-US" dirty="0"/>
          </a:p>
        </p:txBody>
      </p:sp>
    </p:spTree>
    <p:extLst>
      <p:ext uri="{BB962C8B-B14F-4D97-AF65-F5344CB8AC3E}">
        <p14:creationId xmlns:p14="http://schemas.microsoft.com/office/powerpoint/2010/main" val="262738310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066800"/>
          </a:xfrm>
        </p:spPr>
        <p:txBody>
          <a:bodyPr>
            <a:noAutofit/>
          </a:bodyPr>
          <a:lstStyle/>
          <a:p>
            <a:pPr algn="ct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solidFill>
                  <a:srgbClr val="FF0000"/>
                </a:solidFill>
                <a:latin typeface="+mn-lt"/>
              </a:rPr>
              <a:t>Chapter Three</a:t>
            </a:r>
          </a:p>
        </p:txBody>
      </p:sp>
      <p:sp>
        <p:nvSpPr>
          <p:cNvPr id="3" name="Content Placeholder 2"/>
          <p:cNvSpPr>
            <a:spLocks noGrp="1"/>
          </p:cNvSpPr>
          <p:nvPr>
            <p:ph idx="1"/>
          </p:nvPr>
        </p:nvSpPr>
        <p:spPr>
          <a:xfrm>
            <a:off x="152400" y="838200"/>
            <a:ext cx="8763000" cy="5334000"/>
          </a:xfrm>
        </p:spPr>
        <p:txBody>
          <a:bodyPr>
            <a:normAutofit fontScale="77500" lnSpcReduction="20000"/>
          </a:bodyPr>
          <a:lstStyle/>
          <a:p>
            <a:pPr marL="0" indent="0">
              <a:buNone/>
            </a:pPr>
            <a:endParaRPr lang="en-US" sz="2000" b="1" dirty="0">
              <a:solidFill>
                <a:srgbClr val="FF0000"/>
              </a:solidFill>
              <a:latin typeface="Garamond" panose="02020404030301010803" pitchFamily="18" charset="0"/>
            </a:endParaRPr>
          </a:p>
          <a:p>
            <a:pPr marL="0" indent="0">
              <a:buNone/>
            </a:pPr>
            <a:endParaRPr lang="en-US" sz="2000" b="1" dirty="0">
              <a:solidFill>
                <a:srgbClr val="FF0000"/>
              </a:solidFill>
              <a:latin typeface="Garamond" panose="02020404030301010803" pitchFamily="18" charset="0"/>
            </a:endParaRPr>
          </a:p>
          <a:p>
            <a:pPr marL="0" indent="0">
              <a:buNone/>
            </a:pPr>
            <a:r>
              <a:rPr lang="en-US" sz="2000" b="1" dirty="0">
                <a:solidFill>
                  <a:srgbClr val="FF0000"/>
                </a:solidFill>
                <a:latin typeface="Garamond" panose="02020404030301010803" pitchFamily="18" charset="0"/>
              </a:rPr>
              <a:t>3.Politics, Economy and Society in Ethiopia and the Horn to the End of the Thirteenth Century</a:t>
            </a:r>
          </a:p>
          <a:p>
            <a:pPr marL="0" indent="0">
              <a:buNone/>
            </a:pPr>
            <a:r>
              <a:rPr lang="en-US" sz="2000" b="1" dirty="0">
                <a:solidFill>
                  <a:srgbClr val="FF0000"/>
                </a:solidFill>
                <a:latin typeface="Garamond" panose="02020404030301010803" pitchFamily="18" charset="0"/>
              </a:rPr>
              <a:t>3.1. Emergence of States</a:t>
            </a:r>
          </a:p>
          <a:p>
            <a:pPr marL="0" indent="0">
              <a:buNone/>
            </a:pPr>
            <a:r>
              <a:rPr lang="en-US" sz="2000" b="1" dirty="0">
                <a:solidFill>
                  <a:srgbClr val="FF0000"/>
                </a:solidFill>
                <a:latin typeface="Garamond" panose="02020404030301010803" pitchFamily="18" charset="0"/>
              </a:rPr>
              <a:t>Defining state</a:t>
            </a:r>
            <a:r>
              <a:rPr lang="en-US" sz="2000" dirty="0">
                <a:solidFill>
                  <a:srgbClr val="FF0000"/>
                </a:solidFill>
                <a:latin typeface="Garamond" panose="02020404030301010803" pitchFamily="18" charset="0"/>
              </a:rPr>
              <a:t>:</a:t>
            </a:r>
          </a:p>
          <a:p>
            <a:pPr>
              <a:buFont typeface="Wingdings" panose="05000000000000000000" pitchFamily="2" charset="2"/>
              <a:buChar char="ü"/>
            </a:pPr>
            <a:r>
              <a:rPr lang="en-US" sz="2000" dirty="0">
                <a:latin typeface="Garamond" panose="02020404030301010803" pitchFamily="18" charset="0"/>
              </a:rPr>
              <a:t>State refers to an autonomous political unit having population, defined territory, sovereignty and government with the power to decree and enforce laws. </a:t>
            </a:r>
          </a:p>
          <a:p>
            <a:pPr>
              <a:buFont typeface="Wingdings" panose="05000000000000000000" pitchFamily="2" charset="2"/>
              <a:buChar char="ü"/>
            </a:pPr>
            <a:r>
              <a:rPr lang="en-US" sz="2000" dirty="0">
                <a:latin typeface="Garamond" panose="02020404030301010803" pitchFamily="18" charset="0"/>
              </a:rPr>
              <a:t>State was the outcome of regular cultural process.</a:t>
            </a:r>
          </a:p>
          <a:p>
            <a:pPr>
              <a:buFont typeface="Wingdings" panose="05000000000000000000" pitchFamily="2" charset="2"/>
              <a:buChar char="ü"/>
            </a:pPr>
            <a:r>
              <a:rPr lang="en-US" sz="2000" dirty="0">
                <a:latin typeface="Garamond" panose="02020404030301010803" pitchFamily="18" charset="0"/>
              </a:rPr>
              <a:t> Historically, states arose independently in different places and at different times, for example, it emerged in Ethiopia and the Horn independently from other parts of the world.</a:t>
            </a:r>
          </a:p>
          <a:p>
            <a:pPr algn="just">
              <a:buFont typeface="Wingdings" panose="05000000000000000000" pitchFamily="2" charset="2"/>
              <a:buChar char="ü"/>
            </a:pPr>
            <a:r>
              <a:rPr lang="en-US" sz="2000" dirty="0">
                <a:latin typeface="Garamond" panose="02020404030301010803" pitchFamily="18" charset="0"/>
              </a:rPr>
              <a:t>In the case of  Ethiopia and the Horn, societies in this region underwent political, economic, social and cultural changes from ancient times to the end of the thirteenth century.</a:t>
            </a:r>
          </a:p>
          <a:p>
            <a:pPr algn="just">
              <a:buFont typeface="Wingdings" panose="05000000000000000000" pitchFamily="2" charset="2"/>
              <a:buChar char="ü"/>
            </a:pPr>
            <a:r>
              <a:rPr lang="en-US" sz="2000" dirty="0">
                <a:latin typeface="Garamond" panose="02020404030301010803" pitchFamily="18" charset="0"/>
              </a:rPr>
              <a:t>One important factor for the emergence of states was the beginning of sedentary agriculture which made people to engage in farming by forming settlement. Intermediaries (traders) also began to buy agricultural products of sedentary people.</a:t>
            </a:r>
          </a:p>
        </p:txBody>
      </p:sp>
      <p:sp>
        <p:nvSpPr>
          <p:cNvPr id="4" name="Slide Number Placeholder 3"/>
          <p:cNvSpPr>
            <a:spLocks noGrp="1"/>
          </p:cNvSpPr>
          <p:nvPr>
            <p:ph type="sldNum" sz="quarter" idx="12"/>
          </p:nvPr>
        </p:nvSpPr>
        <p:spPr/>
        <p:txBody>
          <a:bodyPr/>
          <a:lstStyle/>
          <a:p>
            <a:fld id="{678D178C-649E-4538-B594-8525D897E615}" type="slidenum">
              <a:rPr lang="en-US" smtClean="0"/>
              <a:pPr/>
              <a:t>33</a:t>
            </a:fld>
            <a:endParaRPr lang="en-US" dirty="0"/>
          </a:p>
        </p:txBody>
      </p:sp>
    </p:spTree>
    <p:extLst>
      <p:ext uri="{BB962C8B-B14F-4D97-AF65-F5344CB8AC3E}">
        <p14:creationId xmlns:p14="http://schemas.microsoft.com/office/powerpoint/2010/main" val="315854696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err="1">
                <a:solidFill>
                  <a:srgbClr val="FF0000"/>
                </a:solidFill>
                <a:latin typeface="Gill Sans MT" panose="020B0502020104020203" pitchFamily="34" charset="0"/>
              </a:rPr>
              <a:t>Cont</a:t>
            </a:r>
            <a:r>
              <a:rPr lang="en-US" dirty="0">
                <a:solidFill>
                  <a:srgbClr val="FF0000"/>
                </a:solidFill>
                <a:latin typeface="Gill Sans MT" panose="020B0502020104020203" pitchFamily="34" charset="0"/>
              </a:rPr>
              <a:t>…</a:t>
            </a:r>
          </a:p>
        </p:txBody>
      </p:sp>
      <p:sp>
        <p:nvSpPr>
          <p:cNvPr id="3" name="Content Placeholder 2"/>
          <p:cNvSpPr>
            <a:spLocks noGrp="1"/>
          </p:cNvSpPr>
          <p:nvPr>
            <p:ph idx="1"/>
          </p:nvPr>
        </p:nvSpPr>
        <p:spPr>
          <a:xfrm>
            <a:off x="457200" y="993648"/>
            <a:ext cx="7848600" cy="5483352"/>
          </a:xfrm>
        </p:spPr>
        <p:txBody>
          <a:bodyPr>
            <a:normAutofit/>
          </a:bodyPr>
          <a:lstStyle/>
          <a:p>
            <a:pPr algn="just">
              <a:buFont typeface="Wingdings" panose="05000000000000000000" pitchFamily="2" charset="2"/>
              <a:buChar char="ü"/>
            </a:pPr>
            <a:r>
              <a:rPr lang="en-US" sz="2000" dirty="0">
                <a:latin typeface="Gill Sans MT" panose="020B0502020104020203" pitchFamily="34" charset="0"/>
              </a:rPr>
              <a:t>In such way states were formed mainly through the expansion of agriculture that gave rise to class differentiation. Moreover, the growth of trade facilitated the development of states. </a:t>
            </a:r>
          </a:p>
          <a:p>
            <a:pPr algn="just">
              <a:buFont typeface="Wingdings" panose="05000000000000000000" pitchFamily="2" charset="2"/>
              <a:buChar char="ü"/>
            </a:pPr>
            <a:r>
              <a:rPr lang="en-US" sz="2000" dirty="0">
                <a:latin typeface="Gill Sans MT" panose="020B0502020104020203" pitchFamily="34" charset="0"/>
              </a:rPr>
              <a:t>The first states were theocratic states, and priests (shaman) maintained the social and religious affairs of their people. Gradually, however, As production became market oriented, the priests were gradually replaced by chiefs, who began collecting regular and compulsory tributes known as protection payments.</a:t>
            </a:r>
          </a:p>
          <a:p>
            <a:pPr algn="just">
              <a:buFont typeface="Wingdings" panose="05000000000000000000" pitchFamily="2" charset="2"/>
              <a:buChar char="ü"/>
            </a:pPr>
            <a:r>
              <a:rPr lang="en-US" sz="2000" dirty="0">
                <a:latin typeface="Gill Sans MT" panose="020B0502020104020203" pitchFamily="34" charset="0"/>
              </a:rPr>
              <a:t>Ethiopia and the Horn is one of the regions in Africa, where early state formation took place. From small beginnings, such states gradually developed into powerful kingdoms and even empires with a well-demarcated social structure.</a:t>
            </a:r>
          </a:p>
        </p:txBody>
      </p:sp>
      <p:sp>
        <p:nvSpPr>
          <p:cNvPr id="4" name="Slide Number Placeholder 3"/>
          <p:cNvSpPr>
            <a:spLocks noGrp="1"/>
          </p:cNvSpPr>
          <p:nvPr>
            <p:ph type="sldNum" sz="quarter" idx="12"/>
          </p:nvPr>
        </p:nvSpPr>
        <p:spPr/>
        <p:txBody>
          <a:bodyPr/>
          <a:lstStyle/>
          <a:p>
            <a:fld id="{678D178C-649E-4538-B594-8525D897E615}" type="slidenum">
              <a:rPr lang="en-US" smtClean="0"/>
              <a:pPr/>
              <a:t>34</a:t>
            </a:fld>
            <a:endParaRPr lang="en-US" dirty="0"/>
          </a:p>
        </p:txBody>
      </p:sp>
    </p:spTree>
    <p:extLst>
      <p:ext uri="{BB962C8B-B14F-4D97-AF65-F5344CB8AC3E}">
        <p14:creationId xmlns:p14="http://schemas.microsoft.com/office/powerpoint/2010/main" val="394189665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sz="2200" dirty="0"/>
              <a:t>Cont</a:t>
            </a:r>
            <a:r>
              <a:rPr lang="en-US" dirty="0"/>
              <a:t>..</a:t>
            </a:r>
          </a:p>
        </p:txBody>
      </p:sp>
      <p:sp>
        <p:nvSpPr>
          <p:cNvPr id="3" name="Content Placeholder 2"/>
          <p:cNvSpPr>
            <a:spLocks noGrp="1"/>
          </p:cNvSpPr>
          <p:nvPr>
            <p:ph idx="1"/>
          </p:nvPr>
        </p:nvSpPr>
        <p:spPr>
          <a:xfrm>
            <a:off x="457200" y="762000"/>
            <a:ext cx="7848600" cy="5711952"/>
          </a:xfrm>
        </p:spPr>
        <p:txBody>
          <a:bodyPr>
            <a:normAutofit fontScale="92500" lnSpcReduction="20000"/>
          </a:bodyPr>
          <a:lstStyle/>
          <a:p>
            <a:pPr marL="0" indent="0" algn="just">
              <a:buNone/>
            </a:pPr>
            <a:r>
              <a:rPr lang="en-US" sz="2200" b="1" dirty="0">
                <a:solidFill>
                  <a:srgbClr val="FF0000"/>
                </a:solidFill>
                <a:latin typeface="Gill Sans MT" panose="020B0502020104020203" pitchFamily="34" charset="0"/>
              </a:rPr>
              <a:t>3.2. Ancient States </a:t>
            </a:r>
          </a:p>
          <a:p>
            <a:pPr marL="0" indent="0" algn="just">
              <a:buNone/>
            </a:pPr>
            <a:r>
              <a:rPr lang="en-US" sz="2200" b="1" dirty="0">
                <a:solidFill>
                  <a:srgbClr val="FF0000"/>
                </a:solidFill>
                <a:latin typeface="Gill Sans MT" panose="020B0502020104020203" pitchFamily="34" charset="0"/>
              </a:rPr>
              <a:t>In North and Northeast </a:t>
            </a:r>
          </a:p>
          <a:p>
            <a:pPr marL="0" indent="0" algn="just">
              <a:buNone/>
            </a:pPr>
            <a:r>
              <a:rPr lang="en-US" sz="2000" b="1" dirty="0">
                <a:solidFill>
                  <a:srgbClr val="FF0000"/>
                </a:solidFill>
                <a:latin typeface="Gill Sans MT" panose="020B0502020104020203" pitchFamily="34" charset="0"/>
              </a:rPr>
              <a:t>A. Punt</a:t>
            </a:r>
          </a:p>
          <a:p>
            <a:pPr marL="0" indent="0" algn="just">
              <a:buNone/>
            </a:pPr>
            <a:r>
              <a:rPr lang="en-US" sz="2000" dirty="0">
                <a:latin typeface="Gill Sans MT" panose="020B0502020104020203" pitchFamily="34" charset="0"/>
              </a:rPr>
              <a:t>Punt was the earliest recorded state in Ethiopia and the Horn.</a:t>
            </a:r>
          </a:p>
          <a:p>
            <a:pPr marL="0" indent="0" algn="just">
              <a:buNone/>
            </a:pPr>
            <a:r>
              <a:rPr lang="en-US" sz="2000" b="1" dirty="0">
                <a:latin typeface="Gill Sans MT" panose="020B0502020104020203" pitchFamily="34" charset="0"/>
              </a:rPr>
              <a:t>Evidence for the existence of Punt</a:t>
            </a:r>
            <a:r>
              <a:rPr lang="en-US" sz="2000" dirty="0">
                <a:latin typeface="Gill Sans MT" panose="020B0502020104020203" pitchFamily="34" charset="0"/>
              </a:rPr>
              <a:t>: Egyptian hieroglyphic writings and vivid paintings tell us a series of naval expeditions, which the Egyptian Pharaohs/kings sent to Punt.</a:t>
            </a:r>
          </a:p>
          <a:p>
            <a:pPr marL="0" indent="0" algn="just">
              <a:buNone/>
            </a:pPr>
            <a:r>
              <a:rPr lang="en-US" sz="2000" b="1" dirty="0">
                <a:latin typeface="Gill Sans MT" panose="020B0502020104020203" pitchFamily="34" charset="0"/>
              </a:rPr>
              <a:t>E.g</a:t>
            </a:r>
            <a:r>
              <a:rPr lang="en-US" sz="2000" dirty="0">
                <a:latin typeface="Gill Sans MT" panose="020B0502020104020203" pitchFamily="34" charset="0"/>
              </a:rPr>
              <a:t>. 1. Expedition was sent to Punt by Pharaoh </a:t>
            </a:r>
            <a:r>
              <a:rPr lang="en-US" sz="2000" dirty="0" err="1">
                <a:latin typeface="Gill Sans MT" panose="020B0502020104020203" pitchFamily="34" charset="0"/>
              </a:rPr>
              <a:t>Sahure</a:t>
            </a:r>
            <a:r>
              <a:rPr lang="en-US" sz="2000" dirty="0">
                <a:latin typeface="Gill Sans MT" panose="020B0502020104020203" pitchFamily="34" charset="0"/>
              </a:rPr>
              <a:t> (r. 2743-2731 B.C.) to collect myrrh, ebony and electrum (gold and silver alloy).</a:t>
            </a:r>
          </a:p>
          <a:p>
            <a:pPr marL="0" indent="0" algn="just">
              <a:buNone/>
            </a:pPr>
            <a:r>
              <a:rPr lang="en-US" sz="2000" dirty="0">
                <a:latin typeface="Gill Sans MT" panose="020B0502020104020203" pitchFamily="34" charset="0"/>
              </a:rPr>
              <a:t>       2. Egyptian Queen Hatshepsut (1490-1468 B.C.), sent five ships under the leadership of Black Nubian Captain </a:t>
            </a:r>
            <a:r>
              <a:rPr lang="en-US" sz="2000" dirty="0" err="1">
                <a:latin typeface="Gill Sans MT" panose="020B0502020104020203" pitchFamily="34" charset="0"/>
              </a:rPr>
              <a:t>Nehasi</a:t>
            </a:r>
            <a:r>
              <a:rPr lang="en-US" sz="2000" dirty="0">
                <a:latin typeface="Gill Sans MT" panose="020B0502020104020203" pitchFamily="34" charset="0"/>
              </a:rPr>
              <a:t> via </a:t>
            </a:r>
            <a:r>
              <a:rPr lang="en-US" sz="2000" dirty="0" err="1">
                <a:latin typeface="Gill Sans MT" panose="020B0502020104020203" pitchFamily="34" charset="0"/>
              </a:rPr>
              <a:t>Wadi-Tumilat</a:t>
            </a:r>
            <a:r>
              <a:rPr lang="en-US" sz="2000" dirty="0">
                <a:latin typeface="Gill Sans MT" panose="020B0502020104020203" pitchFamily="34" charset="0"/>
              </a:rPr>
              <a:t> and the expedition was welcomed by Punt’s King </a:t>
            </a:r>
            <a:r>
              <a:rPr lang="en-US" sz="2000" dirty="0" err="1">
                <a:latin typeface="Gill Sans MT" panose="020B0502020104020203" pitchFamily="34" charset="0"/>
              </a:rPr>
              <a:t>Perehu</a:t>
            </a:r>
            <a:r>
              <a:rPr lang="en-US" sz="2000" dirty="0">
                <a:latin typeface="Gill Sans MT" panose="020B0502020104020203" pitchFamily="34" charset="0"/>
              </a:rPr>
              <a:t> and his wife </a:t>
            </a:r>
            <a:r>
              <a:rPr lang="en-US" sz="2000" dirty="0" err="1">
                <a:latin typeface="Gill Sans MT" panose="020B0502020104020203" pitchFamily="34" charset="0"/>
              </a:rPr>
              <a:t>Ati</a:t>
            </a:r>
            <a:r>
              <a:rPr lang="en-US" sz="2000" dirty="0">
                <a:latin typeface="Gill Sans MT" panose="020B0502020104020203" pitchFamily="34" charset="0"/>
              </a:rPr>
              <a:t>. This was the best described and illustrated expedition.</a:t>
            </a:r>
          </a:p>
          <a:p>
            <a:pPr marL="0" indent="0" algn="just">
              <a:buNone/>
            </a:pPr>
            <a:r>
              <a:rPr lang="en-US" sz="2000" dirty="0">
                <a:latin typeface="Gill Sans MT" panose="020B0502020104020203" pitchFamily="34" charset="0"/>
              </a:rPr>
              <a:t>The expedition was able to return collecting frankincense, cinnamon, sweet smelling woods (sandal), spices, ivory, rhinoceros horn, leopard and leopard skins, ostrich feathers and egg, monkeys, giraffes, people, etc.</a:t>
            </a:r>
          </a:p>
          <a:p>
            <a:endParaRPr lang="en-US" dirty="0"/>
          </a:p>
        </p:txBody>
      </p:sp>
      <p:sp>
        <p:nvSpPr>
          <p:cNvPr id="4" name="Slide Number Placeholder 3"/>
          <p:cNvSpPr>
            <a:spLocks noGrp="1"/>
          </p:cNvSpPr>
          <p:nvPr>
            <p:ph type="sldNum" sz="quarter" idx="12"/>
          </p:nvPr>
        </p:nvSpPr>
        <p:spPr/>
        <p:txBody>
          <a:bodyPr/>
          <a:lstStyle/>
          <a:p>
            <a:fld id="{678D178C-649E-4538-B594-8525D897E615}" type="slidenum">
              <a:rPr lang="en-US" smtClean="0"/>
              <a:pPr/>
              <a:t>35</a:t>
            </a:fld>
            <a:endParaRPr lang="en-US" dirty="0"/>
          </a:p>
        </p:txBody>
      </p:sp>
    </p:spTree>
    <p:extLst>
      <p:ext uri="{BB962C8B-B14F-4D97-AF65-F5344CB8AC3E}">
        <p14:creationId xmlns:p14="http://schemas.microsoft.com/office/powerpoint/2010/main" val="224418103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a:bodyPr>
          <a:lstStyle/>
          <a:p>
            <a:r>
              <a:rPr lang="en-US" sz="2400" dirty="0" err="1">
                <a:solidFill>
                  <a:srgbClr val="FF0000"/>
                </a:solidFill>
              </a:rPr>
              <a:t>Cont</a:t>
            </a:r>
            <a:r>
              <a:rPr lang="en-US" sz="2400" dirty="0">
                <a:solidFill>
                  <a:srgbClr val="FF0000"/>
                </a:solidFill>
              </a:rPr>
              <a:t>…</a:t>
            </a:r>
          </a:p>
        </p:txBody>
      </p:sp>
      <p:sp>
        <p:nvSpPr>
          <p:cNvPr id="3" name="Content Placeholder 2"/>
          <p:cNvSpPr>
            <a:spLocks noGrp="1"/>
          </p:cNvSpPr>
          <p:nvPr>
            <p:ph idx="1"/>
          </p:nvPr>
        </p:nvSpPr>
        <p:spPr>
          <a:xfrm>
            <a:off x="457200" y="762000"/>
            <a:ext cx="7772400" cy="5711952"/>
          </a:xfrm>
        </p:spPr>
        <p:txBody>
          <a:bodyPr>
            <a:normAutofit lnSpcReduction="10000"/>
          </a:bodyPr>
          <a:lstStyle/>
          <a:p>
            <a:pPr algn="just">
              <a:buFont typeface="Courier New" panose="02070309020205020404" pitchFamily="49" charset="0"/>
              <a:buChar char="o"/>
            </a:pPr>
            <a:r>
              <a:rPr lang="en-US" b="1" dirty="0">
                <a:latin typeface="Gill Sans MT" panose="020B0502020104020203" pitchFamily="34" charset="0"/>
              </a:rPr>
              <a:t>Exports of Punt to Egypt</a:t>
            </a:r>
            <a:r>
              <a:rPr lang="en-US" dirty="0">
                <a:latin typeface="Gill Sans MT" panose="020B0502020104020203" pitchFamily="34" charset="0"/>
              </a:rPr>
              <a:t>: Iron, bronze, foxes, cattle, animals fur, dying and medicinal plants </a:t>
            </a:r>
          </a:p>
          <a:p>
            <a:pPr algn="just">
              <a:buFont typeface="Courier New" panose="02070309020205020404" pitchFamily="49" charset="0"/>
              <a:buChar char="o"/>
            </a:pPr>
            <a:r>
              <a:rPr lang="en-US" b="1" dirty="0">
                <a:latin typeface="Gill Sans MT" panose="020B0502020104020203" pitchFamily="34" charset="0"/>
              </a:rPr>
              <a:t>Its imports from Egypt</a:t>
            </a:r>
            <a:r>
              <a:rPr lang="en-US" dirty="0">
                <a:latin typeface="Gill Sans MT" panose="020B0502020104020203" pitchFamily="34" charset="0"/>
              </a:rPr>
              <a:t>: axes, daggers, swords, knives, sickles, clothes, bracelets, necklaces, beads and other trinkets(cheap jewelry).</a:t>
            </a:r>
          </a:p>
          <a:p>
            <a:pPr algn="just">
              <a:buFont typeface="Wingdings" panose="05000000000000000000" pitchFamily="2" charset="2"/>
              <a:buChar char="ü"/>
            </a:pPr>
            <a:r>
              <a:rPr lang="en-US" dirty="0">
                <a:latin typeface="Gill Sans MT" panose="020B0502020104020203" pitchFamily="34" charset="0"/>
              </a:rPr>
              <a:t>But the exact location of Punt has remained vague. Some scholars suggest that Punt might be located in Northern or Northeastern Somalia because of the reference to incense and myrrh. Some others suggest that Punt might be located in Northern Ethiopia because of the reference to gold, ebony and monkeys. </a:t>
            </a:r>
          </a:p>
          <a:p>
            <a:pPr marL="0" indent="0" algn="just">
              <a:buNone/>
            </a:pPr>
            <a:r>
              <a:rPr lang="en-US" b="1" dirty="0">
                <a:solidFill>
                  <a:srgbClr val="FF0000"/>
                </a:solidFill>
                <a:latin typeface="Gill Sans MT" panose="020B0502020104020203" pitchFamily="34" charset="0"/>
              </a:rPr>
              <a:t>B. </a:t>
            </a:r>
            <a:r>
              <a:rPr lang="en-US" b="1" dirty="0" err="1">
                <a:solidFill>
                  <a:srgbClr val="FF0000"/>
                </a:solidFill>
                <a:latin typeface="Gill Sans MT" panose="020B0502020104020203" pitchFamily="34" charset="0"/>
              </a:rPr>
              <a:t>Da’amat</a:t>
            </a:r>
            <a:r>
              <a:rPr lang="en-US" b="1" dirty="0">
                <a:solidFill>
                  <a:srgbClr val="FF0000"/>
                </a:solidFill>
                <a:latin typeface="Gill Sans MT" panose="020B0502020104020203" pitchFamily="34" charset="0"/>
              </a:rPr>
              <a:t>, </a:t>
            </a:r>
            <a:r>
              <a:rPr lang="en-US" b="1" dirty="0" err="1">
                <a:solidFill>
                  <a:srgbClr val="FF0000"/>
                </a:solidFill>
                <a:latin typeface="Gill Sans MT" panose="020B0502020104020203" pitchFamily="34" charset="0"/>
              </a:rPr>
              <a:t>Yeha</a:t>
            </a:r>
            <a:r>
              <a:rPr lang="en-US" b="1" dirty="0">
                <a:solidFill>
                  <a:srgbClr val="FF0000"/>
                </a:solidFill>
                <a:latin typeface="Gill Sans MT" panose="020B0502020104020203" pitchFamily="34" charset="0"/>
              </a:rPr>
              <a:t>, </a:t>
            </a:r>
            <a:r>
              <a:rPr lang="en-US" b="1" dirty="0" err="1">
                <a:solidFill>
                  <a:srgbClr val="FF0000"/>
                </a:solidFill>
                <a:latin typeface="Gill Sans MT" panose="020B0502020104020203" pitchFamily="34" charset="0"/>
              </a:rPr>
              <a:t>Hawulti</a:t>
            </a:r>
            <a:r>
              <a:rPr lang="en-US" b="1" dirty="0">
                <a:solidFill>
                  <a:srgbClr val="FF0000"/>
                </a:solidFill>
                <a:latin typeface="Gill Sans MT" panose="020B0502020104020203" pitchFamily="34" charset="0"/>
              </a:rPr>
              <a:t> </a:t>
            </a:r>
            <a:r>
              <a:rPr lang="en-US" b="1" dirty="0" err="1">
                <a:solidFill>
                  <a:srgbClr val="FF0000"/>
                </a:solidFill>
                <a:latin typeface="Gill Sans MT" panose="020B0502020104020203" pitchFamily="34" charset="0"/>
              </a:rPr>
              <a:t>Melazo</a:t>
            </a:r>
            <a:r>
              <a:rPr lang="en-US" b="1" dirty="0">
                <a:solidFill>
                  <a:srgbClr val="FF0000"/>
                </a:solidFill>
                <a:latin typeface="Gill Sans MT" panose="020B0502020104020203" pitchFamily="34" charset="0"/>
              </a:rPr>
              <a:t> and </a:t>
            </a:r>
            <a:r>
              <a:rPr lang="en-US" b="1" dirty="0" err="1">
                <a:solidFill>
                  <a:srgbClr val="FF0000"/>
                </a:solidFill>
                <a:latin typeface="Gill Sans MT" panose="020B0502020104020203" pitchFamily="34" charset="0"/>
              </a:rPr>
              <a:t>Addi-Seglemeni</a:t>
            </a:r>
            <a:r>
              <a:rPr lang="en-US" dirty="0">
                <a:solidFill>
                  <a:srgbClr val="FF0000"/>
                </a:solidFill>
                <a:latin typeface="Gill Sans MT" panose="020B0502020104020203" pitchFamily="34" charset="0"/>
              </a:rPr>
              <a:t> </a:t>
            </a:r>
          </a:p>
          <a:p>
            <a:pPr marL="0" indent="0" algn="just">
              <a:buNone/>
            </a:pPr>
            <a:r>
              <a:rPr lang="en-US" dirty="0">
                <a:solidFill>
                  <a:srgbClr val="FF0000"/>
                </a:solidFill>
                <a:latin typeface="Gill Sans MT" panose="020B0502020104020203" pitchFamily="34" charset="0"/>
              </a:rPr>
              <a:t> </a:t>
            </a:r>
            <a:r>
              <a:rPr lang="en-US" dirty="0">
                <a:latin typeface="Gill Sans MT" panose="020B0502020104020203" pitchFamily="34" charset="0"/>
              </a:rPr>
              <a:t>in the vicinity of Aksum could also be mentioned.</a:t>
            </a:r>
          </a:p>
          <a:p>
            <a:pPr algn="just">
              <a:buFont typeface="Wingdings" panose="05000000000000000000" pitchFamily="2" charset="2"/>
              <a:buChar char="ü"/>
            </a:pPr>
            <a:r>
              <a:rPr lang="en-US" dirty="0">
                <a:latin typeface="Gill Sans MT" panose="020B0502020104020203" pitchFamily="34" charset="0"/>
              </a:rPr>
              <a:t>Among these, </a:t>
            </a:r>
            <a:r>
              <a:rPr lang="en-US" dirty="0" err="1">
                <a:latin typeface="Gill Sans MT" panose="020B0502020104020203" pitchFamily="34" charset="0"/>
              </a:rPr>
              <a:t>Da’amat</a:t>
            </a:r>
            <a:r>
              <a:rPr lang="en-US" dirty="0">
                <a:latin typeface="Gill Sans MT" panose="020B0502020104020203" pitchFamily="34" charset="0"/>
              </a:rPr>
              <a:t> king’s is said to have used politico-religious title known as </a:t>
            </a:r>
            <a:r>
              <a:rPr lang="en-US" i="1" dirty="0" err="1">
                <a:latin typeface="Gill Sans MT" panose="020B0502020104020203" pitchFamily="34" charset="0"/>
              </a:rPr>
              <a:t>Mukarib</a:t>
            </a:r>
            <a:r>
              <a:rPr lang="en-US" dirty="0">
                <a:latin typeface="Gill Sans MT" panose="020B0502020104020203" pitchFamily="34" charset="0"/>
              </a:rPr>
              <a:t> in the 5</a:t>
            </a:r>
            <a:r>
              <a:rPr lang="en-US" baseline="30000" dirty="0">
                <a:latin typeface="Gill Sans MT" panose="020B0502020104020203" pitchFamily="34" charset="0"/>
              </a:rPr>
              <a:t>th</a:t>
            </a:r>
            <a:r>
              <a:rPr lang="en-US" dirty="0">
                <a:latin typeface="Gill Sans MT" panose="020B0502020104020203" pitchFamily="34" charset="0"/>
              </a:rPr>
              <a:t> century B.C. and in </a:t>
            </a:r>
            <a:r>
              <a:rPr lang="en-US" dirty="0" err="1">
                <a:latin typeface="Gill Sans MT" panose="020B0502020104020203" pitchFamily="34" charset="0"/>
              </a:rPr>
              <a:t>Da’amat</a:t>
            </a:r>
            <a:r>
              <a:rPr lang="en-US" dirty="0">
                <a:latin typeface="Gill Sans MT" panose="020B0502020104020203" pitchFamily="34" charset="0"/>
              </a:rPr>
              <a:t> various gods and goddesses were worshipped</a:t>
            </a:r>
            <a:r>
              <a:rPr lang="en-US" sz="2000" dirty="0"/>
              <a:t>. </a:t>
            </a:r>
          </a:p>
        </p:txBody>
      </p:sp>
      <p:sp>
        <p:nvSpPr>
          <p:cNvPr id="4" name="Slide Number Placeholder 3"/>
          <p:cNvSpPr>
            <a:spLocks noGrp="1"/>
          </p:cNvSpPr>
          <p:nvPr>
            <p:ph type="sldNum" sz="quarter" idx="12"/>
          </p:nvPr>
        </p:nvSpPr>
        <p:spPr/>
        <p:txBody>
          <a:bodyPr/>
          <a:lstStyle/>
          <a:p>
            <a:fld id="{678D178C-649E-4538-B594-8525D897E615}" type="slidenum">
              <a:rPr lang="en-US" smtClean="0"/>
              <a:pPr/>
              <a:t>36</a:t>
            </a:fld>
            <a:endParaRPr lang="en-US" dirty="0"/>
          </a:p>
        </p:txBody>
      </p:sp>
    </p:spTree>
    <p:extLst>
      <p:ext uri="{BB962C8B-B14F-4D97-AF65-F5344CB8AC3E}">
        <p14:creationId xmlns:p14="http://schemas.microsoft.com/office/powerpoint/2010/main" val="235890969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457200"/>
          </a:xfrm>
        </p:spPr>
        <p:txBody>
          <a:bodyPr>
            <a:normAutofit fontScale="90000"/>
          </a:bodyPr>
          <a:lstStyle/>
          <a:p>
            <a:r>
              <a:rPr lang="en-US" dirty="0" err="1">
                <a:solidFill>
                  <a:srgbClr val="FF0000"/>
                </a:solidFill>
              </a:rPr>
              <a:t>Cont</a:t>
            </a:r>
            <a:r>
              <a:rPr lang="en-US" dirty="0">
                <a:solidFill>
                  <a:srgbClr val="FF0000"/>
                </a:solidFill>
              </a:rPr>
              <a:t>…</a:t>
            </a:r>
          </a:p>
        </p:txBody>
      </p:sp>
      <p:sp>
        <p:nvSpPr>
          <p:cNvPr id="3" name="Content Placeholder 2"/>
          <p:cNvSpPr>
            <a:spLocks noGrp="1"/>
          </p:cNvSpPr>
          <p:nvPr>
            <p:ph idx="1"/>
          </p:nvPr>
        </p:nvSpPr>
        <p:spPr>
          <a:xfrm>
            <a:off x="457200" y="609600"/>
            <a:ext cx="7676505" cy="5940552"/>
          </a:xfrm>
        </p:spPr>
        <p:txBody>
          <a:bodyPr>
            <a:normAutofit lnSpcReduction="10000"/>
          </a:bodyPr>
          <a:lstStyle/>
          <a:p>
            <a:pPr marL="0" indent="0" algn="just">
              <a:buNone/>
            </a:pPr>
            <a:r>
              <a:rPr lang="en-US" sz="2000" b="1" dirty="0" err="1">
                <a:latin typeface="Gill Sans MT" panose="020B0502020104020203" pitchFamily="34" charset="0"/>
              </a:rPr>
              <a:t>Yeha</a:t>
            </a:r>
            <a:r>
              <a:rPr lang="en-US" sz="2000" dirty="0">
                <a:latin typeface="Gill Sans MT" panose="020B0502020104020203" pitchFamily="34" charset="0"/>
              </a:rPr>
              <a:t> </a:t>
            </a:r>
          </a:p>
          <a:p>
            <a:pPr algn="just">
              <a:buFont typeface="Wingdings" panose="05000000000000000000" pitchFamily="2" charset="2"/>
              <a:buChar char="ü"/>
            </a:pPr>
            <a:r>
              <a:rPr lang="en-US" sz="2000" dirty="0">
                <a:latin typeface="Gill Sans MT" panose="020B0502020104020203" pitchFamily="34" charset="0"/>
              </a:rPr>
              <a:t>It probably emerged around 1,000 BC as a small center where South Arabian merchants and their agents bought and stored ivory, rhinoceros horn and other  goods. </a:t>
            </a:r>
          </a:p>
          <a:p>
            <a:pPr algn="just">
              <a:buFont typeface="Wingdings" panose="05000000000000000000" pitchFamily="2" charset="2"/>
              <a:buChar char="ü"/>
            </a:pPr>
            <a:r>
              <a:rPr lang="en-US" sz="2000" dirty="0">
                <a:latin typeface="Gill Sans MT" panose="020B0502020104020203" pitchFamily="34" charset="0"/>
              </a:rPr>
              <a:t>Remains of walls of some of its buildings and stone masonry as well as still standing temple and inscriptions indicate </a:t>
            </a:r>
            <a:r>
              <a:rPr lang="en-US" sz="2000" dirty="0" err="1">
                <a:latin typeface="Gill Sans MT" panose="020B0502020104020203" pitchFamily="34" charset="0"/>
              </a:rPr>
              <a:t>Yeha’s</a:t>
            </a:r>
            <a:r>
              <a:rPr lang="en-US" sz="2000" dirty="0">
                <a:latin typeface="Gill Sans MT" panose="020B0502020104020203" pitchFamily="34" charset="0"/>
              </a:rPr>
              <a:t> glory.</a:t>
            </a:r>
          </a:p>
          <a:p>
            <a:pPr marL="0" indent="0" algn="just">
              <a:buNone/>
            </a:pPr>
            <a:r>
              <a:rPr lang="en-US" sz="2000" b="1" dirty="0" err="1">
                <a:latin typeface="Gill Sans MT" panose="020B0502020104020203" pitchFamily="34" charset="0"/>
              </a:rPr>
              <a:t>Hawulti</a:t>
            </a:r>
            <a:r>
              <a:rPr lang="en-US" sz="2000" b="1" dirty="0">
                <a:latin typeface="Gill Sans MT" panose="020B0502020104020203" pitchFamily="34" charset="0"/>
              </a:rPr>
              <a:t> </a:t>
            </a:r>
            <a:r>
              <a:rPr lang="en-US" sz="2000" b="1" dirty="0" err="1">
                <a:latin typeface="Gill Sans MT" panose="020B0502020104020203" pitchFamily="34" charset="0"/>
              </a:rPr>
              <a:t>Melazo</a:t>
            </a:r>
            <a:r>
              <a:rPr lang="en-US" sz="2000" dirty="0">
                <a:latin typeface="Gill Sans MT" panose="020B0502020104020203" pitchFamily="34" charset="0"/>
              </a:rPr>
              <a:t>:  a site where stone tablets that are inscribed in rectangular temple surrounded by a wall decorated with paintings representing herds of cattle were excavated.</a:t>
            </a:r>
          </a:p>
          <a:p>
            <a:pPr marL="0" indent="0" algn="just">
              <a:buNone/>
            </a:pPr>
            <a:r>
              <a:rPr lang="en-US" sz="2000" b="1" dirty="0" err="1">
                <a:latin typeface="Gill Sans MT" panose="020B0502020104020203" pitchFamily="34" charset="0"/>
              </a:rPr>
              <a:t>Addi-Seglemeni</a:t>
            </a:r>
            <a:r>
              <a:rPr lang="en-US" sz="2000" b="1" dirty="0">
                <a:latin typeface="Gill Sans MT" panose="020B0502020104020203" pitchFamily="34" charset="0"/>
              </a:rPr>
              <a:t>:</a:t>
            </a:r>
            <a:r>
              <a:rPr lang="en-US" sz="2000" dirty="0">
                <a:latin typeface="Gill Sans MT" panose="020B0502020104020203" pitchFamily="34" charset="0"/>
              </a:rPr>
              <a:t> was site of oldest Ethiopian monumental inscription.</a:t>
            </a:r>
          </a:p>
          <a:p>
            <a:pPr marL="0" indent="0" algn="just">
              <a:buNone/>
            </a:pPr>
            <a:r>
              <a:rPr lang="en-US" sz="2000" b="1" dirty="0">
                <a:solidFill>
                  <a:srgbClr val="FF0000"/>
                </a:solidFill>
                <a:latin typeface="Gill Sans MT" panose="020B0502020104020203" pitchFamily="34" charset="0"/>
              </a:rPr>
              <a:t>C. The </a:t>
            </a:r>
            <a:r>
              <a:rPr lang="en-US" sz="2000" b="1" dirty="0" err="1">
                <a:solidFill>
                  <a:srgbClr val="FF0000"/>
                </a:solidFill>
                <a:latin typeface="Gill Sans MT" panose="020B0502020104020203" pitchFamily="34" charset="0"/>
              </a:rPr>
              <a:t>Aksumite</a:t>
            </a:r>
            <a:r>
              <a:rPr lang="en-US" sz="2000" b="1" dirty="0">
                <a:solidFill>
                  <a:srgbClr val="FF0000"/>
                </a:solidFill>
                <a:latin typeface="Gill Sans MT" panose="020B0502020104020203" pitchFamily="34" charset="0"/>
              </a:rPr>
              <a:t> State</a:t>
            </a:r>
          </a:p>
          <a:p>
            <a:pPr algn="just">
              <a:buFont typeface="Wingdings" panose="05000000000000000000" pitchFamily="2" charset="2"/>
              <a:buChar char="ü"/>
            </a:pPr>
            <a:r>
              <a:rPr lang="en-US" sz="2000" dirty="0">
                <a:latin typeface="Gill Sans MT" panose="020B0502020104020203" pitchFamily="34" charset="0"/>
              </a:rPr>
              <a:t>The nucleus of the </a:t>
            </a:r>
            <a:r>
              <a:rPr lang="en-US" sz="2000" dirty="0" err="1">
                <a:latin typeface="Gill Sans MT" panose="020B0502020104020203" pitchFamily="34" charset="0"/>
              </a:rPr>
              <a:t>Aksumite</a:t>
            </a:r>
            <a:r>
              <a:rPr lang="en-US" sz="2000" dirty="0">
                <a:latin typeface="Gill Sans MT" panose="020B0502020104020203" pitchFamily="34" charset="0"/>
              </a:rPr>
              <a:t> state was formed around 200-100 B.C. Originally, it was small and it was expanded and enlarged gradually.</a:t>
            </a:r>
          </a:p>
          <a:p>
            <a:pPr algn="just">
              <a:buFont typeface="Wingdings" panose="05000000000000000000" pitchFamily="2" charset="2"/>
              <a:buChar char="ü"/>
            </a:pPr>
            <a:r>
              <a:rPr lang="en-US" sz="2000" dirty="0">
                <a:latin typeface="Gill Sans MT" panose="020B0502020104020203" pitchFamily="34" charset="0"/>
              </a:rPr>
              <a:t>Trade was flourished in </a:t>
            </a:r>
            <a:r>
              <a:rPr lang="en-US" sz="2000" dirty="0" err="1">
                <a:latin typeface="Gill Sans MT" panose="020B0502020104020203" pitchFamily="34" charset="0"/>
              </a:rPr>
              <a:t>Aksumite</a:t>
            </a:r>
            <a:r>
              <a:rPr lang="en-US" sz="2000" dirty="0">
                <a:latin typeface="Gill Sans MT" panose="020B0502020104020203" pitchFamily="34" charset="0"/>
              </a:rPr>
              <a:t> state.</a:t>
            </a:r>
          </a:p>
          <a:p>
            <a:pPr marL="0" indent="0" algn="just">
              <a:buNone/>
            </a:pPr>
            <a:endParaRPr lang="en-US" sz="2000" dirty="0"/>
          </a:p>
        </p:txBody>
      </p:sp>
      <p:sp>
        <p:nvSpPr>
          <p:cNvPr id="4" name="Slide Number Placeholder 3"/>
          <p:cNvSpPr>
            <a:spLocks noGrp="1"/>
          </p:cNvSpPr>
          <p:nvPr>
            <p:ph type="sldNum" sz="quarter" idx="12"/>
          </p:nvPr>
        </p:nvSpPr>
        <p:spPr/>
        <p:txBody>
          <a:bodyPr/>
          <a:lstStyle/>
          <a:p>
            <a:fld id="{678D178C-649E-4538-B594-8525D897E615}" type="slidenum">
              <a:rPr lang="en-US" smtClean="0"/>
              <a:pPr/>
              <a:t>37</a:t>
            </a:fld>
            <a:endParaRPr lang="en-US" dirty="0"/>
          </a:p>
        </p:txBody>
      </p:sp>
    </p:spTree>
    <p:extLst>
      <p:ext uri="{BB962C8B-B14F-4D97-AF65-F5344CB8AC3E}">
        <p14:creationId xmlns:p14="http://schemas.microsoft.com/office/powerpoint/2010/main" val="204575329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857"/>
            <a:ext cx="7467600" cy="334962"/>
          </a:xfrm>
        </p:spPr>
        <p:txBody>
          <a:bodyPr>
            <a:noAutofit/>
          </a:bodyPr>
          <a:lstStyle/>
          <a:p>
            <a:r>
              <a:rPr lang="en-US" sz="2400" dirty="0" err="1">
                <a:solidFill>
                  <a:srgbClr val="FF0000"/>
                </a:solidFill>
              </a:rPr>
              <a:t>Cont</a:t>
            </a:r>
            <a:r>
              <a:rPr lang="en-US" sz="2800" dirty="0">
                <a:solidFill>
                  <a:srgbClr val="FF0000"/>
                </a:solidFill>
              </a:rPr>
              <a:t>…</a:t>
            </a:r>
          </a:p>
        </p:txBody>
      </p:sp>
      <p:sp>
        <p:nvSpPr>
          <p:cNvPr id="3" name="Content Placeholder 2"/>
          <p:cNvSpPr>
            <a:spLocks noGrp="1"/>
          </p:cNvSpPr>
          <p:nvPr>
            <p:ph idx="1"/>
          </p:nvPr>
        </p:nvSpPr>
        <p:spPr>
          <a:xfrm>
            <a:off x="457200" y="609600"/>
            <a:ext cx="7671816" cy="5864352"/>
          </a:xfrm>
        </p:spPr>
        <p:txBody>
          <a:bodyPr>
            <a:normAutofit fontScale="92500" lnSpcReduction="10000"/>
          </a:bodyPr>
          <a:lstStyle/>
          <a:p>
            <a:pPr algn="just">
              <a:buFont typeface="Courier New" panose="02070309020205020404" pitchFamily="49" charset="0"/>
              <a:buChar char="o"/>
            </a:pPr>
            <a:r>
              <a:rPr lang="en-US" b="1" dirty="0">
                <a:latin typeface="Gill Sans MT" panose="020B0502020104020203" pitchFamily="34" charset="0"/>
              </a:rPr>
              <a:t> </a:t>
            </a:r>
            <a:r>
              <a:rPr lang="en-US" b="1" dirty="0" err="1">
                <a:latin typeface="Gill Sans MT" panose="020B0502020104020203" pitchFamily="34" charset="0"/>
              </a:rPr>
              <a:t>Aksumite</a:t>
            </a:r>
            <a:r>
              <a:rPr lang="en-US" b="1" dirty="0">
                <a:latin typeface="Gill Sans MT" panose="020B0502020104020203" pitchFamily="34" charset="0"/>
              </a:rPr>
              <a:t> state’s major items of export</a:t>
            </a:r>
            <a:r>
              <a:rPr lang="en-US" dirty="0">
                <a:latin typeface="Gill Sans MT" panose="020B0502020104020203" pitchFamily="34" charset="0"/>
              </a:rPr>
              <a:t>: Ivory, myrrh, emerald, frankincense and some spices (like ginger), cinnamon, gold, rhinoceros horns, hippopotamus hides, tortoise shells and  animals like apes.</a:t>
            </a:r>
          </a:p>
          <a:p>
            <a:pPr algn="just">
              <a:buFont typeface="Courier New" panose="02070309020205020404" pitchFamily="49" charset="0"/>
              <a:buChar char="o"/>
            </a:pPr>
            <a:r>
              <a:rPr lang="en-US" b="1" dirty="0">
                <a:latin typeface="Gill Sans MT" panose="020B0502020104020203" pitchFamily="34" charset="0"/>
              </a:rPr>
              <a:t>Its imports</a:t>
            </a:r>
            <a:r>
              <a:rPr lang="en-US" dirty="0">
                <a:latin typeface="Gill Sans MT" panose="020B0502020104020203" pitchFamily="34" charset="0"/>
              </a:rPr>
              <a:t>: Manufactured products like garments and textiles from Egypt, India, Roman Empire, and Persia; glassware and jewelry from Egypt and other places; metallic sheets, tools or utensils of various kinds, oil and wine from Roman Empire and Syria.</a:t>
            </a:r>
          </a:p>
          <a:p>
            <a:pPr algn="just">
              <a:buFont typeface="Courier New" panose="02070309020205020404" pitchFamily="49" charset="0"/>
              <a:buChar char="o"/>
            </a:pPr>
            <a:r>
              <a:rPr lang="en-US" dirty="0" err="1">
                <a:latin typeface="Gill Sans MT" panose="020B0502020104020203" pitchFamily="34" charset="0"/>
              </a:rPr>
              <a:t>Zoscales</a:t>
            </a:r>
            <a:r>
              <a:rPr lang="en-US" dirty="0">
                <a:latin typeface="Gill Sans MT" panose="020B0502020104020203" pitchFamily="34" charset="0"/>
              </a:rPr>
              <a:t> (c.76-89), the then king of Aksum, used to communicate in Greek language, Lingua Franca/common language/ of Greco-Roman world. Aksum also had relations with Ceylon (Sri Lanka) and Laodicea (Asia Minor).</a:t>
            </a:r>
          </a:p>
          <a:p>
            <a:pPr algn="just">
              <a:buFont typeface="Courier New" panose="02070309020205020404" pitchFamily="49" charset="0"/>
              <a:buChar char="o"/>
            </a:pPr>
            <a:r>
              <a:rPr lang="en-US" b="1" dirty="0">
                <a:latin typeface="Gill Sans MT" panose="020B0502020104020203" pitchFamily="34" charset="0"/>
              </a:rPr>
              <a:t>Evidence for </a:t>
            </a:r>
            <a:r>
              <a:rPr lang="en-US" b="1" dirty="0" err="1">
                <a:latin typeface="Gill Sans MT" panose="020B0502020104020203" pitchFamily="34" charset="0"/>
              </a:rPr>
              <a:t>Aksumite</a:t>
            </a:r>
            <a:r>
              <a:rPr lang="en-US" b="1" dirty="0">
                <a:latin typeface="Gill Sans MT" panose="020B0502020104020203" pitchFamily="34" charset="0"/>
              </a:rPr>
              <a:t> trade:</a:t>
            </a:r>
            <a:r>
              <a:rPr lang="en-US" dirty="0">
                <a:latin typeface="Gill Sans MT" panose="020B0502020104020203" pitchFamily="34" charset="0"/>
              </a:rPr>
              <a:t> obtained from the </a:t>
            </a:r>
            <a:r>
              <a:rPr lang="en-US" dirty="0" err="1">
                <a:latin typeface="Gill Sans MT" panose="020B0502020104020203" pitchFamily="34" charset="0"/>
              </a:rPr>
              <a:t>Adulis</a:t>
            </a:r>
            <a:r>
              <a:rPr lang="en-US" dirty="0">
                <a:latin typeface="Gill Sans MT" panose="020B0502020104020203" pitchFamily="34" charset="0"/>
              </a:rPr>
              <a:t> inscription written in Greek, and the Christian Topography, describes commercial activities of the Red Sea areas. It also mentions the internal long distance trade between Aksum and a distant region called </a:t>
            </a:r>
            <a:r>
              <a:rPr lang="en-US" dirty="0" err="1">
                <a:latin typeface="Gill Sans MT" panose="020B0502020104020203" pitchFamily="34" charset="0"/>
              </a:rPr>
              <a:t>Sasu</a:t>
            </a:r>
            <a:r>
              <a:rPr lang="en-US" dirty="0">
                <a:latin typeface="Gill Sans MT" panose="020B0502020104020203" pitchFamily="34" charset="0"/>
              </a:rPr>
              <a:t>, most probably in </a:t>
            </a:r>
            <a:r>
              <a:rPr lang="en-US" dirty="0" err="1">
                <a:latin typeface="Gill Sans MT" panose="020B0502020104020203" pitchFamily="34" charset="0"/>
              </a:rPr>
              <a:t>Beni</a:t>
            </a:r>
            <a:r>
              <a:rPr lang="en-US" dirty="0">
                <a:latin typeface="Gill Sans MT" panose="020B0502020104020203" pitchFamily="34" charset="0"/>
              </a:rPr>
              <a:t> </a:t>
            </a:r>
            <a:r>
              <a:rPr lang="en-US" dirty="0" err="1">
                <a:latin typeface="Gill Sans MT" panose="020B0502020104020203" pitchFamily="34" charset="0"/>
              </a:rPr>
              <a:t>Shangul</a:t>
            </a:r>
            <a:r>
              <a:rPr lang="en-US" dirty="0">
                <a:latin typeface="Gill Sans MT" panose="020B0502020104020203" pitchFamily="34" charset="0"/>
              </a:rPr>
              <a:t> and the adjoining lands beyond the Blue Nile.</a:t>
            </a:r>
          </a:p>
        </p:txBody>
      </p:sp>
      <p:sp>
        <p:nvSpPr>
          <p:cNvPr id="4" name="Slide Number Placeholder 3"/>
          <p:cNvSpPr>
            <a:spLocks noGrp="1"/>
          </p:cNvSpPr>
          <p:nvPr>
            <p:ph type="sldNum" sz="quarter" idx="12"/>
          </p:nvPr>
        </p:nvSpPr>
        <p:spPr/>
        <p:txBody>
          <a:bodyPr/>
          <a:lstStyle/>
          <a:p>
            <a:fld id="{678D178C-649E-4538-B594-8525D897E615}" type="slidenum">
              <a:rPr lang="en-US" smtClean="0"/>
              <a:pPr/>
              <a:t>38</a:t>
            </a:fld>
            <a:endParaRPr lang="en-US" dirty="0"/>
          </a:p>
        </p:txBody>
      </p:sp>
    </p:spTree>
    <p:extLst>
      <p:ext uri="{BB962C8B-B14F-4D97-AF65-F5344CB8AC3E}">
        <p14:creationId xmlns:p14="http://schemas.microsoft.com/office/powerpoint/2010/main" val="404011980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err="1">
                <a:solidFill>
                  <a:srgbClr val="FF0000"/>
                </a:solidFill>
              </a:rPr>
              <a:t>Cont</a:t>
            </a:r>
            <a:r>
              <a:rPr lang="en-US" b="1" dirty="0">
                <a:solidFill>
                  <a:srgbClr val="FF0000"/>
                </a:solidFill>
              </a:rPr>
              <a:t>…</a:t>
            </a:r>
          </a:p>
        </p:txBody>
      </p:sp>
      <p:sp>
        <p:nvSpPr>
          <p:cNvPr id="3" name="Content Placeholder 2"/>
          <p:cNvSpPr>
            <a:spLocks noGrp="1"/>
          </p:cNvSpPr>
          <p:nvPr>
            <p:ph idx="1"/>
          </p:nvPr>
        </p:nvSpPr>
        <p:spPr>
          <a:xfrm>
            <a:off x="457200" y="914400"/>
            <a:ext cx="7924800" cy="5559552"/>
          </a:xfrm>
        </p:spPr>
        <p:txBody>
          <a:bodyPr>
            <a:normAutofit lnSpcReduction="10000"/>
          </a:bodyPr>
          <a:lstStyle/>
          <a:p>
            <a:pPr algn="just">
              <a:buFont typeface="Wingdings" panose="05000000000000000000" pitchFamily="2" charset="2"/>
              <a:buChar char="ü"/>
            </a:pPr>
            <a:r>
              <a:rPr lang="en-US" sz="2000" dirty="0">
                <a:latin typeface="Gill Sans MT" panose="020B0502020104020203" pitchFamily="34" charset="0"/>
              </a:rPr>
              <a:t>Merchant took to </a:t>
            </a:r>
            <a:r>
              <a:rPr lang="en-US" sz="2000" dirty="0" err="1">
                <a:latin typeface="Gill Sans MT" panose="020B0502020104020203" pitchFamily="34" charset="0"/>
              </a:rPr>
              <a:t>Sasu</a:t>
            </a:r>
            <a:r>
              <a:rPr lang="en-US" sz="2000" dirty="0">
                <a:latin typeface="Gill Sans MT" panose="020B0502020104020203" pitchFamily="34" charset="0"/>
              </a:rPr>
              <a:t> cattle, lumps of salt (probably salt blocks) and iron in exchange for gold.</a:t>
            </a:r>
          </a:p>
          <a:p>
            <a:pPr algn="just">
              <a:buFont typeface="Wingdings" panose="05000000000000000000" pitchFamily="2" charset="2"/>
              <a:buChar char="ü"/>
            </a:pPr>
            <a:r>
              <a:rPr lang="en-US" sz="2000" dirty="0" err="1">
                <a:latin typeface="Gill Sans MT" panose="020B0502020104020203" pitchFamily="34" charset="0"/>
              </a:rPr>
              <a:t>Aksumite</a:t>
            </a:r>
            <a:r>
              <a:rPr lang="en-US" sz="2000" dirty="0">
                <a:latin typeface="Gill Sans MT" panose="020B0502020104020203" pitchFamily="34" charset="0"/>
              </a:rPr>
              <a:t> kings had extensive contacts with the outside world notably with the South Arabian region which led to exchange of ideas, material and spiritual culture. Occasionally, the contact involved conflict. E.g. Around 200A.D, the army of </a:t>
            </a:r>
            <a:r>
              <a:rPr lang="en-US" sz="2000" dirty="0" err="1">
                <a:latin typeface="Gill Sans MT" panose="020B0502020104020203" pitchFamily="34" charset="0"/>
              </a:rPr>
              <a:t>Aksumite</a:t>
            </a:r>
            <a:r>
              <a:rPr lang="en-US" sz="2000" dirty="0">
                <a:latin typeface="Gill Sans MT" panose="020B0502020104020203" pitchFamily="34" charset="0"/>
              </a:rPr>
              <a:t> king </a:t>
            </a:r>
            <a:r>
              <a:rPr lang="en-US" sz="2000" dirty="0" err="1">
                <a:latin typeface="Gill Sans MT" panose="020B0502020104020203" pitchFamily="34" charset="0"/>
              </a:rPr>
              <a:t>Gadarat</a:t>
            </a:r>
            <a:r>
              <a:rPr lang="en-US" sz="2000" dirty="0">
                <a:latin typeface="Gill Sans MT" panose="020B0502020104020203" pitchFamily="34" charset="0"/>
              </a:rPr>
              <a:t> attacked and posed threats on peoples in Southern Arabian Peninsula, in the present day Yemen.</a:t>
            </a:r>
          </a:p>
          <a:p>
            <a:pPr algn="just">
              <a:buFont typeface="Wingdings" panose="05000000000000000000" pitchFamily="2" charset="2"/>
              <a:buChar char="ü"/>
            </a:pPr>
            <a:r>
              <a:rPr lang="en-US" sz="2000" dirty="0">
                <a:latin typeface="Gill Sans MT" panose="020B0502020104020203" pitchFamily="34" charset="0"/>
              </a:rPr>
              <a:t>B/n the third to the seventh centuries, </a:t>
            </a:r>
            <a:r>
              <a:rPr lang="en-US" sz="2000" dirty="0" err="1">
                <a:latin typeface="Gill Sans MT" panose="020B0502020104020203" pitchFamily="34" charset="0"/>
              </a:rPr>
              <a:t>Aksumite</a:t>
            </a:r>
            <a:r>
              <a:rPr lang="en-US" sz="2000" dirty="0">
                <a:latin typeface="Gill Sans MT" panose="020B0502020104020203" pitchFamily="34" charset="0"/>
              </a:rPr>
              <a:t> kings minted coins in gold, silver and bronze for both overseas and local trade.</a:t>
            </a:r>
          </a:p>
          <a:p>
            <a:pPr algn="just">
              <a:buFont typeface="Wingdings" panose="05000000000000000000" pitchFamily="2" charset="2"/>
              <a:buChar char="ü"/>
            </a:pPr>
            <a:r>
              <a:rPr lang="en-US" sz="2000" dirty="0">
                <a:latin typeface="Gill Sans MT" panose="020B0502020104020203" pitchFamily="34" charset="0"/>
              </a:rPr>
              <a:t>Aksum was one of the four great powers of the world (</a:t>
            </a:r>
            <a:r>
              <a:rPr lang="en-US" sz="2000" dirty="0" err="1">
                <a:latin typeface="Gill Sans MT" panose="020B0502020104020203" pitchFamily="34" charset="0"/>
              </a:rPr>
              <a:t>i</a:t>
            </a:r>
            <a:r>
              <a:rPr lang="en-US" sz="2000" dirty="0">
                <a:latin typeface="Gill Sans MT" panose="020B0502020104020203" pitchFamily="34" charset="0"/>
              </a:rPr>
              <a:t>. e. Roman Empire, Persia, China and Aksum) at the time.</a:t>
            </a:r>
          </a:p>
          <a:p>
            <a:pPr algn="just">
              <a:buFont typeface="Wingdings" panose="05000000000000000000" pitchFamily="2" charset="2"/>
              <a:buChar char="ü"/>
            </a:pPr>
            <a:r>
              <a:rPr lang="en-US" sz="2000" dirty="0">
                <a:latin typeface="Gill Sans MT" panose="020B0502020104020203" pitchFamily="34" charset="0"/>
              </a:rPr>
              <a:t>Kaleb (r. 500-35) expanded overseas territories of Aksum beyond </a:t>
            </a:r>
            <a:r>
              <a:rPr lang="en-US" sz="2000" dirty="0" err="1">
                <a:latin typeface="Gill Sans MT" panose="020B0502020104020203" pitchFamily="34" charset="0"/>
              </a:rPr>
              <a:t>Himyar</a:t>
            </a:r>
            <a:r>
              <a:rPr lang="en-US" sz="2000" dirty="0">
                <a:latin typeface="Gill Sans MT" panose="020B0502020104020203" pitchFamily="34" charset="0"/>
              </a:rPr>
              <a:t> and Saba.</a:t>
            </a:r>
          </a:p>
        </p:txBody>
      </p:sp>
      <p:sp>
        <p:nvSpPr>
          <p:cNvPr id="4" name="Slide Number Placeholder 3"/>
          <p:cNvSpPr>
            <a:spLocks noGrp="1"/>
          </p:cNvSpPr>
          <p:nvPr>
            <p:ph type="sldNum" sz="quarter" idx="12"/>
          </p:nvPr>
        </p:nvSpPr>
        <p:spPr/>
        <p:txBody>
          <a:bodyPr/>
          <a:lstStyle/>
          <a:p>
            <a:fld id="{678D178C-649E-4538-B594-8525D897E615}" type="slidenum">
              <a:rPr lang="en-US" smtClean="0"/>
              <a:pPr/>
              <a:t>39</a:t>
            </a:fld>
            <a:endParaRPr lang="en-US" dirty="0"/>
          </a:p>
        </p:txBody>
      </p:sp>
    </p:spTree>
    <p:extLst>
      <p:ext uri="{BB962C8B-B14F-4D97-AF65-F5344CB8AC3E}">
        <p14:creationId xmlns:p14="http://schemas.microsoft.com/office/powerpoint/2010/main" val="225887745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   </a:t>
            </a:r>
            <a:br>
              <a:rPr lang="en-US" b="1" dirty="0">
                <a:solidFill>
                  <a:srgbClr val="FF0000"/>
                </a:solidFill>
              </a:rPr>
            </a:br>
            <a:r>
              <a:rPr lang="en-US" sz="2800" b="1" dirty="0">
                <a:solidFill>
                  <a:srgbClr val="FF0000"/>
                </a:solidFill>
              </a:rPr>
              <a:t>1.2.</a:t>
            </a:r>
            <a:r>
              <a:rPr lang="en-US" sz="2800" b="1" cap="none" dirty="0">
                <a:solidFill>
                  <a:srgbClr val="FF0000"/>
                </a:solidFill>
              </a:rPr>
              <a:t>Uses of Studying History</a:t>
            </a: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algn="just"/>
            <a:r>
              <a:rPr lang="en-US" sz="1800" dirty="0">
                <a:latin typeface="Garamond" panose="02020404030301010803" pitchFamily="18" charset="0"/>
              </a:rPr>
              <a:t>Peoples live in the present and they plan for and worry about the future. History, however, is the study of the past. Why bother with the past while living in the present and anticipating what is yet to come? </a:t>
            </a:r>
          </a:p>
          <a:p>
            <a:pPr algn="just"/>
            <a:r>
              <a:rPr lang="en-US" sz="1800" dirty="0">
                <a:latin typeface="Garamond" panose="02020404030301010803" pitchFamily="18" charset="0"/>
              </a:rPr>
              <a:t>History Helps Better Understand the Present </a:t>
            </a:r>
          </a:p>
          <a:p>
            <a:pPr algn="just"/>
            <a:r>
              <a:rPr lang="en-US" sz="1800" dirty="0">
                <a:latin typeface="Garamond" panose="02020404030301010803" pitchFamily="18" charset="0"/>
              </a:rPr>
              <a:t>History Provides a Sense of Identity</a:t>
            </a:r>
          </a:p>
          <a:p>
            <a:pPr algn="just"/>
            <a:r>
              <a:rPr lang="en-US" sz="1800" dirty="0">
                <a:latin typeface="Garamond" panose="02020404030301010803" pitchFamily="18" charset="0"/>
              </a:rPr>
              <a:t>To forecast what will happen in future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FB68926-90C2-4390-8BCD-AE62DD1F76EE}"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dirty="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333586386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sz="2200" dirty="0" err="1"/>
              <a:t>Cont</a:t>
            </a:r>
            <a:r>
              <a:rPr lang="en-US" dirty="0"/>
              <a:t>…</a:t>
            </a:r>
          </a:p>
        </p:txBody>
      </p:sp>
      <p:sp>
        <p:nvSpPr>
          <p:cNvPr id="3" name="Content Placeholder 2"/>
          <p:cNvSpPr>
            <a:spLocks noGrp="1"/>
          </p:cNvSpPr>
          <p:nvPr>
            <p:ph idx="1"/>
          </p:nvPr>
        </p:nvSpPr>
        <p:spPr>
          <a:xfrm>
            <a:off x="457200" y="722142"/>
            <a:ext cx="7848600" cy="5788152"/>
          </a:xfrm>
        </p:spPr>
        <p:txBody>
          <a:bodyPr>
            <a:normAutofit fontScale="92500" lnSpcReduction="20000"/>
          </a:bodyPr>
          <a:lstStyle/>
          <a:p>
            <a:pPr marL="0" indent="0">
              <a:buNone/>
            </a:pPr>
            <a:r>
              <a:rPr lang="en-US" b="1" dirty="0">
                <a:solidFill>
                  <a:srgbClr val="FF0000"/>
                </a:solidFill>
                <a:latin typeface="Gill Sans MT" panose="020B0502020104020203" pitchFamily="34" charset="0"/>
              </a:rPr>
              <a:t>Decline of </a:t>
            </a:r>
            <a:r>
              <a:rPr lang="en-US" dirty="0">
                <a:solidFill>
                  <a:srgbClr val="FF0000"/>
                </a:solidFill>
                <a:latin typeface="Gill Sans MT" panose="020B0502020104020203" pitchFamily="34" charset="0"/>
              </a:rPr>
              <a:t> </a:t>
            </a:r>
            <a:r>
              <a:rPr lang="en-US" b="1" dirty="0">
                <a:solidFill>
                  <a:srgbClr val="FF0000"/>
                </a:solidFill>
                <a:latin typeface="Gill Sans MT" panose="020B0502020104020203" pitchFamily="34" charset="0"/>
              </a:rPr>
              <a:t>the </a:t>
            </a:r>
            <a:r>
              <a:rPr lang="en-US" b="1" dirty="0" err="1">
                <a:solidFill>
                  <a:srgbClr val="FF0000"/>
                </a:solidFill>
                <a:latin typeface="Gill Sans MT" panose="020B0502020104020203" pitchFamily="34" charset="0"/>
              </a:rPr>
              <a:t>Aksumite</a:t>
            </a:r>
            <a:r>
              <a:rPr lang="en-US" b="1" dirty="0">
                <a:solidFill>
                  <a:srgbClr val="FF0000"/>
                </a:solidFill>
                <a:latin typeface="Gill Sans MT" panose="020B0502020104020203" pitchFamily="34" charset="0"/>
              </a:rPr>
              <a:t> state </a:t>
            </a:r>
          </a:p>
          <a:p>
            <a:pPr algn="just">
              <a:buFont typeface="Wingdings" panose="05000000000000000000" pitchFamily="2" charset="2"/>
              <a:buChar char="ü"/>
            </a:pPr>
            <a:r>
              <a:rPr lang="en-US" sz="2000" dirty="0">
                <a:latin typeface="Gill Sans MT" panose="020B0502020104020203" pitchFamily="34" charset="0"/>
              </a:rPr>
              <a:t>The </a:t>
            </a:r>
            <a:r>
              <a:rPr lang="en-US" sz="2000" dirty="0" err="1">
                <a:latin typeface="Gill Sans MT" panose="020B0502020104020203" pitchFamily="34" charset="0"/>
              </a:rPr>
              <a:t>Aksumite</a:t>
            </a:r>
            <a:r>
              <a:rPr lang="en-US" sz="2000" dirty="0">
                <a:latin typeface="Gill Sans MT" panose="020B0502020104020203" pitchFamily="34" charset="0"/>
              </a:rPr>
              <a:t> state declined since the late seventh century because of internal and external challenges. Environmental degradation, decline in agricultural productivity and possibly plague infestation started to weaken it.</a:t>
            </a:r>
          </a:p>
          <a:p>
            <a:pPr algn="just">
              <a:buFont typeface="Wingdings" panose="05000000000000000000" pitchFamily="2" charset="2"/>
              <a:buChar char="ü"/>
            </a:pPr>
            <a:r>
              <a:rPr lang="en-US" sz="2000" dirty="0">
                <a:latin typeface="Gill Sans MT" panose="020B0502020104020203" pitchFamily="34" charset="0"/>
              </a:rPr>
              <a:t>With the destruction of the port of </a:t>
            </a:r>
            <a:r>
              <a:rPr lang="en-US" sz="2000" dirty="0" err="1">
                <a:latin typeface="Gill Sans MT" panose="020B0502020104020203" pitchFamily="34" charset="0"/>
              </a:rPr>
              <a:t>Adulis</a:t>
            </a:r>
            <a:r>
              <a:rPr lang="en-US" sz="2000" dirty="0">
                <a:latin typeface="Gill Sans MT" panose="020B0502020104020203" pitchFamily="34" charset="0"/>
              </a:rPr>
              <a:t> by the Arabs around 702, the international lifeline of the state was cut. </a:t>
            </a:r>
            <a:r>
              <a:rPr lang="en-US" sz="2000" dirty="0" err="1">
                <a:latin typeface="Gill Sans MT" panose="020B0502020104020203" pitchFamily="34" charset="0"/>
              </a:rPr>
              <a:t>Aksumite</a:t>
            </a:r>
            <a:r>
              <a:rPr lang="en-US" sz="2000" dirty="0">
                <a:latin typeface="Gill Sans MT" panose="020B0502020104020203" pitchFamily="34" charset="0"/>
              </a:rPr>
              <a:t> international trade came under the control of the rising and expanding Arab Muslims.</a:t>
            </a:r>
          </a:p>
          <a:p>
            <a:pPr algn="just">
              <a:buFont typeface="Wingdings" panose="05000000000000000000" pitchFamily="2" charset="2"/>
              <a:buChar char="ü"/>
            </a:pPr>
            <a:r>
              <a:rPr lang="en-US" sz="2000" dirty="0">
                <a:latin typeface="Gill Sans MT" panose="020B0502020104020203" pitchFamily="34" charset="0"/>
              </a:rPr>
              <a:t>Its political and military power also declined and local rebellions challenged its hegemony. Finally, rebellions of the </a:t>
            </a:r>
            <a:r>
              <a:rPr lang="en-US" sz="2000" dirty="0" err="1">
                <a:latin typeface="Gill Sans MT" panose="020B0502020104020203" pitchFamily="34" charset="0"/>
              </a:rPr>
              <a:t>Beja</a:t>
            </a:r>
            <a:r>
              <a:rPr lang="en-US" sz="2000" dirty="0">
                <a:latin typeface="Gill Sans MT" panose="020B0502020104020203" pitchFamily="34" charset="0"/>
              </a:rPr>
              <a:t>, the </a:t>
            </a:r>
            <a:r>
              <a:rPr lang="en-US" sz="2000" dirty="0" err="1">
                <a:latin typeface="Gill Sans MT" panose="020B0502020104020203" pitchFamily="34" charset="0"/>
              </a:rPr>
              <a:t>Agaw</a:t>
            </a:r>
            <a:r>
              <a:rPr lang="en-US" sz="2000" dirty="0">
                <a:latin typeface="Gill Sans MT" panose="020B0502020104020203" pitchFamily="34" charset="0"/>
              </a:rPr>
              <a:t> and Queen </a:t>
            </a:r>
            <a:r>
              <a:rPr lang="en-US" sz="2000" dirty="0" err="1">
                <a:latin typeface="Gill Sans MT" panose="020B0502020104020203" pitchFamily="34" charset="0"/>
              </a:rPr>
              <a:t>Bani</a:t>
            </a:r>
            <a:r>
              <a:rPr lang="en-US" sz="2000" dirty="0">
                <a:latin typeface="Gill Sans MT" panose="020B0502020104020203" pitchFamily="34" charset="0"/>
              </a:rPr>
              <a:t> al </a:t>
            </a:r>
            <a:r>
              <a:rPr lang="en-US" sz="2000" dirty="0" err="1">
                <a:latin typeface="Gill Sans MT" panose="020B0502020104020203" pitchFamily="34" charset="0"/>
              </a:rPr>
              <a:t>Hamwiyah</a:t>
            </a:r>
            <a:r>
              <a:rPr lang="en-US" sz="2000" dirty="0">
                <a:latin typeface="Gill Sans MT" panose="020B0502020104020203" pitchFamily="34" charset="0"/>
              </a:rPr>
              <a:t> (</a:t>
            </a:r>
            <a:r>
              <a:rPr lang="en-US" sz="2000" dirty="0" err="1">
                <a:latin typeface="Gill Sans MT" panose="020B0502020104020203" pitchFamily="34" charset="0"/>
              </a:rPr>
              <a:t>Yodit</a:t>
            </a:r>
            <a:r>
              <a:rPr lang="en-US" sz="2000" dirty="0">
                <a:latin typeface="Gill Sans MT" panose="020B0502020104020203" pitchFamily="34" charset="0"/>
              </a:rPr>
              <a:t>) finally sealed the collapse of the </a:t>
            </a:r>
            <a:r>
              <a:rPr lang="en-US" sz="2000" dirty="0" err="1">
                <a:latin typeface="Gill Sans MT" panose="020B0502020104020203" pitchFamily="34" charset="0"/>
              </a:rPr>
              <a:t>Aksumite</a:t>
            </a:r>
            <a:r>
              <a:rPr lang="en-US" sz="2000" dirty="0">
                <a:latin typeface="Gill Sans MT" panose="020B0502020104020203" pitchFamily="34" charset="0"/>
              </a:rPr>
              <a:t> state. </a:t>
            </a:r>
          </a:p>
          <a:p>
            <a:pPr algn="just">
              <a:buFont typeface="Wingdings" panose="05000000000000000000" pitchFamily="2" charset="2"/>
              <a:buChar char="ü"/>
            </a:pPr>
            <a:r>
              <a:rPr lang="en-US" dirty="0">
                <a:solidFill>
                  <a:srgbClr val="FF0000"/>
                </a:solidFill>
                <a:latin typeface="Gill Sans MT" panose="020B0502020104020203" pitchFamily="34" charset="0"/>
              </a:rPr>
              <a:t> </a:t>
            </a:r>
            <a:r>
              <a:rPr lang="en-US" b="1" dirty="0">
                <a:solidFill>
                  <a:srgbClr val="FF0000"/>
                </a:solidFill>
                <a:latin typeface="Gill Sans MT" panose="020B0502020104020203" pitchFamily="34" charset="0"/>
              </a:rPr>
              <a:t>Its achievements</a:t>
            </a:r>
            <a:r>
              <a:rPr lang="en-US" dirty="0">
                <a:solidFill>
                  <a:srgbClr val="FF0000"/>
                </a:solidFill>
                <a:latin typeface="Gill Sans MT" panose="020B0502020104020203" pitchFamily="34" charset="0"/>
              </a:rPr>
              <a:t>: </a:t>
            </a:r>
          </a:p>
          <a:p>
            <a:pPr algn="just">
              <a:buFont typeface="Wingdings" panose="05000000000000000000" pitchFamily="2" charset="2"/>
              <a:buChar char="ü"/>
            </a:pPr>
            <a:r>
              <a:rPr lang="en-US" sz="2000" dirty="0">
                <a:latin typeface="Gill Sans MT" panose="020B0502020104020203" pitchFamily="34" charset="0"/>
              </a:rPr>
              <a:t>Include surviving indigenous script and calendar as well as EOC hymns and chants, paintings; diversified ceramic tools, ivory curving, and urbanization and sophisticated building traditions (palaces, stele, churches). It also developed complex administrative and governance system, and agricultural system including irrigation.</a:t>
            </a:r>
          </a:p>
        </p:txBody>
      </p:sp>
      <p:sp>
        <p:nvSpPr>
          <p:cNvPr id="4" name="Slide Number Placeholder 3"/>
          <p:cNvSpPr>
            <a:spLocks noGrp="1"/>
          </p:cNvSpPr>
          <p:nvPr>
            <p:ph type="sldNum" sz="quarter" idx="12"/>
          </p:nvPr>
        </p:nvSpPr>
        <p:spPr/>
        <p:txBody>
          <a:bodyPr/>
          <a:lstStyle/>
          <a:p>
            <a:fld id="{678D178C-649E-4538-B594-8525D897E615}" type="slidenum">
              <a:rPr lang="en-US" smtClean="0"/>
              <a:pPr/>
              <a:t>40</a:t>
            </a:fld>
            <a:endParaRPr lang="en-US" dirty="0"/>
          </a:p>
        </p:txBody>
      </p:sp>
    </p:spTree>
    <p:extLst>
      <p:ext uri="{BB962C8B-B14F-4D97-AF65-F5344CB8AC3E}">
        <p14:creationId xmlns:p14="http://schemas.microsoft.com/office/powerpoint/2010/main" val="201245583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sz="2200" dirty="0" err="1"/>
              <a:t>Cont</a:t>
            </a:r>
            <a:r>
              <a:rPr lang="en-US" dirty="0"/>
              <a:t>….</a:t>
            </a:r>
          </a:p>
        </p:txBody>
      </p:sp>
      <p:sp>
        <p:nvSpPr>
          <p:cNvPr id="3" name="Content Placeholder 2"/>
          <p:cNvSpPr>
            <a:spLocks noGrp="1"/>
          </p:cNvSpPr>
          <p:nvPr>
            <p:ph idx="1"/>
          </p:nvPr>
        </p:nvSpPr>
        <p:spPr>
          <a:xfrm>
            <a:off x="457200" y="685800"/>
            <a:ext cx="7772400" cy="6019800"/>
          </a:xfrm>
        </p:spPr>
        <p:txBody>
          <a:bodyPr>
            <a:normAutofit fontScale="85000" lnSpcReduction="10000"/>
          </a:bodyPr>
          <a:lstStyle/>
          <a:p>
            <a:pPr marL="0" indent="0">
              <a:buNone/>
            </a:pPr>
            <a:r>
              <a:rPr lang="en-US" sz="2200" b="1" dirty="0">
                <a:solidFill>
                  <a:srgbClr val="FF0000"/>
                </a:solidFill>
              </a:rPr>
              <a:t>D. </a:t>
            </a:r>
            <a:r>
              <a:rPr lang="en-US" sz="2200" b="1" dirty="0" err="1">
                <a:solidFill>
                  <a:srgbClr val="FF0000"/>
                </a:solidFill>
              </a:rPr>
              <a:t>Zagwe</a:t>
            </a:r>
            <a:r>
              <a:rPr lang="en-US" sz="2200" b="1" dirty="0">
                <a:solidFill>
                  <a:srgbClr val="FF0000"/>
                </a:solidFill>
              </a:rPr>
              <a:t> Dynasty</a:t>
            </a:r>
            <a:r>
              <a:rPr lang="en-US" sz="2200" dirty="0">
                <a:solidFill>
                  <a:srgbClr val="FF0000"/>
                </a:solidFill>
              </a:rPr>
              <a:t>  (</a:t>
            </a:r>
            <a:r>
              <a:rPr lang="en-US" sz="2200" b="1" dirty="0">
                <a:solidFill>
                  <a:srgbClr val="FF0000"/>
                </a:solidFill>
              </a:rPr>
              <a:t>1150 to 1270)</a:t>
            </a:r>
            <a:r>
              <a:rPr lang="en-US" sz="2000" b="1" dirty="0"/>
              <a:t>.</a:t>
            </a:r>
          </a:p>
          <a:p>
            <a:pPr algn="just">
              <a:buFont typeface="Wingdings" panose="05000000000000000000" pitchFamily="2" charset="2"/>
              <a:buChar char="ü"/>
            </a:pPr>
            <a:r>
              <a:rPr lang="en-US" sz="2000" dirty="0" err="1"/>
              <a:t>Agaw</a:t>
            </a:r>
            <a:r>
              <a:rPr lang="en-US" sz="2000" dirty="0"/>
              <a:t> elites took part in </a:t>
            </a:r>
            <a:r>
              <a:rPr lang="en-US" sz="2000" dirty="0" err="1"/>
              <a:t>Aksumite</a:t>
            </a:r>
            <a:r>
              <a:rPr lang="en-US" sz="2000" dirty="0"/>
              <a:t> state structure serving as soldiers and functionaries for at least four centuries. </a:t>
            </a:r>
          </a:p>
          <a:p>
            <a:pPr algn="just">
              <a:buFont typeface="Wingdings" panose="05000000000000000000" pitchFamily="2" charset="2"/>
              <a:buChar char="ü"/>
            </a:pPr>
            <a:r>
              <a:rPr lang="en-US" sz="2000" dirty="0"/>
              <a:t>After integrating so well with </a:t>
            </a:r>
            <a:r>
              <a:rPr lang="en-US" sz="2000" dirty="0" err="1"/>
              <a:t>Aksumite</a:t>
            </a:r>
            <a:r>
              <a:rPr lang="en-US" sz="2000" dirty="0"/>
              <a:t> ruling class, they successfully took over the state administration. Accordingly, the </a:t>
            </a:r>
            <a:r>
              <a:rPr lang="en-US" sz="2000" dirty="0" err="1"/>
              <a:t>Agaw</a:t>
            </a:r>
            <a:r>
              <a:rPr lang="en-US" sz="2000" dirty="0"/>
              <a:t> prince </a:t>
            </a:r>
            <a:r>
              <a:rPr lang="en-US" sz="2000" dirty="0" err="1"/>
              <a:t>Merra</a:t>
            </a:r>
            <a:r>
              <a:rPr lang="en-US" sz="2000" dirty="0"/>
              <a:t> </a:t>
            </a:r>
            <a:r>
              <a:rPr lang="en-US" sz="2000" dirty="0" err="1"/>
              <a:t>Teklehaimanot</a:t>
            </a:r>
            <a:r>
              <a:rPr lang="en-US" sz="2000" dirty="0"/>
              <a:t> married </a:t>
            </a:r>
            <a:r>
              <a:rPr lang="en-US" sz="2000" dirty="0" err="1"/>
              <a:t>Masobe</a:t>
            </a:r>
            <a:r>
              <a:rPr lang="en-US" sz="2000" dirty="0"/>
              <a:t> </a:t>
            </a:r>
            <a:r>
              <a:rPr lang="en-US" sz="2000" dirty="0" err="1"/>
              <a:t>Worq</a:t>
            </a:r>
            <a:r>
              <a:rPr lang="en-US" sz="2000" dirty="0"/>
              <a:t>, the daughter of the last </a:t>
            </a:r>
            <a:r>
              <a:rPr lang="en-US" sz="2000" dirty="0" err="1"/>
              <a:t>Aksumite</a:t>
            </a:r>
            <a:r>
              <a:rPr lang="en-US" sz="2000" dirty="0"/>
              <a:t> king </a:t>
            </a:r>
            <a:r>
              <a:rPr lang="en-US" sz="2000" dirty="0" err="1"/>
              <a:t>Dil</a:t>
            </a:r>
            <a:r>
              <a:rPr lang="en-US" sz="2000" dirty="0"/>
              <a:t> </a:t>
            </a:r>
            <a:r>
              <a:rPr lang="en-US" sz="2000" dirty="0" err="1"/>
              <a:t>Na'od</a:t>
            </a:r>
            <a:r>
              <a:rPr lang="en-US" sz="2000" dirty="0"/>
              <a:t>. Later, he overthrew his father-in-law and took control of power.</a:t>
            </a:r>
            <a:endParaRPr lang="en-US" sz="2000" b="1" dirty="0"/>
          </a:p>
          <a:p>
            <a:pPr marL="0" indent="0">
              <a:buNone/>
            </a:pPr>
            <a:r>
              <a:rPr lang="en-US" sz="2000" b="1" dirty="0"/>
              <a:t>Its political center:</a:t>
            </a:r>
            <a:r>
              <a:rPr lang="en-US" sz="2000" dirty="0"/>
              <a:t>  was in </a:t>
            </a:r>
            <a:r>
              <a:rPr lang="en-US" sz="2000" dirty="0" err="1"/>
              <a:t>Bugna</a:t>
            </a:r>
            <a:r>
              <a:rPr lang="en-US" sz="2000" dirty="0"/>
              <a:t> District within Wag and </a:t>
            </a:r>
            <a:r>
              <a:rPr lang="en-US" sz="2000" dirty="0" err="1"/>
              <a:t>Lasta</a:t>
            </a:r>
            <a:r>
              <a:rPr lang="en-US" sz="2000" dirty="0"/>
              <a:t>, more exactly at </a:t>
            </a:r>
            <a:r>
              <a:rPr lang="en-US" sz="2000" dirty="0" err="1"/>
              <a:t>Adafa</a:t>
            </a:r>
            <a:r>
              <a:rPr lang="en-US" sz="2000" dirty="0"/>
              <a:t> near </a:t>
            </a:r>
            <a:r>
              <a:rPr lang="en-US" sz="2000" dirty="0" err="1"/>
              <a:t>Roha</a:t>
            </a:r>
            <a:r>
              <a:rPr lang="en-US" sz="2000" dirty="0"/>
              <a:t> (</a:t>
            </a:r>
            <a:r>
              <a:rPr lang="en-US" sz="2000" dirty="0" err="1"/>
              <a:t>Lalibela</a:t>
            </a:r>
            <a:r>
              <a:rPr lang="en-US" sz="2000" dirty="0"/>
              <a:t>).</a:t>
            </a:r>
          </a:p>
          <a:p>
            <a:pPr marL="0" indent="0" algn="just">
              <a:buNone/>
            </a:pPr>
            <a:r>
              <a:rPr lang="en-US" sz="2000" b="1" dirty="0"/>
              <a:t>Trade: </a:t>
            </a:r>
            <a:r>
              <a:rPr lang="en-US" sz="2000" dirty="0"/>
              <a:t>The </a:t>
            </a:r>
            <a:r>
              <a:rPr lang="en-US" sz="2000" dirty="0" err="1"/>
              <a:t>Agaw</a:t>
            </a:r>
            <a:r>
              <a:rPr lang="en-US" sz="2000" dirty="0"/>
              <a:t> kings maintained the </a:t>
            </a:r>
            <a:r>
              <a:rPr lang="en-US" sz="2000" dirty="0" err="1"/>
              <a:t>Aksumite</a:t>
            </a:r>
            <a:r>
              <a:rPr lang="en-US" sz="2000" dirty="0"/>
              <a:t> traditions. They renewed cultural and trade contact with eastern Mediterranean region.</a:t>
            </a:r>
          </a:p>
          <a:p>
            <a:pPr marL="0" indent="0" algn="just">
              <a:buNone/>
            </a:pPr>
            <a:r>
              <a:rPr lang="en-US" sz="2000" b="1" dirty="0"/>
              <a:t>Exports</a:t>
            </a:r>
            <a:r>
              <a:rPr lang="en-US" sz="2000" dirty="0"/>
              <a:t>: Slaves, ivory and rare spices </a:t>
            </a:r>
          </a:p>
          <a:p>
            <a:pPr marL="0" indent="0" algn="just">
              <a:buNone/>
            </a:pPr>
            <a:r>
              <a:rPr lang="en-US" sz="2000" b="1" dirty="0"/>
              <a:t>Imports</a:t>
            </a:r>
            <a:r>
              <a:rPr lang="en-US" sz="2000" dirty="0"/>
              <a:t>:  Cotton, linen, silver and copper vessels, drags and coins.</a:t>
            </a:r>
          </a:p>
          <a:p>
            <a:pPr marL="0" indent="0" algn="just">
              <a:buNone/>
            </a:pPr>
            <a:r>
              <a:rPr lang="en-US" sz="2200" b="1" dirty="0">
                <a:solidFill>
                  <a:srgbClr val="FF0000"/>
                </a:solidFill>
              </a:rPr>
              <a:t>Achievements</a:t>
            </a:r>
            <a:r>
              <a:rPr lang="en-US" sz="2000" dirty="0"/>
              <a:t>: construction of caves, rock-hewn-monolithic churches of </a:t>
            </a:r>
            <a:r>
              <a:rPr lang="en-US" sz="2000" dirty="0" err="1"/>
              <a:t>Lalibela</a:t>
            </a:r>
            <a:r>
              <a:rPr lang="en-US" sz="2000" dirty="0"/>
              <a:t>.</a:t>
            </a:r>
          </a:p>
          <a:p>
            <a:pPr marL="0" indent="0" algn="just">
              <a:buNone/>
            </a:pPr>
            <a:r>
              <a:rPr lang="en-US" sz="2000" dirty="0"/>
              <a:t>Among the eleven churches of </a:t>
            </a:r>
            <a:r>
              <a:rPr lang="en-US" sz="2000" dirty="0" err="1"/>
              <a:t>Lalibela</a:t>
            </a:r>
            <a:r>
              <a:rPr lang="en-US" sz="2000" dirty="0"/>
              <a:t>, </a:t>
            </a:r>
            <a:r>
              <a:rPr lang="en-US" sz="2000" dirty="0" err="1"/>
              <a:t>Bete</a:t>
            </a:r>
            <a:r>
              <a:rPr lang="en-US" sz="2000" dirty="0"/>
              <a:t> </a:t>
            </a:r>
            <a:r>
              <a:rPr lang="en-US" sz="2000" dirty="0" err="1"/>
              <a:t>Medhanelem</a:t>
            </a:r>
            <a:r>
              <a:rPr lang="en-US" sz="2000" dirty="0"/>
              <a:t> is the largest of all and </a:t>
            </a:r>
            <a:r>
              <a:rPr lang="en-US" sz="2000" dirty="0" err="1"/>
              <a:t>Bete</a:t>
            </a:r>
            <a:r>
              <a:rPr lang="en-US" sz="2000" dirty="0"/>
              <a:t> </a:t>
            </a:r>
            <a:r>
              <a:rPr lang="en-US" sz="2000" dirty="0" err="1"/>
              <a:t>Giyorgis</a:t>
            </a:r>
            <a:r>
              <a:rPr lang="en-US" sz="2000" dirty="0"/>
              <a:t> is said to be the most finely built in the shape of the cross.</a:t>
            </a:r>
          </a:p>
        </p:txBody>
      </p:sp>
      <p:sp>
        <p:nvSpPr>
          <p:cNvPr id="4" name="Slide Number Placeholder 3"/>
          <p:cNvSpPr>
            <a:spLocks noGrp="1"/>
          </p:cNvSpPr>
          <p:nvPr>
            <p:ph type="sldNum" sz="quarter" idx="12"/>
          </p:nvPr>
        </p:nvSpPr>
        <p:spPr/>
        <p:txBody>
          <a:bodyPr/>
          <a:lstStyle/>
          <a:p>
            <a:fld id="{678D178C-649E-4538-B594-8525D897E615}" type="slidenum">
              <a:rPr lang="en-US" smtClean="0"/>
              <a:pPr/>
              <a:t>41</a:t>
            </a:fld>
            <a:endParaRPr lang="en-US" dirty="0"/>
          </a:p>
        </p:txBody>
      </p:sp>
    </p:spTree>
    <p:extLst>
      <p:ext uri="{BB962C8B-B14F-4D97-AF65-F5344CB8AC3E}">
        <p14:creationId xmlns:p14="http://schemas.microsoft.com/office/powerpoint/2010/main" val="134217152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Autofit/>
          </a:bodyPr>
          <a:lstStyle/>
          <a:p>
            <a:r>
              <a:rPr lang="en-US" sz="2400" dirty="0" err="1">
                <a:solidFill>
                  <a:srgbClr val="FF0000"/>
                </a:solidFill>
              </a:rPr>
              <a:t>Cont</a:t>
            </a:r>
            <a:r>
              <a:rPr lang="en-US" sz="2800" dirty="0">
                <a:solidFill>
                  <a:srgbClr val="FF0000"/>
                </a:solidFill>
              </a:rPr>
              <a:t>…</a:t>
            </a:r>
          </a:p>
        </p:txBody>
      </p:sp>
      <p:sp>
        <p:nvSpPr>
          <p:cNvPr id="3" name="Content Placeholder 2"/>
          <p:cNvSpPr>
            <a:spLocks noGrp="1"/>
          </p:cNvSpPr>
          <p:nvPr>
            <p:ph idx="1"/>
          </p:nvPr>
        </p:nvSpPr>
        <p:spPr>
          <a:xfrm>
            <a:off x="457200" y="762000"/>
            <a:ext cx="7848600" cy="5711952"/>
          </a:xfrm>
        </p:spPr>
        <p:txBody>
          <a:bodyPr>
            <a:normAutofit fontScale="92500" lnSpcReduction="10000"/>
          </a:bodyPr>
          <a:lstStyle/>
          <a:p>
            <a:pPr marL="0" indent="0" algn="just">
              <a:buNone/>
            </a:pPr>
            <a:r>
              <a:rPr lang="en-US" b="1" dirty="0">
                <a:solidFill>
                  <a:srgbClr val="FF0000"/>
                </a:solidFill>
                <a:latin typeface="Gill Sans MT" panose="020B0502020104020203" pitchFamily="34" charset="0"/>
              </a:rPr>
              <a:t>Its Collapse:</a:t>
            </a:r>
            <a:r>
              <a:rPr lang="en-US" dirty="0">
                <a:solidFill>
                  <a:srgbClr val="FF0000"/>
                </a:solidFill>
                <a:latin typeface="Gill Sans MT" panose="020B0502020104020203" pitchFamily="34" charset="0"/>
              </a:rPr>
              <a:t> </a:t>
            </a:r>
            <a:r>
              <a:rPr lang="en-US" dirty="0">
                <a:latin typeface="Gill Sans MT" panose="020B0502020104020203" pitchFamily="34" charset="0"/>
              </a:rPr>
              <a:t>was due to internal problems of royal succession and oppositions from groups claiming descent from the ancient rulers of Aksum who referred the </a:t>
            </a:r>
            <a:r>
              <a:rPr lang="en-US" dirty="0" err="1">
                <a:latin typeface="Gill Sans MT" panose="020B0502020104020203" pitchFamily="34" charset="0"/>
              </a:rPr>
              <a:t>Zagwe</a:t>
            </a:r>
            <a:r>
              <a:rPr lang="en-US" dirty="0">
                <a:latin typeface="Gill Sans MT" panose="020B0502020104020203" pitchFamily="34" charset="0"/>
              </a:rPr>
              <a:t> as “illegitimate rulers.”</a:t>
            </a:r>
          </a:p>
          <a:p>
            <a:pPr algn="just">
              <a:buFont typeface="Wingdings" panose="05000000000000000000" pitchFamily="2" charset="2"/>
              <a:buChar char="ü"/>
            </a:pPr>
            <a:r>
              <a:rPr lang="en-US" dirty="0">
                <a:latin typeface="Gill Sans MT" panose="020B0502020104020203" pitchFamily="34" charset="0"/>
              </a:rPr>
              <a:t>Then, </a:t>
            </a:r>
            <a:r>
              <a:rPr lang="en-US" dirty="0" err="1">
                <a:latin typeface="Gill Sans MT" panose="020B0502020104020203" pitchFamily="34" charset="0"/>
              </a:rPr>
              <a:t>Yekuno-Amlak</a:t>
            </a:r>
            <a:r>
              <a:rPr lang="en-US" dirty="0">
                <a:latin typeface="Gill Sans MT" panose="020B0502020104020203" pitchFamily="34" charset="0"/>
              </a:rPr>
              <a:t> (r.1270-1285) members of the power claimants  or the </a:t>
            </a:r>
            <a:r>
              <a:rPr lang="en-US" dirty="0" err="1">
                <a:latin typeface="Gill Sans MT" panose="020B0502020104020203" pitchFamily="34" charset="0"/>
              </a:rPr>
              <a:t>Solomonic</a:t>
            </a:r>
            <a:r>
              <a:rPr lang="en-US" dirty="0">
                <a:latin typeface="Gill Sans MT" panose="020B0502020104020203" pitchFamily="34" charset="0"/>
              </a:rPr>
              <a:t> Dynasty fought and killed</a:t>
            </a:r>
            <a:r>
              <a:rPr lang="en-US" b="1" dirty="0">
                <a:latin typeface="Gill Sans MT" panose="020B0502020104020203" pitchFamily="34" charset="0"/>
              </a:rPr>
              <a:t> </a:t>
            </a:r>
            <a:r>
              <a:rPr lang="en-US" dirty="0">
                <a:latin typeface="Gill Sans MT" panose="020B0502020104020203" pitchFamily="34" charset="0"/>
              </a:rPr>
              <a:t>the last king of </a:t>
            </a:r>
            <a:r>
              <a:rPr lang="en-US" dirty="0" err="1">
                <a:latin typeface="Gill Sans MT" panose="020B0502020104020203" pitchFamily="34" charset="0"/>
              </a:rPr>
              <a:t>Zagwe</a:t>
            </a:r>
            <a:r>
              <a:rPr lang="en-US" dirty="0">
                <a:latin typeface="Gill Sans MT" panose="020B0502020104020203" pitchFamily="34" charset="0"/>
              </a:rPr>
              <a:t>, </a:t>
            </a:r>
            <a:r>
              <a:rPr lang="en-US" dirty="0" err="1">
                <a:latin typeface="Gill Sans MT" panose="020B0502020104020203" pitchFamily="34" charset="0"/>
              </a:rPr>
              <a:t>Yetbarek</a:t>
            </a:r>
            <a:r>
              <a:rPr lang="en-US" dirty="0">
                <a:latin typeface="Gill Sans MT" panose="020B0502020104020203" pitchFamily="34" charset="0"/>
              </a:rPr>
              <a:t> and took power and ‘restored’ the </a:t>
            </a:r>
            <a:r>
              <a:rPr lang="en-US" dirty="0" err="1">
                <a:latin typeface="Gill Sans MT" panose="020B0502020104020203" pitchFamily="34" charset="0"/>
              </a:rPr>
              <a:t>Solomonic</a:t>
            </a:r>
            <a:r>
              <a:rPr lang="en-US" dirty="0">
                <a:latin typeface="Gill Sans MT" panose="020B0502020104020203" pitchFamily="34" charset="0"/>
              </a:rPr>
              <a:t> Dynasty which later stayed in power for many centuries. </a:t>
            </a:r>
          </a:p>
          <a:p>
            <a:pPr marL="0" indent="0" algn="just">
              <a:buNone/>
            </a:pPr>
            <a:r>
              <a:rPr lang="en-US" sz="2800" b="1" dirty="0">
                <a:solidFill>
                  <a:srgbClr val="FF0000"/>
                </a:solidFill>
                <a:latin typeface="Gill Sans MT" panose="020B0502020104020203" pitchFamily="34" charset="0"/>
              </a:rPr>
              <a:t>E. East, Central, Southern and Western State</a:t>
            </a:r>
          </a:p>
          <a:p>
            <a:pPr marL="0" indent="0" algn="just">
              <a:buNone/>
            </a:pPr>
            <a:r>
              <a:rPr lang="en-US" dirty="0">
                <a:latin typeface="Gill Sans MT" panose="020B0502020104020203" pitchFamily="34" charset="0"/>
              </a:rPr>
              <a:t>Included: </a:t>
            </a:r>
            <a:r>
              <a:rPr lang="en-US" b="1" dirty="0" err="1">
                <a:latin typeface="Gill Sans MT" panose="020B0502020104020203" pitchFamily="34" charset="0"/>
              </a:rPr>
              <a:t>Bizamo</a:t>
            </a:r>
            <a:r>
              <a:rPr lang="en-US" b="1" dirty="0">
                <a:latin typeface="Gill Sans MT" panose="020B0502020104020203" pitchFamily="34" charset="0"/>
              </a:rPr>
              <a:t> </a:t>
            </a:r>
            <a:r>
              <a:rPr lang="en-US" dirty="0">
                <a:latin typeface="Gill Sans MT" panose="020B0502020104020203" pitchFamily="34" charset="0"/>
              </a:rPr>
              <a:t>(establishment-in 8</a:t>
            </a:r>
            <a:r>
              <a:rPr lang="en-US" baseline="30000" dirty="0">
                <a:latin typeface="Gill Sans MT" panose="020B0502020104020203" pitchFamily="34" charset="0"/>
              </a:rPr>
              <a:t>th</a:t>
            </a:r>
            <a:r>
              <a:rPr lang="en-US" dirty="0">
                <a:latin typeface="Gill Sans MT" panose="020B0502020104020203" pitchFamily="34" charset="0"/>
              </a:rPr>
              <a:t> century and it was located opposite to the present area of </a:t>
            </a:r>
            <a:r>
              <a:rPr lang="en-US" dirty="0" err="1">
                <a:latin typeface="Gill Sans MT" panose="020B0502020104020203" pitchFamily="34" charset="0"/>
              </a:rPr>
              <a:t>Gojjam</a:t>
            </a:r>
            <a:r>
              <a:rPr lang="en-US" dirty="0">
                <a:latin typeface="Gill Sans MT" panose="020B0502020104020203" pitchFamily="34" charset="0"/>
              </a:rPr>
              <a:t> and around the current </a:t>
            </a:r>
            <a:r>
              <a:rPr lang="en-US" dirty="0" err="1">
                <a:latin typeface="Gill Sans MT" panose="020B0502020104020203" pitchFamily="34" charset="0"/>
              </a:rPr>
              <a:t>Wambara</a:t>
            </a:r>
            <a:r>
              <a:rPr lang="en-US" dirty="0">
                <a:latin typeface="Gill Sans MT" panose="020B0502020104020203" pitchFamily="34" charset="0"/>
              </a:rPr>
              <a:t> area); </a:t>
            </a:r>
            <a:r>
              <a:rPr lang="en-US" b="1" dirty="0" err="1">
                <a:latin typeface="Gill Sans MT" panose="020B0502020104020203" pitchFamily="34" charset="0"/>
              </a:rPr>
              <a:t>Damot</a:t>
            </a:r>
            <a:r>
              <a:rPr lang="en-US" b="1" dirty="0">
                <a:latin typeface="Gill Sans MT" panose="020B0502020104020203" pitchFamily="34" charset="0"/>
              </a:rPr>
              <a:t>,</a:t>
            </a:r>
            <a:r>
              <a:rPr lang="en-US" dirty="0">
                <a:latin typeface="Gill Sans MT" panose="020B0502020104020203" pitchFamily="34" charset="0"/>
              </a:rPr>
              <a:t> located in south of </a:t>
            </a:r>
            <a:r>
              <a:rPr lang="en-US" dirty="0" err="1">
                <a:latin typeface="Gill Sans MT" panose="020B0502020104020203" pitchFamily="34" charset="0"/>
              </a:rPr>
              <a:t>Abay</a:t>
            </a:r>
            <a:r>
              <a:rPr lang="en-US" dirty="0">
                <a:latin typeface="Gill Sans MT" panose="020B0502020104020203" pitchFamily="34" charset="0"/>
              </a:rPr>
              <a:t>, had  renowned king in the 13</a:t>
            </a:r>
            <a:r>
              <a:rPr lang="en-US" baseline="30000" dirty="0">
                <a:latin typeface="Gill Sans MT" panose="020B0502020104020203" pitchFamily="34" charset="0"/>
              </a:rPr>
              <a:t>th</a:t>
            </a:r>
            <a:r>
              <a:rPr lang="en-US" dirty="0">
                <a:latin typeface="Gill Sans MT" panose="020B0502020104020203" pitchFamily="34" charset="0"/>
              </a:rPr>
              <a:t> century known as </a:t>
            </a:r>
            <a:r>
              <a:rPr lang="en-US" dirty="0" err="1">
                <a:latin typeface="Gill Sans MT" panose="020B0502020104020203" pitchFamily="34" charset="0"/>
              </a:rPr>
              <a:t>Motalami</a:t>
            </a:r>
            <a:r>
              <a:rPr lang="en-US" dirty="0">
                <a:latin typeface="Gill Sans MT" panose="020B0502020104020203" pitchFamily="34" charset="0"/>
              </a:rPr>
              <a:t>; </a:t>
            </a:r>
            <a:r>
              <a:rPr lang="en-US" b="1" dirty="0" err="1">
                <a:latin typeface="Gill Sans MT" panose="020B0502020104020203" pitchFamily="34" charset="0"/>
              </a:rPr>
              <a:t>Enarya</a:t>
            </a:r>
            <a:r>
              <a:rPr lang="en-US" dirty="0">
                <a:latin typeface="Gill Sans MT" panose="020B0502020104020203" pitchFamily="34" charset="0"/>
              </a:rPr>
              <a:t>: was a kingdom in the Gibe region in southwestern Ethiopia and its  royal clan was  called </a:t>
            </a:r>
            <a:r>
              <a:rPr lang="en-US" dirty="0" err="1">
                <a:latin typeface="Gill Sans MT" panose="020B0502020104020203" pitchFamily="34" charset="0"/>
              </a:rPr>
              <a:t>Hinnare</a:t>
            </a:r>
            <a:r>
              <a:rPr lang="en-US" dirty="0">
                <a:latin typeface="Gill Sans MT" panose="020B0502020104020203" pitchFamily="34" charset="0"/>
              </a:rPr>
              <a:t> </a:t>
            </a:r>
            <a:r>
              <a:rPr lang="en-US" dirty="0" err="1">
                <a:latin typeface="Gill Sans MT" panose="020B0502020104020203" pitchFamily="34" charset="0"/>
              </a:rPr>
              <a:t>Bushasho</a:t>
            </a:r>
            <a:r>
              <a:rPr lang="en-US" dirty="0">
                <a:latin typeface="Gill Sans MT" panose="020B0502020104020203" pitchFamily="34" charset="0"/>
              </a:rPr>
              <a:t> (</a:t>
            </a:r>
            <a:r>
              <a:rPr lang="en-US" dirty="0" err="1">
                <a:latin typeface="Gill Sans MT" panose="020B0502020104020203" pitchFamily="34" charset="0"/>
              </a:rPr>
              <a:t>Hinnario</a:t>
            </a:r>
            <a:r>
              <a:rPr lang="en-US" dirty="0">
                <a:latin typeface="Gill Sans MT" panose="020B0502020104020203" pitchFamily="34" charset="0"/>
              </a:rPr>
              <a:t> </a:t>
            </a:r>
            <a:r>
              <a:rPr lang="en-US" dirty="0" err="1">
                <a:latin typeface="Gill Sans MT" panose="020B0502020104020203" pitchFamily="34" charset="0"/>
              </a:rPr>
              <a:t>Busaso</a:t>
            </a:r>
            <a:r>
              <a:rPr lang="en-US" dirty="0">
                <a:latin typeface="Gill Sans MT" panose="020B0502020104020203" pitchFamily="34" charset="0"/>
              </a:rPr>
              <a:t>);  </a:t>
            </a:r>
            <a:r>
              <a:rPr lang="en-US" b="1" dirty="0" err="1">
                <a:latin typeface="Gill Sans MT" panose="020B0502020104020203" pitchFamily="34" charset="0"/>
              </a:rPr>
              <a:t>Gafat</a:t>
            </a:r>
            <a:r>
              <a:rPr lang="en-US" dirty="0">
                <a:latin typeface="Gill Sans MT" panose="020B0502020104020203" pitchFamily="34" charset="0"/>
              </a:rPr>
              <a:t>, unclear whether </a:t>
            </a:r>
            <a:r>
              <a:rPr lang="en-US" dirty="0" err="1">
                <a:latin typeface="Gill Sans MT" panose="020B0502020104020203" pitchFamily="34" charset="0"/>
              </a:rPr>
              <a:t>Gafat</a:t>
            </a:r>
            <a:r>
              <a:rPr lang="en-US" dirty="0">
                <a:latin typeface="Gill Sans MT" panose="020B0502020104020203" pitchFamily="34" charset="0"/>
              </a:rPr>
              <a:t> was a state or not but it is claimed that its mountains were rich in gold. </a:t>
            </a:r>
          </a:p>
        </p:txBody>
      </p:sp>
      <p:sp>
        <p:nvSpPr>
          <p:cNvPr id="4" name="Slide Number Placeholder 3"/>
          <p:cNvSpPr>
            <a:spLocks noGrp="1"/>
          </p:cNvSpPr>
          <p:nvPr>
            <p:ph type="sldNum" sz="quarter" idx="12"/>
          </p:nvPr>
        </p:nvSpPr>
        <p:spPr/>
        <p:txBody>
          <a:bodyPr/>
          <a:lstStyle/>
          <a:p>
            <a:fld id="{678D178C-649E-4538-B594-8525D897E615}" type="slidenum">
              <a:rPr lang="en-US" smtClean="0"/>
              <a:pPr/>
              <a:t>42</a:t>
            </a:fld>
            <a:endParaRPr lang="en-US" dirty="0"/>
          </a:p>
        </p:txBody>
      </p:sp>
    </p:spTree>
    <p:extLst>
      <p:ext uri="{BB962C8B-B14F-4D97-AF65-F5344CB8AC3E}">
        <p14:creationId xmlns:p14="http://schemas.microsoft.com/office/powerpoint/2010/main" val="249597170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r>
              <a:rPr lang="en-US" sz="2000" dirty="0" err="1">
                <a:solidFill>
                  <a:srgbClr val="FF0000"/>
                </a:solidFill>
              </a:rPr>
              <a:t>Cont</a:t>
            </a:r>
            <a:r>
              <a:rPr lang="en-US" sz="2000" dirty="0">
                <a:solidFill>
                  <a:srgbClr val="FF0000"/>
                </a:solidFill>
              </a:rPr>
              <a:t>…</a:t>
            </a:r>
          </a:p>
        </p:txBody>
      </p:sp>
      <p:sp>
        <p:nvSpPr>
          <p:cNvPr id="3" name="Content Placeholder 2"/>
          <p:cNvSpPr>
            <a:spLocks noGrp="1"/>
          </p:cNvSpPr>
          <p:nvPr>
            <p:ph idx="1"/>
          </p:nvPr>
        </p:nvSpPr>
        <p:spPr>
          <a:xfrm>
            <a:off x="152400" y="1143000"/>
            <a:ext cx="8077200" cy="5440362"/>
          </a:xfrm>
        </p:spPr>
        <p:txBody>
          <a:bodyPr>
            <a:normAutofit/>
          </a:bodyPr>
          <a:lstStyle/>
          <a:p>
            <a:pPr marL="0" indent="0" algn="just">
              <a:buNone/>
            </a:pPr>
            <a:r>
              <a:rPr lang="en-US" sz="2600" b="1" dirty="0">
                <a:solidFill>
                  <a:srgbClr val="FF0000"/>
                </a:solidFill>
                <a:latin typeface="Gill Sans MT" panose="020B0502020104020203" pitchFamily="34" charset="0"/>
              </a:rPr>
              <a:t>F. Muslim Sultanates/Principalities since 8</a:t>
            </a:r>
            <a:r>
              <a:rPr lang="en-US" sz="2600" b="1" baseline="30000" dirty="0">
                <a:solidFill>
                  <a:srgbClr val="FF0000"/>
                </a:solidFill>
                <a:latin typeface="Gill Sans MT" panose="020B0502020104020203" pitchFamily="34" charset="0"/>
              </a:rPr>
              <a:t>th</a:t>
            </a:r>
            <a:r>
              <a:rPr lang="en-US" sz="2600" b="1" dirty="0">
                <a:solidFill>
                  <a:srgbClr val="FF0000"/>
                </a:solidFill>
                <a:latin typeface="Gill Sans MT" panose="020B0502020104020203" pitchFamily="34" charset="0"/>
              </a:rPr>
              <a:t> century</a:t>
            </a:r>
          </a:p>
          <a:p>
            <a:pPr algn="just">
              <a:buFont typeface="Wingdings" panose="05000000000000000000" pitchFamily="2" charset="2"/>
              <a:buChar char="ü"/>
            </a:pPr>
            <a:r>
              <a:rPr lang="en-US" dirty="0">
                <a:latin typeface="Gill Sans MT" panose="020B0502020104020203" pitchFamily="34" charset="0"/>
              </a:rPr>
              <a:t>Included: </a:t>
            </a:r>
            <a:r>
              <a:rPr lang="en-US" b="1" dirty="0" err="1">
                <a:latin typeface="Gill Sans MT" panose="020B0502020104020203" pitchFamily="34" charset="0"/>
              </a:rPr>
              <a:t>Shewa</a:t>
            </a:r>
            <a:r>
              <a:rPr lang="en-US" b="1" dirty="0">
                <a:latin typeface="Gill Sans MT" panose="020B0502020104020203" pitchFamily="34" charset="0"/>
              </a:rPr>
              <a:t> where</a:t>
            </a:r>
            <a:r>
              <a:rPr lang="it-IT" b="1" dirty="0">
                <a:latin typeface="Gill Sans MT" panose="020B0502020104020203" pitchFamily="34" charset="0"/>
              </a:rPr>
              <a:t> Makhzumite Sultanate </a:t>
            </a:r>
            <a:r>
              <a:rPr lang="it-IT" dirty="0">
                <a:latin typeface="Gill Sans MT" panose="020B0502020104020203" pitchFamily="34" charset="0"/>
              </a:rPr>
              <a:t>in 896 A. D (283 A.H.)  was established;</a:t>
            </a:r>
            <a:r>
              <a:rPr lang="en-US" dirty="0">
                <a:latin typeface="Gill Sans MT" panose="020B0502020104020203" pitchFamily="34" charset="0"/>
              </a:rPr>
              <a:t> </a:t>
            </a:r>
            <a:r>
              <a:rPr lang="en-US" b="1" dirty="0" err="1">
                <a:latin typeface="Gill Sans MT" panose="020B0502020104020203" pitchFamily="34" charset="0"/>
              </a:rPr>
              <a:t>Fatagar</a:t>
            </a:r>
            <a:r>
              <a:rPr lang="en-US" dirty="0">
                <a:latin typeface="Gill Sans MT" panose="020B0502020104020203" pitchFamily="34" charset="0"/>
              </a:rPr>
              <a:t> was founded around </a:t>
            </a:r>
            <a:r>
              <a:rPr lang="en-US" dirty="0" err="1">
                <a:latin typeface="Gill Sans MT" panose="020B0502020104020203" pitchFamily="34" charset="0"/>
              </a:rPr>
              <a:t>Minjar</a:t>
            </a:r>
            <a:r>
              <a:rPr lang="en-US" dirty="0">
                <a:latin typeface="Gill Sans MT" panose="020B0502020104020203" pitchFamily="34" charset="0"/>
              </a:rPr>
              <a:t>, </a:t>
            </a:r>
            <a:r>
              <a:rPr lang="en-US" dirty="0" err="1">
                <a:latin typeface="Gill Sans MT" panose="020B0502020104020203" pitchFamily="34" charset="0"/>
              </a:rPr>
              <a:t>Shenkora</a:t>
            </a:r>
            <a:r>
              <a:rPr lang="en-US" dirty="0">
                <a:latin typeface="Gill Sans MT" panose="020B0502020104020203" pitchFamily="34" charset="0"/>
              </a:rPr>
              <a:t> and </a:t>
            </a:r>
            <a:r>
              <a:rPr lang="en-US" dirty="0" err="1">
                <a:latin typeface="Gill Sans MT" panose="020B0502020104020203" pitchFamily="34" charset="0"/>
              </a:rPr>
              <a:t>Ada’a</a:t>
            </a:r>
            <a:r>
              <a:rPr lang="en-US" dirty="0">
                <a:latin typeface="Gill Sans MT" panose="020B0502020104020203" pitchFamily="34" charset="0"/>
              </a:rPr>
              <a:t> in the eleventh century and known for cultivation of wheat and barley, fruits as wells as herding of cattle, sheep and goats; </a:t>
            </a:r>
            <a:r>
              <a:rPr lang="en-US" b="1" dirty="0" err="1">
                <a:latin typeface="Gill Sans MT" panose="020B0502020104020203" pitchFamily="34" charset="0"/>
              </a:rPr>
              <a:t>Dawaro</a:t>
            </a:r>
            <a:r>
              <a:rPr lang="en-US" dirty="0">
                <a:latin typeface="Gill Sans MT" panose="020B0502020104020203" pitchFamily="34" charset="0"/>
              </a:rPr>
              <a:t>: located south of </a:t>
            </a:r>
            <a:r>
              <a:rPr lang="en-US" dirty="0" err="1">
                <a:latin typeface="Gill Sans MT" panose="020B0502020104020203" pitchFamily="34" charset="0"/>
              </a:rPr>
              <a:t>Fatagar</a:t>
            </a:r>
            <a:r>
              <a:rPr lang="en-US" dirty="0">
                <a:latin typeface="Gill Sans MT" panose="020B0502020104020203" pitchFamily="34" charset="0"/>
              </a:rPr>
              <a:t> between upper waters of Awash and </a:t>
            </a:r>
            <a:r>
              <a:rPr lang="en-US" dirty="0" err="1">
                <a:latin typeface="Gill Sans MT" panose="020B0502020104020203" pitchFamily="34" charset="0"/>
              </a:rPr>
              <a:t>Wabi</a:t>
            </a:r>
            <a:r>
              <a:rPr lang="en-US" dirty="0">
                <a:latin typeface="Gill Sans MT" panose="020B0502020104020203" pitchFamily="34" charset="0"/>
              </a:rPr>
              <a:t>-Shebelle extending to </a:t>
            </a:r>
            <a:r>
              <a:rPr lang="en-US" dirty="0" err="1">
                <a:latin typeface="Gill Sans MT" panose="020B0502020104020203" pitchFamily="34" charset="0"/>
              </a:rPr>
              <a:t>Charchar</a:t>
            </a:r>
            <a:r>
              <a:rPr lang="en-US" dirty="0">
                <a:latin typeface="Gill Sans MT" panose="020B0502020104020203" pitchFamily="34" charset="0"/>
              </a:rPr>
              <a:t> in Northeast and </a:t>
            </a:r>
            <a:r>
              <a:rPr lang="en-US" dirty="0" err="1">
                <a:latin typeface="Gill Sans MT" panose="020B0502020104020203" pitchFamily="34" charset="0"/>
              </a:rPr>
              <a:t>Gindhir</a:t>
            </a:r>
            <a:r>
              <a:rPr lang="en-US" dirty="0">
                <a:latin typeface="Gill Sans MT" panose="020B0502020104020203" pitchFamily="34" charset="0"/>
              </a:rPr>
              <a:t> in Southeast and it had a currency called </a:t>
            </a:r>
            <a:r>
              <a:rPr lang="en-US" i="1" dirty="0" err="1">
                <a:latin typeface="Gill Sans MT" panose="020B0502020104020203" pitchFamily="34" charset="0"/>
              </a:rPr>
              <a:t>hakuna</a:t>
            </a:r>
            <a:r>
              <a:rPr lang="en-US" dirty="0">
                <a:latin typeface="Gill Sans MT" panose="020B0502020104020203" pitchFamily="34" charset="0"/>
              </a:rPr>
              <a:t>; </a:t>
            </a:r>
            <a:r>
              <a:rPr lang="en-US" b="1" dirty="0">
                <a:latin typeface="Gill Sans MT" panose="020B0502020104020203" pitchFamily="34" charset="0"/>
              </a:rPr>
              <a:t>Bali:</a:t>
            </a:r>
            <a:r>
              <a:rPr lang="en-US" dirty="0">
                <a:latin typeface="Gill Sans MT" panose="020B0502020104020203" pitchFamily="34" charset="0"/>
              </a:rPr>
              <a:t> was an extensive kingdom occupying high plateau, separating basins of Shebelle and Rift valley Lakes; </a:t>
            </a:r>
          </a:p>
          <a:p>
            <a:pPr algn="just">
              <a:buFont typeface="Wingdings" panose="05000000000000000000" pitchFamily="2" charset="2"/>
              <a:buChar char="ü"/>
            </a:pPr>
            <a:r>
              <a:rPr lang="en-US" dirty="0">
                <a:latin typeface="Gill Sans MT" panose="020B0502020104020203" pitchFamily="34" charset="0"/>
              </a:rPr>
              <a:t>Included also: </a:t>
            </a:r>
            <a:r>
              <a:rPr lang="en-US" b="1" dirty="0" err="1">
                <a:latin typeface="Gill Sans MT" panose="020B0502020104020203" pitchFamily="34" charset="0"/>
              </a:rPr>
              <a:t>Ifat</a:t>
            </a:r>
            <a:r>
              <a:rPr lang="en-US" dirty="0">
                <a:latin typeface="Gill Sans MT" panose="020B0502020104020203" pitchFamily="34" charset="0"/>
              </a:rPr>
              <a:t> was a state located in the adjacent to </a:t>
            </a:r>
            <a:r>
              <a:rPr lang="en-US" dirty="0" err="1">
                <a:latin typeface="Gill Sans MT" panose="020B0502020104020203" pitchFamily="34" charset="0"/>
              </a:rPr>
              <a:t>Shewan</a:t>
            </a:r>
            <a:r>
              <a:rPr lang="en-US" dirty="0">
                <a:latin typeface="Gill Sans MT" panose="020B0502020104020203" pitchFamily="34" charset="0"/>
              </a:rPr>
              <a:t> Sultanate. Its territory ran from northeast-southwesterly in the Afar plain eastward to the Awash. It was established by Umar </a:t>
            </a:r>
            <a:r>
              <a:rPr lang="en-US" dirty="0" err="1">
                <a:latin typeface="Gill Sans MT" panose="020B0502020104020203" pitchFamily="34" charset="0"/>
              </a:rPr>
              <a:t>Walasma</a:t>
            </a:r>
            <a:r>
              <a:rPr lang="en-US" dirty="0">
                <a:latin typeface="Gill Sans MT" panose="020B0502020104020203" pitchFamily="34" charset="0"/>
              </a:rPr>
              <a:t> who came to </a:t>
            </a:r>
            <a:r>
              <a:rPr lang="en-US" dirty="0" err="1">
                <a:latin typeface="Gill Sans MT" panose="020B0502020104020203" pitchFamily="34" charset="0"/>
              </a:rPr>
              <a:t>Ifat</a:t>
            </a:r>
            <a:r>
              <a:rPr lang="en-US" dirty="0">
                <a:latin typeface="Gill Sans MT" panose="020B0502020104020203" pitchFamily="34" charset="0"/>
              </a:rPr>
              <a:t> b/n1271 and 1285. </a:t>
            </a:r>
          </a:p>
        </p:txBody>
      </p:sp>
      <p:sp>
        <p:nvSpPr>
          <p:cNvPr id="4" name="Slide Number Placeholder 3"/>
          <p:cNvSpPr>
            <a:spLocks noGrp="1"/>
          </p:cNvSpPr>
          <p:nvPr>
            <p:ph type="sldNum" sz="quarter" idx="12"/>
          </p:nvPr>
        </p:nvSpPr>
        <p:spPr/>
        <p:txBody>
          <a:bodyPr/>
          <a:lstStyle/>
          <a:p>
            <a:fld id="{678D178C-649E-4538-B594-8525D897E615}" type="slidenum">
              <a:rPr lang="en-US" smtClean="0"/>
              <a:pPr/>
              <a:t>43</a:t>
            </a:fld>
            <a:endParaRPr lang="en-US" dirty="0"/>
          </a:p>
        </p:txBody>
      </p:sp>
    </p:spTree>
    <p:extLst>
      <p:ext uri="{BB962C8B-B14F-4D97-AF65-F5344CB8AC3E}">
        <p14:creationId xmlns:p14="http://schemas.microsoft.com/office/powerpoint/2010/main" val="41887538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16" y="-152400"/>
            <a:ext cx="7502769" cy="723900"/>
          </a:xfrm>
        </p:spPr>
        <p:txBody>
          <a:bodyPr>
            <a:normAutofit/>
          </a:bodyPr>
          <a:lstStyle/>
          <a:p>
            <a:pPr algn="ctr"/>
            <a:r>
              <a:rPr lang="en-US" sz="2000" dirty="0"/>
              <a:t>External Relations…</a:t>
            </a:r>
          </a:p>
        </p:txBody>
      </p:sp>
      <p:sp>
        <p:nvSpPr>
          <p:cNvPr id="3" name="Content Placeholder 2"/>
          <p:cNvSpPr>
            <a:spLocks noGrp="1"/>
          </p:cNvSpPr>
          <p:nvPr>
            <p:ph idx="1"/>
          </p:nvPr>
        </p:nvSpPr>
        <p:spPr>
          <a:xfrm>
            <a:off x="661416" y="685800"/>
            <a:ext cx="7644384" cy="5864352"/>
          </a:xfrm>
        </p:spPr>
        <p:txBody>
          <a:bodyPr>
            <a:normAutofit/>
          </a:bodyPr>
          <a:lstStyle/>
          <a:p>
            <a:pPr marL="0" indent="0">
              <a:buNone/>
            </a:pPr>
            <a:r>
              <a:rPr lang="en-US" sz="2800" b="1" dirty="0">
                <a:solidFill>
                  <a:srgbClr val="FF0000"/>
                </a:solidFill>
                <a:latin typeface="Gill Sans MT" panose="020B0502020104020203" pitchFamily="34" charset="0"/>
              </a:rPr>
              <a:t>External contact of Ethiopia and the Horn:</a:t>
            </a:r>
          </a:p>
          <a:p>
            <a:pPr marL="0" indent="0" algn="just">
              <a:buNone/>
            </a:pPr>
            <a:r>
              <a:rPr lang="en-US" b="1" dirty="0">
                <a:latin typeface="Gill Sans MT" panose="020B0502020104020203" pitchFamily="34" charset="0"/>
              </a:rPr>
              <a:t>1)With Egypt </a:t>
            </a:r>
            <a:r>
              <a:rPr lang="en-US" dirty="0">
                <a:latin typeface="Gill Sans MT" panose="020B0502020104020203" pitchFamily="34" charset="0"/>
              </a:rPr>
              <a:t>since at least 3,000 B. C. It was a form of earliest contacts with the Mediterranean world or the Greco-Roman World.</a:t>
            </a:r>
          </a:p>
          <a:p>
            <a:pPr marL="0" indent="0" algn="just">
              <a:buNone/>
            </a:pPr>
            <a:r>
              <a:rPr lang="en-US" dirty="0">
                <a:latin typeface="Gill Sans MT" panose="020B0502020104020203" pitchFamily="34" charset="0"/>
              </a:rPr>
              <a:t>2) </a:t>
            </a:r>
            <a:r>
              <a:rPr lang="en-US" b="1" dirty="0">
                <a:latin typeface="Gill Sans MT" panose="020B0502020104020203" pitchFamily="34" charset="0"/>
              </a:rPr>
              <a:t>With South Arabian Kingdoms </a:t>
            </a:r>
            <a:r>
              <a:rPr lang="en-US" dirty="0">
                <a:latin typeface="Gill Sans MT" panose="020B0502020104020203" pitchFamily="34" charset="0"/>
              </a:rPr>
              <a:t>starting sometimes before 1,000 B.C.</a:t>
            </a:r>
          </a:p>
          <a:p>
            <a:pPr marL="0" indent="0" algn="just">
              <a:buNone/>
            </a:pPr>
            <a:r>
              <a:rPr lang="en-US" dirty="0">
                <a:latin typeface="Gill Sans MT" panose="020B0502020104020203" pitchFamily="34" charset="0"/>
              </a:rPr>
              <a:t>3) </a:t>
            </a:r>
            <a:r>
              <a:rPr lang="en-US" b="1" dirty="0">
                <a:latin typeface="Gill Sans MT" panose="020B0502020104020203" pitchFamily="34" charset="0"/>
              </a:rPr>
              <a:t>With the East Roman or Byzantine Empire</a:t>
            </a:r>
            <a:r>
              <a:rPr lang="en-US" dirty="0">
                <a:latin typeface="Gill Sans MT" panose="020B0502020104020203" pitchFamily="34" charset="0"/>
              </a:rPr>
              <a:t>, a contact came following the introduction of Christianity to Aksum, and Aksum and the Byzantine Empire had also commercial contacts which declined in the 7</a:t>
            </a:r>
            <a:r>
              <a:rPr lang="en-US" baseline="30000" dirty="0">
                <a:latin typeface="Gill Sans MT" panose="020B0502020104020203" pitchFamily="34" charset="0"/>
              </a:rPr>
              <a:t>th</a:t>
            </a:r>
            <a:r>
              <a:rPr lang="en-US" dirty="0">
                <a:latin typeface="Gill Sans MT" panose="020B0502020104020203" pitchFamily="34" charset="0"/>
              </a:rPr>
              <a:t> century due to the expansion of Islam in the region.</a:t>
            </a:r>
          </a:p>
          <a:p>
            <a:pPr marL="0" indent="0" algn="just">
              <a:buNone/>
            </a:pPr>
            <a:r>
              <a:rPr lang="en-US" b="1" dirty="0">
                <a:latin typeface="Gill Sans MT" panose="020B0502020104020203" pitchFamily="34" charset="0"/>
              </a:rPr>
              <a:t>4.With India and Persia</a:t>
            </a:r>
            <a:r>
              <a:rPr lang="en-US" dirty="0">
                <a:latin typeface="Gill Sans MT" panose="020B0502020104020203" pitchFamily="34" charset="0"/>
              </a:rPr>
              <a:t>-commercial relation was established</a:t>
            </a:r>
          </a:p>
          <a:p>
            <a:pPr algn="just">
              <a:buFont typeface="Wingdings" panose="05000000000000000000" pitchFamily="2" charset="2"/>
              <a:buChar char="ü"/>
            </a:pPr>
            <a:r>
              <a:rPr lang="en-US" dirty="0">
                <a:latin typeface="Gill Sans MT" panose="020B0502020104020203" pitchFamily="34" charset="0"/>
              </a:rPr>
              <a:t>Such contacts around the middle of the 12</a:t>
            </a:r>
            <a:r>
              <a:rPr lang="en-US" spc="-300" baseline="30000" dirty="0">
                <a:latin typeface="Gill Sans MT" panose="020B0502020104020203" pitchFamily="34" charset="0"/>
              </a:rPr>
              <a:t>th</a:t>
            </a:r>
            <a:r>
              <a:rPr lang="en-US" dirty="0">
                <a:latin typeface="Gill Sans MT" panose="020B0502020104020203" pitchFamily="34" charset="0"/>
              </a:rPr>
              <a:t> century had made Europeans to regard Ethiopian Highland Christian Kingdom as the land of </a:t>
            </a:r>
            <a:r>
              <a:rPr lang="en-US" dirty="0" err="1">
                <a:latin typeface="Gill Sans MT" panose="020B0502020104020203" pitchFamily="34" charset="0"/>
              </a:rPr>
              <a:t>Prester</a:t>
            </a:r>
            <a:r>
              <a:rPr lang="en-US" dirty="0">
                <a:latin typeface="Gill Sans MT" panose="020B0502020104020203" pitchFamily="34" charset="0"/>
              </a:rPr>
              <a:t> John.</a:t>
            </a:r>
          </a:p>
          <a:p>
            <a:pPr marL="0" indent="0">
              <a:buNone/>
            </a:pPr>
            <a:endParaRPr lang="en-US" sz="2000" b="1" dirty="0"/>
          </a:p>
        </p:txBody>
      </p:sp>
      <p:sp>
        <p:nvSpPr>
          <p:cNvPr id="4" name="Slide Number Placeholder 3"/>
          <p:cNvSpPr>
            <a:spLocks noGrp="1"/>
          </p:cNvSpPr>
          <p:nvPr>
            <p:ph type="sldNum" sz="quarter" idx="12"/>
          </p:nvPr>
        </p:nvSpPr>
        <p:spPr/>
        <p:txBody>
          <a:bodyPr/>
          <a:lstStyle/>
          <a:p>
            <a:fld id="{678D178C-649E-4538-B594-8525D897E615}" type="slidenum">
              <a:rPr lang="en-US" smtClean="0"/>
              <a:pPr/>
              <a:t>44</a:t>
            </a:fld>
            <a:endParaRPr lang="en-US" dirty="0"/>
          </a:p>
        </p:txBody>
      </p:sp>
    </p:spTree>
    <p:extLst>
      <p:ext uri="{BB962C8B-B14F-4D97-AF65-F5344CB8AC3E}">
        <p14:creationId xmlns:p14="http://schemas.microsoft.com/office/powerpoint/2010/main" val="389878227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pPr algn="ctr"/>
            <a:r>
              <a:rPr lang="en-US" sz="2200" dirty="0">
                <a:solidFill>
                  <a:srgbClr val="FF0000"/>
                </a:solidFill>
              </a:rPr>
              <a:t>3.3Econom</a:t>
            </a:r>
            <a:r>
              <a:rPr lang="en-US" sz="2000" dirty="0">
                <a:solidFill>
                  <a:srgbClr val="FF0000"/>
                </a:solidFill>
              </a:rPr>
              <a:t>y and socio-cultural achievements</a:t>
            </a:r>
          </a:p>
        </p:txBody>
      </p:sp>
      <p:sp>
        <p:nvSpPr>
          <p:cNvPr id="3" name="Content Placeholder 2"/>
          <p:cNvSpPr>
            <a:spLocks noGrp="1"/>
          </p:cNvSpPr>
          <p:nvPr>
            <p:ph idx="1"/>
          </p:nvPr>
        </p:nvSpPr>
        <p:spPr>
          <a:xfrm>
            <a:off x="470094" y="609600"/>
            <a:ext cx="7759505" cy="5940552"/>
          </a:xfrm>
        </p:spPr>
        <p:txBody>
          <a:bodyPr>
            <a:normAutofit fontScale="92500" lnSpcReduction="10000"/>
          </a:bodyPr>
          <a:lstStyle/>
          <a:p>
            <a:pPr marL="0" indent="0">
              <a:buNone/>
            </a:pPr>
            <a:r>
              <a:rPr lang="en-US" b="1" dirty="0">
                <a:solidFill>
                  <a:srgbClr val="FF0000"/>
                </a:solidFill>
                <a:latin typeface="Gill Sans MT" panose="020B0502020104020203" pitchFamily="34" charset="0"/>
              </a:rPr>
              <a:t>Economy</a:t>
            </a:r>
            <a:r>
              <a:rPr lang="en-US" dirty="0">
                <a:solidFill>
                  <a:srgbClr val="FF0000"/>
                </a:solidFill>
                <a:latin typeface="Gill Sans MT" panose="020B0502020104020203" pitchFamily="34" charset="0"/>
              </a:rPr>
              <a:t>:</a:t>
            </a:r>
          </a:p>
          <a:p>
            <a:pPr algn="just">
              <a:buFont typeface="Wingdings" panose="05000000000000000000" pitchFamily="2" charset="2"/>
              <a:buChar char="ü"/>
            </a:pPr>
            <a:r>
              <a:rPr lang="en-US" dirty="0">
                <a:latin typeface="Gill Sans MT" panose="020B0502020104020203" pitchFamily="34" charset="0"/>
              </a:rPr>
              <a:t>Included: 1. Agriculture  was basic economic activity in highland parts and it consisted of use of  local irrigation technology and soil fertility techniques. </a:t>
            </a:r>
          </a:p>
          <a:p>
            <a:pPr marL="0" indent="0" algn="just">
              <a:buNone/>
            </a:pPr>
            <a:r>
              <a:rPr lang="en-US" b="1" dirty="0">
                <a:latin typeface="Gill Sans MT" panose="020B0502020104020203" pitchFamily="34" charset="0"/>
              </a:rPr>
              <a:t>Basic resource</a:t>
            </a:r>
            <a:r>
              <a:rPr lang="en-US" dirty="0">
                <a:latin typeface="Gill Sans MT" panose="020B0502020104020203" pitchFamily="34" charset="0"/>
              </a:rPr>
              <a:t>: Land and had tenure system (for its holding, sharing and using)</a:t>
            </a:r>
          </a:p>
          <a:p>
            <a:pPr marL="0" indent="0" algn="just">
              <a:buNone/>
            </a:pPr>
            <a:r>
              <a:rPr lang="en-US" dirty="0">
                <a:latin typeface="Gill Sans MT" panose="020B0502020104020203" pitchFamily="34" charset="0"/>
              </a:rPr>
              <a:t>Common land tenure system of ancient time comprised communal right to land which was a group right of the family, clan and lineage. </a:t>
            </a:r>
          </a:p>
          <a:p>
            <a:pPr algn="just">
              <a:buFont typeface="Wingdings" panose="05000000000000000000" pitchFamily="2" charset="2"/>
              <a:buChar char="ü"/>
            </a:pPr>
            <a:r>
              <a:rPr lang="en-US" dirty="0">
                <a:latin typeface="Gill Sans MT" panose="020B0502020104020203" pitchFamily="34" charset="0"/>
              </a:rPr>
              <a:t> Peasants in the north had </a:t>
            </a:r>
            <a:r>
              <a:rPr lang="en-US" i="1" dirty="0" err="1">
                <a:latin typeface="Gill Sans MT" panose="020B0502020104020203" pitchFamily="34" charset="0"/>
              </a:rPr>
              <a:t>rist</a:t>
            </a:r>
            <a:r>
              <a:rPr lang="en-US" dirty="0">
                <a:latin typeface="Gill Sans MT" panose="020B0502020104020203" pitchFamily="34" charset="0"/>
              </a:rPr>
              <a:t> rights in their respective areas. </a:t>
            </a:r>
            <a:r>
              <a:rPr lang="en-US" b="1" i="1" dirty="0" err="1">
                <a:latin typeface="Gill Sans MT" panose="020B0502020104020203" pitchFamily="34" charset="0"/>
              </a:rPr>
              <a:t>Rist</a:t>
            </a:r>
            <a:r>
              <a:rPr lang="en-US" dirty="0">
                <a:latin typeface="Gill Sans MT" panose="020B0502020104020203" pitchFamily="34" charset="0"/>
              </a:rPr>
              <a:t> is a kind of communal birthright to land. The </a:t>
            </a:r>
            <a:r>
              <a:rPr lang="en-US" i="1" dirty="0" err="1">
                <a:latin typeface="Gill Sans MT" panose="020B0502020104020203" pitchFamily="34" charset="0"/>
              </a:rPr>
              <a:t>rist</a:t>
            </a:r>
            <a:r>
              <a:rPr lang="en-US" dirty="0">
                <a:latin typeface="Gill Sans MT" panose="020B0502020104020203" pitchFamily="34" charset="0"/>
              </a:rPr>
              <a:t> owners were known as bale-</a:t>
            </a:r>
            <a:r>
              <a:rPr lang="en-US" i="1" dirty="0" err="1">
                <a:latin typeface="Gill Sans MT" panose="020B0502020104020203" pitchFamily="34" charset="0"/>
              </a:rPr>
              <a:t>rist</a:t>
            </a:r>
            <a:r>
              <a:rPr lang="en-US" dirty="0">
                <a:latin typeface="Gill Sans MT" panose="020B0502020104020203" pitchFamily="34" charset="0"/>
              </a:rPr>
              <a:t>. But they paid tributes to the state which was collected by state functionaries or officials who were given </a:t>
            </a:r>
            <a:r>
              <a:rPr lang="en-US" i="1" dirty="0" err="1">
                <a:latin typeface="Gill Sans MT" panose="020B0502020104020203" pitchFamily="34" charset="0"/>
              </a:rPr>
              <a:t>gult</a:t>
            </a:r>
            <a:r>
              <a:rPr lang="en-US" dirty="0">
                <a:latin typeface="Gill Sans MT" panose="020B0502020104020203" pitchFamily="34" charset="0"/>
              </a:rPr>
              <a:t> right over the areas and populations they administered on behalf of the state.</a:t>
            </a:r>
          </a:p>
          <a:p>
            <a:pPr algn="just">
              <a:buFont typeface="Wingdings" panose="05000000000000000000" pitchFamily="2" charset="2"/>
              <a:buChar char="ü"/>
            </a:pPr>
            <a:r>
              <a:rPr lang="en-US" b="1" i="1" dirty="0" err="1">
                <a:latin typeface="Gill Sans MT" panose="020B0502020104020203" pitchFamily="34" charset="0"/>
              </a:rPr>
              <a:t>Gult</a:t>
            </a:r>
            <a:r>
              <a:rPr lang="en-US" dirty="0">
                <a:latin typeface="Gill Sans MT" panose="020B0502020104020203" pitchFamily="34" charset="0"/>
              </a:rPr>
              <a:t> is a right to levy/impose tribute on </a:t>
            </a:r>
            <a:r>
              <a:rPr lang="en-US" i="1" dirty="0" err="1">
                <a:latin typeface="Gill Sans MT" panose="020B0502020104020203" pitchFamily="34" charset="0"/>
              </a:rPr>
              <a:t>rist</a:t>
            </a:r>
            <a:r>
              <a:rPr lang="en-US" dirty="0">
                <a:latin typeface="Gill Sans MT" panose="020B0502020104020203" pitchFamily="34" charset="0"/>
              </a:rPr>
              <a:t> owners’ produce. The tribute collected by </a:t>
            </a:r>
            <a:r>
              <a:rPr lang="en-US" i="1" dirty="0">
                <a:latin typeface="Gill Sans MT" panose="020B0502020104020203" pitchFamily="34" charset="0"/>
              </a:rPr>
              <a:t>bale-</a:t>
            </a:r>
            <a:r>
              <a:rPr lang="en-US" i="1" dirty="0" err="1">
                <a:latin typeface="Gill Sans MT" panose="020B0502020104020203" pitchFamily="34" charset="0"/>
              </a:rPr>
              <a:t>gults</a:t>
            </a:r>
            <a:r>
              <a:rPr lang="en-US" i="1" dirty="0">
                <a:latin typeface="Gill Sans MT" panose="020B0502020104020203" pitchFamily="34" charset="0"/>
              </a:rPr>
              <a:t>, </a:t>
            </a:r>
            <a:r>
              <a:rPr lang="en-US" dirty="0">
                <a:latin typeface="Gill Sans MT" panose="020B0502020104020203" pitchFamily="34" charset="0"/>
              </a:rPr>
              <a:t>partly allotted for their own up keep and the rest were sent to the imperial center. </a:t>
            </a:r>
            <a:r>
              <a:rPr lang="en-US" i="1" dirty="0" err="1">
                <a:latin typeface="Gill Sans MT" panose="020B0502020104020203" pitchFamily="34" charset="0"/>
              </a:rPr>
              <a:t>Gult</a:t>
            </a:r>
            <a:r>
              <a:rPr lang="en-US" dirty="0">
                <a:latin typeface="Gill Sans MT" panose="020B0502020104020203" pitchFamily="34" charset="0"/>
              </a:rPr>
              <a:t> right that became hereditary was called </a:t>
            </a:r>
            <a:r>
              <a:rPr lang="en-US" b="1" i="1" dirty="0" err="1">
                <a:latin typeface="Gill Sans MT" panose="020B0502020104020203" pitchFamily="34" charset="0"/>
              </a:rPr>
              <a:t>Riste-Gult</a:t>
            </a:r>
            <a:r>
              <a:rPr lang="en-US" dirty="0">
                <a:latin typeface="Gill Sans MT" panose="020B0502020104020203" pitchFamily="34" charset="0"/>
              </a:rPr>
              <a:t>.</a:t>
            </a:r>
          </a:p>
        </p:txBody>
      </p:sp>
      <p:sp>
        <p:nvSpPr>
          <p:cNvPr id="4" name="Slide Number Placeholder 3"/>
          <p:cNvSpPr>
            <a:spLocks noGrp="1"/>
          </p:cNvSpPr>
          <p:nvPr>
            <p:ph type="sldNum" sz="quarter" idx="12"/>
          </p:nvPr>
        </p:nvSpPr>
        <p:spPr/>
        <p:txBody>
          <a:bodyPr/>
          <a:lstStyle/>
          <a:p>
            <a:fld id="{678D178C-649E-4538-B594-8525D897E615}" type="slidenum">
              <a:rPr lang="en-US" smtClean="0"/>
              <a:pPr/>
              <a:t>45</a:t>
            </a:fld>
            <a:endParaRPr lang="en-US" dirty="0"/>
          </a:p>
        </p:txBody>
      </p:sp>
    </p:spTree>
    <p:extLst>
      <p:ext uri="{BB962C8B-B14F-4D97-AF65-F5344CB8AC3E}">
        <p14:creationId xmlns:p14="http://schemas.microsoft.com/office/powerpoint/2010/main" val="121601659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a:bodyPr>
          <a:lstStyle/>
          <a:p>
            <a:r>
              <a:rPr lang="en-US" sz="2000" dirty="0" err="1"/>
              <a:t>Cont</a:t>
            </a:r>
            <a:r>
              <a:rPr lang="en-US" sz="2000" dirty="0"/>
              <a:t>…</a:t>
            </a:r>
          </a:p>
        </p:txBody>
      </p:sp>
      <p:sp>
        <p:nvSpPr>
          <p:cNvPr id="3" name="Content Placeholder 2"/>
          <p:cNvSpPr>
            <a:spLocks noGrp="1"/>
          </p:cNvSpPr>
          <p:nvPr>
            <p:ph idx="1"/>
          </p:nvPr>
        </p:nvSpPr>
        <p:spPr>
          <a:xfrm>
            <a:off x="457200" y="762000"/>
            <a:ext cx="7671816" cy="5711952"/>
          </a:xfrm>
        </p:spPr>
        <p:txBody>
          <a:bodyPr>
            <a:normAutofit fontScale="85000" lnSpcReduction="10000"/>
          </a:bodyPr>
          <a:lstStyle/>
          <a:p>
            <a:pPr marL="0" indent="0" algn="just">
              <a:buNone/>
            </a:pPr>
            <a:r>
              <a:rPr lang="en-US" sz="2800" b="1" dirty="0">
                <a:solidFill>
                  <a:srgbClr val="FF0000"/>
                </a:solidFill>
                <a:latin typeface="Gill Sans MT" panose="020B0502020104020203" pitchFamily="34" charset="0"/>
              </a:rPr>
              <a:t>2</a:t>
            </a:r>
            <a:r>
              <a:rPr lang="en-US" b="1" dirty="0">
                <a:solidFill>
                  <a:srgbClr val="FF0000"/>
                </a:solidFill>
                <a:latin typeface="Gill Sans MT" panose="020B0502020104020203" pitchFamily="34" charset="0"/>
              </a:rPr>
              <a:t>. Handicraft</a:t>
            </a:r>
          </a:p>
          <a:p>
            <a:pPr algn="just">
              <a:buFont typeface="Wingdings" panose="05000000000000000000" pitchFamily="2" charset="2"/>
              <a:buChar char="ü"/>
            </a:pPr>
            <a:r>
              <a:rPr lang="en-US" dirty="0">
                <a:latin typeface="Gill Sans MT" panose="020B0502020104020203" pitchFamily="34" charset="0"/>
              </a:rPr>
              <a:t>Indigenous handcraft technology such as artisans had existed since the ancient period.</a:t>
            </a:r>
          </a:p>
          <a:p>
            <a:pPr algn="just">
              <a:buFont typeface="Wingdings" panose="05000000000000000000" pitchFamily="2" charset="2"/>
              <a:buChar char="ü"/>
            </a:pPr>
            <a:r>
              <a:rPr lang="en-US" dirty="0">
                <a:latin typeface="Gill Sans MT" panose="020B0502020104020203" pitchFamily="34" charset="0"/>
              </a:rPr>
              <a:t>Artisans were in engaged in metal work, pottery, tannery, carpentry, masonry, weaving, jewelry, basketry and others.</a:t>
            </a:r>
          </a:p>
          <a:p>
            <a:pPr algn="just">
              <a:buFont typeface="Wingdings" panose="05000000000000000000" pitchFamily="2" charset="2"/>
              <a:buChar char="ü"/>
            </a:pPr>
            <a:r>
              <a:rPr lang="en-US" dirty="0">
                <a:latin typeface="Gill Sans MT" panose="020B0502020104020203" pitchFamily="34" charset="0"/>
              </a:rPr>
              <a:t>E.g. Metal workers produced swords, javelins, shields, knives, axes, sickles, hoes an others. Tanners produced leather tools.</a:t>
            </a:r>
          </a:p>
          <a:p>
            <a:pPr algn="just">
              <a:buFont typeface="Wingdings" panose="05000000000000000000" pitchFamily="2" charset="2"/>
              <a:buChar char="ü"/>
            </a:pPr>
            <a:r>
              <a:rPr lang="en-US" dirty="0">
                <a:latin typeface="Gill Sans MT" panose="020B0502020104020203" pitchFamily="34" charset="0"/>
              </a:rPr>
              <a:t>However, the artisans were mostly despised and marginalized. The ruling classes mostly spent their accumulated wealth on imported luxurious items rather than the domestic technology.</a:t>
            </a:r>
          </a:p>
          <a:p>
            <a:pPr marL="0" indent="0" algn="just">
              <a:buNone/>
            </a:pPr>
            <a:r>
              <a:rPr lang="en-US" sz="2800" b="1" dirty="0">
                <a:solidFill>
                  <a:srgbClr val="FF0000"/>
                </a:solidFill>
                <a:latin typeface="Gill Sans MT" panose="020B0502020104020203" pitchFamily="34" charset="0"/>
              </a:rPr>
              <a:t>3. Trade </a:t>
            </a:r>
            <a:r>
              <a:rPr lang="en-US" dirty="0">
                <a:latin typeface="Gill Sans MT" panose="020B0502020104020203" pitchFamily="34" charset="0"/>
              </a:rPr>
              <a:t>(already discussed)</a:t>
            </a:r>
          </a:p>
          <a:p>
            <a:pPr marL="0" indent="0" algn="just">
              <a:buNone/>
            </a:pPr>
            <a:r>
              <a:rPr lang="en-US" dirty="0">
                <a:latin typeface="Gill Sans MT" panose="020B0502020104020203" pitchFamily="34" charset="0"/>
              </a:rPr>
              <a:t> </a:t>
            </a:r>
            <a:r>
              <a:rPr lang="en-US" b="1" dirty="0">
                <a:solidFill>
                  <a:srgbClr val="FF0000"/>
                </a:solidFill>
                <a:latin typeface="Gill Sans MT" panose="020B0502020104020203" pitchFamily="34" charset="0"/>
              </a:rPr>
              <a:t>Socio-cultural Achievements:</a:t>
            </a:r>
          </a:p>
          <a:p>
            <a:pPr marL="0" indent="0" algn="just">
              <a:buNone/>
            </a:pPr>
            <a:r>
              <a:rPr lang="en-US" b="1" dirty="0">
                <a:latin typeface="Gill Sans MT" panose="020B0502020104020203" pitchFamily="34" charset="0"/>
              </a:rPr>
              <a:t>Architecture: 1. Steles/obelisks</a:t>
            </a:r>
            <a:r>
              <a:rPr lang="en-US" dirty="0">
                <a:latin typeface="Gill Sans MT" panose="020B0502020104020203" pitchFamily="34" charset="0"/>
              </a:rPr>
              <a:t> building were practiced in Axum( the longest was 33 meters in height. The other two had heights of 24 and 21 meters.</a:t>
            </a:r>
          </a:p>
          <a:p>
            <a:pPr marL="0" indent="0" algn="just">
              <a:buNone/>
            </a:pPr>
            <a:r>
              <a:rPr lang="en-US" sz="2000" dirty="0"/>
              <a:t>                          </a:t>
            </a:r>
          </a:p>
        </p:txBody>
      </p:sp>
      <p:sp>
        <p:nvSpPr>
          <p:cNvPr id="4" name="Slide Number Placeholder 3"/>
          <p:cNvSpPr>
            <a:spLocks noGrp="1"/>
          </p:cNvSpPr>
          <p:nvPr>
            <p:ph type="sldNum" sz="quarter" idx="12"/>
          </p:nvPr>
        </p:nvSpPr>
        <p:spPr/>
        <p:txBody>
          <a:bodyPr/>
          <a:lstStyle/>
          <a:p>
            <a:fld id="{678D178C-649E-4538-B594-8525D897E615}" type="slidenum">
              <a:rPr lang="en-US" smtClean="0"/>
              <a:pPr/>
              <a:t>46</a:t>
            </a:fld>
            <a:endParaRPr lang="en-US" dirty="0"/>
          </a:p>
        </p:txBody>
      </p:sp>
    </p:spTree>
    <p:extLst>
      <p:ext uri="{BB962C8B-B14F-4D97-AF65-F5344CB8AC3E}">
        <p14:creationId xmlns:p14="http://schemas.microsoft.com/office/powerpoint/2010/main" val="69950417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r>
              <a:rPr lang="en-US" sz="2000" dirty="0" err="1">
                <a:solidFill>
                  <a:srgbClr val="FF0000"/>
                </a:solidFill>
              </a:rPr>
              <a:t>Cont</a:t>
            </a:r>
            <a:r>
              <a:rPr lang="en-US" sz="2000" dirty="0">
                <a:solidFill>
                  <a:srgbClr val="FF0000"/>
                </a:solidFill>
              </a:rPr>
              <a:t>…</a:t>
            </a:r>
          </a:p>
        </p:txBody>
      </p:sp>
      <p:sp>
        <p:nvSpPr>
          <p:cNvPr id="3" name="Content Placeholder 2"/>
          <p:cNvSpPr>
            <a:spLocks noGrp="1"/>
          </p:cNvSpPr>
          <p:nvPr>
            <p:ph idx="1"/>
          </p:nvPr>
        </p:nvSpPr>
        <p:spPr>
          <a:xfrm>
            <a:off x="457200" y="990600"/>
            <a:ext cx="7671816" cy="5559552"/>
          </a:xfrm>
        </p:spPr>
        <p:txBody>
          <a:bodyPr>
            <a:normAutofit/>
          </a:bodyPr>
          <a:lstStyle/>
          <a:p>
            <a:pPr marL="0" indent="0" algn="just">
              <a:buNone/>
            </a:pPr>
            <a:r>
              <a:rPr lang="en-US" b="1" dirty="0">
                <a:solidFill>
                  <a:srgbClr val="FF0000"/>
                </a:solidFill>
                <a:latin typeface="Gill Sans MT" panose="020B0502020104020203" pitchFamily="34" charset="0"/>
              </a:rPr>
              <a:t>2. </a:t>
            </a:r>
            <a:r>
              <a:rPr lang="en-US" b="1" dirty="0" err="1">
                <a:solidFill>
                  <a:srgbClr val="FF0000"/>
                </a:solidFill>
                <a:latin typeface="Gill Sans MT" panose="020B0502020104020203" pitchFamily="34" charset="0"/>
              </a:rPr>
              <a:t>Zagwe</a:t>
            </a:r>
            <a:r>
              <a:rPr lang="en-US" b="1" dirty="0">
                <a:solidFill>
                  <a:srgbClr val="FF0000"/>
                </a:solidFill>
                <a:latin typeface="Gill Sans MT" panose="020B0502020104020203" pitchFamily="34" charset="0"/>
              </a:rPr>
              <a:t> period’s rock hewn churches </a:t>
            </a:r>
            <a:r>
              <a:rPr lang="en-US" dirty="0">
                <a:latin typeface="Gill Sans MT" panose="020B0502020104020203" pitchFamily="34" charset="0"/>
              </a:rPr>
              <a:t>were part of UNESCO’s world heritage, registered in 1978</a:t>
            </a:r>
            <a:r>
              <a:rPr lang="en-US" sz="2800" dirty="0">
                <a:latin typeface="Gill Sans MT" panose="020B0502020104020203" pitchFamily="34" charset="0"/>
              </a:rPr>
              <a:t>.</a:t>
            </a:r>
          </a:p>
          <a:p>
            <a:pPr marL="0" indent="0" algn="just">
              <a:buNone/>
            </a:pPr>
            <a:r>
              <a:rPr lang="en-US" b="1" dirty="0">
                <a:solidFill>
                  <a:srgbClr val="FF0000"/>
                </a:solidFill>
                <a:latin typeface="Gill Sans MT" panose="020B0502020104020203" pitchFamily="34" charset="0"/>
              </a:rPr>
              <a:t>3.Writing System</a:t>
            </a:r>
            <a:r>
              <a:rPr lang="en-US" dirty="0">
                <a:solidFill>
                  <a:srgbClr val="FF0000"/>
                </a:solidFill>
                <a:latin typeface="Gill Sans MT" panose="020B0502020104020203" pitchFamily="34" charset="0"/>
              </a:rPr>
              <a:t>: </a:t>
            </a:r>
            <a:r>
              <a:rPr lang="en-US" dirty="0">
                <a:latin typeface="Gill Sans MT" panose="020B0502020104020203" pitchFamily="34" charset="0"/>
              </a:rPr>
              <a:t>Scripts developed in </a:t>
            </a:r>
            <a:r>
              <a:rPr lang="en-US" dirty="0" err="1">
                <a:latin typeface="Gill Sans MT" panose="020B0502020104020203" pitchFamily="34" charset="0"/>
              </a:rPr>
              <a:t>Sabean</a:t>
            </a:r>
            <a:r>
              <a:rPr lang="en-US" dirty="0">
                <a:latin typeface="Gill Sans MT" panose="020B0502020104020203" pitchFamily="34" charset="0"/>
              </a:rPr>
              <a:t> and </a:t>
            </a:r>
            <a:r>
              <a:rPr lang="en-US" dirty="0" err="1">
                <a:latin typeface="Gill Sans MT" panose="020B0502020104020203" pitchFamily="34" charset="0"/>
              </a:rPr>
              <a:t>Ge’ez</a:t>
            </a:r>
            <a:r>
              <a:rPr lang="en-US" dirty="0">
                <a:latin typeface="Gill Sans MT" panose="020B0502020104020203" pitchFamily="34" charset="0"/>
              </a:rPr>
              <a:t> languages.</a:t>
            </a:r>
          </a:p>
          <a:p>
            <a:pPr marL="0" indent="0" algn="just">
              <a:buNone/>
            </a:pPr>
            <a:r>
              <a:rPr lang="en-US" dirty="0">
                <a:solidFill>
                  <a:srgbClr val="FF0000"/>
                </a:solidFill>
                <a:latin typeface="Gill Sans MT" panose="020B0502020104020203" pitchFamily="34" charset="0"/>
              </a:rPr>
              <a:t>4. </a:t>
            </a:r>
            <a:r>
              <a:rPr lang="en-US" b="1" dirty="0">
                <a:solidFill>
                  <a:srgbClr val="FF0000"/>
                </a:solidFill>
                <a:latin typeface="Gill Sans MT" panose="020B0502020104020203" pitchFamily="34" charset="0"/>
              </a:rPr>
              <a:t>Calendar</a:t>
            </a:r>
            <a:r>
              <a:rPr lang="en-US" dirty="0">
                <a:latin typeface="Gill Sans MT" panose="020B0502020104020203" pitchFamily="34" charset="0"/>
              </a:rPr>
              <a:t>: There was invention of Ethiopic solar calendar.</a:t>
            </a:r>
          </a:p>
          <a:p>
            <a:pPr algn="just">
              <a:buFont typeface="Wingdings" panose="05000000000000000000" pitchFamily="2" charset="2"/>
              <a:buChar char="ü"/>
            </a:pPr>
            <a:r>
              <a:rPr lang="en-US" dirty="0">
                <a:latin typeface="Gill Sans MT" panose="020B0502020104020203" pitchFamily="34" charset="0"/>
              </a:rPr>
              <a:t> There was  also Muslim (Islamic) calendar which is a lunar calendar  The Oromo and the </a:t>
            </a:r>
            <a:r>
              <a:rPr lang="en-US" dirty="0" err="1">
                <a:latin typeface="Gill Sans MT" panose="020B0502020104020203" pitchFamily="34" charset="0"/>
              </a:rPr>
              <a:t>Sidama</a:t>
            </a:r>
            <a:r>
              <a:rPr lang="en-US" dirty="0">
                <a:latin typeface="Gill Sans MT" panose="020B0502020104020203" pitchFamily="34" charset="0"/>
              </a:rPr>
              <a:t> (celebrating new year</a:t>
            </a:r>
            <a:r>
              <a:rPr lang="en-US" i="1" dirty="0">
                <a:latin typeface="Gill Sans MT" panose="020B0502020104020203" pitchFamily="34" charset="0"/>
              </a:rPr>
              <a:t>-Fiche </a:t>
            </a:r>
            <a:r>
              <a:rPr lang="en-US" i="1" dirty="0" err="1">
                <a:latin typeface="Gill Sans MT" panose="020B0502020104020203" pitchFamily="34" charset="0"/>
              </a:rPr>
              <a:t>Chambalala</a:t>
            </a:r>
            <a:r>
              <a:rPr lang="en-US" dirty="0">
                <a:latin typeface="Gill Sans MT" panose="020B0502020104020203" pitchFamily="34" charset="0"/>
              </a:rPr>
              <a:t>) had a calendar based on star known  among the Oromo as </a:t>
            </a:r>
            <a:r>
              <a:rPr lang="en-US" i="1" dirty="0" err="1">
                <a:latin typeface="Gill Sans MT" panose="020B0502020104020203" pitchFamily="34" charset="0"/>
              </a:rPr>
              <a:t>Urjii</a:t>
            </a:r>
            <a:r>
              <a:rPr lang="en-US" dirty="0">
                <a:latin typeface="Gill Sans MT" panose="020B0502020104020203" pitchFamily="34" charset="0"/>
              </a:rPr>
              <a:t>. </a:t>
            </a:r>
          </a:p>
          <a:p>
            <a:pPr marL="0" indent="0" algn="just">
              <a:buNone/>
            </a:pPr>
            <a:r>
              <a:rPr lang="en-US" b="1" dirty="0">
                <a:solidFill>
                  <a:srgbClr val="FF0000"/>
                </a:solidFill>
                <a:latin typeface="Gill Sans MT" panose="020B0502020104020203" pitchFamily="34" charset="0"/>
              </a:rPr>
              <a:t>5. Numerals</a:t>
            </a:r>
          </a:p>
          <a:p>
            <a:pPr algn="just">
              <a:buFont typeface="Wingdings" panose="05000000000000000000" pitchFamily="2" charset="2"/>
              <a:buChar char="ü"/>
            </a:pPr>
            <a:r>
              <a:rPr lang="en-US" dirty="0">
                <a:latin typeface="Gill Sans MT" panose="020B0502020104020203" pitchFamily="34" charset="0"/>
              </a:rPr>
              <a:t> Numerals appeared in Ethiopia and the Horn at the beginning of fourth century AD. E.g. In </a:t>
            </a:r>
            <a:r>
              <a:rPr lang="en-US" dirty="0" err="1">
                <a:latin typeface="Gill Sans MT" panose="020B0502020104020203" pitchFamily="34" charset="0"/>
              </a:rPr>
              <a:t>Geʽez</a:t>
            </a:r>
            <a:r>
              <a:rPr lang="en-US" dirty="0">
                <a:latin typeface="Gill Sans MT" panose="020B0502020104020203" pitchFamily="34" charset="0"/>
              </a:rPr>
              <a:t> language   there has been the use of  numeral system. </a:t>
            </a:r>
          </a:p>
        </p:txBody>
      </p:sp>
      <p:sp>
        <p:nvSpPr>
          <p:cNvPr id="4" name="Slide Number Placeholder 3"/>
          <p:cNvSpPr>
            <a:spLocks noGrp="1"/>
          </p:cNvSpPr>
          <p:nvPr>
            <p:ph type="sldNum" sz="quarter" idx="12"/>
          </p:nvPr>
        </p:nvSpPr>
        <p:spPr/>
        <p:txBody>
          <a:bodyPr/>
          <a:lstStyle/>
          <a:p>
            <a:fld id="{678D178C-649E-4538-B594-8525D897E615}" type="slidenum">
              <a:rPr lang="en-US" smtClean="0"/>
              <a:pPr/>
              <a:t>47</a:t>
            </a:fld>
            <a:endParaRPr lang="en-US" dirty="0"/>
          </a:p>
        </p:txBody>
      </p:sp>
    </p:spTree>
    <p:extLst>
      <p:ext uri="{BB962C8B-B14F-4D97-AF65-F5344CB8AC3E}">
        <p14:creationId xmlns:p14="http://schemas.microsoft.com/office/powerpoint/2010/main" val="172569525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4A623A-692B-493D-8EA5-BA6415DC1A86}"/>
              </a:ext>
            </a:extLst>
          </p:cNvPr>
          <p:cNvSpPr>
            <a:spLocks noGrp="1"/>
          </p:cNvSpPr>
          <p:nvPr>
            <p:ph idx="1"/>
          </p:nvPr>
        </p:nvSpPr>
        <p:spPr>
          <a:xfrm>
            <a:off x="381000" y="685800"/>
            <a:ext cx="7671816" cy="2209800"/>
          </a:xfrm>
        </p:spPr>
        <p:txBody>
          <a:bodyPr>
            <a:noAutofit/>
          </a:bodyPr>
          <a:lstStyle/>
          <a:p>
            <a:pPr marL="0" indent="0" algn="ctr">
              <a:buNone/>
            </a:pPr>
            <a:endParaRPr lang="en-US" sz="2800" b="1" i="0" u="none" strike="noStrike" baseline="0" dirty="0">
              <a:solidFill>
                <a:srgbClr val="000000"/>
              </a:solidFill>
              <a:latin typeface="Gill Sans MT" panose="020B0502020104020203" pitchFamily="34" charset="0"/>
            </a:endParaRPr>
          </a:p>
          <a:p>
            <a:pPr marL="0" indent="0" algn="ctr">
              <a:buNone/>
            </a:pPr>
            <a:r>
              <a:rPr lang="en-US" sz="2800" b="1" i="0" u="none" strike="noStrike" baseline="0" dirty="0">
                <a:solidFill>
                  <a:srgbClr val="000000"/>
                </a:solidFill>
                <a:latin typeface="Gill Sans MT" panose="020B0502020104020203" pitchFamily="34" charset="0"/>
              </a:rPr>
              <a:t>Unit Four  </a:t>
            </a:r>
            <a:endParaRPr lang="en-US" sz="2800" b="0" i="0" u="none" strike="noStrike" baseline="0" dirty="0">
              <a:solidFill>
                <a:srgbClr val="000000"/>
              </a:solidFill>
              <a:latin typeface="Gill Sans MT" panose="020B0502020104020203" pitchFamily="34" charset="0"/>
            </a:endParaRPr>
          </a:p>
          <a:p>
            <a:pPr marL="0" indent="0" algn="ctr">
              <a:buNone/>
            </a:pPr>
            <a:r>
              <a:rPr lang="en-US" sz="2800" b="1" i="0" u="none" strike="noStrike" baseline="0" dirty="0">
                <a:solidFill>
                  <a:srgbClr val="000000"/>
                </a:solidFill>
                <a:latin typeface="Gill Sans MT" panose="020B0502020104020203" pitchFamily="34" charset="0"/>
              </a:rPr>
              <a:t>Politics, Economy and Socio-Cultural Processes from the Late Thirteenth to the beginning of the Sixteenth Centuries </a:t>
            </a:r>
            <a:endParaRPr lang="en-US" sz="28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xmlns="" id="{E600759F-700B-4775-AB9B-49D9A49FE0F1}"/>
              </a:ext>
            </a:extLst>
          </p:cNvPr>
          <p:cNvSpPr>
            <a:spLocks noGrp="1"/>
          </p:cNvSpPr>
          <p:nvPr>
            <p:ph type="sldNum" sz="quarter" idx="12"/>
          </p:nvPr>
        </p:nvSpPr>
        <p:spPr/>
        <p:txBody>
          <a:bodyPr/>
          <a:lstStyle/>
          <a:p>
            <a:fld id="{678D178C-649E-4538-B594-8525D897E615}" type="slidenum">
              <a:rPr lang="en-US" smtClean="0"/>
              <a:pPr/>
              <a:t>48</a:t>
            </a:fld>
            <a:endParaRPr lang="en-US" dirty="0"/>
          </a:p>
        </p:txBody>
      </p:sp>
    </p:spTree>
    <p:extLst>
      <p:ext uri="{BB962C8B-B14F-4D97-AF65-F5344CB8AC3E}">
        <p14:creationId xmlns:p14="http://schemas.microsoft.com/office/powerpoint/2010/main" val="28407679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a:extLst>
              <a:ext uri="{FF2B5EF4-FFF2-40B4-BE49-F238E27FC236}">
                <a16:creationId xmlns:a16="http://schemas.microsoft.com/office/drawing/2014/main" xmlns="" id="{834D01C9-2C78-4C6C-8ECE-59C6D8B4D038}"/>
              </a:ext>
            </a:extLst>
          </p:cNvPr>
          <p:cNvSpPr>
            <a:spLocks noGrp="1"/>
          </p:cNvSpPr>
          <p:nvPr>
            <p:ph idx="1"/>
          </p:nvPr>
        </p:nvSpPr>
        <p:spPr>
          <a:xfrm>
            <a:off x="187303" y="304800"/>
            <a:ext cx="8710613" cy="5638800"/>
          </a:xfrm>
        </p:spPr>
        <p:txBody>
          <a:bodyPr>
            <a:normAutofit/>
          </a:bodyPr>
          <a:lstStyle/>
          <a:p>
            <a:pPr>
              <a:buFont typeface="Wingdings" panose="05000000000000000000" pitchFamily="2" charset="2"/>
              <a:buChar char="ü"/>
              <a:defRPr/>
            </a:pPr>
            <a:r>
              <a:rPr lang="en-US" altLang="en-US" sz="2400" dirty="0">
                <a:solidFill>
                  <a:srgbClr val="FF0000"/>
                </a:solidFill>
              </a:rPr>
              <a:t> </a:t>
            </a:r>
            <a:r>
              <a:rPr lang="en-US" altLang="en-US" sz="2000" dirty="0">
                <a:solidFill>
                  <a:srgbClr val="FF0000"/>
                </a:solidFill>
              </a:rPr>
              <a:t>The “Restoration of the “</a:t>
            </a:r>
            <a:r>
              <a:rPr lang="en-US" altLang="en-US" sz="2000" dirty="0" err="1">
                <a:solidFill>
                  <a:srgbClr val="FF0000"/>
                </a:solidFill>
              </a:rPr>
              <a:t>Solomonic</a:t>
            </a:r>
            <a:r>
              <a:rPr lang="en-US" altLang="en-US" sz="2000" dirty="0">
                <a:solidFill>
                  <a:srgbClr val="FF0000"/>
                </a:solidFill>
              </a:rPr>
              <a:t>” Dynasty</a:t>
            </a:r>
          </a:p>
          <a:p>
            <a:pPr marL="1150938" indent="-354013">
              <a:buFont typeface="Arial" panose="020B0604020202020204" pitchFamily="34" charset="0"/>
              <a:buChar char="•"/>
              <a:tabLst>
                <a:tab pos="1031875" algn="l"/>
              </a:tabLst>
              <a:defRPr/>
            </a:pPr>
            <a:r>
              <a:rPr lang="en-US" altLang="en-US" sz="2000" dirty="0"/>
              <a:t> Succession Problem and Establishment of Royal Prison at </a:t>
            </a:r>
            <a:r>
              <a:rPr lang="en-US" altLang="en-US" sz="2000" dirty="0" err="1"/>
              <a:t>Amba</a:t>
            </a:r>
            <a:r>
              <a:rPr lang="en-US" altLang="en-US" sz="2000" dirty="0"/>
              <a:t> </a:t>
            </a:r>
            <a:r>
              <a:rPr lang="en-US" altLang="en-US" sz="2000" dirty="0" err="1"/>
              <a:t>Gishen</a:t>
            </a:r>
            <a:endParaRPr lang="en-US" altLang="en-US" sz="2000" dirty="0"/>
          </a:p>
          <a:p>
            <a:pPr marL="1150938" indent="-354013">
              <a:buFont typeface="Arial" panose="020B0604020202020204" pitchFamily="34" charset="0"/>
              <a:buChar char="•"/>
              <a:tabLst>
                <a:tab pos="1031875" algn="l"/>
              </a:tabLst>
              <a:defRPr/>
            </a:pPr>
            <a:r>
              <a:rPr lang="en-US" altLang="en-US" sz="2000" dirty="0"/>
              <a:t> Consolidation and Territorial Expansion of the Christian Kingdom</a:t>
            </a:r>
          </a:p>
          <a:p>
            <a:pPr marL="1150938" indent="-354013">
              <a:buFont typeface="Arial" panose="020B0604020202020204" pitchFamily="34" charset="0"/>
              <a:buChar char="•"/>
              <a:tabLst>
                <a:tab pos="1031875" algn="l"/>
              </a:tabLst>
              <a:defRPr/>
            </a:pPr>
            <a:r>
              <a:rPr lang="en-US" altLang="en-US" sz="2000" dirty="0"/>
              <a:t> Evangelization, Religious Reforms and Religious Movements</a:t>
            </a:r>
          </a:p>
          <a:p>
            <a:pPr>
              <a:buFont typeface="Wingdings" panose="05000000000000000000" pitchFamily="2" charset="2"/>
              <a:buChar char="ü"/>
              <a:defRPr/>
            </a:pPr>
            <a:r>
              <a:rPr lang="en-US" altLang="en-US" sz="2000" dirty="0">
                <a:solidFill>
                  <a:srgbClr val="FF0000"/>
                </a:solidFill>
              </a:rPr>
              <a:t> The Political and Socio-economic Dynamics in the Muslim Sultanate</a:t>
            </a:r>
          </a:p>
          <a:p>
            <a:pPr lvl="3">
              <a:buFont typeface="Wingdings" pitchFamily="2" charset="2"/>
              <a:buChar char="§"/>
              <a:defRPr/>
            </a:pPr>
            <a:r>
              <a:rPr lang="en-US" altLang="en-US" sz="2000" dirty="0"/>
              <a:t>  The Rise of </a:t>
            </a:r>
            <a:r>
              <a:rPr lang="en-US" altLang="en-US" sz="2000" dirty="0" err="1"/>
              <a:t>Adal</a:t>
            </a:r>
            <a:r>
              <a:rPr lang="en-US" altLang="en-US" sz="2000" dirty="0"/>
              <a:t> </a:t>
            </a:r>
          </a:p>
          <a:p>
            <a:pPr lvl="3">
              <a:buFont typeface="Wingdings" pitchFamily="2" charset="2"/>
              <a:buChar char="§"/>
              <a:defRPr/>
            </a:pPr>
            <a:r>
              <a:rPr lang="en-US" altLang="en-US" sz="2000" dirty="0"/>
              <a:t>   Trade and Expansion of Islam</a:t>
            </a:r>
          </a:p>
          <a:p>
            <a:pPr>
              <a:buFont typeface="Wingdings" panose="05000000000000000000" pitchFamily="2" charset="2"/>
              <a:buChar char="ü"/>
              <a:defRPr/>
            </a:pPr>
            <a:r>
              <a:rPr lang="en-US" altLang="en-US" sz="2000" dirty="0">
                <a:solidFill>
                  <a:srgbClr val="FF0000"/>
                </a:solidFill>
              </a:rPr>
              <a:t> Rivalry Between the Christian Kingdom and the Muslim Sultanates</a:t>
            </a:r>
          </a:p>
          <a:p>
            <a:pPr>
              <a:buFont typeface="Wingdings" panose="05000000000000000000" pitchFamily="2" charset="2"/>
              <a:buChar char="ü"/>
              <a:defRPr/>
            </a:pPr>
            <a:r>
              <a:rPr lang="en-US" altLang="en-US" sz="2000" dirty="0">
                <a:solidFill>
                  <a:srgbClr val="FF0000"/>
                </a:solidFill>
              </a:rPr>
              <a:t>External Relations</a:t>
            </a:r>
          </a:p>
          <a:p>
            <a:pPr marL="1195388" indent="-457200">
              <a:buFont typeface="Arial" panose="020B0604020202020204" pitchFamily="34" charset="0"/>
              <a:buChar char="•"/>
              <a:defRPr/>
            </a:pPr>
            <a:r>
              <a:rPr lang="en-US" altLang="en-US" sz="2000" dirty="0"/>
              <a:t>Relations with Egypt</a:t>
            </a:r>
          </a:p>
          <a:p>
            <a:pPr marL="1195388" indent="-457200">
              <a:buFont typeface="Arial" panose="020B0604020202020204" pitchFamily="34" charset="0"/>
              <a:buChar char="•"/>
              <a:defRPr/>
            </a:pPr>
            <a:r>
              <a:rPr lang="en-US" altLang="en-US" sz="2000" dirty="0"/>
              <a:t>Relations with Christian Europe</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429" y="1317753"/>
            <a:ext cx="6571343" cy="1049235"/>
          </a:xfrm>
        </p:spPr>
        <p:txBody>
          <a:bodyPr>
            <a:normAutofit/>
          </a:bodyPr>
          <a:lstStyle/>
          <a:p>
            <a:pPr algn="ctr"/>
            <a:r>
              <a:rPr lang="en-US" sz="3600" b="1" dirty="0">
                <a:solidFill>
                  <a:srgbClr val="FF0000"/>
                </a:solidFill>
              </a:rPr>
              <a:t>…</a:t>
            </a:r>
            <a:r>
              <a:rPr lang="en-US" sz="2800" b="1" cap="none" dirty="0">
                <a:solidFill>
                  <a:srgbClr val="FF0000"/>
                </a:solidFill>
              </a:rPr>
              <a:t>Uses of History </a:t>
            </a:r>
            <a:endParaRPr lang="en-US" sz="2800" b="1" dirty="0">
              <a:solidFill>
                <a:srgbClr val="FF0000"/>
              </a:solidFill>
            </a:endParaRPr>
          </a:p>
        </p:txBody>
      </p:sp>
      <p:sp>
        <p:nvSpPr>
          <p:cNvPr id="3" name="Content Placeholder 2"/>
          <p:cNvSpPr>
            <a:spLocks noGrp="1"/>
          </p:cNvSpPr>
          <p:nvPr>
            <p:ph idx="1"/>
          </p:nvPr>
        </p:nvSpPr>
        <p:spPr>
          <a:xfrm>
            <a:off x="228601" y="2015733"/>
            <a:ext cx="8763000" cy="3450613"/>
          </a:xfrm>
        </p:spPr>
        <p:txBody>
          <a:bodyPr>
            <a:noAutofit/>
          </a:bodyPr>
          <a:lstStyle/>
          <a:p>
            <a:pPr algn="just"/>
            <a:r>
              <a:rPr lang="en-US" sz="1800" dirty="0">
                <a:latin typeface="Garamond" panose="02020404030301010803" pitchFamily="18" charset="0"/>
              </a:rPr>
              <a:t>3.History Teaches Critical Skills</a:t>
            </a:r>
          </a:p>
          <a:p>
            <a:pPr algn="just"/>
            <a:r>
              <a:rPr lang="en-US" sz="1800" dirty="0">
                <a:latin typeface="Garamond" panose="02020404030301010803" pitchFamily="18" charset="0"/>
              </a:rPr>
              <a:t>Studying history helps students to develop key research skills. These include how to find and evaluate sources; how to make coherent arguments based on various kinds of evidence and present clearly in writing. These analytical and communication skills are highly usable in other academic pursuits. Gaining skills in sorting through diverse interpretations is also essential to make informed decisions in our day-to-day life.</a:t>
            </a:r>
          </a:p>
          <a:p>
            <a:pPr algn="just"/>
            <a:r>
              <a:rPr lang="en-US" sz="1800" dirty="0">
                <a:latin typeface="Garamond" panose="02020404030301010803" pitchFamily="18" charset="0"/>
              </a:rPr>
              <a:t>4. History Helps Develop Tolerance and Open-Mindedness </a:t>
            </a:r>
          </a:p>
          <a:p>
            <a:pPr algn="just"/>
            <a:r>
              <a:rPr lang="en-US" sz="1800" dirty="0">
                <a:latin typeface="Garamond" panose="02020404030301010803" pitchFamily="18" charset="0"/>
              </a:rPr>
              <a:t>5. History Supplies Endless Source of Fascination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F88E723-8D8F-4FAB-AB1E-8846176DD59B}"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132134660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FBFE68-48E0-44DE-9969-34642CAE2A8F}"/>
              </a:ext>
            </a:extLst>
          </p:cNvPr>
          <p:cNvSpPr>
            <a:spLocks noGrp="1"/>
          </p:cNvSpPr>
          <p:nvPr>
            <p:ph type="title"/>
          </p:nvPr>
        </p:nvSpPr>
        <p:spPr>
          <a:xfrm>
            <a:off x="1066800" y="304800"/>
            <a:ext cx="7696200" cy="792163"/>
          </a:xfrm>
        </p:spPr>
        <p:txBody>
          <a:bodyPr>
            <a:normAutofit/>
          </a:bodyPr>
          <a:lstStyle/>
          <a:p>
            <a:pPr eaLnBrk="1" hangingPunct="1">
              <a:defRPr/>
            </a:pPr>
            <a:r>
              <a:rPr lang="en-US" altLang="en-US" sz="2400" dirty="0">
                <a:solidFill>
                  <a:srgbClr val="0070C0"/>
                </a:solidFill>
                <a:effectLst/>
                <a:ea typeface="+mn-ea"/>
                <a:cs typeface="+mn-cs"/>
              </a:rPr>
              <a:t>Evangelization, Religious Reforms and Religious Movements</a:t>
            </a:r>
            <a:endParaRPr lang="en-US" sz="2400" dirty="0">
              <a:solidFill>
                <a:srgbClr val="0070C0"/>
              </a:solidFill>
            </a:endParaRPr>
          </a:p>
        </p:txBody>
      </p:sp>
      <p:sp>
        <p:nvSpPr>
          <p:cNvPr id="11267" name="Content Placeholder 2">
            <a:extLst>
              <a:ext uri="{FF2B5EF4-FFF2-40B4-BE49-F238E27FC236}">
                <a16:creationId xmlns:a16="http://schemas.microsoft.com/office/drawing/2014/main" xmlns="" id="{6684DFAE-0CE7-4443-B226-5AA7AB8DFF9F}"/>
              </a:ext>
            </a:extLst>
          </p:cNvPr>
          <p:cNvSpPr>
            <a:spLocks noGrp="1"/>
          </p:cNvSpPr>
          <p:nvPr>
            <p:ph idx="1"/>
          </p:nvPr>
        </p:nvSpPr>
        <p:spPr>
          <a:xfrm>
            <a:off x="76200" y="1523999"/>
            <a:ext cx="9067800" cy="4495801"/>
          </a:xfrm>
        </p:spPr>
        <p:txBody>
          <a:bodyPr>
            <a:normAutofit fontScale="85000" lnSpcReduction="10000"/>
          </a:bodyPr>
          <a:lstStyle/>
          <a:p>
            <a:pPr marL="342900" indent="-342900" algn="ctr" eaLnBrk="1" fontAlgn="auto" hangingPunct="1">
              <a:spcBef>
                <a:spcPct val="20000"/>
              </a:spcBef>
              <a:spcAft>
                <a:spcPts val="0"/>
              </a:spcAft>
              <a:buClrTx/>
              <a:buSzTx/>
              <a:buFont typeface="Wingdings 2" panose="05020102010507070707" pitchFamily="18" charset="2"/>
              <a:buNone/>
              <a:defRPr/>
            </a:pPr>
            <a:r>
              <a:rPr lang="en-US" sz="2200" u="sng" dirty="0">
                <a:solidFill>
                  <a:srgbClr val="FF0000"/>
                </a:solidFill>
                <a:latin typeface="Gill Sans MT" panose="020B0502020104020203" pitchFamily="34" charset="0"/>
                <a:cs typeface="Times New Roman" pitchFamily="18" charset="0"/>
              </a:rPr>
              <a:t>A. Evangelization</a:t>
            </a:r>
          </a:p>
          <a:p>
            <a:pPr marL="342900" indent="-342900" algn="just" eaLnBrk="1" fontAlgn="auto" hangingPunct="1">
              <a:spcBef>
                <a:spcPct val="20000"/>
              </a:spcBef>
              <a:spcAft>
                <a:spcPts val="0"/>
              </a:spcAft>
              <a:buClrTx/>
              <a:buSzTx/>
              <a:buFont typeface="Wingdings" pitchFamily="2" charset="2"/>
              <a:buChar char="ü"/>
              <a:defRPr/>
            </a:pPr>
            <a:r>
              <a:rPr lang="en-US" sz="2200" dirty="0">
                <a:latin typeface="Gill Sans MT" panose="020B0502020104020203" pitchFamily="34" charset="0"/>
                <a:cs typeface="Times New Roman" pitchFamily="18" charset="0"/>
              </a:rPr>
              <a:t>It was an expansion of Christianity.</a:t>
            </a:r>
          </a:p>
          <a:p>
            <a:pPr marL="342900" indent="-342900" algn="just" eaLnBrk="1" fontAlgn="auto" hangingPunct="1">
              <a:spcBef>
                <a:spcPct val="20000"/>
              </a:spcBef>
              <a:spcAft>
                <a:spcPts val="0"/>
              </a:spcAft>
              <a:buClrTx/>
              <a:buSzTx/>
              <a:buFont typeface="Wingdings" pitchFamily="2" charset="2"/>
              <a:buChar char="ü"/>
              <a:defRPr/>
            </a:pPr>
            <a:r>
              <a:rPr lang="en-US" sz="2200" dirty="0">
                <a:latin typeface="Gill Sans MT" panose="020B0502020104020203" pitchFamily="34" charset="0"/>
                <a:cs typeface="Times New Roman" pitchFamily="18" charset="0"/>
              </a:rPr>
              <a:t>Churches and their believers had been in existence long before expansion of Christian kingdom. E.g. in </a:t>
            </a:r>
            <a:r>
              <a:rPr lang="en-US" sz="2200" dirty="0" err="1">
                <a:latin typeface="Gill Sans MT" panose="020B0502020104020203" pitchFamily="34" charset="0"/>
                <a:cs typeface="Times New Roman" pitchFamily="18" charset="0"/>
              </a:rPr>
              <a:t>Shewa</a:t>
            </a:r>
            <a:endParaRPr lang="en-US" sz="2200" dirty="0">
              <a:latin typeface="Gill Sans MT" panose="020B0502020104020203" pitchFamily="34" charset="0"/>
              <a:cs typeface="Times New Roman" pitchFamily="18" charset="0"/>
            </a:endParaRPr>
          </a:p>
          <a:p>
            <a:pPr marL="342900" indent="-342900" algn="just" eaLnBrk="1" fontAlgn="auto" hangingPunct="1">
              <a:spcBef>
                <a:spcPct val="20000"/>
              </a:spcBef>
              <a:spcAft>
                <a:spcPts val="0"/>
              </a:spcAft>
              <a:buClrTx/>
              <a:buSzTx/>
              <a:buFont typeface="Wingdings" pitchFamily="2" charset="2"/>
              <a:buChar char="ü"/>
              <a:defRPr/>
            </a:pPr>
            <a:r>
              <a:rPr lang="en-US" sz="2200" dirty="0">
                <a:latin typeface="Gill Sans MT" panose="020B0502020104020203" pitchFamily="34" charset="0"/>
                <a:cs typeface="Times New Roman" pitchFamily="18" charset="0"/>
              </a:rPr>
              <a:t>Early Christians played an important role in the spread of Christianity in several areas.</a:t>
            </a:r>
          </a:p>
          <a:p>
            <a:pPr marL="342900" indent="-342900" algn="just" eaLnBrk="1" fontAlgn="auto" hangingPunct="1">
              <a:spcBef>
                <a:spcPct val="20000"/>
              </a:spcBef>
              <a:spcAft>
                <a:spcPts val="0"/>
              </a:spcAft>
              <a:buClrTx/>
              <a:buSzTx/>
              <a:buFont typeface="Wingdings" pitchFamily="2" charset="2"/>
              <a:buChar char="ü"/>
              <a:defRPr/>
            </a:pPr>
            <a:r>
              <a:rPr lang="en-US" sz="2200" dirty="0">
                <a:latin typeface="Gill Sans MT" panose="020B0502020104020203" pitchFamily="34" charset="0"/>
                <a:cs typeface="Times New Roman" pitchFamily="18" charset="0"/>
              </a:rPr>
              <a:t>For example, </a:t>
            </a:r>
            <a:r>
              <a:rPr lang="en-US" sz="2200" dirty="0">
                <a:solidFill>
                  <a:srgbClr val="C00000"/>
                </a:solidFill>
                <a:latin typeface="Gill Sans MT" panose="020B0502020104020203" pitchFamily="34" charset="0"/>
                <a:cs typeface="Times New Roman" pitchFamily="18" charset="0"/>
              </a:rPr>
              <a:t>Abba </a:t>
            </a:r>
            <a:r>
              <a:rPr lang="en-US" sz="2200" dirty="0" err="1">
                <a:solidFill>
                  <a:srgbClr val="C00000"/>
                </a:solidFill>
                <a:latin typeface="Gill Sans MT" panose="020B0502020104020203" pitchFamily="34" charset="0"/>
                <a:cs typeface="Times New Roman" pitchFamily="18" charset="0"/>
              </a:rPr>
              <a:t>Iyesus-Mo'a</a:t>
            </a:r>
            <a:r>
              <a:rPr lang="en-US" sz="2200" dirty="0">
                <a:solidFill>
                  <a:srgbClr val="C00000"/>
                </a:solidFill>
                <a:latin typeface="Gill Sans MT" panose="020B0502020104020203" pitchFamily="34" charset="0"/>
                <a:cs typeface="Times New Roman" pitchFamily="18" charset="0"/>
              </a:rPr>
              <a:t> </a:t>
            </a:r>
            <a:r>
              <a:rPr lang="en-US" sz="2200" dirty="0">
                <a:latin typeface="Gill Sans MT" panose="020B0502020104020203" pitchFamily="34" charset="0"/>
                <a:cs typeface="Times New Roman" pitchFamily="18" charset="0"/>
              </a:rPr>
              <a:t>(</a:t>
            </a:r>
            <a:r>
              <a:rPr lang="en-US" sz="2200" dirty="0" err="1">
                <a:latin typeface="Gill Sans MT" panose="020B0502020104020203" pitchFamily="34" charset="0"/>
                <a:cs typeface="Times New Roman" pitchFamily="18" charset="0"/>
              </a:rPr>
              <a:t>Haik</a:t>
            </a:r>
            <a:r>
              <a:rPr lang="en-US" sz="2200" dirty="0">
                <a:latin typeface="Gill Sans MT" panose="020B0502020104020203" pitchFamily="34" charset="0"/>
                <a:cs typeface="Times New Roman" pitchFamily="18" charset="0"/>
              </a:rPr>
              <a:t> </a:t>
            </a:r>
            <a:r>
              <a:rPr lang="en-US" sz="2200" dirty="0" err="1">
                <a:latin typeface="Gill Sans MT" panose="020B0502020104020203" pitchFamily="34" charset="0"/>
                <a:cs typeface="Times New Roman" pitchFamily="18" charset="0"/>
              </a:rPr>
              <a:t>Estifanos</a:t>
            </a:r>
            <a:r>
              <a:rPr lang="en-US" sz="2200" dirty="0">
                <a:latin typeface="Gill Sans MT" panose="020B0502020104020203" pitchFamily="34" charset="0"/>
                <a:cs typeface="Times New Roman" pitchFamily="18" charset="0"/>
              </a:rPr>
              <a:t>), opened new opportunities of learning for Christians.</a:t>
            </a:r>
          </a:p>
          <a:p>
            <a:pPr marL="342900" indent="-342900" algn="just" eaLnBrk="1" fontAlgn="auto" hangingPunct="1">
              <a:spcBef>
                <a:spcPct val="20000"/>
              </a:spcBef>
              <a:spcAft>
                <a:spcPts val="0"/>
              </a:spcAft>
              <a:buClrTx/>
              <a:buSzTx/>
              <a:buFont typeface="Wingdings" pitchFamily="2" charset="2"/>
              <a:buChar char="ü"/>
              <a:defRPr/>
            </a:pPr>
            <a:r>
              <a:rPr lang="en-US" sz="2200" dirty="0">
                <a:latin typeface="Gill Sans MT" panose="020B0502020104020203" pitchFamily="34" charset="0"/>
                <a:cs typeface="Times New Roman" pitchFamily="18" charset="0"/>
              </a:rPr>
              <a:t>Territorial expansion of </a:t>
            </a:r>
            <a:r>
              <a:rPr lang="en-US" sz="2200" dirty="0" err="1">
                <a:solidFill>
                  <a:srgbClr val="C00000"/>
                </a:solidFill>
                <a:latin typeface="Gill Sans MT" panose="020B0502020104020203" pitchFamily="34" charset="0"/>
                <a:cs typeface="Times New Roman" pitchFamily="18" charset="0"/>
              </a:rPr>
              <a:t>Amde-Tsiyon</a:t>
            </a:r>
            <a:r>
              <a:rPr lang="en-US" sz="2200" dirty="0">
                <a:latin typeface="Gill Sans MT" panose="020B0502020104020203" pitchFamily="34" charset="0"/>
                <a:cs typeface="Times New Roman" pitchFamily="18" charset="0"/>
              </a:rPr>
              <a:t> was a momentum for spread of Christianity in the medieval period. </a:t>
            </a:r>
          </a:p>
          <a:p>
            <a:pPr marL="342900" indent="-342900" algn="just" eaLnBrk="1" fontAlgn="auto" hangingPunct="1">
              <a:spcBef>
                <a:spcPct val="20000"/>
              </a:spcBef>
              <a:spcAft>
                <a:spcPts val="0"/>
              </a:spcAft>
              <a:buClrTx/>
              <a:buSzTx/>
              <a:buFont typeface="Arial" pitchFamily="34" charset="0"/>
              <a:buChar char="•"/>
              <a:defRPr/>
            </a:pPr>
            <a:r>
              <a:rPr lang="en-US" sz="2200" dirty="0" err="1">
                <a:solidFill>
                  <a:srgbClr val="C00000"/>
                </a:solidFill>
                <a:latin typeface="Gill Sans MT" panose="020B0502020104020203" pitchFamily="34" charset="0"/>
                <a:cs typeface="Times New Roman" pitchFamily="18" charset="0"/>
              </a:rPr>
              <a:t>Abune</a:t>
            </a:r>
            <a:r>
              <a:rPr lang="en-US" sz="2200" dirty="0">
                <a:solidFill>
                  <a:srgbClr val="C00000"/>
                </a:solidFill>
                <a:latin typeface="Gill Sans MT" panose="020B0502020104020203" pitchFamily="34" charset="0"/>
                <a:cs typeface="Times New Roman" pitchFamily="18" charset="0"/>
              </a:rPr>
              <a:t> </a:t>
            </a:r>
            <a:r>
              <a:rPr lang="en-US" sz="2200" dirty="0" err="1">
                <a:solidFill>
                  <a:srgbClr val="C00000"/>
                </a:solidFill>
                <a:latin typeface="Gill Sans MT" panose="020B0502020104020203" pitchFamily="34" charset="0"/>
                <a:cs typeface="Times New Roman" pitchFamily="18" charset="0"/>
              </a:rPr>
              <a:t>Tekle-Haymanot</a:t>
            </a:r>
            <a:r>
              <a:rPr lang="en-US" sz="2200" dirty="0">
                <a:solidFill>
                  <a:srgbClr val="C00000"/>
                </a:solidFill>
                <a:latin typeface="Gill Sans MT" panose="020B0502020104020203" pitchFamily="34" charset="0"/>
                <a:cs typeface="Times New Roman" pitchFamily="18" charset="0"/>
              </a:rPr>
              <a:t>  of </a:t>
            </a:r>
            <a:r>
              <a:rPr lang="en-US" sz="2200" dirty="0">
                <a:latin typeface="Gill Sans MT" panose="020B0502020104020203" pitchFamily="34" charset="0"/>
                <a:cs typeface="Times New Roman" pitchFamily="18" charset="0"/>
              </a:rPr>
              <a:t>( </a:t>
            </a:r>
            <a:r>
              <a:rPr lang="en-US" sz="2200" dirty="0" err="1">
                <a:latin typeface="Gill Sans MT" panose="020B0502020104020203" pitchFamily="34" charset="0"/>
                <a:cs typeface="Times New Roman" pitchFamily="18" charset="0"/>
              </a:rPr>
              <a:t>Debre</a:t>
            </a:r>
            <a:r>
              <a:rPr lang="en-US" sz="2200" dirty="0">
                <a:latin typeface="Gill Sans MT" panose="020B0502020104020203" pitchFamily="34" charset="0"/>
                <a:cs typeface="Times New Roman" pitchFamily="18" charset="0"/>
              </a:rPr>
              <a:t> </a:t>
            </a:r>
            <a:r>
              <a:rPr lang="en-US" sz="2200" dirty="0" err="1">
                <a:latin typeface="Gill Sans MT" panose="020B0502020104020203" pitchFamily="34" charset="0"/>
                <a:cs typeface="Times New Roman" pitchFamily="18" charset="0"/>
              </a:rPr>
              <a:t>Libanos</a:t>
            </a:r>
            <a:r>
              <a:rPr lang="en-US" sz="2200" dirty="0">
                <a:latin typeface="Gill Sans MT" panose="020B0502020104020203" pitchFamily="34" charset="0"/>
                <a:cs typeface="Times New Roman" pitchFamily="18" charset="0"/>
              </a:rPr>
              <a:t>), played a key role in reviving Christianity in </a:t>
            </a:r>
            <a:r>
              <a:rPr lang="en-US" sz="2200" dirty="0" err="1">
                <a:latin typeface="Gill Sans MT" panose="020B0502020104020203" pitchFamily="34" charset="0"/>
                <a:cs typeface="Times New Roman" pitchFamily="18" charset="0"/>
              </a:rPr>
              <a:t>Shewa</a:t>
            </a:r>
            <a:r>
              <a:rPr lang="en-US" sz="2200" dirty="0">
                <a:latin typeface="Gill Sans MT" panose="020B0502020104020203" pitchFamily="34" charset="0"/>
                <a:cs typeface="Times New Roman" pitchFamily="18" charset="0"/>
              </a:rPr>
              <a:t> and followed by evangelization in Southern Ethiopia including medieval </a:t>
            </a:r>
            <a:r>
              <a:rPr lang="en-US" sz="2200" dirty="0" err="1">
                <a:latin typeface="Gill Sans MT" panose="020B0502020104020203" pitchFamily="34" charset="0"/>
                <a:cs typeface="Times New Roman" pitchFamily="18" charset="0"/>
              </a:rPr>
              <a:t>Damot</a:t>
            </a:r>
            <a:r>
              <a:rPr lang="en-US" sz="2200" dirty="0">
                <a:latin typeface="Gill Sans MT" panose="020B0502020104020203" pitchFamily="34" charset="0"/>
                <a:cs typeface="Times New Roman" pitchFamily="18" charset="0"/>
              </a:rPr>
              <a:t>. </a:t>
            </a:r>
          </a:p>
          <a:p>
            <a:pPr marL="342900" indent="-342900" algn="just" eaLnBrk="1" fontAlgn="auto" hangingPunct="1">
              <a:spcBef>
                <a:spcPct val="20000"/>
              </a:spcBef>
              <a:spcAft>
                <a:spcPts val="0"/>
              </a:spcAft>
              <a:buClrTx/>
              <a:buSzTx/>
              <a:buFont typeface="Wingdings" pitchFamily="2" charset="2"/>
              <a:buChar char="ü"/>
              <a:defRPr/>
            </a:pPr>
            <a:r>
              <a:rPr lang="en-US" sz="2200" dirty="0">
                <a:solidFill>
                  <a:prstClr val="black"/>
                </a:solidFill>
                <a:latin typeface="Gill Sans MT" panose="020B0502020104020203" pitchFamily="34" charset="0"/>
                <a:cs typeface="Times New Roman" pitchFamily="18" charset="0"/>
              </a:rPr>
              <a:t>He baptized and converted </a:t>
            </a:r>
            <a:r>
              <a:rPr lang="en-US" sz="2200" dirty="0" err="1">
                <a:solidFill>
                  <a:srgbClr val="C00000"/>
                </a:solidFill>
                <a:latin typeface="Gill Sans MT" panose="020B0502020104020203" pitchFamily="34" charset="0"/>
                <a:cs typeface="Times New Roman" pitchFamily="18" charset="0"/>
              </a:rPr>
              <a:t>Motalami</a:t>
            </a:r>
            <a:r>
              <a:rPr lang="en-US" sz="2200" dirty="0">
                <a:solidFill>
                  <a:prstClr val="black"/>
                </a:solidFill>
                <a:latin typeface="Gill Sans MT" panose="020B0502020104020203" pitchFamily="34" charset="0"/>
                <a:cs typeface="Times New Roman" pitchFamily="18" charset="0"/>
              </a:rPr>
              <a:t> to Christianity.</a:t>
            </a:r>
          </a:p>
          <a:p>
            <a:pPr marL="0" indent="0" algn="just" eaLnBrk="1" fontAlgn="auto" hangingPunct="1">
              <a:spcBef>
                <a:spcPct val="20000"/>
              </a:spcBef>
              <a:spcAft>
                <a:spcPts val="0"/>
              </a:spcAft>
              <a:buClrTx/>
              <a:buSzTx/>
              <a:buFont typeface="Wingdings 2" panose="05020102010507070707" pitchFamily="18" charset="2"/>
              <a:buNone/>
              <a:defRPr/>
            </a:pPr>
            <a:endParaRPr lang="en-US" sz="2200" dirty="0">
              <a:latin typeface="+mj-lt"/>
              <a:cs typeface="Times New Roman" pitchFamily="18" charset="0"/>
            </a:endParaRPr>
          </a:p>
          <a:p>
            <a:pPr algn="just" eaLnBrk="1" hangingPunct="1">
              <a:defRPr/>
            </a:pPr>
            <a:endParaRPr lang="en-US" altLang="en-US" sz="2800" i="1"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a:extLst>
              <a:ext uri="{FF2B5EF4-FFF2-40B4-BE49-F238E27FC236}">
                <a16:creationId xmlns:a16="http://schemas.microsoft.com/office/drawing/2014/main" xmlns="" id="{7D096E5C-3299-4276-ABCB-67C1A5485713}"/>
              </a:ext>
            </a:extLst>
          </p:cNvPr>
          <p:cNvSpPr>
            <a:spLocks noGrp="1"/>
          </p:cNvSpPr>
          <p:nvPr>
            <p:ph idx="1"/>
          </p:nvPr>
        </p:nvSpPr>
        <p:spPr>
          <a:xfrm>
            <a:off x="152400" y="0"/>
            <a:ext cx="8991600" cy="6858000"/>
          </a:xfrm>
        </p:spPr>
        <p:txBody>
          <a:bodyPr>
            <a:normAutofit fontScale="92500"/>
          </a:bodyPr>
          <a:lstStyle/>
          <a:p>
            <a:pPr marL="342900" indent="-342900" algn="just" eaLnBrk="1" fontAlgn="auto" hangingPunct="1">
              <a:spcBef>
                <a:spcPct val="20000"/>
              </a:spcBef>
              <a:spcAft>
                <a:spcPts val="0"/>
              </a:spcAft>
              <a:buClrTx/>
              <a:buSzTx/>
              <a:buFont typeface="Wingdings" pitchFamily="2" charset="2"/>
              <a:buChar char="ü"/>
              <a:defRPr/>
            </a:pPr>
            <a:endParaRPr lang="en-US" sz="2400" dirty="0">
              <a:latin typeface="Times New Roman" pitchFamily="18" charset="0"/>
              <a:cs typeface="Times New Roman" pitchFamily="18" charset="0"/>
            </a:endParaRPr>
          </a:p>
          <a:p>
            <a:pPr marL="342900" indent="-342900" algn="just">
              <a:spcBef>
                <a:spcPct val="20000"/>
              </a:spcBef>
              <a:buClrTx/>
              <a:buSzTx/>
              <a:defRPr/>
            </a:pPr>
            <a:r>
              <a:rPr lang="en-US" sz="2100" dirty="0">
                <a:latin typeface="+mj-lt"/>
                <a:cs typeface="Times New Roman" pitchFamily="18" charset="0"/>
              </a:rPr>
              <a:t>By the direction from </a:t>
            </a:r>
            <a:r>
              <a:rPr lang="en-US" sz="2100" dirty="0">
                <a:solidFill>
                  <a:schemeClr val="accent2"/>
                </a:solidFill>
                <a:latin typeface="+mj-lt"/>
                <a:cs typeface="Times New Roman" pitchFamily="18" charset="0"/>
              </a:rPr>
              <a:t>Bishop </a:t>
            </a:r>
            <a:r>
              <a:rPr lang="en-US" sz="2100" dirty="0" err="1">
                <a:solidFill>
                  <a:schemeClr val="accent2"/>
                </a:solidFill>
                <a:latin typeface="+mj-lt"/>
                <a:cs typeface="Times New Roman" pitchFamily="18" charset="0"/>
              </a:rPr>
              <a:t>Yaqob</a:t>
            </a:r>
            <a:r>
              <a:rPr lang="en-US" sz="2100" dirty="0">
                <a:latin typeface="+mj-lt"/>
                <a:cs typeface="Times New Roman" pitchFamily="18" charset="0"/>
              </a:rPr>
              <a:t>, spread Christianity to different areas of Shewa such as </a:t>
            </a:r>
            <a:r>
              <a:rPr lang="en-US" sz="2100" dirty="0" err="1">
                <a:solidFill>
                  <a:schemeClr val="accent1"/>
                </a:solidFill>
                <a:latin typeface="+mj-lt"/>
                <a:cs typeface="Times New Roman" pitchFamily="18" charset="0"/>
              </a:rPr>
              <a:t>Kil'at</a:t>
            </a:r>
            <a:r>
              <a:rPr lang="en-US" sz="2100" dirty="0">
                <a:solidFill>
                  <a:schemeClr val="accent1"/>
                </a:solidFill>
                <a:latin typeface="+mj-lt"/>
                <a:cs typeface="Times New Roman" pitchFamily="18" charset="0"/>
              </a:rPr>
              <a:t>, </a:t>
            </a:r>
            <a:r>
              <a:rPr lang="en-US" sz="2100" dirty="0" err="1">
                <a:solidFill>
                  <a:schemeClr val="accent1"/>
                </a:solidFill>
                <a:latin typeface="+mj-lt"/>
                <a:cs typeface="Times New Roman" pitchFamily="18" charset="0"/>
              </a:rPr>
              <a:t>Tsilalish</a:t>
            </a:r>
            <a:r>
              <a:rPr lang="en-US" sz="2100" dirty="0">
                <a:solidFill>
                  <a:schemeClr val="accent1"/>
                </a:solidFill>
                <a:latin typeface="+mj-lt"/>
                <a:cs typeface="Times New Roman" pitchFamily="18" charset="0"/>
              </a:rPr>
              <a:t>, </a:t>
            </a:r>
            <a:r>
              <a:rPr lang="en-US" sz="2100" dirty="0" err="1">
                <a:solidFill>
                  <a:schemeClr val="accent1"/>
                </a:solidFill>
                <a:latin typeface="+mj-lt"/>
                <a:cs typeface="Times New Roman" pitchFamily="18" charset="0"/>
              </a:rPr>
              <a:t>Merhabite</a:t>
            </a:r>
            <a:r>
              <a:rPr lang="en-US" sz="2100" dirty="0">
                <a:solidFill>
                  <a:schemeClr val="accent1"/>
                </a:solidFill>
                <a:latin typeface="+mj-lt"/>
                <a:cs typeface="Times New Roman" pitchFamily="18" charset="0"/>
              </a:rPr>
              <a:t>, </a:t>
            </a:r>
            <a:r>
              <a:rPr lang="en-US" sz="2100" dirty="0" err="1">
                <a:solidFill>
                  <a:schemeClr val="accent1"/>
                </a:solidFill>
                <a:latin typeface="+mj-lt"/>
                <a:cs typeface="Times New Roman" pitchFamily="18" charset="0"/>
              </a:rPr>
              <a:t>Wereb</a:t>
            </a:r>
            <a:r>
              <a:rPr lang="en-US" sz="2100" dirty="0">
                <a:solidFill>
                  <a:schemeClr val="accent1"/>
                </a:solidFill>
                <a:latin typeface="+mj-lt"/>
                <a:cs typeface="Times New Roman" pitchFamily="18" charset="0"/>
              </a:rPr>
              <a:t>, </a:t>
            </a:r>
            <a:r>
              <a:rPr lang="en-US" sz="2100" dirty="0" err="1">
                <a:solidFill>
                  <a:schemeClr val="accent1"/>
                </a:solidFill>
                <a:latin typeface="+mj-lt"/>
                <a:cs typeface="Times New Roman" pitchFamily="18" charset="0"/>
              </a:rPr>
              <a:t>Moret</a:t>
            </a:r>
            <a:r>
              <a:rPr lang="en-US" sz="2100" dirty="0">
                <a:solidFill>
                  <a:schemeClr val="accent1"/>
                </a:solidFill>
                <a:latin typeface="+mj-lt"/>
                <a:cs typeface="Times New Roman" pitchFamily="18" charset="0"/>
              </a:rPr>
              <a:t> and </a:t>
            </a:r>
            <a:r>
              <a:rPr lang="en-US" sz="2100" dirty="0" err="1">
                <a:solidFill>
                  <a:schemeClr val="accent1"/>
                </a:solidFill>
                <a:latin typeface="+mj-lt"/>
                <a:cs typeface="Times New Roman" pitchFamily="18" charset="0"/>
              </a:rPr>
              <a:t>Wegda</a:t>
            </a:r>
            <a:r>
              <a:rPr lang="en-US" sz="2100" dirty="0">
                <a:solidFill>
                  <a:schemeClr val="accent1"/>
                </a:solidFill>
                <a:latin typeface="+mj-lt"/>
                <a:cs typeface="Times New Roman" pitchFamily="18" charset="0"/>
              </a:rPr>
              <a:t>, and </a:t>
            </a:r>
            <a:r>
              <a:rPr lang="en-US" sz="2100" dirty="0" err="1">
                <a:solidFill>
                  <a:schemeClr val="accent1"/>
                </a:solidFill>
                <a:latin typeface="+mj-lt"/>
                <a:cs typeface="Times New Roman" pitchFamily="18" charset="0"/>
              </a:rPr>
              <a:t>Fatagar</a:t>
            </a:r>
            <a:r>
              <a:rPr lang="en-US" sz="2100" dirty="0">
                <a:solidFill>
                  <a:schemeClr val="accent1"/>
                </a:solidFill>
                <a:latin typeface="+mj-lt"/>
                <a:cs typeface="Times New Roman" pitchFamily="18" charset="0"/>
              </a:rPr>
              <a:t>, </a:t>
            </a:r>
            <a:r>
              <a:rPr lang="en-US" sz="2100" dirty="0" err="1">
                <a:solidFill>
                  <a:schemeClr val="accent1"/>
                </a:solidFill>
                <a:latin typeface="+mj-lt"/>
                <a:cs typeface="Times New Roman" pitchFamily="18" charset="0"/>
              </a:rPr>
              <a:t>Damot</a:t>
            </a:r>
            <a:r>
              <a:rPr lang="en-US" sz="2100" dirty="0">
                <a:solidFill>
                  <a:schemeClr val="accent1"/>
                </a:solidFill>
                <a:latin typeface="+mj-lt"/>
                <a:cs typeface="Times New Roman" pitchFamily="18" charset="0"/>
              </a:rPr>
              <a:t>, </a:t>
            </a:r>
            <a:r>
              <a:rPr lang="en-US" sz="2100" dirty="0" err="1">
                <a:solidFill>
                  <a:schemeClr val="accent1"/>
                </a:solidFill>
                <a:latin typeface="+mj-lt"/>
                <a:cs typeface="Times New Roman" pitchFamily="18" charset="0"/>
              </a:rPr>
              <a:t>Waj</a:t>
            </a:r>
            <a:r>
              <a:rPr lang="en-US" sz="2100" dirty="0">
                <a:solidFill>
                  <a:schemeClr val="accent1"/>
                </a:solidFill>
                <a:latin typeface="+mj-lt"/>
                <a:cs typeface="Times New Roman" pitchFamily="18" charset="0"/>
              </a:rPr>
              <a:t> and </a:t>
            </a:r>
            <a:r>
              <a:rPr lang="en-US" sz="2100" dirty="0" err="1">
                <a:solidFill>
                  <a:schemeClr val="accent1"/>
                </a:solidFill>
                <a:latin typeface="+mj-lt"/>
                <a:cs typeface="Times New Roman" pitchFamily="18" charset="0"/>
              </a:rPr>
              <a:t>Enarya</a:t>
            </a:r>
            <a:r>
              <a:rPr lang="en-US" sz="2100" dirty="0">
                <a:latin typeface="+mj-lt"/>
                <a:cs typeface="Times New Roman" pitchFamily="18" charset="0"/>
              </a:rPr>
              <a:t>.</a:t>
            </a:r>
          </a:p>
          <a:p>
            <a:pPr marL="342900" indent="-342900" algn="just">
              <a:spcBef>
                <a:spcPct val="20000"/>
              </a:spcBef>
              <a:buClrTx/>
              <a:buSzTx/>
              <a:buNone/>
              <a:defRPr/>
            </a:pPr>
            <a:r>
              <a:rPr lang="en-US" sz="2100" dirty="0">
                <a:solidFill>
                  <a:srgbClr val="C00000"/>
                </a:solidFill>
                <a:latin typeface="+mj-lt"/>
                <a:cs typeface="Times New Roman" pitchFamily="18" charset="0"/>
              </a:rPr>
              <a:t>             </a:t>
            </a:r>
            <a:r>
              <a:rPr lang="en-US" sz="2100" u="sng" dirty="0">
                <a:solidFill>
                  <a:srgbClr val="C00000"/>
                </a:solidFill>
                <a:latin typeface="+mj-lt"/>
                <a:cs typeface="Times New Roman" pitchFamily="18" charset="0"/>
              </a:rPr>
              <a:t>B. The </a:t>
            </a:r>
            <a:r>
              <a:rPr lang="en-US" sz="2100" u="sng" dirty="0" err="1">
                <a:solidFill>
                  <a:srgbClr val="C00000"/>
                </a:solidFill>
                <a:latin typeface="+mj-lt"/>
                <a:cs typeface="Times New Roman" pitchFamily="18" charset="0"/>
              </a:rPr>
              <a:t>Ewostatewos</a:t>
            </a:r>
            <a:r>
              <a:rPr lang="en-US" sz="2100" u="sng" dirty="0">
                <a:solidFill>
                  <a:srgbClr val="C00000"/>
                </a:solidFill>
                <a:latin typeface="+mj-lt"/>
                <a:cs typeface="Times New Roman" pitchFamily="18" charset="0"/>
              </a:rPr>
              <a:t> Movement</a:t>
            </a:r>
          </a:p>
          <a:p>
            <a:pPr marL="342900" indent="-342900" algn="just">
              <a:spcBef>
                <a:spcPct val="20000"/>
              </a:spcBef>
              <a:buClrTx/>
              <a:buSzTx/>
              <a:buFont typeface="Wingdings" pitchFamily="2" charset="2"/>
              <a:buChar char="ü"/>
              <a:defRPr/>
            </a:pPr>
            <a:r>
              <a:rPr lang="en-US" sz="2100" dirty="0">
                <a:latin typeface="+mj-lt"/>
                <a:cs typeface="Times New Roman" pitchFamily="18" charset="0"/>
              </a:rPr>
              <a:t>In the 13</a:t>
            </a:r>
            <a:r>
              <a:rPr lang="en-US" sz="2100" baseline="30000" dirty="0">
                <a:latin typeface="+mj-lt"/>
                <a:cs typeface="Times New Roman" pitchFamily="18" charset="0"/>
              </a:rPr>
              <a:t>th</a:t>
            </a:r>
            <a:r>
              <a:rPr lang="en-US" sz="2100" dirty="0">
                <a:latin typeface="+mj-lt"/>
                <a:cs typeface="Times New Roman" pitchFamily="18" charset="0"/>
              </a:rPr>
              <a:t>  century witnessed development of </a:t>
            </a:r>
            <a:r>
              <a:rPr lang="en-US" sz="2100" dirty="0">
                <a:solidFill>
                  <a:srgbClr val="C00000"/>
                </a:solidFill>
                <a:latin typeface="+mj-lt"/>
                <a:cs typeface="Times New Roman" pitchFamily="18" charset="0"/>
              </a:rPr>
              <a:t>monasticism and religious movements</a:t>
            </a:r>
            <a:r>
              <a:rPr lang="en-US" sz="2100" dirty="0">
                <a:latin typeface="+mj-lt"/>
                <a:cs typeface="Times New Roman" pitchFamily="18" charset="0"/>
              </a:rPr>
              <a:t>.</a:t>
            </a:r>
          </a:p>
          <a:p>
            <a:pPr marL="342900" indent="-342900" algn="just">
              <a:spcBef>
                <a:spcPct val="20000"/>
              </a:spcBef>
              <a:buClrTx/>
              <a:buSzTx/>
              <a:buFont typeface="Wingdings" pitchFamily="2" charset="2"/>
              <a:buChar char="ü"/>
              <a:defRPr/>
            </a:pPr>
            <a:r>
              <a:rPr lang="en-US" sz="2100" dirty="0">
                <a:latin typeface="+mj-lt"/>
                <a:cs typeface="Times New Roman" pitchFamily="18" charset="0"/>
              </a:rPr>
              <a:t>Abba </a:t>
            </a:r>
            <a:r>
              <a:rPr lang="en-US" sz="2100" dirty="0" err="1">
                <a:solidFill>
                  <a:srgbClr val="C00000"/>
                </a:solidFill>
                <a:latin typeface="+mj-lt"/>
                <a:cs typeface="Times New Roman" pitchFamily="18" charset="0"/>
              </a:rPr>
              <a:t>Ewostatewos</a:t>
            </a:r>
            <a:r>
              <a:rPr lang="en-US" sz="2100" dirty="0">
                <a:latin typeface="+mj-lt"/>
                <a:cs typeface="Times New Roman" pitchFamily="18" charset="0"/>
              </a:rPr>
              <a:t> established his own monastic community in </a:t>
            </a:r>
            <a:r>
              <a:rPr lang="en-US" sz="2100" dirty="0" err="1">
                <a:latin typeface="+mj-lt"/>
                <a:cs typeface="Times New Roman" pitchFamily="18" charset="0"/>
              </a:rPr>
              <a:t>Sara'e</a:t>
            </a:r>
            <a:r>
              <a:rPr lang="en-US" sz="2100" dirty="0">
                <a:latin typeface="+mj-lt"/>
                <a:cs typeface="Times New Roman" pitchFamily="18" charset="0"/>
              </a:rPr>
              <a:t> (in present day Eritrea). </a:t>
            </a:r>
          </a:p>
          <a:p>
            <a:pPr marL="342900" indent="-342900" algn="just">
              <a:spcBef>
                <a:spcPct val="20000"/>
              </a:spcBef>
              <a:buClrTx/>
              <a:buSzTx/>
              <a:defRPr/>
            </a:pPr>
            <a:r>
              <a:rPr lang="en-US" sz="2100" dirty="0">
                <a:latin typeface="+mj-lt"/>
                <a:cs typeface="Times New Roman" pitchFamily="18" charset="0"/>
              </a:rPr>
              <a:t>His teachings was the </a:t>
            </a:r>
            <a:r>
              <a:rPr lang="en-US" sz="2100" dirty="0">
                <a:solidFill>
                  <a:srgbClr val="C00000"/>
                </a:solidFill>
                <a:latin typeface="+mj-lt"/>
                <a:cs typeface="Times New Roman" pitchFamily="18" charset="0"/>
              </a:rPr>
              <a:t>strict observance of Sabbath </a:t>
            </a:r>
            <a:r>
              <a:rPr lang="en-US" sz="2100" dirty="0">
                <a:latin typeface="+mj-lt"/>
                <a:cs typeface="Times New Roman" pitchFamily="18" charset="0"/>
              </a:rPr>
              <a:t>on Saturday.</a:t>
            </a:r>
          </a:p>
          <a:p>
            <a:pPr marL="342900" indent="-342900" algn="just">
              <a:spcBef>
                <a:spcPct val="20000"/>
              </a:spcBef>
              <a:buClrTx/>
              <a:buSzTx/>
              <a:defRPr/>
            </a:pPr>
            <a:r>
              <a:rPr lang="en-US" sz="2100" dirty="0">
                <a:latin typeface="+mj-lt"/>
                <a:cs typeface="Times New Roman" pitchFamily="18" charset="0"/>
              </a:rPr>
              <a:t>Due to opposition, he fled the country to Egypt. </a:t>
            </a:r>
          </a:p>
          <a:p>
            <a:pPr marL="342900" indent="-342900" algn="just">
              <a:spcBef>
                <a:spcPct val="20000"/>
              </a:spcBef>
              <a:buClrTx/>
              <a:buSzTx/>
              <a:defRPr/>
            </a:pPr>
            <a:r>
              <a:rPr lang="en-US" sz="2100" dirty="0">
                <a:latin typeface="+mj-lt"/>
                <a:cs typeface="Times New Roman" pitchFamily="18" charset="0"/>
              </a:rPr>
              <a:t>His followers such as  </a:t>
            </a:r>
            <a:r>
              <a:rPr lang="en-US" sz="2100" dirty="0" err="1">
                <a:latin typeface="+mj-lt"/>
                <a:cs typeface="Times New Roman" pitchFamily="18" charset="0"/>
              </a:rPr>
              <a:t>Bekimos</a:t>
            </a:r>
            <a:r>
              <a:rPr lang="en-US" sz="2100" dirty="0">
                <a:latin typeface="+mj-lt"/>
                <a:cs typeface="Times New Roman" pitchFamily="18" charset="0"/>
              </a:rPr>
              <a:t>, </a:t>
            </a:r>
            <a:r>
              <a:rPr lang="en-US" sz="2100" dirty="0" err="1">
                <a:latin typeface="+mj-lt"/>
                <a:cs typeface="Times New Roman" pitchFamily="18" charset="0"/>
              </a:rPr>
              <a:t>Merkoryewos</a:t>
            </a:r>
            <a:r>
              <a:rPr lang="en-US" sz="2100" dirty="0">
                <a:latin typeface="+mj-lt"/>
                <a:cs typeface="Times New Roman" pitchFamily="18" charset="0"/>
              </a:rPr>
              <a:t> and </a:t>
            </a:r>
            <a:r>
              <a:rPr lang="en-US" sz="2100" dirty="0" err="1">
                <a:latin typeface="+mj-lt"/>
                <a:cs typeface="Times New Roman" pitchFamily="18" charset="0"/>
              </a:rPr>
              <a:t>Gebre</a:t>
            </a:r>
            <a:r>
              <a:rPr lang="en-US" sz="2100" dirty="0">
                <a:latin typeface="+mj-lt"/>
                <a:cs typeface="Times New Roman" pitchFamily="18" charset="0"/>
              </a:rPr>
              <a:t>–</a:t>
            </a:r>
            <a:r>
              <a:rPr lang="en-US" sz="2100" dirty="0" err="1">
                <a:latin typeface="+mj-lt"/>
                <a:cs typeface="Times New Roman" pitchFamily="18" charset="0"/>
              </a:rPr>
              <a:t>Iyasus</a:t>
            </a:r>
            <a:r>
              <a:rPr lang="en-US" sz="2100" dirty="0">
                <a:latin typeface="+mj-lt"/>
                <a:cs typeface="Times New Roman" pitchFamily="18" charset="0"/>
              </a:rPr>
              <a:t> returned home from Armenia led by </a:t>
            </a:r>
            <a:r>
              <a:rPr lang="en-US" sz="2100" dirty="0">
                <a:solidFill>
                  <a:srgbClr val="C00000"/>
                </a:solidFill>
                <a:latin typeface="+mj-lt"/>
                <a:cs typeface="Times New Roman" pitchFamily="18" charset="0"/>
              </a:rPr>
              <a:t>Abba </a:t>
            </a:r>
            <a:r>
              <a:rPr lang="en-US" sz="2100" dirty="0" err="1">
                <a:solidFill>
                  <a:srgbClr val="C00000"/>
                </a:solidFill>
                <a:latin typeface="+mj-lt"/>
                <a:cs typeface="Times New Roman" pitchFamily="18" charset="0"/>
              </a:rPr>
              <a:t>Absad</a:t>
            </a:r>
            <a:r>
              <a:rPr lang="en-US" sz="2100" dirty="0">
                <a:solidFill>
                  <a:srgbClr val="C00000"/>
                </a:solidFill>
                <a:latin typeface="+mj-lt"/>
                <a:cs typeface="Times New Roman" pitchFamily="18" charset="0"/>
              </a:rPr>
              <a:t> </a:t>
            </a:r>
            <a:r>
              <a:rPr lang="en-US" sz="2100" dirty="0">
                <a:latin typeface="+mj-lt"/>
                <a:cs typeface="Times New Roman" pitchFamily="18" charset="0"/>
              </a:rPr>
              <a:t>to continue it.</a:t>
            </a:r>
          </a:p>
          <a:p>
            <a:pPr marL="342900" indent="-342900" algn="just">
              <a:spcBef>
                <a:spcPct val="20000"/>
              </a:spcBef>
              <a:buClrTx/>
              <a:buSzTx/>
              <a:defRPr/>
            </a:pPr>
            <a:r>
              <a:rPr lang="en-US" sz="2100" dirty="0">
                <a:solidFill>
                  <a:prstClr val="black"/>
                </a:solidFill>
                <a:cs typeface="Times New Roman" pitchFamily="18" charset="0"/>
              </a:rPr>
              <a:t>Soon, it  spread to </a:t>
            </a:r>
            <a:r>
              <a:rPr lang="en-US" sz="2100" dirty="0" err="1">
                <a:solidFill>
                  <a:schemeClr val="accent1"/>
                </a:solidFill>
                <a:cs typeface="Times New Roman" pitchFamily="18" charset="0"/>
              </a:rPr>
              <a:t>Enfranz</a:t>
            </a:r>
            <a:r>
              <a:rPr lang="en-US" sz="2100" dirty="0">
                <a:solidFill>
                  <a:schemeClr val="accent1"/>
                </a:solidFill>
                <a:cs typeface="Times New Roman" pitchFamily="18" charset="0"/>
              </a:rPr>
              <a:t>, northern Tigray, and </a:t>
            </a:r>
            <a:r>
              <a:rPr lang="en-US" sz="2100" dirty="0" err="1">
                <a:solidFill>
                  <a:schemeClr val="accent1"/>
                </a:solidFill>
                <a:cs typeface="Times New Roman" pitchFamily="18" charset="0"/>
              </a:rPr>
              <a:t>Hamessen</a:t>
            </a:r>
            <a:r>
              <a:rPr lang="en-US" sz="2100" dirty="0">
                <a:solidFill>
                  <a:prstClr val="black"/>
                </a:solidFill>
                <a:cs typeface="Times New Roman" pitchFamily="18" charset="0"/>
              </a:rPr>
              <a:t>.</a:t>
            </a:r>
          </a:p>
          <a:p>
            <a:pPr marL="342900" indent="-342900" algn="just">
              <a:spcBef>
                <a:spcPct val="20000"/>
              </a:spcBef>
              <a:buClrTx/>
              <a:buSzTx/>
              <a:defRPr/>
            </a:pPr>
            <a:r>
              <a:rPr lang="en-US" sz="2100" dirty="0">
                <a:solidFill>
                  <a:schemeClr val="accent1"/>
                </a:solidFill>
                <a:cs typeface="Times New Roman" pitchFamily="18" charset="0"/>
              </a:rPr>
              <a:t>Anti </a:t>
            </a:r>
            <a:r>
              <a:rPr lang="en-US" sz="2100" dirty="0" err="1">
                <a:solidFill>
                  <a:schemeClr val="accent1"/>
                </a:solidFill>
                <a:cs typeface="Times New Roman" pitchFamily="18" charset="0"/>
              </a:rPr>
              <a:t>Ewostatewos</a:t>
            </a:r>
            <a:r>
              <a:rPr lang="en-US" sz="2100" dirty="0">
                <a:solidFill>
                  <a:schemeClr val="accent1"/>
                </a:solidFill>
                <a:cs typeface="Times New Roman" pitchFamily="18" charset="0"/>
              </a:rPr>
              <a:t> </a:t>
            </a:r>
            <a:r>
              <a:rPr lang="en-US" sz="2100" dirty="0">
                <a:solidFill>
                  <a:prstClr val="black"/>
                </a:solidFill>
                <a:cs typeface="Times New Roman" pitchFamily="18" charset="0"/>
              </a:rPr>
              <a:t>group emerged led by </a:t>
            </a:r>
            <a:r>
              <a:rPr lang="en-US" sz="2100" dirty="0" err="1">
                <a:solidFill>
                  <a:srgbClr val="C00000"/>
                </a:solidFill>
                <a:cs typeface="Times New Roman" pitchFamily="18" charset="0"/>
              </a:rPr>
              <a:t>Aqabe-Se’at</a:t>
            </a:r>
            <a:r>
              <a:rPr lang="en-US" sz="2100" dirty="0">
                <a:solidFill>
                  <a:srgbClr val="C00000"/>
                </a:solidFill>
                <a:cs typeface="Times New Roman" pitchFamily="18" charset="0"/>
              </a:rPr>
              <a:t> </a:t>
            </a:r>
            <a:r>
              <a:rPr lang="en-US" sz="2100" dirty="0" err="1">
                <a:solidFill>
                  <a:srgbClr val="C00000"/>
                </a:solidFill>
                <a:cs typeface="Times New Roman" pitchFamily="18" charset="0"/>
              </a:rPr>
              <a:t>Sereqe</a:t>
            </a:r>
            <a:r>
              <a:rPr lang="en-US" sz="2100" dirty="0">
                <a:solidFill>
                  <a:srgbClr val="C00000"/>
                </a:solidFill>
                <a:cs typeface="Times New Roman" pitchFamily="18" charset="0"/>
              </a:rPr>
              <a:t> </a:t>
            </a:r>
            <a:r>
              <a:rPr lang="en-US" sz="2100" dirty="0" err="1">
                <a:solidFill>
                  <a:srgbClr val="C00000"/>
                </a:solidFill>
                <a:cs typeface="Times New Roman" pitchFamily="18" charset="0"/>
              </a:rPr>
              <a:t>Birhan</a:t>
            </a:r>
            <a:r>
              <a:rPr lang="en-US" sz="2100" dirty="0">
                <a:solidFill>
                  <a:prstClr val="black"/>
                </a:solidFill>
                <a:cs typeface="Times New Roman" pitchFamily="18" charset="0"/>
              </a:rPr>
              <a:t> in </a:t>
            </a:r>
            <a:r>
              <a:rPr lang="en-US" sz="2100" dirty="0" err="1">
                <a:solidFill>
                  <a:prstClr val="black"/>
                </a:solidFill>
                <a:cs typeface="Times New Roman" pitchFamily="18" charset="0"/>
              </a:rPr>
              <a:t>Hayq</a:t>
            </a:r>
            <a:r>
              <a:rPr lang="en-US" sz="2100" dirty="0">
                <a:solidFill>
                  <a:prstClr val="black"/>
                </a:solidFill>
                <a:cs typeface="Times New Roman" pitchFamily="18" charset="0"/>
              </a:rPr>
              <a:t> Monastery .</a:t>
            </a:r>
          </a:p>
          <a:p>
            <a:pPr marL="342900" indent="-342900" algn="just">
              <a:spcBef>
                <a:spcPct val="20000"/>
              </a:spcBef>
              <a:buClrTx/>
              <a:buSzTx/>
              <a:defRPr/>
            </a:pPr>
            <a:r>
              <a:rPr lang="en-US" sz="2100" dirty="0">
                <a:solidFill>
                  <a:prstClr val="black"/>
                </a:solidFill>
                <a:cs typeface="Times New Roman" pitchFamily="18" charset="0"/>
              </a:rPr>
              <a:t>They were supported by the </a:t>
            </a:r>
            <a:r>
              <a:rPr lang="en-US" sz="2100" dirty="0" err="1">
                <a:solidFill>
                  <a:prstClr val="black"/>
                </a:solidFill>
                <a:cs typeface="Times New Roman" pitchFamily="18" charset="0"/>
              </a:rPr>
              <a:t>Abun</a:t>
            </a:r>
            <a:r>
              <a:rPr lang="en-US" sz="2100" dirty="0">
                <a:solidFill>
                  <a:prstClr val="black"/>
                </a:solidFill>
                <a:cs typeface="Times New Roman" pitchFamily="18" charset="0"/>
              </a:rPr>
              <a:t> and the monarch.  The monarch imprisoned some </a:t>
            </a:r>
            <a:r>
              <a:rPr lang="en-US" sz="2100" dirty="0" err="1">
                <a:solidFill>
                  <a:prstClr val="black"/>
                </a:solidFill>
                <a:cs typeface="Times New Roman" pitchFamily="18" charset="0"/>
              </a:rPr>
              <a:t>Ewostatians</a:t>
            </a:r>
            <a:r>
              <a:rPr lang="en-US" sz="2100" dirty="0">
                <a:solidFill>
                  <a:prstClr val="black"/>
                </a:solidFill>
                <a:cs typeface="Times New Roman" pitchFamily="18" charset="0"/>
              </a:rPr>
              <a:t> b/c </a:t>
            </a:r>
            <a:r>
              <a:rPr lang="en-US" sz="2100" dirty="0">
                <a:solidFill>
                  <a:schemeClr val="accent1"/>
                </a:solidFill>
                <a:cs typeface="Times New Roman" pitchFamily="18" charset="0"/>
              </a:rPr>
              <a:t>feared dispute in the church could divide his kingdom</a:t>
            </a:r>
            <a:r>
              <a:rPr lang="en-US" sz="2100" dirty="0">
                <a:solidFill>
                  <a:prstClr val="black"/>
                </a:solidFill>
                <a:cs typeface="Times New Roman" pitchFamily="18" charset="0"/>
              </a:rPr>
              <a:t>. </a:t>
            </a:r>
          </a:p>
          <a:p>
            <a:pPr marL="82550" indent="0" eaLnBrk="1" hangingPunct="1">
              <a:buFont typeface="Wingdings 2" panose="05020102010507070707" pitchFamily="18" charset="2"/>
              <a:buNone/>
              <a:defRPr/>
            </a:pPr>
            <a:endParaRPr lang="en-US" altLang="en-US" sz="24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a:extLst>
              <a:ext uri="{FF2B5EF4-FFF2-40B4-BE49-F238E27FC236}">
                <a16:creationId xmlns:a16="http://schemas.microsoft.com/office/drawing/2014/main" xmlns="" id="{4D8B7DF7-8782-40A3-91FB-7483FB0F7DC2}"/>
              </a:ext>
            </a:extLst>
          </p:cNvPr>
          <p:cNvSpPr>
            <a:spLocks noGrp="1"/>
          </p:cNvSpPr>
          <p:nvPr>
            <p:ph idx="1"/>
          </p:nvPr>
        </p:nvSpPr>
        <p:spPr>
          <a:xfrm>
            <a:off x="0" y="152400"/>
            <a:ext cx="9144000" cy="5867400"/>
          </a:xfrm>
        </p:spPr>
        <p:txBody>
          <a:bodyPr>
            <a:normAutofit fontScale="92500" lnSpcReduction="20000"/>
          </a:bodyPr>
          <a:lstStyle/>
          <a:p>
            <a:pPr marL="342900" indent="-342900" algn="just" eaLnBrk="1" fontAlgn="auto" hangingPunct="1">
              <a:spcBef>
                <a:spcPct val="20000"/>
              </a:spcBef>
              <a:spcAft>
                <a:spcPts val="0"/>
              </a:spcAft>
              <a:buClrTx/>
              <a:buSzTx/>
              <a:buFont typeface="Arial" pitchFamily="34" charset="0"/>
              <a:buChar char="•"/>
              <a:defRPr/>
            </a:pPr>
            <a:r>
              <a:rPr lang="en-US" sz="2200" dirty="0">
                <a:latin typeface="+mj-lt"/>
                <a:cs typeface="Times New Roman" pitchFamily="18" charset="0"/>
              </a:rPr>
              <a:t>The clergy removed  </a:t>
            </a:r>
            <a:r>
              <a:rPr lang="en-US" sz="2200" dirty="0" err="1">
                <a:latin typeface="+mj-lt"/>
                <a:cs typeface="Times New Roman" pitchFamily="18" charset="0"/>
              </a:rPr>
              <a:t>Ewostatians</a:t>
            </a:r>
            <a:r>
              <a:rPr lang="en-US" sz="2200" dirty="0">
                <a:latin typeface="+mj-lt"/>
                <a:cs typeface="Times New Roman" pitchFamily="18" charset="0"/>
              </a:rPr>
              <a:t> from the churches services and settled in peripheral areas.</a:t>
            </a:r>
          </a:p>
          <a:p>
            <a:pPr marL="342900" indent="-342900" algn="just" eaLnBrk="1" fontAlgn="auto" hangingPunct="1">
              <a:spcBef>
                <a:spcPct val="20000"/>
              </a:spcBef>
              <a:spcAft>
                <a:spcPts val="0"/>
              </a:spcAft>
              <a:buClrTx/>
              <a:buSzTx/>
              <a:buFont typeface="Arial" pitchFamily="34" charset="0"/>
              <a:buChar char="•"/>
              <a:defRPr/>
            </a:pPr>
            <a:r>
              <a:rPr lang="en-US" sz="2200" dirty="0" err="1">
                <a:solidFill>
                  <a:prstClr val="black"/>
                </a:solidFill>
                <a:latin typeface="+mj-lt"/>
                <a:cs typeface="Times New Roman" pitchFamily="18" charset="0"/>
              </a:rPr>
              <a:t>Ewostatians</a:t>
            </a:r>
            <a:r>
              <a:rPr lang="en-US" sz="2200" dirty="0">
                <a:solidFill>
                  <a:prstClr val="black"/>
                </a:solidFill>
                <a:latin typeface="+mj-lt"/>
                <a:cs typeface="Times New Roman" pitchFamily="18" charset="0"/>
              </a:rPr>
              <a:t> sustained their movement in monasteries like </a:t>
            </a:r>
            <a:r>
              <a:rPr lang="en-US" sz="2200" dirty="0">
                <a:solidFill>
                  <a:schemeClr val="accent1"/>
                </a:solidFill>
                <a:latin typeface="+mj-lt"/>
                <a:cs typeface="Times New Roman" pitchFamily="18" charset="0"/>
              </a:rPr>
              <a:t>Debre-</a:t>
            </a:r>
            <a:r>
              <a:rPr lang="en-US" sz="2200" dirty="0" err="1">
                <a:solidFill>
                  <a:schemeClr val="accent1"/>
                </a:solidFill>
                <a:latin typeface="+mj-lt"/>
                <a:cs typeface="Times New Roman" pitchFamily="18" charset="0"/>
              </a:rPr>
              <a:t>Bizan</a:t>
            </a:r>
            <a:r>
              <a:rPr lang="en-US" sz="2200" dirty="0">
                <a:solidFill>
                  <a:schemeClr val="accent1"/>
                </a:solidFill>
                <a:latin typeface="+mj-lt"/>
                <a:cs typeface="Times New Roman" pitchFamily="18" charset="0"/>
              </a:rPr>
              <a:t>,  and Debre-San</a:t>
            </a:r>
            <a:endParaRPr lang="en-US" sz="2200" dirty="0">
              <a:solidFill>
                <a:srgbClr val="FF0000"/>
              </a:solidFill>
              <a:latin typeface="+mj-lt"/>
              <a:ea typeface="+mj-ea"/>
              <a:cs typeface="Times New Roman" pitchFamily="18" charset="0"/>
            </a:endParaRPr>
          </a:p>
          <a:p>
            <a:pPr marL="0" indent="0" algn="just" eaLnBrk="1" fontAlgn="auto" hangingPunct="1">
              <a:spcBef>
                <a:spcPct val="20000"/>
              </a:spcBef>
              <a:spcAft>
                <a:spcPts val="0"/>
              </a:spcAft>
              <a:buClrTx/>
              <a:buSzTx/>
              <a:buNone/>
              <a:defRPr/>
            </a:pPr>
            <a:r>
              <a:rPr lang="en-US" sz="2200" dirty="0">
                <a:solidFill>
                  <a:srgbClr val="FF0000"/>
                </a:solidFill>
                <a:latin typeface="+mj-lt"/>
                <a:ea typeface="+mj-ea"/>
                <a:cs typeface="Times New Roman" pitchFamily="18" charset="0"/>
              </a:rPr>
              <a:t> 		C. </a:t>
            </a:r>
            <a:r>
              <a:rPr lang="en-US" sz="2200" dirty="0" err="1">
                <a:solidFill>
                  <a:srgbClr val="FF0000"/>
                </a:solidFill>
                <a:latin typeface="+mj-lt"/>
                <a:ea typeface="+mj-ea"/>
                <a:cs typeface="Times New Roman" pitchFamily="18" charset="0"/>
              </a:rPr>
              <a:t>Deqiqe</a:t>
            </a:r>
            <a:r>
              <a:rPr lang="en-US" sz="2200" dirty="0">
                <a:solidFill>
                  <a:srgbClr val="FF0000"/>
                </a:solidFill>
                <a:latin typeface="+mj-lt"/>
                <a:ea typeface="+mj-ea"/>
                <a:cs typeface="Times New Roman" pitchFamily="18" charset="0"/>
              </a:rPr>
              <a:t> </a:t>
            </a:r>
            <a:r>
              <a:rPr lang="en-US" sz="2200" dirty="0" err="1">
                <a:solidFill>
                  <a:srgbClr val="FF0000"/>
                </a:solidFill>
                <a:latin typeface="+mj-lt"/>
                <a:ea typeface="+mj-ea"/>
                <a:cs typeface="Times New Roman" pitchFamily="18" charset="0"/>
              </a:rPr>
              <a:t>Estifanos</a:t>
            </a:r>
            <a:r>
              <a:rPr lang="en-US" sz="2200" dirty="0">
                <a:solidFill>
                  <a:srgbClr val="FF0000"/>
                </a:solidFill>
                <a:latin typeface="+mj-lt"/>
                <a:ea typeface="+mj-ea"/>
                <a:cs typeface="Times New Roman" pitchFamily="18" charset="0"/>
              </a:rPr>
              <a:t>/ the Estifanosites</a:t>
            </a:r>
          </a:p>
          <a:p>
            <a:pPr marL="342900" indent="-342900" algn="just" eaLnBrk="1" fontAlgn="auto" hangingPunct="1">
              <a:spcBef>
                <a:spcPct val="20000"/>
              </a:spcBef>
              <a:spcAft>
                <a:spcPts val="0"/>
              </a:spcAft>
              <a:buClrTx/>
              <a:buSzTx/>
              <a:buFont typeface="Wingdings" pitchFamily="2" charset="2"/>
              <a:buChar char="ü"/>
              <a:defRPr/>
            </a:pPr>
            <a:r>
              <a:rPr lang="en-US" sz="2200" dirty="0">
                <a:latin typeface="+mj-lt"/>
                <a:cs typeface="Times New Roman" pitchFamily="18" charset="0"/>
              </a:rPr>
              <a:t>Abba </a:t>
            </a:r>
            <a:r>
              <a:rPr lang="en-US" sz="2200" dirty="0" err="1">
                <a:latin typeface="+mj-lt"/>
                <a:cs typeface="Times New Roman" pitchFamily="18" charset="0"/>
              </a:rPr>
              <a:t>Estifanos</a:t>
            </a:r>
            <a:r>
              <a:rPr lang="en-US" sz="2200" dirty="0">
                <a:latin typeface="+mj-lt"/>
                <a:cs typeface="Times New Roman" pitchFamily="18" charset="0"/>
              </a:rPr>
              <a:t>, was born in </a:t>
            </a:r>
            <a:r>
              <a:rPr lang="en-US" sz="2200" dirty="0" err="1">
                <a:latin typeface="+mj-lt"/>
                <a:cs typeface="Times New Roman" pitchFamily="18" charset="0"/>
              </a:rPr>
              <a:t>Agame</a:t>
            </a:r>
            <a:r>
              <a:rPr lang="en-US" sz="2200" dirty="0">
                <a:latin typeface="+mj-lt"/>
                <a:cs typeface="Times New Roman" pitchFamily="18" charset="0"/>
              </a:rPr>
              <a:t>.</a:t>
            </a:r>
          </a:p>
          <a:p>
            <a:pPr marL="342900" indent="-342900" algn="just" eaLnBrk="1" fontAlgn="auto" hangingPunct="1">
              <a:spcBef>
                <a:spcPct val="20000"/>
              </a:spcBef>
              <a:spcAft>
                <a:spcPts val="0"/>
              </a:spcAft>
              <a:buClrTx/>
              <a:buSzTx/>
              <a:buFont typeface="Wingdings" pitchFamily="2" charset="2"/>
              <a:buChar char="ü"/>
              <a:defRPr/>
            </a:pPr>
            <a:r>
              <a:rPr lang="en-US" sz="2200" dirty="0">
                <a:latin typeface="+mj-lt"/>
                <a:cs typeface="Times New Roman" pitchFamily="18" charset="0"/>
              </a:rPr>
              <a:t>He established a rigid monastic organization.</a:t>
            </a:r>
          </a:p>
          <a:p>
            <a:pPr marL="342900" indent="-342900" algn="just" eaLnBrk="1" fontAlgn="auto" hangingPunct="1">
              <a:spcBef>
                <a:spcPct val="20000"/>
              </a:spcBef>
              <a:spcAft>
                <a:spcPts val="0"/>
              </a:spcAft>
              <a:buClrTx/>
              <a:buSzTx/>
              <a:buFont typeface="Wingdings" pitchFamily="2" charset="2"/>
              <a:buChar char="ü"/>
              <a:defRPr/>
            </a:pPr>
            <a:r>
              <a:rPr lang="en-US" sz="2200" dirty="0">
                <a:latin typeface="+mj-lt"/>
                <a:cs typeface="Times New Roman" pitchFamily="18" charset="0"/>
              </a:rPr>
              <a:t>It emphasized on </a:t>
            </a:r>
            <a:r>
              <a:rPr lang="en-US" sz="2200" dirty="0">
                <a:solidFill>
                  <a:srgbClr val="C00000"/>
                </a:solidFill>
                <a:latin typeface="+mj-lt"/>
                <a:cs typeface="Times New Roman" pitchFamily="18" charset="0"/>
              </a:rPr>
              <a:t>poverty, absolute self-subsistence, equality and independence</a:t>
            </a:r>
            <a:r>
              <a:rPr lang="en-US" sz="2200" dirty="0">
                <a:latin typeface="+mj-lt"/>
                <a:cs typeface="Times New Roman" pitchFamily="18" charset="0"/>
              </a:rPr>
              <a:t> from secular authorities.</a:t>
            </a:r>
          </a:p>
          <a:p>
            <a:pPr marL="342900" indent="-342900" algn="just" eaLnBrk="1" fontAlgn="auto" hangingPunct="1">
              <a:spcBef>
                <a:spcPct val="20000"/>
              </a:spcBef>
              <a:spcAft>
                <a:spcPts val="0"/>
              </a:spcAft>
              <a:buClrTx/>
              <a:buSzTx/>
              <a:buFont typeface="Wingdings" pitchFamily="2" charset="2"/>
              <a:buChar char="ü"/>
              <a:defRPr/>
            </a:pPr>
            <a:r>
              <a:rPr lang="en-US" sz="2200" dirty="0" err="1">
                <a:latin typeface="+mj-lt"/>
                <a:cs typeface="Times New Roman" pitchFamily="18" charset="0"/>
              </a:rPr>
              <a:t>Estifanos</a:t>
            </a:r>
            <a:r>
              <a:rPr lang="en-US" sz="2200" dirty="0">
                <a:latin typeface="+mj-lt"/>
                <a:cs typeface="Times New Roman" pitchFamily="18" charset="0"/>
              </a:rPr>
              <a:t> was initially able to convince </a:t>
            </a:r>
            <a:r>
              <a:rPr lang="en-US" sz="2200" dirty="0" err="1">
                <a:solidFill>
                  <a:srgbClr val="C00000"/>
                </a:solidFill>
                <a:latin typeface="+mj-lt"/>
                <a:cs typeface="Times New Roman" pitchFamily="18" charset="0"/>
              </a:rPr>
              <a:t>atse</a:t>
            </a:r>
            <a:r>
              <a:rPr lang="en-US" sz="2200" dirty="0">
                <a:solidFill>
                  <a:srgbClr val="C00000"/>
                </a:solidFill>
                <a:latin typeface="+mj-lt"/>
                <a:cs typeface="Times New Roman" pitchFamily="18" charset="0"/>
              </a:rPr>
              <a:t> </a:t>
            </a:r>
            <a:r>
              <a:rPr lang="en-US" sz="2200" dirty="0" err="1">
                <a:solidFill>
                  <a:srgbClr val="C00000"/>
                </a:solidFill>
                <a:latin typeface="+mj-lt"/>
                <a:cs typeface="Times New Roman" pitchFamily="18" charset="0"/>
              </a:rPr>
              <a:t>Takla</a:t>
            </a:r>
            <a:r>
              <a:rPr lang="en-US" sz="2200" dirty="0">
                <a:solidFill>
                  <a:srgbClr val="C00000"/>
                </a:solidFill>
                <a:latin typeface="+mj-lt"/>
                <a:cs typeface="Times New Roman" pitchFamily="18" charset="0"/>
              </a:rPr>
              <a:t> Maryam</a:t>
            </a:r>
            <a:r>
              <a:rPr lang="en-US" sz="2200" dirty="0">
                <a:latin typeface="+mj-lt"/>
                <a:cs typeface="Times New Roman" pitchFamily="18" charset="0"/>
              </a:rPr>
              <a:t>(r. 1430-33) as he posed no threat to royal power and unity of the church.</a:t>
            </a:r>
          </a:p>
          <a:p>
            <a:pPr marL="342900" indent="-342900" algn="just" eaLnBrk="1" fontAlgn="auto" hangingPunct="1">
              <a:spcBef>
                <a:spcPct val="20000"/>
              </a:spcBef>
              <a:spcAft>
                <a:spcPts val="0"/>
              </a:spcAft>
              <a:buClrTx/>
              <a:buSzTx/>
              <a:buFont typeface="Wingdings" pitchFamily="2" charset="2"/>
              <a:buChar char="ü"/>
              <a:defRPr/>
            </a:pPr>
            <a:r>
              <a:rPr lang="en-US" sz="2200" dirty="0">
                <a:latin typeface="+mj-lt"/>
                <a:cs typeface="Times New Roman" pitchFamily="18" charset="0"/>
              </a:rPr>
              <a:t>He collided with </a:t>
            </a:r>
            <a:r>
              <a:rPr lang="en-US" sz="2200" dirty="0">
                <a:solidFill>
                  <a:srgbClr val="C00000"/>
                </a:solidFill>
                <a:latin typeface="+mj-lt"/>
                <a:cs typeface="Times New Roman" pitchFamily="18" charset="0"/>
              </a:rPr>
              <a:t>Zara-</a:t>
            </a:r>
            <a:r>
              <a:rPr lang="en-US" sz="2200" dirty="0" err="1">
                <a:solidFill>
                  <a:srgbClr val="C00000"/>
                </a:solidFill>
                <a:latin typeface="+mj-lt"/>
                <a:cs typeface="Times New Roman" pitchFamily="18" charset="0"/>
              </a:rPr>
              <a:t>Yaqob</a:t>
            </a:r>
            <a:r>
              <a:rPr lang="en-US" sz="2200" dirty="0">
                <a:solidFill>
                  <a:srgbClr val="C00000"/>
                </a:solidFill>
                <a:latin typeface="+mj-lt"/>
                <a:cs typeface="Times New Roman" pitchFamily="18" charset="0"/>
              </a:rPr>
              <a:t> </a:t>
            </a:r>
            <a:r>
              <a:rPr lang="en-US" sz="2200" dirty="0">
                <a:solidFill>
                  <a:prstClr val="black"/>
                </a:solidFill>
                <a:latin typeface="+mj-lt"/>
                <a:cs typeface="Times New Roman" pitchFamily="18" charset="0"/>
              </a:rPr>
              <a:t>due to his </a:t>
            </a:r>
            <a:r>
              <a:rPr lang="en-US" sz="2200" dirty="0">
                <a:solidFill>
                  <a:srgbClr val="00B0F0"/>
                </a:solidFill>
                <a:latin typeface="+mj-lt"/>
                <a:cs typeface="Times New Roman" pitchFamily="18" charset="0"/>
              </a:rPr>
              <a:t>disapproval of religious initiatives of Emperor, rejected royal supremacy and authority in </a:t>
            </a:r>
            <a:r>
              <a:rPr lang="en-US" sz="2200" dirty="0" err="1">
                <a:solidFill>
                  <a:srgbClr val="00B0F0"/>
                </a:solidFill>
                <a:latin typeface="+mj-lt"/>
                <a:cs typeface="Times New Roman" pitchFamily="18" charset="0"/>
              </a:rPr>
              <a:t>spritual</a:t>
            </a:r>
            <a:r>
              <a:rPr lang="en-US" sz="2200" dirty="0">
                <a:solidFill>
                  <a:srgbClr val="00B0F0"/>
                </a:solidFill>
                <a:latin typeface="+mj-lt"/>
                <a:cs typeface="Times New Roman" pitchFamily="18" charset="0"/>
              </a:rPr>
              <a:t> matters and refused to participate in court judiciary</a:t>
            </a:r>
            <a:r>
              <a:rPr lang="en-US" sz="2200" dirty="0">
                <a:solidFill>
                  <a:prstClr val="black"/>
                </a:solidFill>
                <a:latin typeface="+mj-lt"/>
                <a:cs typeface="Times New Roman" pitchFamily="18" charset="0"/>
              </a:rPr>
              <a:t>.</a:t>
            </a:r>
            <a:endParaRPr lang="en-US" sz="2200" dirty="0">
              <a:latin typeface="+mj-lt"/>
              <a:cs typeface="Times New Roman" pitchFamily="18" charset="0"/>
            </a:endParaRPr>
          </a:p>
          <a:p>
            <a:pPr marL="342900" indent="-342900" algn="just" eaLnBrk="1" fontAlgn="auto" hangingPunct="1">
              <a:spcBef>
                <a:spcPct val="20000"/>
              </a:spcBef>
              <a:spcAft>
                <a:spcPts val="0"/>
              </a:spcAft>
              <a:buClrTx/>
              <a:buSzTx/>
              <a:buFont typeface="Wingdings" pitchFamily="2" charset="2"/>
              <a:buChar char="ü"/>
              <a:defRPr/>
            </a:pPr>
            <a:r>
              <a:rPr lang="en-US" sz="2200" dirty="0">
                <a:latin typeface="+mj-lt"/>
                <a:cs typeface="Times New Roman" pitchFamily="18" charset="0"/>
              </a:rPr>
              <a:t>Zara-</a:t>
            </a:r>
            <a:r>
              <a:rPr lang="en-US" sz="2200" dirty="0" err="1">
                <a:latin typeface="+mj-lt"/>
                <a:cs typeface="Times New Roman" pitchFamily="18" charset="0"/>
              </a:rPr>
              <a:t>Yaqob</a:t>
            </a:r>
            <a:r>
              <a:rPr lang="en-US" sz="2200" dirty="0">
                <a:latin typeface="+mj-lt"/>
                <a:cs typeface="Times New Roman" pitchFamily="18" charset="0"/>
              </a:rPr>
              <a:t> took  harsh measures against the Estifanosites allegedly for their opposition of the </a:t>
            </a:r>
            <a:r>
              <a:rPr lang="en-US" sz="2200" dirty="0">
                <a:solidFill>
                  <a:srgbClr val="FF0000"/>
                </a:solidFill>
                <a:latin typeface="+mj-lt"/>
                <a:cs typeface="Times New Roman" pitchFamily="18" charset="0"/>
              </a:rPr>
              <a:t>veneration of St. Mary.</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a:extLst>
              <a:ext uri="{FF2B5EF4-FFF2-40B4-BE49-F238E27FC236}">
                <a16:creationId xmlns:a16="http://schemas.microsoft.com/office/drawing/2014/main" xmlns="" id="{B85C3588-F87B-4FEA-8F19-45450B773B84}"/>
              </a:ext>
            </a:extLst>
          </p:cNvPr>
          <p:cNvSpPr>
            <a:spLocks noGrp="1"/>
          </p:cNvSpPr>
          <p:nvPr>
            <p:ph idx="1"/>
          </p:nvPr>
        </p:nvSpPr>
        <p:spPr>
          <a:xfrm>
            <a:off x="152400" y="76200"/>
            <a:ext cx="8991600" cy="5943600"/>
          </a:xfrm>
        </p:spPr>
        <p:txBody>
          <a:bodyPr>
            <a:normAutofit fontScale="92500" lnSpcReduction="10000"/>
          </a:bodyPr>
          <a:lstStyle/>
          <a:p>
            <a:pPr marL="342900" indent="-342900" algn="just" eaLnBrk="1" fontAlgn="auto" hangingPunct="1">
              <a:spcBef>
                <a:spcPct val="20000"/>
              </a:spcBef>
              <a:spcAft>
                <a:spcPts val="0"/>
              </a:spcAft>
              <a:buClrTx/>
              <a:buSzTx/>
              <a:buFont typeface="Wingdings" pitchFamily="2" charset="2"/>
              <a:buChar char="ü"/>
              <a:defRPr/>
            </a:pPr>
            <a:r>
              <a:rPr lang="en-US" sz="2200" dirty="0" err="1">
                <a:solidFill>
                  <a:schemeClr val="tx2"/>
                </a:solidFill>
                <a:latin typeface="+mj-lt"/>
                <a:cs typeface="Times New Roman" pitchFamily="18" charset="0"/>
              </a:rPr>
              <a:t>Naod</a:t>
            </a:r>
            <a:r>
              <a:rPr lang="en-US" sz="2200" dirty="0">
                <a:solidFill>
                  <a:prstClr val="black"/>
                </a:solidFill>
                <a:latin typeface="+mj-lt"/>
                <a:cs typeface="Times New Roman" pitchFamily="18" charset="0"/>
              </a:rPr>
              <a:t> favorably inclined to the Estifanosites. </a:t>
            </a:r>
          </a:p>
          <a:p>
            <a:pPr marL="342900" indent="-342900" algn="just" eaLnBrk="1" fontAlgn="auto" hangingPunct="1">
              <a:spcBef>
                <a:spcPct val="20000"/>
              </a:spcBef>
              <a:spcAft>
                <a:spcPts val="0"/>
              </a:spcAft>
              <a:buClrTx/>
              <a:buSzTx/>
              <a:buFont typeface="Wingdings" pitchFamily="2" charset="2"/>
              <a:buChar char="ü"/>
              <a:defRPr/>
            </a:pPr>
            <a:r>
              <a:rPr lang="en-US" sz="2200" dirty="0">
                <a:solidFill>
                  <a:prstClr val="black"/>
                </a:solidFill>
                <a:latin typeface="+mj-lt"/>
                <a:cs typeface="Times New Roman" pitchFamily="18" charset="0"/>
              </a:rPr>
              <a:t>The Estifanosites  softened their position, reintegrated into EOC by </a:t>
            </a:r>
            <a:r>
              <a:rPr lang="en-US" sz="2200" dirty="0">
                <a:solidFill>
                  <a:schemeClr val="tx2"/>
                </a:solidFill>
                <a:latin typeface="+mj-lt"/>
                <a:cs typeface="Times New Roman" pitchFamily="18" charset="0"/>
              </a:rPr>
              <a:t>lifting excommunication during bishop </a:t>
            </a:r>
            <a:r>
              <a:rPr lang="en-US" sz="2200" dirty="0" err="1">
                <a:solidFill>
                  <a:schemeClr val="tx2"/>
                </a:solidFill>
                <a:latin typeface="+mj-lt"/>
                <a:cs typeface="Times New Roman" pitchFamily="18" charset="0"/>
              </a:rPr>
              <a:t>Yeshaq</a:t>
            </a:r>
            <a:r>
              <a:rPr lang="en-US" sz="2200" dirty="0">
                <a:solidFill>
                  <a:prstClr val="black"/>
                </a:solidFill>
                <a:latin typeface="+mj-lt"/>
                <a:cs typeface="Times New Roman" pitchFamily="18" charset="0"/>
              </a:rPr>
              <a:t>.</a:t>
            </a:r>
          </a:p>
          <a:p>
            <a:pPr marL="82550" indent="0" algn="just" eaLnBrk="1" hangingPunct="1">
              <a:buClr>
                <a:srgbClr val="4F81BD"/>
              </a:buClr>
              <a:buFont typeface="Wingdings 2" panose="05020102010507070707" pitchFamily="18" charset="2"/>
              <a:buNone/>
              <a:defRPr/>
            </a:pPr>
            <a:r>
              <a:rPr lang="en-US" sz="2200" dirty="0">
                <a:solidFill>
                  <a:srgbClr val="FF0000"/>
                </a:solidFill>
                <a:latin typeface="+mj-lt"/>
                <a:ea typeface="+mj-ea"/>
                <a:cs typeface="Times New Roman" pitchFamily="18" charset="0"/>
              </a:rPr>
              <a:t>      </a:t>
            </a:r>
            <a:r>
              <a:rPr lang="en-US" dirty="0">
                <a:solidFill>
                  <a:srgbClr val="FF0000"/>
                </a:solidFill>
                <a:latin typeface="+mj-lt"/>
                <a:ea typeface="+mj-ea"/>
                <a:cs typeface="Times New Roman" pitchFamily="18" charset="0"/>
              </a:rPr>
              <a:t>D. The Religious Reforms of Zara </a:t>
            </a:r>
            <a:r>
              <a:rPr lang="en-US" dirty="0" err="1">
                <a:solidFill>
                  <a:srgbClr val="FF0000"/>
                </a:solidFill>
                <a:latin typeface="+mj-lt"/>
                <a:ea typeface="+mj-ea"/>
                <a:cs typeface="Times New Roman" pitchFamily="18" charset="0"/>
              </a:rPr>
              <a:t>Ya’iqob</a:t>
            </a:r>
            <a:endParaRPr lang="en-US" dirty="0">
              <a:solidFill>
                <a:srgbClr val="0070C0"/>
              </a:solidFill>
              <a:latin typeface="+mj-lt"/>
              <a:cs typeface="Times New Roman" pitchFamily="18" charset="0"/>
            </a:endParaRPr>
          </a:p>
          <a:p>
            <a:pPr marL="342900" indent="-342900" algn="just" eaLnBrk="1" fontAlgn="auto" hangingPunct="1">
              <a:spcBef>
                <a:spcPct val="20000"/>
              </a:spcBef>
              <a:spcAft>
                <a:spcPts val="0"/>
              </a:spcAft>
              <a:buClrTx/>
              <a:buSzTx/>
              <a:buFont typeface="Wingdings" pitchFamily="2" charset="2"/>
              <a:buChar char="ü"/>
              <a:defRPr/>
            </a:pPr>
            <a:r>
              <a:rPr lang="en-US" sz="2200" dirty="0">
                <a:solidFill>
                  <a:srgbClr val="0070C0"/>
                </a:solidFill>
                <a:latin typeface="+mj-lt"/>
                <a:cs typeface="Times New Roman" pitchFamily="18" charset="0"/>
              </a:rPr>
              <a:t>Emperor Zara-</a:t>
            </a:r>
            <a:r>
              <a:rPr lang="en-US" sz="2200" dirty="0" err="1">
                <a:solidFill>
                  <a:srgbClr val="0070C0"/>
                </a:solidFill>
                <a:latin typeface="+mj-lt"/>
                <a:cs typeface="Times New Roman" pitchFamily="18" charset="0"/>
              </a:rPr>
              <a:t>Yaqob</a:t>
            </a:r>
            <a:r>
              <a:rPr lang="en-US" sz="2200" dirty="0">
                <a:solidFill>
                  <a:srgbClr val="0070C0"/>
                </a:solidFill>
                <a:latin typeface="+mj-lt"/>
                <a:cs typeface="Times New Roman" pitchFamily="18" charset="0"/>
              </a:rPr>
              <a:t> </a:t>
            </a:r>
            <a:r>
              <a:rPr lang="en-US" sz="2200" dirty="0">
                <a:solidFill>
                  <a:prstClr val="black"/>
                </a:solidFill>
                <a:latin typeface="+mj-lt"/>
                <a:cs typeface="Times New Roman" pitchFamily="18" charset="0"/>
              </a:rPr>
              <a:t>(r.1434-68) took </a:t>
            </a:r>
            <a:r>
              <a:rPr lang="en-US" sz="2200" dirty="0">
                <a:solidFill>
                  <a:srgbClr val="00B050"/>
                </a:solidFill>
                <a:latin typeface="+mj-lt"/>
                <a:cs typeface="Times New Roman" pitchFamily="18" charset="0"/>
              </a:rPr>
              <a:t>several measures </a:t>
            </a:r>
            <a:r>
              <a:rPr lang="en-US" sz="2200" dirty="0">
                <a:solidFill>
                  <a:srgbClr val="FF0000"/>
                </a:solidFill>
                <a:latin typeface="+mj-lt"/>
                <a:cs typeface="Times New Roman" pitchFamily="18" charset="0"/>
              </a:rPr>
              <a:t>to stabilize </a:t>
            </a:r>
            <a:r>
              <a:rPr lang="en-US" sz="2200" dirty="0">
                <a:solidFill>
                  <a:prstClr val="black"/>
                </a:solidFill>
                <a:latin typeface="+mj-lt"/>
                <a:cs typeface="Times New Roman" pitchFamily="18" charset="0"/>
              </a:rPr>
              <a:t>and </a:t>
            </a:r>
            <a:r>
              <a:rPr lang="en-US" sz="2200" dirty="0">
                <a:solidFill>
                  <a:srgbClr val="7030A0"/>
                </a:solidFill>
                <a:latin typeface="+mj-lt"/>
                <a:cs typeface="Times New Roman" pitchFamily="18" charset="0"/>
              </a:rPr>
              <a:t>consolidate</a:t>
            </a:r>
            <a:r>
              <a:rPr lang="en-US" sz="2200" dirty="0">
                <a:solidFill>
                  <a:prstClr val="black"/>
                </a:solidFill>
                <a:latin typeface="+mj-lt"/>
                <a:cs typeface="Times New Roman" pitchFamily="18" charset="0"/>
              </a:rPr>
              <a:t> the Orthodox Church. </a:t>
            </a:r>
          </a:p>
          <a:p>
            <a:pPr marL="342900" indent="-342900" algn="just" eaLnBrk="1" fontAlgn="auto" hangingPunct="1">
              <a:spcBef>
                <a:spcPct val="20000"/>
              </a:spcBef>
              <a:spcAft>
                <a:spcPts val="0"/>
              </a:spcAft>
              <a:buClrTx/>
              <a:buSzTx/>
              <a:buFont typeface="Wingdings" pitchFamily="2" charset="2"/>
              <a:buChar char="ü"/>
              <a:defRPr/>
            </a:pPr>
            <a:r>
              <a:rPr lang="en-US" sz="2200" dirty="0">
                <a:latin typeface="+mj-lt"/>
                <a:ea typeface="Calibri"/>
              </a:rPr>
              <a:t>The </a:t>
            </a:r>
            <a:r>
              <a:rPr lang="en-US" sz="2200" dirty="0">
                <a:solidFill>
                  <a:srgbClr val="C00000"/>
                </a:solidFill>
                <a:latin typeface="+mj-lt"/>
                <a:ea typeface="Calibri"/>
              </a:rPr>
              <a:t>assimilation of his pagan subjects </a:t>
            </a:r>
            <a:r>
              <a:rPr lang="en-US" sz="2200" dirty="0">
                <a:latin typeface="+mj-lt"/>
                <a:ea typeface="Calibri"/>
              </a:rPr>
              <a:t>into the Christian community, and the </a:t>
            </a:r>
            <a:r>
              <a:rPr lang="en-US" sz="2200" dirty="0">
                <a:solidFill>
                  <a:srgbClr val="C00000"/>
                </a:solidFill>
                <a:latin typeface="+mj-lt"/>
                <a:ea typeface="Calibri"/>
              </a:rPr>
              <a:t>creation of a religiously homogenous society </a:t>
            </a:r>
            <a:r>
              <a:rPr lang="en-US" sz="2200" dirty="0">
                <a:latin typeface="+mj-lt"/>
                <a:ea typeface="Calibri"/>
              </a:rPr>
              <a:t>was Zara </a:t>
            </a:r>
            <a:r>
              <a:rPr lang="en-US" sz="2200" dirty="0" err="1">
                <a:latin typeface="+mj-lt"/>
                <a:ea typeface="Calibri"/>
              </a:rPr>
              <a:t>Ya’iqob’s</a:t>
            </a:r>
            <a:r>
              <a:rPr lang="en-US" sz="2200" dirty="0">
                <a:latin typeface="+mj-lt"/>
                <a:ea typeface="Calibri"/>
              </a:rPr>
              <a:t> highest ideal.</a:t>
            </a:r>
            <a:endParaRPr lang="en-US" sz="2200" dirty="0">
              <a:solidFill>
                <a:prstClr val="black"/>
              </a:solidFill>
              <a:latin typeface="+mj-lt"/>
              <a:cs typeface="Times New Roman" pitchFamily="18" charset="0"/>
            </a:endParaRPr>
          </a:p>
          <a:p>
            <a:pPr marL="342900" indent="-342900" algn="just" eaLnBrk="1" fontAlgn="auto" hangingPunct="1">
              <a:spcBef>
                <a:spcPct val="20000"/>
              </a:spcBef>
              <a:spcAft>
                <a:spcPts val="0"/>
              </a:spcAft>
              <a:buClrTx/>
              <a:buSzTx/>
              <a:buFont typeface="Wingdings" pitchFamily="2" charset="2"/>
              <a:buChar char="ü"/>
              <a:defRPr/>
            </a:pPr>
            <a:r>
              <a:rPr lang="en-US" sz="2200" dirty="0">
                <a:solidFill>
                  <a:srgbClr val="FF0000"/>
                </a:solidFill>
                <a:latin typeface="+mj-lt"/>
                <a:cs typeface="Times New Roman" pitchFamily="18" charset="0"/>
              </a:rPr>
              <a:t>Some of his reforms were:</a:t>
            </a:r>
          </a:p>
          <a:p>
            <a:pPr marL="342900" indent="-342900" algn="just" eaLnBrk="1" fontAlgn="auto" hangingPunct="1">
              <a:spcBef>
                <a:spcPct val="20000"/>
              </a:spcBef>
              <a:spcAft>
                <a:spcPts val="0"/>
              </a:spcAft>
              <a:buClrTx/>
              <a:buSzTx/>
              <a:buFont typeface="Arial" pitchFamily="34" charset="0"/>
              <a:buChar char="•"/>
              <a:defRPr/>
            </a:pPr>
            <a:r>
              <a:rPr lang="en-US" sz="2200" dirty="0">
                <a:solidFill>
                  <a:prstClr val="black"/>
                </a:solidFill>
                <a:latin typeface="+mj-lt"/>
                <a:cs typeface="Times New Roman" pitchFamily="18" charset="0"/>
              </a:rPr>
              <a:t>He settled </a:t>
            </a:r>
            <a:r>
              <a:rPr lang="en-US" sz="2200" dirty="0">
                <a:solidFill>
                  <a:srgbClr val="00B050"/>
                </a:solidFill>
                <a:latin typeface="+mj-lt"/>
                <a:cs typeface="Times New Roman" pitchFamily="18" charset="0"/>
              </a:rPr>
              <a:t>the conflict</a:t>
            </a:r>
            <a:r>
              <a:rPr lang="en-US" sz="2200" dirty="0">
                <a:solidFill>
                  <a:prstClr val="black"/>
                </a:solidFill>
                <a:latin typeface="+mj-lt"/>
                <a:cs typeface="Times New Roman" pitchFamily="18" charset="0"/>
              </a:rPr>
              <a:t> among </a:t>
            </a:r>
            <a:r>
              <a:rPr lang="en-US" sz="2200" dirty="0">
                <a:solidFill>
                  <a:srgbClr val="FF0000"/>
                </a:solidFill>
                <a:latin typeface="+mj-lt"/>
                <a:cs typeface="Times New Roman" pitchFamily="18" charset="0"/>
              </a:rPr>
              <a:t>the Ethiopian clergy </a:t>
            </a:r>
            <a:r>
              <a:rPr lang="en-US" sz="2200" dirty="0">
                <a:solidFill>
                  <a:prstClr val="black"/>
                </a:solidFill>
                <a:latin typeface="+mj-lt"/>
                <a:cs typeface="Times New Roman" pitchFamily="18" charset="0"/>
              </a:rPr>
              <a:t>towards the creation of a suitable </a:t>
            </a:r>
            <a:r>
              <a:rPr lang="en-US" sz="2200" dirty="0">
                <a:solidFill>
                  <a:srgbClr val="7030A0"/>
                </a:solidFill>
                <a:latin typeface="+mj-lt"/>
                <a:cs typeface="Times New Roman" pitchFamily="18" charset="0"/>
              </a:rPr>
              <a:t>church-state union.</a:t>
            </a:r>
          </a:p>
          <a:p>
            <a:pPr marL="342900" indent="-342900" algn="just" eaLnBrk="1" fontAlgn="auto" hangingPunct="1">
              <a:spcBef>
                <a:spcPct val="20000"/>
              </a:spcBef>
              <a:spcAft>
                <a:spcPts val="0"/>
              </a:spcAft>
              <a:buClrTx/>
              <a:buSzTx/>
              <a:buFont typeface="Arial" pitchFamily="34" charset="0"/>
              <a:buChar char="•"/>
              <a:defRPr/>
            </a:pPr>
            <a:r>
              <a:rPr lang="en-US" sz="2200" dirty="0">
                <a:solidFill>
                  <a:prstClr val="black"/>
                </a:solidFill>
                <a:latin typeface="+mj-lt"/>
                <a:cs typeface="Times New Roman" pitchFamily="18" charset="0"/>
              </a:rPr>
              <a:t>He made </a:t>
            </a:r>
            <a:r>
              <a:rPr lang="en-US" sz="2200" dirty="0">
                <a:solidFill>
                  <a:srgbClr val="FF0000"/>
                </a:solidFill>
                <a:latin typeface="+mj-lt"/>
                <a:cs typeface="Times New Roman" pitchFamily="18" charset="0"/>
              </a:rPr>
              <a:t>peace with</a:t>
            </a:r>
            <a:r>
              <a:rPr lang="en-US" sz="2200" dirty="0">
                <a:solidFill>
                  <a:prstClr val="black"/>
                </a:solidFill>
                <a:latin typeface="+mj-lt"/>
                <a:cs typeface="Times New Roman" pitchFamily="18" charset="0"/>
              </a:rPr>
              <a:t> the </a:t>
            </a:r>
            <a:r>
              <a:rPr lang="en-US" sz="2200" dirty="0">
                <a:solidFill>
                  <a:srgbClr val="FF0000"/>
                </a:solidFill>
                <a:latin typeface="+mj-lt"/>
                <a:cs typeface="Times New Roman" pitchFamily="18" charset="0"/>
              </a:rPr>
              <a:t>House of </a:t>
            </a:r>
            <a:r>
              <a:rPr lang="en-US" sz="2200" dirty="0" err="1">
                <a:solidFill>
                  <a:srgbClr val="FF0000"/>
                </a:solidFill>
                <a:latin typeface="+mj-lt"/>
                <a:cs typeface="Times New Roman" pitchFamily="18" charset="0"/>
              </a:rPr>
              <a:t>Ewostatewos</a:t>
            </a:r>
            <a:r>
              <a:rPr lang="en-US" sz="2200" dirty="0">
                <a:solidFill>
                  <a:srgbClr val="FF0000"/>
                </a:solidFill>
                <a:latin typeface="+mj-lt"/>
                <a:cs typeface="Times New Roman" pitchFamily="18" charset="0"/>
              </a:rPr>
              <a:t> </a:t>
            </a:r>
            <a:r>
              <a:rPr lang="en-US" sz="2200" dirty="0">
                <a:solidFill>
                  <a:prstClr val="black"/>
                </a:solidFill>
                <a:latin typeface="+mj-lt"/>
                <a:cs typeface="Times New Roman" pitchFamily="18" charset="0"/>
              </a:rPr>
              <a:t>by </a:t>
            </a:r>
            <a:r>
              <a:rPr lang="en-US" sz="2200" dirty="0">
                <a:solidFill>
                  <a:srgbClr val="0070C0"/>
                </a:solidFill>
                <a:latin typeface="+mj-lt"/>
                <a:cs typeface="Times New Roman" pitchFamily="18" charset="0"/>
              </a:rPr>
              <a:t>reviving Sabbath </a:t>
            </a:r>
            <a:r>
              <a:rPr lang="en-US" sz="2200" dirty="0">
                <a:solidFill>
                  <a:prstClr val="black"/>
                </a:solidFill>
                <a:latin typeface="+mj-lt"/>
                <a:cs typeface="Times New Roman" pitchFamily="18" charset="0"/>
              </a:rPr>
              <a:t>in the Ethiopian church,</a:t>
            </a:r>
          </a:p>
          <a:p>
            <a:pPr marL="342900" indent="-342900" algn="just" eaLnBrk="1" fontAlgn="auto" hangingPunct="1">
              <a:spcBef>
                <a:spcPct val="20000"/>
              </a:spcBef>
              <a:spcAft>
                <a:spcPts val="0"/>
              </a:spcAft>
              <a:buClrTx/>
              <a:buSzTx/>
              <a:buFont typeface="Arial" pitchFamily="34" charset="0"/>
              <a:buChar char="•"/>
              <a:defRPr/>
            </a:pPr>
            <a:r>
              <a:rPr lang="en-US" sz="2200" dirty="0" err="1">
                <a:solidFill>
                  <a:srgbClr val="00B050"/>
                </a:solidFill>
                <a:latin typeface="+mj-lt"/>
                <a:cs typeface="Times New Roman" pitchFamily="18" charset="0"/>
              </a:rPr>
              <a:t>Ewostatians</a:t>
            </a:r>
            <a:r>
              <a:rPr lang="en-US" sz="2200" dirty="0">
                <a:solidFill>
                  <a:prstClr val="black"/>
                </a:solidFill>
                <a:latin typeface="+mj-lt"/>
                <a:cs typeface="Times New Roman" pitchFamily="18" charset="0"/>
              </a:rPr>
              <a:t> agreed </a:t>
            </a:r>
            <a:r>
              <a:rPr lang="en-US" sz="2200" dirty="0">
                <a:solidFill>
                  <a:srgbClr val="7030A0"/>
                </a:solidFill>
                <a:latin typeface="+mj-lt"/>
                <a:cs typeface="Times New Roman" pitchFamily="18" charset="0"/>
              </a:rPr>
              <a:t>to receive Holy orders </a:t>
            </a:r>
            <a:r>
              <a:rPr lang="en-US" sz="2200" dirty="0">
                <a:solidFill>
                  <a:prstClr val="black"/>
                </a:solidFill>
                <a:latin typeface="+mj-lt"/>
                <a:cs typeface="Times New Roman" pitchFamily="18" charset="0"/>
              </a:rPr>
              <a:t>from the </a:t>
            </a:r>
            <a:r>
              <a:rPr lang="en-US" sz="2200" dirty="0">
                <a:solidFill>
                  <a:srgbClr val="FF0000"/>
                </a:solidFill>
                <a:latin typeface="+mj-lt"/>
                <a:cs typeface="Times New Roman" pitchFamily="18" charset="0"/>
              </a:rPr>
              <a:t>Ethiopian prelates.</a:t>
            </a:r>
          </a:p>
          <a:p>
            <a:pPr marL="342900" indent="-342900" algn="just" eaLnBrk="1" fontAlgn="auto" hangingPunct="1">
              <a:spcBef>
                <a:spcPct val="20000"/>
              </a:spcBef>
              <a:spcAft>
                <a:spcPts val="0"/>
              </a:spcAft>
              <a:buClrTx/>
              <a:buSzTx/>
              <a:buFont typeface="Arial" pitchFamily="34" charset="0"/>
              <a:buChar char="•"/>
              <a:defRPr/>
            </a:pPr>
            <a:r>
              <a:rPr lang="en-US" sz="2200" dirty="0">
                <a:solidFill>
                  <a:prstClr val="black"/>
                </a:solidFill>
                <a:latin typeface="+mj-lt"/>
                <a:cs typeface="Times New Roman" pitchFamily="18" charset="0"/>
              </a:rPr>
              <a:t>Further, </a:t>
            </a:r>
            <a:r>
              <a:rPr lang="en-US" sz="2200" dirty="0">
                <a:solidFill>
                  <a:srgbClr val="0070C0"/>
                </a:solidFill>
                <a:latin typeface="+mj-lt"/>
                <a:cs typeface="Times New Roman" pitchFamily="18" charset="0"/>
              </a:rPr>
              <a:t>he urged the clergy</a:t>
            </a:r>
            <a:r>
              <a:rPr lang="en-US" sz="2200" dirty="0">
                <a:solidFill>
                  <a:prstClr val="black"/>
                </a:solidFill>
                <a:latin typeface="+mj-lt"/>
                <a:cs typeface="Times New Roman" pitchFamily="18" charset="0"/>
              </a:rPr>
              <a:t> </a:t>
            </a:r>
            <a:r>
              <a:rPr lang="en-US" sz="2200" dirty="0">
                <a:solidFill>
                  <a:srgbClr val="00B050"/>
                </a:solidFill>
                <a:latin typeface="+mj-lt"/>
                <a:cs typeface="Times New Roman" pitchFamily="18" charset="0"/>
              </a:rPr>
              <a:t>to preach Christianity </a:t>
            </a:r>
            <a:r>
              <a:rPr lang="en-US" sz="2200" dirty="0">
                <a:solidFill>
                  <a:prstClr val="black"/>
                </a:solidFill>
                <a:latin typeface="+mj-lt"/>
                <a:cs typeface="Times New Roman" pitchFamily="18" charset="0"/>
              </a:rPr>
              <a:t>in </a:t>
            </a:r>
            <a:r>
              <a:rPr lang="en-US" sz="2200" dirty="0">
                <a:solidFill>
                  <a:srgbClr val="7030A0"/>
                </a:solidFill>
                <a:latin typeface="+mj-lt"/>
                <a:cs typeface="Times New Roman" pitchFamily="18" charset="0"/>
              </a:rPr>
              <a:t>remote areas.</a:t>
            </a:r>
          </a:p>
          <a:p>
            <a:pPr marL="342900" indent="-342900" algn="just" eaLnBrk="1" fontAlgn="auto" hangingPunct="1">
              <a:spcBef>
                <a:spcPct val="20000"/>
              </a:spcBef>
              <a:spcAft>
                <a:spcPts val="0"/>
              </a:spcAft>
              <a:buClrTx/>
              <a:buSzTx/>
              <a:buFont typeface="Arial" pitchFamily="34" charset="0"/>
              <a:buChar char="•"/>
              <a:defRPr/>
            </a:pPr>
            <a:endParaRPr lang="en-US" sz="2200" dirty="0">
              <a:solidFill>
                <a:srgbClr val="7030A0"/>
              </a:solidFill>
              <a:latin typeface="+mj-lt"/>
              <a:cs typeface="Times New Roman" pitchFamily="18" charset="0"/>
            </a:endParaRPr>
          </a:p>
          <a:p>
            <a:pPr marL="0" indent="0" eaLnBrk="1" fontAlgn="auto" hangingPunct="1">
              <a:spcBef>
                <a:spcPct val="20000"/>
              </a:spcBef>
              <a:spcAft>
                <a:spcPts val="0"/>
              </a:spcAft>
              <a:buClrTx/>
              <a:buSzTx/>
              <a:buFont typeface="Wingdings 2" panose="05020102010507070707" pitchFamily="18" charset="2"/>
              <a:buNone/>
              <a:defRPr/>
            </a:pPr>
            <a:endParaRPr lang="en-US" sz="2200" dirty="0">
              <a:solidFill>
                <a:srgbClr val="FF0000"/>
              </a:solidFill>
              <a:latin typeface="+mj-lt"/>
              <a:cs typeface="Times New Roman" pitchFamily="18" charset="0"/>
            </a:endParaRPr>
          </a:p>
          <a:p>
            <a:pPr eaLnBrk="1" hangingPunct="1">
              <a:buClr>
                <a:srgbClr val="4F81BD"/>
              </a:buClr>
              <a:buFont typeface="Wingdings 2" panose="05020102010507070707" pitchFamily="18" charset="2"/>
              <a:buNone/>
              <a:defRPr/>
            </a:pPr>
            <a:endParaRPr lang="en-US" altLang="en-US" sz="2200" dirty="0">
              <a:solidFill>
                <a:prstClr val="black"/>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xmlns="" id="{F3D493B0-8DB2-46C0-A0B3-140B38B83E04}"/>
              </a:ext>
            </a:extLst>
          </p:cNvPr>
          <p:cNvSpPr>
            <a:spLocks noGrp="1"/>
          </p:cNvSpPr>
          <p:nvPr>
            <p:ph idx="1"/>
          </p:nvPr>
        </p:nvSpPr>
        <p:spPr>
          <a:xfrm>
            <a:off x="228600" y="0"/>
            <a:ext cx="8915400" cy="6096000"/>
          </a:xfrm>
        </p:spPr>
        <p:txBody>
          <a:bodyPr>
            <a:normAutofit/>
          </a:bodyPr>
          <a:lstStyle/>
          <a:p>
            <a:pPr marL="342900" indent="-342900" algn="just" eaLnBrk="1" fontAlgn="auto" hangingPunct="1">
              <a:spcBef>
                <a:spcPct val="20000"/>
              </a:spcBef>
              <a:spcAft>
                <a:spcPts val="0"/>
              </a:spcAft>
              <a:buClrTx/>
              <a:buSzTx/>
              <a:buFont typeface="Arial" pitchFamily="34" charset="0"/>
              <a:buChar char="•"/>
              <a:defRPr/>
            </a:pPr>
            <a:r>
              <a:rPr lang="en-US" sz="2200" dirty="0">
                <a:solidFill>
                  <a:srgbClr val="FF0000"/>
                </a:solidFill>
                <a:latin typeface="+mj-lt"/>
                <a:cs typeface="Times New Roman" pitchFamily="18" charset="0"/>
              </a:rPr>
              <a:t>He ordered the people </a:t>
            </a:r>
            <a:r>
              <a:rPr lang="en-US" sz="2200" dirty="0">
                <a:solidFill>
                  <a:srgbClr val="7030A0"/>
                </a:solidFill>
                <a:latin typeface="+mj-lt"/>
                <a:cs typeface="Times New Roman" pitchFamily="18" charset="0"/>
              </a:rPr>
              <a:t>to observe fasting </a:t>
            </a:r>
            <a:r>
              <a:rPr lang="en-US" sz="2200" dirty="0">
                <a:solidFill>
                  <a:prstClr val="black"/>
                </a:solidFill>
                <a:latin typeface="+mj-lt"/>
                <a:cs typeface="Times New Roman" pitchFamily="18" charset="0"/>
              </a:rPr>
              <a:t>on </a:t>
            </a:r>
            <a:r>
              <a:rPr lang="en-US" sz="2200" dirty="0">
                <a:solidFill>
                  <a:srgbClr val="00B050"/>
                </a:solidFill>
                <a:latin typeface="+mj-lt"/>
                <a:cs typeface="Times New Roman" pitchFamily="18" charset="0"/>
              </a:rPr>
              <a:t>Wednesday </a:t>
            </a:r>
            <a:r>
              <a:rPr lang="en-US" sz="2200" dirty="0">
                <a:solidFill>
                  <a:prstClr val="black"/>
                </a:solidFill>
                <a:latin typeface="+mj-lt"/>
                <a:cs typeface="Times New Roman" pitchFamily="18" charset="0"/>
              </a:rPr>
              <a:t>and </a:t>
            </a:r>
            <a:r>
              <a:rPr lang="en-US" sz="2200" dirty="0">
                <a:solidFill>
                  <a:srgbClr val="0070C0"/>
                </a:solidFill>
                <a:latin typeface="+mj-lt"/>
                <a:cs typeface="Times New Roman" pitchFamily="18" charset="0"/>
              </a:rPr>
              <a:t>Friday, and </a:t>
            </a:r>
            <a:r>
              <a:rPr lang="en-US" sz="2200" dirty="0">
                <a:solidFill>
                  <a:prstClr val="black"/>
                </a:solidFill>
                <a:latin typeface="+mj-lt"/>
                <a:cs typeface="Times New Roman" pitchFamily="18" charset="0"/>
              </a:rPr>
              <a:t>to get </a:t>
            </a:r>
            <a:r>
              <a:rPr lang="en-US" sz="2200" dirty="0">
                <a:solidFill>
                  <a:srgbClr val="0070C0"/>
                </a:solidFill>
                <a:latin typeface="+mj-lt"/>
                <a:cs typeface="Times New Roman" pitchFamily="18" charset="0"/>
              </a:rPr>
              <a:t>Father Confessors.</a:t>
            </a:r>
            <a:endParaRPr lang="en-US" sz="2200" dirty="0">
              <a:latin typeface="+mj-lt"/>
              <a:ea typeface="Calibri"/>
            </a:endParaRPr>
          </a:p>
          <a:p>
            <a:pPr marL="342900" indent="-342900" algn="just" eaLnBrk="1" hangingPunct="1">
              <a:spcBef>
                <a:spcPct val="20000"/>
              </a:spcBef>
              <a:buClrTx/>
              <a:buSzTx/>
              <a:buFont typeface="Arial" pitchFamily="34" charset="0"/>
              <a:buChar char="•"/>
              <a:defRPr/>
            </a:pPr>
            <a:r>
              <a:rPr lang="en-US" sz="2200" dirty="0">
                <a:latin typeface="+mj-lt"/>
                <a:ea typeface="Calibri"/>
              </a:rPr>
              <a:t>He declared the abolition of </a:t>
            </a:r>
            <a:r>
              <a:rPr lang="en-US" sz="2200" dirty="0">
                <a:solidFill>
                  <a:srgbClr val="C00000"/>
                </a:solidFill>
                <a:latin typeface="+mj-lt"/>
                <a:ea typeface="Calibri"/>
              </a:rPr>
              <a:t>all forms of pagan worship </a:t>
            </a:r>
            <a:r>
              <a:rPr lang="en-US" sz="2200" dirty="0">
                <a:latin typeface="+mj-lt"/>
                <a:ea typeface="Calibri"/>
              </a:rPr>
              <a:t>in his kingdom. </a:t>
            </a:r>
          </a:p>
          <a:p>
            <a:pPr marL="342900" indent="-342900" algn="just" eaLnBrk="1" hangingPunct="1">
              <a:spcBef>
                <a:spcPct val="20000"/>
              </a:spcBef>
              <a:buClrTx/>
              <a:buSzTx/>
              <a:buFont typeface="Arial" pitchFamily="34" charset="0"/>
              <a:buChar char="•"/>
              <a:defRPr/>
            </a:pPr>
            <a:r>
              <a:rPr lang="en-US" sz="2200" dirty="0">
                <a:latin typeface="+mj-lt"/>
                <a:ea typeface="Calibri"/>
              </a:rPr>
              <a:t>He decreed that every </a:t>
            </a:r>
            <a:r>
              <a:rPr lang="en-US" sz="2200" dirty="0">
                <a:solidFill>
                  <a:schemeClr val="tx2"/>
                </a:solidFill>
                <a:latin typeface="+mj-lt"/>
                <a:ea typeface="Calibri"/>
              </a:rPr>
              <a:t>Christian should bear</a:t>
            </a:r>
            <a:r>
              <a:rPr lang="en-US" sz="2200" dirty="0">
                <a:latin typeface="+mj-lt"/>
                <a:ea typeface="Calibri"/>
              </a:rPr>
              <a:t> the names of ‘the </a:t>
            </a:r>
            <a:r>
              <a:rPr lang="en-US" sz="2200" dirty="0">
                <a:solidFill>
                  <a:schemeClr val="accent4"/>
                </a:solidFill>
                <a:latin typeface="+mj-lt"/>
                <a:ea typeface="Calibri"/>
              </a:rPr>
              <a:t>Father, the Son and the Holy Ghost</a:t>
            </a:r>
            <a:r>
              <a:rPr lang="en-US" sz="2200" dirty="0">
                <a:latin typeface="+mj-lt"/>
                <a:ea typeface="Calibri"/>
              </a:rPr>
              <a:t>’ branded on his </a:t>
            </a:r>
            <a:r>
              <a:rPr lang="en-US" sz="2200" dirty="0">
                <a:solidFill>
                  <a:schemeClr val="tx2"/>
                </a:solidFill>
                <a:latin typeface="+mj-lt"/>
                <a:ea typeface="Calibri"/>
              </a:rPr>
              <a:t>forehead</a:t>
            </a:r>
            <a:r>
              <a:rPr lang="en-US" sz="2200" dirty="0">
                <a:latin typeface="+mj-lt"/>
                <a:ea typeface="Calibri"/>
              </a:rPr>
              <a:t>.</a:t>
            </a:r>
          </a:p>
          <a:p>
            <a:pPr marL="342900" indent="-342900" algn="just" eaLnBrk="1" hangingPunct="1">
              <a:spcBef>
                <a:spcPct val="20000"/>
              </a:spcBef>
              <a:buClrTx/>
              <a:buSzTx/>
              <a:buFont typeface="Arial" pitchFamily="34" charset="0"/>
              <a:buChar char="•"/>
              <a:defRPr/>
            </a:pPr>
            <a:r>
              <a:rPr lang="en-US" sz="2200" dirty="0">
                <a:latin typeface="+mj-lt"/>
                <a:ea typeface="Calibri"/>
              </a:rPr>
              <a:t> The </a:t>
            </a:r>
            <a:r>
              <a:rPr lang="en-US" sz="2200" dirty="0">
                <a:solidFill>
                  <a:srgbClr val="C00000"/>
                </a:solidFill>
                <a:latin typeface="+mj-lt"/>
                <a:ea typeface="Calibri"/>
              </a:rPr>
              <a:t>sign of the cross also had to be affixed on all belongings </a:t>
            </a:r>
            <a:r>
              <a:rPr lang="en-US" sz="2200" dirty="0">
                <a:latin typeface="+mj-lt"/>
                <a:ea typeface="Calibri"/>
              </a:rPr>
              <a:t>of the Christians- on their dress, their instruments of war, and even on their ploughs.</a:t>
            </a:r>
            <a:endParaRPr lang="en-US" sz="2200" dirty="0">
              <a:latin typeface="+mj-lt"/>
              <a:cs typeface="Times New Roman" pitchFamily="18" charset="0"/>
            </a:endParaRPr>
          </a:p>
          <a:p>
            <a:pPr marL="342900" indent="-342900" algn="just" eaLnBrk="1" hangingPunct="1">
              <a:spcBef>
                <a:spcPct val="20000"/>
              </a:spcBef>
              <a:buClrTx/>
              <a:buSzTx/>
              <a:buFont typeface="Arial" pitchFamily="34" charset="0"/>
              <a:buChar char="•"/>
              <a:defRPr/>
            </a:pPr>
            <a:r>
              <a:rPr lang="en-US" sz="2200" dirty="0">
                <a:latin typeface="+mj-lt"/>
                <a:cs typeface="Times New Roman" pitchFamily="18" charset="0"/>
              </a:rPr>
              <a:t>The king encouraged the </a:t>
            </a:r>
            <a:r>
              <a:rPr lang="en-US" sz="2200" dirty="0">
                <a:solidFill>
                  <a:schemeClr val="accent1"/>
                </a:solidFill>
                <a:latin typeface="+mj-lt"/>
                <a:cs typeface="Times New Roman" pitchFamily="18" charset="0"/>
              </a:rPr>
              <a:t>establishment of a library</a:t>
            </a:r>
            <a:r>
              <a:rPr lang="en-US" sz="2200" dirty="0">
                <a:latin typeface="+mj-lt"/>
                <a:cs typeface="Times New Roman" pitchFamily="18" charset="0"/>
              </a:rPr>
              <a:t> in every church. This was followed by revival of religious literature.</a:t>
            </a:r>
          </a:p>
          <a:p>
            <a:pPr marL="342900" indent="-342900" algn="just" eaLnBrk="1" hangingPunct="1">
              <a:spcBef>
                <a:spcPct val="20000"/>
              </a:spcBef>
              <a:buClrTx/>
              <a:buSzTx/>
              <a:buFont typeface="Arial" pitchFamily="34" charset="0"/>
              <a:buChar char="•"/>
              <a:defRPr/>
            </a:pPr>
            <a:r>
              <a:rPr lang="en-US" sz="2200" dirty="0">
                <a:latin typeface="+mj-lt"/>
                <a:cs typeface="Times New Roman" pitchFamily="18" charset="0"/>
              </a:rPr>
              <a:t>Zara </a:t>
            </a:r>
            <a:r>
              <a:rPr lang="en-US" sz="2200" dirty="0" err="1">
                <a:latin typeface="+mj-lt"/>
                <a:cs typeface="Times New Roman" pitchFamily="18" charset="0"/>
              </a:rPr>
              <a:t>Ya’iqob</a:t>
            </a:r>
            <a:r>
              <a:rPr lang="en-US" sz="2200" dirty="0">
                <a:latin typeface="+mj-lt"/>
                <a:cs typeface="Times New Roman" pitchFamily="18" charset="0"/>
              </a:rPr>
              <a:t> himself wrote some books like </a:t>
            </a:r>
            <a:r>
              <a:rPr lang="en-US" sz="2200" i="1" dirty="0" err="1">
                <a:solidFill>
                  <a:schemeClr val="accent1"/>
                </a:solidFill>
                <a:latin typeface="+mj-lt"/>
                <a:cs typeface="Times New Roman" pitchFamily="18" charset="0"/>
              </a:rPr>
              <a:t>Metsafe-Birhan</a:t>
            </a:r>
            <a:r>
              <a:rPr lang="en-US" sz="2200" i="1" dirty="0">
                <a:solidFill>
                  <a:schemeClr val="accent1"/>
                </a:solidFill>
                <a:latin typeface="+mj-lt"/>
                <a:cs typeface="Times New Roman" pitchFamily="18" charset="0"/>
              </a:rPr>
              <a:t>, </a:t>
            </a:r>
            <a:r>
              <a:rPr lang="en-US" sz="2200" i="1" dirty="0" err="1">
                <a:solidFill>
                  <a:schemeClr val="accent1"/>
                </a:solidFill>
                <a:latin typeface="+mj-lt"/>
                <a:cs typeface="Times New Roman" pitchFamily="18" charset="0"/>
              </a:rPr>
              <a:t>Metsafe-Me’lad</a:t>
            </a:r>
            <a:r>
              <a:rPr lang="en-US" sz="2200" i="1" dirty="0">
                <a:solidFill>
                  <a:schemeClr val="accent1"/>
                </a:solidFill>
                <a:latin typeface="+mj-lt"/>
                <a:cs typeface="Times New Roman" pitchFamily="18" charset="0"/>
              </a:rPr>
              <a:t>, </a:t>
            </a:r>
            <a:r>
              <a:rPr lang="en-US" sz="2200" i="1" dirty="0" err="1">
                <a:solidFill>
                  <a:schemeClr val="accent1"/>
                </a:solidFill>
                <a:latin typeface="+mj-lt"/>
                <a:cs typeface="Times New Roman" pitchFamily="18" charset="0"/>
              </a:rPr>
              <a:t>Metsafe-Sillasie</a:t>
            </a:r>
            <a:r>
              <a:rPr lang="en-US" sz="2200" i="1" dirty="0">
                <a:solidFill>
                  <a:schemeClr val="accent1"/>
                </a:solidFill>
                <a:latin typeface="+mj-lt"/>
                <a:cs typeface="Times New Roman" pitchFamily="18" charset="0"/>
              </a:rPr>
              <a:t>, </a:t>
            </a:r>
            <a:r>
              <a:rPr lang="en-US" sz="2200" i="1" dirty="0" err="1">
                <a:solidFill>
                  <a:schemeClr val="accent1"/>
                </a:solidFill>
                <a:latin typeface="+mj-lt"/>
                <a:cs typeface="Times New Roman" pitchFamily="18" charset="0"/>
              </a:rPr>
              <a:t>Metsafe-te’aqebo</a:t>
            </a:r>
            <a:r>
              <a:rPr lang="en-US" sz="2200" i="1" dirty="0">
                <a:solidFill>
                  <a:schemeClr val="accent1"/>
                </a:solidFill>
                <a:latin typeface="+mj-lt"/>
                <a:cs typeface="Times New Roman" pitchFamily="18" charset="0"/>
              </a:rPr>
              <a:t> Mister</a:t>
            </a:r>
            <a:r>
              <a:rPr lang="en-US" sz="2200" dirty="0">
                <a:latin typeface="+mj-lt"/>
                <a:cs typeface="Times New Roman" pitchFamily="18" charset="0"/>
              </a:rPr>
              <a:t>. </a:t>
            </a:r>
          </a:p>
          <a:p>
            <a:pPr marL="342900" indent="-342900" algn="just" eaLnBrk="1" hangingPunct="1">
              <a:spcBef>
                <a:spcPct val="20000"/>
              </a:spcBef>
              <a:buClrTx/>
              <a:buSzTx/>
              <a:buFont typeface="Arial" pitchFamily="34" charset="0"/>
              <a:buChar char="•"/>
              <a:defRPr/>
            </a:pPr>
            <a:r>
              <a:rPr lang="en-US" sz="2200" dirty="0">
                <a:latin typeface="+mj-lt"/>
                <a:cs typeface="Times New Roman" pitchFamily="18" charset="0"/>
              </a:rPr>
              <a:t>Some parts of </a:t>
            </a:r>
            <a:r>
              <a:rPr lang="en-US" sz="2200" dirty="0" err="1">
                <a:solidFill>
                  <a:srgbClr val="C00000"/>
                </a:solidFill>
                <a:latin typeface="+mj-lt"/>
                <a:cs typeface="Times New Roman" pitchFamily="18" charset="0"/>
              </a:rPr>
              <a:t>Te’amre</a:t>
            </a:r>
            <a:r>
              <a:rPr lang="en-US" sz="2200" dirty="0">
                <a:solidFill>
                  <a:srgbClr val="C00000"/>
                </a:solidFill>
                <a:latin typeface="+mj-lt"/>
                <a:cs typeface="Times New Roman" pitchFamily="18" charset="0"/>
              </a:rPr>
              <a:t> Maryam </a:t>
            </a:r>
            <a:r>
              <a:rPr lang="en-US" sz="2200" dirty="0">
                <a:latin typeface="+mj-lt"/>
                <a:cs typeface="Times New Roman" pitchFamily="18" charset="0"/>
              </a:rPr>
              <a:t>were translated from </a:t>
            </a:r>
            <a:r>
              <a:rPr lang="en-US" sz="2200" dirty="0">
                <a:solidFill>
                  <a:srgbClr val="C00000"/>
                </a:solidFill>
                <a:latin typeface="+mj-lt"/>
                <a:cs typeface="Times New Roman" pitchFamily="18" charset="0"/>
              </a:rPr>
              <a:t>Arabic to Geez.</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xmlns="" id="{A4539888-D9BA-4AB4-8448-42233B30DC59}"/>
              </a:ext>
            </a:extLst>
          </p:cNvPr>
          <p:cNvSpPr>
            <a:spLocks noGrp="1"/>
          </p:cNvSpPr>
          <p:nvPr>
            <p:ph idx="1"/>
          </p:nvPr>
        </p:nvSpPr>
        <p:spPr>
          <a:xfrm>
            <a:off x="152400" y="0"/>
            <a:ext cx="8915400" cy="6019800"/>
          </a:xfrm>
        </p:spPr>
        <p:txBody>
          <a:bodyPr>
            <a:normAutofit fontScale="85000" lnSpcReduction="10000"/>
          </a:bodyPr>
          <a:lstStyle/>
          <a:p>
            <a:pPr marL="342900" indent="-342900" algn="just" eaLnBrk="1" hangingPunct="1">
              <a:spcBef>
                <a:spcPct val="20000"/>
              </a:spcBef>
              <a:buClrTx/>
              <a:buSzTx/>
              <a:buFont typeface="Wingdings 2" panose="05020102010507070707" pitchFamily="18" charset="2"/>
              <a:buNone/>
              <a:defRPr/>
            </a:pPr>
            <a:r>
              <a:rPr lang="en-US" sz="2600" dirty="0">
                <a:solidFill>
                  <a:srgbClr val="FF0000"/>
                </a:solidFill>
                <a:cs typeface="Times New Roman" pitchFamily="18" charset="0"/>
              </a:rPr>
              <a:t>POLITICAL AND SOCIO-ECONOMIC DYNAMICS IN MUSLIM SULTANATES</a:t>
            </a:r>
          </a:p>
          <a:p>
            <a:pPr marL="342900" indent="-342900" algn="just" eaLnBrk="1" hangingPunct="1">
              <a:spcBef>
                <a:spcPct val="20000"/>
              </a:spcBef>
              <a:buClrTx/>
              <a:buSzTx/>
              <a:buFont typeface="Wingdings" pitchFamily="2" charset="2"/>
              <a:buChar char="ü"/>
              <a:defRPr/>
            </a:pPr>
            <a:r>
              <a:rPr lang="en-US" sz="2600" dirty="0">
                <a:solidFill>
                  <a:srgbClr val="C00000"/>
                </a:solidFill>
                <a:cs typeface="Times New Roman" pitchFamily="18" charset="0"/>
              </a:rPr>
              <a:t>Emergence</a:t>
            </a:r>
            <a:r>
              <a:rPr lang="en-US" sz="2600" dirty="0">
                <a:solidFill>
                  <a:prstClr val="black"/>
                </a:solidFill>
                <a:cs typeface="Times New Roman" pitchFamily="18" charset="0"/>
              </a:rPr>
              <a:t>:- </a:t>
            </a:r>
            <a:r>
              <a:rPr lang="en-US" sz="2200" dirty="0">
                <a:solidFill>
                  <a:prstClr val="black"/>
                </a:solidFill>
                <a:cs typeface="Times New Roman" pitchFamily="18" charset="0"/>
              </a:rPr>
              <a:t>a number of Muslim sultanates emerged since the 14</a:t>
            </a:r>
            <a:r>
              <a:rPr lang="en-US" sz="2200" baseline="30000" dirty="0">
                <a:solidFill>
                  <a:prstClr val="black"/>
                </a:solidFill>
                <a:cs typeface="Times New Roman" pitchFamily="18" charset="0"/>
              </a:rPr>
              <a:t>th</a:t>
            </a:r>
            <a:r>
              <a:rPr lang="en-US" sz="2200" dirty="0">
                <a:solidFill>
                  <a:prstClr val="black"/>
                </a:solidFill>
                <a:cs typeface="Times New Roman" pitchFamily="18" charset="0"/>
              </a:rPr>
              <a:t> century. </a:t>
            </a:r>
          </a:p>
          <a:p>
            <a:pPr marL="342900" indent="-342900" algn="just" eaLnBrk="1" hangingPunct="1">
              <a:spcBef>
                <a:spcPct val="20000"/>
              </a:spcBef>
              <a:buClrTx/>
              <a:buSzTx/>
              <a:buFont typeface="Wingdings" pitchFamily="2" charset="2"/>
              <a:buChar char="ü"/>
              <a:defRPr/>
            </a:pPr>
            <a:r>
              <a:rPr lang="en-US" sz="2600" dirty="0">
                <a:solidFill>
                  <a:srgbClr val="C00000"/>
                </a:solidFill>
                <a:cs typeface="Times New Roman" pitchFamily="18" charset="0"/>
              </a:rPr>
              <a:t>Trade:- </a:t>
            </a:r>
            <a:r>
              <a:rPr lang="en-US" sz="2200" dirty="0">
                <a:solidFill>
                  <a:prstClr val="black"/>
                </a:solidFill>
                <a:cs typeface="Times New Roman" pitchFamily="18" charset="0"/>
              </a:rPr>
              <a:t>both the major source of livelihood and state formation of Muslim Sultanates.</a:t>
            </a:r>
          </a:p>
          <a:p>
            <a:pPr marL="342900" indent="-342900" algn="just" eaLnBrk="1" hangingPunct="1">
              <a:spcBef>
                <a:spcPct val="20000"/>
              </a:spcBef>
              <a:buClrTx/>
              <a:buSzTx/>
              <a:buFont typeface="Wingdings" pitchFamily="2" charset="2"/>
              <a:buChar char="ü"/>
              <a:defRPr/>
            </a:pPr>
            <a:r>
              <a:rPr lang="en-US" sz="2200" dirty="0">
                <a:solidFill>
                  <a:prstClr val="black"/>
                </a:solidFill>
                <a:cs typeface="Times New Roman" pitchFamily="18" charset="0"/>
              </a:rPr>
              <a:t>Trade also a </a:t>
            </a:r>
            <a:r>
              <a:rPr lang="en-US" sz="2200" dirty="0">
                <a:solidFill>
                  <a:srgbClr val="C00000"/>
                </a:solidFill>
                <a:cs typeface="Times New Roman" pitchFamily="18" charset="0"/>
              </a:rPr>
              <a:t>major source of conflict </a:t>
            </a:r>
            <a:r>
              <a:rPr lang="en-US" sz="2200" dirty="0">
                <a:solidFill>
                  <a:prstClr val="black"/>
                </a:solidFill>
                <a:cs typeface="Times New Roman" pitchFamily="18" charset="0"/>
              </a:rPr>
              <a:t>between the Christian Kingdom and Muslim Sultanates.</a:t>
            </a:r>
            <a:endParaRPr lang="en-US" sz="2200" dirty="0">
              <a:solidFill>
                <a:prstClr val="black"/>
              </a:solidFill>
            </a:endParaRPr>
          </a:p>
          <a:p>
            <a:pPr marL="342900" indent="-342900" algn="just" eaLnBrk="1" hangingPunct="1">
              <a:spcBef>
                <a:spcPct val="20000"/>
              </a:spcBef>
              <a:buClrTx/>
              <a:buSzTx/>
              <a:buFont typeface="Wingdings" pitchFamily="2" charset="2"/>
              <a:buChar char="ü"/>
              <a:defRPr/>
            </a:pPr>
            <a:r>
              <a:rPr lang="en-US" sz="2200" dirty="0">
                <a:solidFill>
                  <a:prstClr val="black"/>
                </a:solidFill>
                <a:cs typeface="Times New Roman" pitchFamily="18" charset="0"/>
              </a:rPr>
              <a:t>One of the strongest Muslim Sultanates emerged along the trade routes and resisted the Christian Kingdom until the second half of the 16</a:t>
            </a:r>
            <a:r>
              <a:rPr lang="en-US" sz="2200" baseline="30000" dirty="0">
                <a:solidFill>
                  <a:prstClr val="black"/>
                </a:solidFill>
                <a:cs typeface="Times New Roman" pitchFamily="18" charset="0"/>
              </a:rPr>
              <a:t>th</a:t>
            </a:r>
            <a:r>
              <a:rPr lang="en-US" sz="2200" dirty="0">
                <a:solidFill>
                  <a:prstClr val="black"/>
                </a:solidFill>
                <a:cs typeface="Times New Roman" pitchFamily="18" charset="0"/>
              </a:rPr>
              <a:t> C was the Sultanate of </a:t>
            </a:r>
            <a:r>
              <a:rPr lang="en-US" sz="2200" dirty="0" err="1">
                <a:solidFill>
                  <a:srgbClr val="C00000"/>
                </a:solidFill>
                <a:cs typeface="Times New Roman" pitchFamily="18" charset="0"/>
              </a:rPr>
              <a:t>Adal</a:t>
            </a:r>
            <a:r>
              <a:rPr lang="en-US" sz="2200" dirty="0">
                <a:solidFill>
                  <a:prstClr val="black"/>
                </a:solidFill>
                <a:cs typeface="Times New Roman" pitchFamily="18" charset="0"/>
              </a:rPr>
              <a:t>.</a:t>
            </a:r>
          </a:p>
          <a:p>
            <a:pPr marL="82550" indent="0" algn="ctr" eaLnBrk="1" hangingPunct="1">
              <a:buClr>
                <a:srgbClr val="4F81BD"/>
              </a:buClr>
              <a:buFont typeface="Wingdings 2" panose="05020102010507070707" pitchFamily="18" charset="2"/>
              <a:buNone/>
              <a:defRPr/>
            </a:pPr>
            <a:r>
              <a:rPr lang="en-US" altLang="en-US" sz="2800" dirty="0">
                <a:solidFill>
                  <a:srgbClr val="C00000"/>
                </a:solidFill>
              </a:rPr>
              <a:t>TRADE AND EXPANSION OF ISLAM</a:t>
            </a:r>
          </a:p>
          <a:p>
            <a:pPr algn="just" eaLnBrk="1" hangingPunct="1">
              <a:buClr>
                <a:srgbClr val="4F81BD"/>
              </a:buClr>
              <a:buFont typeface="Wingdings" pitchFamily="2" charset="2"/>
              <a:buChar char="ü"/>
              <a:defRPr/>
            </a:pPr>
            <a:r>
              <a:rPr lang="en-US" altLang="en-US" sz="2200" dirty="0">
                <a:solidFill>
                  <a:schemeClr val="accent1"/>
                </a:solidFill>
              </a:rPr>
              <a:t>Trade</a:t>
            </a:r>
            <a:r>
              <a:rPr lang="en-US" altLang="en-US" sz="2200" dirty="0">
                <a:solidFill>
                  <a:prstClr val="black"/>
                </a:solidFill>
              </a:rPr>
              <a:t>:- served as the major channel for expansion of Islam and main source of economy. </a:t>
            </a:r>
          </a:p>
          <a:p>
            <a:pPr algn="just" eaLnBrk="1" hangingPunct="1">
              <a:buClr>
                <a:srgbClr val="4F81BD"/>
              </a:buClr>
              <a:buFont typeface="Wingdings" pitchFamily="2" charset="2"/>
              <a:buChar char="ü"/>
              <a:defRPr/>
            </a:pPr>
            <a:r>
              <a:rPr lang="en-US" altLang="en-US" sz="2200" dirty="0">
                <a:solidFill>
                  <a:prstClr val="black"/>
                </a:solidFill>
              </a:rPr>
              <a:t>The most known Muslim Sultanates were </a:t>
            </a:r>
            <a:r>
              <a:rPr lang="en-US" altLang="en-US" sz="2200" dirty="0" err="1">
                <a:solidFill>
                  <a:schemeClr val="accent1"/>
                </a:solidFill>
              </a:rPr>
              <a:t>Ifat</a:t>
            </a:r>
            <a:r>
              <a:rPr lang="en-US" altLang="en-US" sz="2200" dirty="0">
                <a:solidFill>
                  <a:schemeClr val="accent1"/>
                </a:solidFill>
              </a:rPr>
              <a:t> (1285-1415) and </a:t>
            </a:r>
            <a:r>
              <a:rPr lang="en-US" altLang="en-US" sz="2200" dirty="0" err="1">
                <a:solidFill>
                  <a:schemeClr val="accent1"/>
                </a:solidFill>
              </a:rPr>
              <a:t>Adal</a:t>
            </a:r>
            <a:r>
              <a:rPr lang="en-US" altLang="en-US" sz="2200" dirty="0">
                <a:solidFill>
                  <a:schemeClr val="accent1"/>
                </a:solidFill>
              </a:rPr>
              <a:t> (1415-1577)</a:t>
            </a:r>
            <a:r>
              <a:rPr lang="en-US" altLang="en-US" sz="2200" dirty="0">
                <a:solidFill>
                  <a:prstClr val="black"/>
                </a:solidFill>
              </a:rPr>
              <a:t>.</a:t>
            </a:r>
          </a:p>
          <a:p>
            <a:pPr algn="just" eaLnBrk="1" hangingPunct="1">
              <a:buClr>
                <a:srgbClr val="4F81BD"/>
              </a:buClr>
              <a:buFont typeface="Wingdings" pitchFamily="2" charset="2"/>
              <a:buChar char="ü"/>
              <a:defRPr/>
            </a:pPr>
            <a:r>
              <a:rPr lang="en-US" altLang="en-US" sz="2200" dirty="0" err="1">
                <a:solidFill>
                  <a:schemeClr val="accent1"/>
                </a:solidFill>
              </a:rPr>
              <a:t>Zeila</a:t>
            </a:r>
            <a:r>
              <a:rPr lang="en-US" altLang="en-US" sz="2200" dirty="0">
                <a:solidFill>
                  <a:prstClr val="black"/>
                </a:solidFill>
              </a:rPr>
              <a:t> served as the main </a:t>
            </a:r>
            <a:r>
              <a:rPr lang="en-US" altLang="en-US" sz="2200" dirty="0">
                <a:solidFill>
                  <a:schemeClr val="accent1"/>
                </a:solidFill>
              </a:rPr>
              <a:t>trade outlet </a:t>
            </a:r>
            <a:r>
              <a:rPr lang="en-US" altLang="en-US" sz="2200" dirty="0">
                <a:solidFill>
                  <a:prstClr val="black"/>
                </a:solidFill>
              </a:rPr>
              <a:t>and old city states of </a:t>
            </a:r>
            <a:r>
              <a:rPr lang="en-US" altLang="en-US" sz="2200" dirty="0">
                <a:solidFill>
                  <a:schemeClr val="accent1"/>
                </a:solidFill>
              </a:rPr>
              <a:t>Mogadishu, Brava and </a:t>
            </a:r>
            <a:r>
              <a:rPr lang="en-US" altLang="en-US" sz="2200" dirty="0" err="1">
                <a:solidFill>
                  <a:schemeClr val="accent1"/>
                </a:solidFill>
              </a:rPr>
              <a:t>Merca</a:t>
            </a:r>
            <a:r>
              <a:rPr lang="en-US" altLang="en-US" sz="2200" dirty="0">
                <a:solidFill>
                  <a:schemeClr val="accent1"/>
                </a:solidFill>
              </a:rPr>
              <a:t> </a:t>
            </a:r>
            <a:r>
              <a:rPr lang="en-US" altLang="en-US" sz="2200" dirty="0">
                <a:solidFill>
                  <a:prstClr val="black"/>
                </a:solidFill>
              </a:rPr>
              <a:t>were used as ports for hinterland.</a:t>
            </a:r>
          </a:p>
          <a:p>
            <a:pPr algn="just" eaLnBrk="1" hangingPunct="1">
              <a:buClr>
                <a:srgbClr val="4F81BD"/>
              </a:buClr>
              <a:buFont typeface="Wingdings" pitchFamily="2" charset="2"/>
              <a:buChar char="ü"/>
              <a:defRPr/>
            </a:pPr>
            <a:endParaRPr lang="en-US" altLang="en-US" sz="2200" dirty="0">
              <a:solidFill>
                <a:prstClr val="black"/>
              </a:solidFill>
            </a:endParaRPr>
          </a:p>
          <a:p>
            <a:pPr marL="0" indent="0" algn="just" eaLnBrk="1" hangingPunct="1">
              <a:spcBef>
                <a:spcPct val="20000"/>
              </a:spcBef>
              <a:buClrTx/>
              <a:buSzTx/>
              <a:buFont typeface="Wingdings 2" panose="05020102010507070707" pitchFamily="18" charset="2"/>
              <a:buNone/>
              <a:defRPr/>
            </a:pPr>
            <a:endParaRPr lang="en-US" sz="2200" dirty="0">
              <a:solidFill>
                <a:prstClr val="black"/>
              </a:solidFill>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a:extLst>
              <a:ext uri="{FF2B5EF4-FFF2-40B4-BE49-F238E27FC236}">
                <a16:creationId xmlns:a16="http://schemas.microsoft.com/office/drawing/2014/main" xmlns="" id="{5057C871-D708-4E7D-B776-06E63A587FB1}"/>
              </a:ext>
            </a:extLst>
          </p:cNvPr>
          <p:cNvSpPr>
            <a:spLocks noGrp="1"/>
          </p:cNvSpPr>
          <p:nvPr>
            <p:ph idx="1"/>
          </p:nvPr>
        </p:nvSpPr>
        <p:spPr>
          <a:xfrm>
            <a:off x="0" y="76200"/>
            <a:ext cx="9144000" cy="5943600"/>
          </a:xfrm>
        </p:spPr>
        <p:txBody>
          <a:bodyPr>
            <a:normAutofit fontScale="85000" lnSpcReduction="10000"/>
          </a:bodyPr>
          <a:lstStyle/>
          <a:p>
            <a:pPr algn="just" eaLnBrk="1" hangingPunct="1">
              <a:buFont typeface="Wingdings" pitchFamily="2" charset="2"/>
              <a:buChar char="ü"/>
              <a:defRPr/>
            </a:pPr>
            <a:r>
              <a:rPr lang="en-US" sz="2200" dirty="0">
                <a:solidFill>
                  <a:srgbClr val="000000"/>
                </a:solidFill>
                <a:latin typeface="+mj-lt"/>
              </a:rPr>
              <a:t>With the revival of trade, different towns and trade centers emerged along the route from </a:t>
            </a:r>
            <a:r>
              <a:rPr lang="en-US" sz="2200" dirty="0" err="1">
                <a:solidFill>
                  <a:srgbClr val="000000"/>
                </a:solidFill>
                <a:latin typeface="+mj-lt"/>
              </a:rPr>
              <a:t>Zeila</a:t>
            </a:r>
            <a:r>
              <a:rPr lang="en-US" sz="2200" dirty="0">
                <a:solidFill>
                  <a:srgbClr val="000000"/>
                </a:solidFill>
                <a:latin typeface="+mj-lt"/>
              </a:rPr>
              <a:t> to the interior. </a:t>
            </a:r>
          </a:p>
          <a:p>
            <a:pPr algn="just" eaLnBrk="1" hangingPunct="1">
              <a:buClr>
                <a:srgbClr val="4F81BD"/>
              </a:buClr>
              <a:buFont typeface="Wingdings" pitchFamily="2" charset="2"/>
              <a:buChar char="ü"/>
              <a:defRPr/>
            </a:pPr>
            <a:r>
              <a:rPr lang="en-US" sz="2200" dirty="0">
                <a:solidFill>
                  <a:schemeClr val="accent1"/>
                </a:solidFill>
              </a:rPr>
              <a:t>Travelers' accounts and chronicles </a:t>
            </a:r>
            <a:r>
              <a:rPr lang="en-US" sz="2200" dirty="0">
                <a:solidFill>
                  <a:srgbClr val="000000"/>
                </a:solidFill>
              </a:rPr>
              <a:t>referred to these towns and ruins of mosques and residences mark the existence of market centers, which followed and served the trade coasts.</a:t>
            </a:r>
          </a:p>
          <a:p>
            <a:pPr algn="just" eaLnBrk="1" hangingPunct="1">
              <a:buClr>
                <a:srgbClr val="4F81BD"/>
              </a:buClr>
              <a:buFont typeface="Wingdings" pitchFamily="2" charset="2"/>
              <a:buChar char="ü"/>
              <a:defRPr/>
            </a:pPr>
            <a:r>
              <a:rPr lang="en-US" sz="2200" dirty="0" err="1">
                <a:solidFill>
                  <a:srgbClr val="000000"/>
                </a:solidFill>
              </a:rPr>
              <a:t>Jigjiga</a:t>
            </a:r>
            <a:r>
              <a:rPr lang="en-US" sz="2200" dirty="0">
                <a:solidFill>
                  <a:srgbClr val="000000"/>
                </a:solidFill>
              </a:rPr>
              <a:t> and the highlands of </a:t>
            </a:r>
            <a:r>
              <a:rPr lang="en-US" sz="2200" dirty="0" err="1">
                <a:solidFill>
                  <a:srgbClr val="000000"/>
                </a:solidFill>
              </a:rPr>
              <a:t>Harar</a:t>
            </a:r>
            <a:r>
              <a:rPr lang="en-US" sz="2200" dirty="0">
                <a:solidFill>
                  <a:srgbClr val="000000"/>
                </a:solidFill>
              </a:rPr>
              <a:t> and </a:t>
            </a:r>
            <a:r>
              <a:rPr lang="en-US" sz="2200" dirty="0" err="1">
                <a:solidFill>
                  <a:srgbClr val="000000"/>
                </a:solidFill>
              </a:rPr>
              <a:t>Charchar</a:t>
            </a:r>
            <a:r>
              <a:rPr lang="en-US" sz="2200" dirty="0">
                <a:solidFill>
                  <a:srgbClr val="000000"/>
                </a:solidFill>
              </a:rPr>
              <a:t> attest to the market towns that served the </a:t>
            </a:r>
            <a:r>
              <a:rPr lang="en-US" sz="2200" dirty="0" err="1">
                <a:solidFill>
                  <a:srgbClr val="000000"/>
                </a:solidFill>
              </a:rPr>
              <a:t>Zeila</a:t>
            </a:r>
            <a:r>
              <a:rPr lang="en-US" sz="2200" dirty="0">
                <a:solidFill>
                  <a:srgbClr val="000000"/>
                </a:solidFill>
              </a:rPr>
              <a:t> route.  These include:</a:t>
            </a:r>
          </a:p>
          <a:p>
            <a:pPr marL="539750" indent="-457200" algn="just" eaLnBrk="1" hangingPunct="1">
              <a:buClr>
                <a:srgbClr val="4F81BD"/>
              </a:buClr>
              <a:buFont typeface="Wingdings 2" panose="05020102010507070707" pitchFamily="18" charset="2"/>
              <a:buAutoNum type="arabicPeriod"/>
              <a:defRPr/>
            </a:pPr>
            <a:r>
              <a:rPr lang="en-GB" sz="2200" dirty="0" err="1">
                <a:solidFill>
                  <a:srgbClr val="C00000"/>
                </a:solidFill>
              </a:rPr>
              <a:t>Weez-Gebeya</a:t>
            </a:r>
            <a:r>
              <a:rPr lang="en-GB" sz="2200" dirty="0">
                <a:solidFill>
                  <a:srgbClr val="000000"/>
                </a:solidFill>
              </a:rPr>
              <a:t> in western </a:t>
            </a:r>
            <a:r>
              <a:rPr lang="en-GB" sz="2200" dirty="0" err="1">
                <a:solidFill>
                  <a:srgbClr val="000000"/>
                </a:solidFill>
              </a:rPr>
              <a:t>Shewa</a:t>
            </a:r>
            <a:r>
              <a:rPr lang="en-GB" sz="2200" dirty="0">
                <a:solidFill>
                  <a:srgbClr val="000000"/>
                </a:solidFill>
              </a:rPr>
              <a:t>/famous market on the </a:t>
            </a:r>
            <a:r>
              <a:rPr lang="en-GB" sz="2200" dirty="0" err="1">
                <a:solidFill>
                  <a:srgbClr val="000000"/>
                </a:solidFill>
              </a:rPr>
              <a:t>Fatagar-Dawaro-Harar</a:t>
            </a:r>
            <a:r>
              <a:rPr lang="en-GB" sz="2200" dirty="0">
                <a:solidFill>
                  <a:srgbClr val="000000"/>
                </a:solidFill>
              </a:rPr>
              <a:t> route, </a:t>
            </a:r>
          </a:p>
          <a:p>
            <a:pPr marL="539750" indent="-457200" algn="just" eaLnBrk="1" hangingPunct="1">
              <a:buClr>
                <a:srgbClr val="4F81BD"/>
              </a:buClr>
              <a:buFont typeface="Wingdings 2" panose="05020102010507070707" pitchFamily="18" charset="2"/>
              <a:buAutoNum type="arabicPeriod"/>
              <a:defRPr/>
            </a:pPr>
            <a:r>
              <a:rPr lang="en-GB" sz="2200" dirty="0" err="1">
                <a:solidFill>
                  <a:srgbClr val="C00000"/>
                </a:solidFill>
              </a:rPr>
              <a:t>Suq-Wayzaro</a:t>
            </a:r>
            <a:r>
              <a:rPr lang="en-GB" sz="2200" dirty="0">
                <a:solidFill>
                  <a:srgbClr val="000000"/>
                </a:solidFill>
              </a:rPr>
              <a:t> in old </a:t>
            </a:r>
            <a:r>
              <a:rPr lang="en-GB" sz="2200" dirty="0" err="1">
                <a:solidFill>
                  <a:srgbClr val="000000"/>
                </a:solidFill>
              </a:rPr>
              <a:t>Damot</a:t>
            </a:r>
            <a:r>
              <a:rPr lang="en-GB" sz="2200" dirty="0">
                <a:solidFill>
                  <a:srgbClr val="000000"/>
                </a:solidFill>
              </a:rPr>
              <a:t>, </a:t>
            </a:r>
          </a:p>
          <a:p>
            <a:pPr marL="539750" indent="-457200" algn="just" eaLnBrk="1" hangingPunct="1">
              <a:buClr>
                <a:srgbClr val="4F81BD"/>
              </a:buClr>
              <a:buFont typeface="Wingdings 2" panose="05020102010507070707" pitchFamily="18" charset="2"/>
              <a:buAutoNum type="arabicPeriod"/>
              <a:defRPr/>
            </a:pPr>
            <a:r>
              <a:rPr lang="en-GB" sz="2200" dirty="0" err="1">
                <a:solidFill>
                  <a:srgbClr val="C00000"/>
                </a:solidFill>
              </a:rPr>
              <a:t>Suq-Amaja</a:t>
            </a:r>
            <a:r>
              <a:rPr lang="en-GB" sz="2200" dirty="0">
                <a:solidFill>
                  <a:srgbClr val="000000"/>
                </a:solidFill>
              </a:rPr>
              <a:t> and the very famous market centre </a:t>
            </a:r>
            <a:r>
              <a:rPr lang="en-GB" sz="2200" dirty="0" err="1">
                <a:solidFill>
                  <a:srgbClr val="C00000"/>
                </a:solidFill>
              </a:rPr>
              <a:t>Gandabalo</a:t>
            </a:r>
            <a:r>
              <a:rPr lang="en-GB" sz="2200" dirty="0">
                <a:solidFill>
                  <a:srgbClr val="000000"/>
                </a:solidFill>
              </a:rPr>
              <a:t> on the </a:t>
            </a:r>
            <a:r>
              <a:rPr lang="en-GB" sz="2200" dirty="0" err="1">
                <a:solidFill>
                  <a:srgbClr val="000000"/>
                </a:solidFill>
              </a:rPr>
              <a:t>Ifat-Awsa</a:t>
            </a:r>
            <a:r>
              <a:rPr lang="en-GB" sz="2200" dirty="0">
                <a:solidFill>
                  <a:srgbClr val="000000"/>
                </a:solidFill>
              </a:rPr>
              <a:t> route. </a:t>
            </a:r>
          </a:p>
          <a:p>
            <a:pPr algn="just" eaLnBrk="1" hangingPunct="1">
              <a:buClr>
                <a:srgbClr val="4F81BD"/>
              </a:buClr>
              <a:buFont typeface="Wingdings" pitchFamily="2" charset="2"/>
              <a:buChar char="ü"/>
              <a:defRPr/>
            </a:pPr>
            <a:r>
              <a:rPr lang="en-US" sz="2200" dirty="0" err="1">
                <a:solidFill>
                  <a:srgbClr val="C00000"/>
                </a:solidFill>
              </a:rPr>
              <a:t>Gandabalo</a:t>
            </a:r>
            <a:r>
              <a:rPr lang="en-US" sz="2200" dirty="0">
                <a:solidFill>
                  <a:srgbClr val="000000"/>
                </a:solidFill>
              </a:rPr>
              <a:t> was largely inhabited by </a:t>
            </a:r>
            <a:r>
              <a:rPr lang="en-US" sz="2200" dirty="0">
                <a:solidFill>
                  <a:srgbClr val="00B0F0"/>
                </a:solidFill>
              </a:rPr>
              <a:t>Muslim and Christian </a:t>
            </a:r>
            <a:r>
              <a:rPr lang="en-US" sz="2200" dirty="0">
                <a:solidFill>
                  <a:srgbClr val="000000"/>
                </a:solidFill>
              </a:rPr>
              <a:t>merchants serving the kings and sultans as agents. </a:t>
            </a:r>
          </a:p>
          <a:p>
            <a:pPr algn="just" eaLnBrk="1" hangingPunct="1">
              <a:buClr>
                <a:srgbClr val="4F81BD"/>
              </a:buClr>
              <a:buFont typeface="Wingdings" pitchFamily="2" charset="2"/>
              <a:buChar char="ü"/>
              <a:defRPr/>
            </a:pPr>
            <a:r>
              <a:rPr lang="en-US" sz="2200" dirty="0">
                <a:solidFill>
                  <a:srgbClr val="000000"/>
                </a:solidFill>
              </a:rPr>
              <a:t>Other big market towns include:</a:t>
            </a:r>
          </a:p>
          <a:p>
            <a:pPr marL="82550" indent="0" algn="just" eaLnBrk="1" hangingPunct="1">
              <a:buClr>
                <a:srgbClr val="4F81BD"/>
              </a:buClr>
              <a:buFont typeface="Wingdings 2" panose="05020102010507070707" pitchFamily="18" charset="2"/>
              <a:buNone/>
              <a:defRPr/>
            </a:pPr>
            <a:r>
              <a:rPr lang="en-US" sz="2200" dirty="0">
                <a:solidFill>
                  <a:srgbClr val="000000"/>
                </a:solidFill>
              </a:rPr>
              <a:t>i.  One that linked medieval </a:t>
            </a:r>
            <a:r>
              <a:rPr lang="en-US" sz="2200" dirty="0" err="1">
                <a:solidFill>
                  <a:srgbClr val="000000"/>
                </a:solidFill>
              </a:rPr>
              <a:t>Amhara</a:t>
            </a:r>
            <a:r>
              <a:rPr lang="en-US" sz="2200" dirty="0">
                <a:solidFill>
                  <a:srgbClr val="000000"/>
                </a:solidFill>
              </a:rPr>
              <a:t> with </a:t>
            </a:r>
            <a:r>
              <a:rPr lang="en-US" sz="2200" dirty="0" err="1">
                <a:solidFill>
                  <a:srgbClr val="000000"/>
                </a:solidFill>
              </a:rPr>
              <a:t>Awsa</a:t>
            </a:r>
            <a:r>
              <a:rPr lang="en-US" sz="2200" dirty="0">
                <a:solidFill>
                  <a:srgbClr val="000000"/>
                </a:solidFill>
              </a:rPr>
              <a:t>, called </a:t>
            </a:r>
            <a:r>
              <a:rPr lang="en-US" sz="2200" dirty="0" err="1">
                <a:solidFill>
                  <a:srgbClr val="C00000"/>
                </a:solidFill>
              </a:rPr>
              <a:t>Wasel</a:t>
            </a:r>
            <a:r>
              <a:rPr lang="en-US" sz="2200" dirty="0">
                <a:solidFill>
                  <a:srgbClr val="000000"/>
                </a:solidFill>
              </a:rPr>
              <a:t> near what is today Ware-</a:t>
            </a:r>
            <a:r>
              <a:rPr lang="en-US" sz="2200" dirty="0" err="1">
                <a:solidFill>
                  <a:srgbClr val="000000"/>
                </a:solidFill>
              </a:rPr>
              <a:t>Illu</a:t>
            </a:r>
            <a:r>
              <a:rPr lang="en-US" sz="2200" dirty="0">
                <a:solidFill>
                  <a:srgbClr val="000000"/>
                </a:solidFill>
              </a:rPr>
              <a:t>, </a:t>
            </a:r>
            <a:r>
              <a:rPr lang="en-US" sz="2200" dirty="0" err="1">
                <a:solidFill>
                  <a:srgbClr val="C00000"/>
                </a:solidFill>
              </a:rPr>
              <a:t>Qorqora</a:t>
            </a:r>
            <a:r>
              <a:rPr lang="en-US" sz="2200" dirty="0">
                <a:solidFill>
                  <a:srgbClr val="C00000"/>
                </a:solidFill>
              </a:rPr>
              <a:t>/</a:t>
            </a:r>
            <a:r>
              <a:rPr lang="en-US" sz="2200" dirty="0" err="1">
                <a:solidFill>
                  <a:srgbClr val="C00000"/>
                </a:solidFill>
              </a:rPr>
              <a:t>Qoreta</a:t>
            </a:r>
            <a:r>
              <a:rPr lang="en-US" sz="2200" dirty="0">
                <a:solidFill>
                  <a:srgbClr val="000000"/>
                </a:solidFill>
              </a:rPr>
              <a:t> (north of </a:t>
            </a:r>
            <a:r>
              <a:rPr lang="en-US" sz="2200" dirty="0" err="1">
                <a:solidFill>
                  <a:srgbClr val="000000"/>
                </a:solidFill>
              </a:rPr>
              <a:t>Waldiya</a:t>
            </a:r>
            <a:r>
              <a:rPr lang="en-US" sz="2200" dirty="0">
                <a:solidFill>
                  <a:srgbClr val="000000"/>
                </a:solidFill>
              </a:rPr>
              <a:t>) and </a:t>
            </a:r>
            <a:r>
              <a:rPr lang="en-US" sz="2200" dirty="0">
                <a:solidFill>
                  <a:srgbClr val="C00000"/>
                </a:solidFill>
              </a:rPr>
              <a:t>Mandalay</a:t>
            </a:r>
            <a:r>
              <a:rPr lang="en-US" sz="2200" dirty="0">
                <a:solidFill>
                  <a:srgbClr val="000000"/>
                </a:solidFill>
              </a:rPr>
              <a:t> in southern </a:t>
            </a:r>
            <a:r>
              <a:rPr lang="en-US" sz="2200" dirty="0" err="1">
                <a:solidFill>
                  <a:srgbClr val="000000"/>
                </a:solidFill>
              </a:rPr>
              <a:t>Tigray</a:t>
            </a:r>
            <a:r>
              <a:rPr lang="en-US" sz="2200" dirty="0">
                <a:solidFill>
                  <a:srgbClr val="000000"/>
                </a:solidFill>
              </a:rPr>
              <a:t>. </a:t>
            </a:r>
            <a:endParaRPr lang="en-US" altLang="en-US" sz="2200" dirty="0">
              <a:solidFill>
                <a:prstClr val="black"/>
              </a:solidFill>
            </a:endParaRPr>
          </a:p>
          <a:p>
            <a:pPr marL="82550" indent="0" algn="just" eaLnBrk="1" hangingPunct="1">
              <a:buFont typeface="Wingdings 2" panose="05020102010507070707" pitchFamily="18" charset="2"/>
              <a:buNone/>
              <a:defRPr/>
            </a:pPr>
            <a:endParaRPr lang="en-US" altLang="en-US" sz="2200" dirty="0">
              <a:latin typeface="+mj-lt"/>
            </a:endParaRPr>
          </a:p>
          <a:p>
            <a:pPr marL="82550" indent="0" algn="just" eaLnBrk="1" hangingPunct="1">
              <a:buFont typeface="Wingdings 2" panose="05020102010507070707" pitchFamily="18" charset="2"/>
              <a:buNone/>
              <a:defRPr/>
            </a:pPr>
            <a:endParaRPr lang="en-US" altLang="en-US" sz="2200" dirty="0">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52987167-D4D1-4FD1-A973-18FB99D7EBA0}"/>
              </a:ext>
            </a:extLst>
          </p:cNvPr>
          <p:cNvSpPr>
            <a:spLocks noGrp="1"/>
          </p:cNvSpPr>
          <p:nvPr>
            <p:ph idx="1"/>
          </p:nvPr>
        </p:nvSpPr>
        <p:spPr>
          <a:xfrm>
            <a:off x="76200" y="76200"/>
            <a:ext cx="9067800" cy="5943600"/>
          </a:xfrm>
        </p:spPr>
        <p:txBody>
          <a:bodyPr>
            <a:normAutofit fontScale="92500"/>
          </a:bodyPr>
          <a:lstStyle/>
          <a:p>
            <a:pPr marL="82550" indent="0" algn="just" eaLnBrk="1" hangingPunct="1">
              <a:buClr>
                <a:srgbClr val="4F81BD"/>
              </a:buClr>
              <a:buFont typeface="Wingdings 2" panose="05020102010507070707" pitchFamily="18" charset="2"/>
              <a:buNone/>
              <a:defRPr/>
            </a:pPr>
            <a:r>
              <a:rPr lang="en-US" sz="2200" dirty="0">
                <a:solidFill>
                  <a:srgbClr val="000000"/>
                </a:solidFill>
              </a:rPr>
              <a:t>ii. The towns of </a:t>
            </a:r>
            <a:r>
              <a:rPr lang="en-US" sz="2200" dirty="0" err="1">
                <a:solidFill>
                  <a:srgbClr val="C00000"/>
                </a:solidFill>
              </a:rPr>
              <a:t>Dabarwa</a:t>
            </a:r>
            <a:r>
              <a:rPr lang="en-US" sz="2200" dirty="0">
                <a:solidFill>
                  <a:srgbClr val="000000"/>
                </a:solidFill>
              </a:rPr>
              <a:t>, the seat of the </a:t>
            </a:r>
            <a:r>
              <a:rPr lang="en-US" sz="2200" i="1" dirty="0" err="1">
                <a:solidFill>
                  <a:srgbClr val="000000"/>
                </a:solidFill>
              </a:rPr>
              <a:t>Bahre-Negash</a:t>
            </a:r>
            <a:r>
              <a:rPr lang="en-US" sz="2200" i="1" dirty="0">
                <a:solidFill>
                  <a:srgbClr val="000000"/>
                </a:solidFill>
              </a:rPr>
              <a:t> </a:t>
            </a:r>
            <a:r>
              <a:rPr lang="en-US" sz="2200" dirty="0">
                <a:solidFill>
                  <a:srgbClr val="000000"/>
                </a:solidFill>
              </a:rPr>
              <a:t>(“Lord of the Sea”), and </a:t>
            </a:r>
            <a:r>
              <a:rPr lang="en-US" sz="2200" dirty="0">
                <a:solidFill>
                  <a:srgbClr val="C00000"/>
                </a:solidFill>
              </a:rPr>
              <a:t>Asmara</a:t>
            </a:r>
            <a:r>
              <a:rPr lang="en-US" sz="2200" dirty="0">
                <a:solidFill>
                  <a:srgbClr val="000000"/>
                </a:solidFill>
              </a:rPr>
              <a:t> were the two important </a:t>
            </a:r>
            <a:r>
              <a:rPr lang="en-US" sz="2200" dirty="0" err="1">
                <a:solidFill>
                  <a:srgbClr val="000000"/>
                </a:solidFill>
              </a:rPr>
              <a:t>entrepots</a:t>
            </a:r>
            <a:r>
              <a:rPr lang="en-US" sz="2200" dirty="0">
                <a:solidFill>
                  <a:srgbClr val="000000"/>
                </a:solidFill>
              </a:rPr>
              <a:t> of caravans in the hinterland of </a:t>
            </a:r>
            <a:r>
              <a:rPr lang="en-US" sz="2200" dirty="0" err="1">
                <a:solidFill>
                  <a:srgbClr val="000000"/>
                </a:solidFill>
              </a:rPr>
              <a:t>Massawa</a:t>
            </a:r>
            <a:r>
              <a:rPr lang="en-US" sz="2200" dirty="0">
                <a:solidFill>
                  <a:srgbClr val="000000"/>
                </a:solidFill>
              </a:rPr>
              <a:t>. </a:t>
            </a:r>
          </a:p>
          <a:p>
            <a:pPr algn="just" eaLnBrk="1" hangingPunct="1">
              <a:buClr>
                <a:srgbClr val="4F81BD"/>
              </a:buClr>
              <a:buFont typeface="Wingdings" pitchFamily="2" charset="2"/>
              <a:buChar char="ü"/>
              <a:defRPr/>
            </a:pPr>
            <a:r>
              <a:rPr lang="en-US" sz="2200" dirty="0">
                <a:solidFill>
                  <a:srgbClr val="000000"/>
                </a:solidFill>
              </a:rPr>
              <a:t>Muslim states had </a:t>
            </a:r>
            <a:r>
              <a:rPr lang="en-US" sz="2200" dirty="0">
                <a:solidFill>
                  <a:srgbClr val="00B0F0"/>
                </a:solidFill>
              </a:rPr>
              <a:t>significant control over trade routes </a:t>
            </a:r>
            <a:r>
              <a:rPr lang="en-US" sz="2200" dirty="0">
                <a:solidFill>
                  <a:srgbClr val="000000"/>
                </a:solidFill>
              </a:rPr>
              <a:t>that passed through </a:t>
            </a:r>
            <a:r>
              <a:rPr lang="en-US" sz="2200" dirty="0" err="1">
                <a:solidFill>
                  <a:srgbClr val="00B0F0"/>
                </a:solidFill>
              </a:rPr>
              <a:t>Zeila</a:t>
            </a:r>
            <a:r>
              <a:rPr lang="en-US" sz="2200" dirty="0">
                <a:solidFill>
                  <a:srgbClr val="000000"/>
                </a:solidFill>
              </a:rPr>
              <a:t> due to their geographical proximity, although contested by “</a:t>
            </a:r>
            <a:r>
              <a:rPr lang="en-US" sz="2200" dirty="0" err="1">
                <a:solidFill>
                  <a:srgbClr val="000000"/>
                </a:solidFill>
              </a:rPr>
              <a:t>Solomonic</a:t>
            </a:r>
            <a:r>
              <a:rPr lang="en-US" sz="2200" dirty="0">
                <a:solidFill>
                  <a:srgbClr val="000000"/>
                </a:solidFill>
              </a:rPr>
              <a:t>” Kingdom. </a:t>
            </a:r>
          </a:p>
          <a:p>
            <a:pPr marL="82550" indent="0" algn="ctr" eaLnBrk="1" hangingPunct="1">
              <a:buClr>
                <a:srgbClr val="4F81BD"/>
              </a:buClr>
              <a:buFont typeface="Wingdings 2" panose="05020102010507070707" pitchFamily="18" charset="2"/>
              <a:buNone/>
              <a:defRPr/>
            </a:pPr>
            <a:r>
              <a:rPr lang="en-US" sz="2200" b="1" dirty="0">
                <a:solidFill>
                  <a:srgbClr val="C00000"/>
                </a:solidFill>
              </a:rPr>
              <a:t>4.4. RIVALRY BETWEEN THE CHRISTIAN KINGDOM AND THE MUSLIM SULTANATES </a:t>
            </a:r>
            <a:endParaRPr lang="en-US" sz="2200" dirty="0">
              <a:solidFill>
                <a:srgbClr val="C00000"/>
              </a:solidFill>
            </a:endParaRPr>
          </a:p>
          <a:p>
            <a:pPr marL="457200" indent="-457200" eaLnBrk="1" fontAlgn="auto" hangingPunct="1">
              <a:spcBef>
                <a:spcPct val="20000"/>
              </a:spcBef>
              <a:spcAft>
                <a:spcPts val="0"/>
              </a:spcAft>
              <a:buClrTx/>
              <a:buSzTx/>
              <a:buFont typeface="Wingdings" pitchFamily="2" charset="2"/>
              <a:buChar char="§"/>
              <a:defRPr/>
            </a:pPr>
            <a:r>
              <a:rPr lang="en-US" altLang="en-US" sz="2200" dirty="0">
                <a:solidFill>
                  <a:srgbClr val="00B0F0"/>
                </a:solidFill>
              </a:rPr>
              <a:t>Causes for the rivalry</a:t>
            </a:r>
            <a:r>
              <a:rPr lang="en-US" altLang="en-US" sz="2200" dirty="0">
                <a:solidFill>
                  <a:prstClr val="black"/>
                </a:solidFill>
              </a:rPr>
              <a:t>:</a:t>
            </a:r>
          </a:p>
          <a:p>
            <a:pPr marL="457200" indent="-457200" algn="just" eaLnBrk="1" fontAlgn="auto" hangingPunct="1">
              <a:spcBef>
                <a:spcPct val="20000"/>
              </a:spcBef>
              <a:spcAft>
                <a:spcPts val="0"/>
              </a:spcAft>
              <a:buClrTx/>
              <a:buSzTx/>
              <a:buFont typeface="Wingdings" pitchFamily="2" charset="2"/>
              <a:buChar char="ü"/>
              <a:defRPr/>
            </a:pPr>
            <a:r>
              <a:rPr lang="en-US" sz="2200" dirty="0">
                <a:solidFill>
                  <a:srgbClr val="000000"/>
                </a:solidFill>
              </a:rPr>
              <a:t>The ambition to </a:t>
            </a:r>
            <a:r>
              <a:rPr lang="en-US" sz="2200" dirty="0">
                <a:solidFill>
                  <a:srgbClr val="FF0000"/>
                </a:solidFill>
              </a:rPr>
              <a:t>control this trade route and commodities </a:t>
            </a:r>
            <a:r>
              <a:rPr lang="en-US" sz="2200" dirty="0">
                <a:solidFill>
                  <a:srgbClr val="000000"/>
                </a:solidFill>
              </a:rPr>
              <a:t>that passed through </a:t>
            </a:r>
            <a:r>
              <a:rPr lang="en-US" sz="2200" dirty="0" err="1">
                <a:solidFill>
                  <a:srgbClr val="000000"/>
                </a:solidFill>
              </a:rPr>
              <a:t>Zeila</a:t>
            </a:r>
            <a:r>
              <a:rPr lang="en-US" sz="2200" dirty="0">
                <a:solidFill>
                  <a:srgbClr val="000000"/>
                </a:solidFill>
              </a:rPr>
              <a:t> led to rivalry between the “</a:t>
            </a:r>
            <a:r>
              <a:rPr lang="en-US" sz="2200" dirty="0" err="1">
                <a:solidFill>
                  <a:srgbClr val="000000"/>
                </a:solidFill>
              </a:rPr>
              <a:t>Solomonic</a:t>
            </a:r>
            <a:r>
              <a:rPr lang="en-US" sz="2200" dirty="0">
                <a:solidFill>
                  <a:srgbClr val="000000"/>
                </a:solidFill>
              </a:rPr>
              <a:t>” rulers and the Sultanate of </a:t>
            </a:r>
            <a:r>
              <a:rPr lang="en-US" sz="2200" dirty="0" err="1">
                <a:solidFill>
                  <a:srgbClr val="000000"/>
                </a:solidFill>
              </a:rPr>
              <a:t>Ifat</a:t>
            </a:r>
            <a:r>
              <a:rPr lang="en-US" sz="2200" dirty="0">
                <a:solidFill>
                  <a:srgbClr val="000000"/>
                </a:solidFill>
              </a:rPr>
              <a:t>. </a:t>
            </a:r>
          </a:p>
          <a:p>
            <a:pPr marL="457200" indent="-457200" algn="just" eaLnBrk="1" fontAlgn="auto" hangingPunct="1">
              <a:spcBef>
                <a:spcPct val="20000"/>
              </a:spcBef>
              <a:spcAft>
                <a:spcPts val="0"/>
              </a:spcAft>
              <a:buClrTx/>
              <a:buSzTx/>
              <a:buFont typeface="Wingdings" pitchFamily="2" charset="2"/>
              <a:buChar char="ü"/>
              <a:defRPr/>
            </a:pPr>
            <a:r>
              <a:rPr lang="en-US" sz="2200" dirty="0">
                <a:solidFill>
                  <a:srgbClr val="000000"/>
                </a:solidFill>
              </a:rPr>
              <a:t>The </a:t>
            </a:r>
            <a:r>
              <a:rPr lang="en-US" sz="2200" dirty="0">
                <a:solidFill>
                  <a:srgbClr val="00B0F0"/>
                </a:solidFill>
              </a:rPr>
              <a:t>first recorded conflict </a:t>
            </a:r>
            <a:r>
              <a:rPr lang="en-US" sz="2200" dirty="0">
                <a:solidFill>
                  <a:srgbClr val="000000"/>
                </a:solidFill>
              </a:rPr>
              <a:t>between the Christian Kingdom and </a:t>
            </a:r>
            <a:r>
              <a:rPr lang="en-US" sz="2200" dirty="0" err="1">
                <a:solidFill>
                  <a:srgbClr val="000000"/>
                </a:solidFill>
              </a:rPr>
              <a:t>Ifat</a:t>
            </a:r>
            <a:r>
              <a:rPr lang="en-US" sz="2200" dirty="0">
                <a:solidFill>
                  <a:srgbClr val="000000"/>
                </a:solidFill>
              </a:rPr>
              <a:t> took place in 1328. </a:t>
            </a:r>
          </a:p>
          <a:p>
            <a:pPr algn="just">
              <a:buClr>
                <a:srgbClr val="4F81BD"/>
              </a:buClr>
              <a:defRPr/>
            </a:pPr>
            <a:r>
              <a:rPr lang="en-US" sz="2200" dirty="0">
                <a:solidFill>
                  <a:srgbClr val="000000"/>
                </a:solidFill>
              </a:rPr>
              <a:t>It was because the Muslim Sultanates organized their armies to take military action against the Christian Kingdom. </a:t>
            </a:r>
          </a:p>
          <a:p>
            <a:pPr marL="82550" indent="0" algn="ctr" eaLnBrk="1" hangingPunct="1">
              <a:buClr>
                <a:srgbClr val="4F81BD"/>
              </a:buClr>
              <a:buFont typeface="Wingdings 2" panose="05020102010507070707" pitchFamily="18" charset="2"/>
              <a:buNone/>
              <a:defRPr/>
            </a:pPr>
            <a:endParaRPr lang="en-US" sz="2200" b="1" dirty="0">
              <a:solidFill>
                <a:srgbClr val="C00000"/>
              </a:solidFill>
            </a:endParaRPr>
          </a:p>
          <a:p>
            <a:pPr marL="0" indent="0" eaLnBrk="1" fontAlgn="auto" hangingPunct="1">
              <a:spcBef>
                <a:spcPct val="20000"/>
              </a:spcBef>
              <a:spcAft>
                <a:spcPts val="0"/>
              </a:spcAft>
              <a:buClrTx/>
              <a:buSzTx/>
              <a:buFont typeface="Wingdings 2" panose="05020102010507070707" pitchFamily="18" charset="2"/>
              <a:buNone/>
              <a:defRPr/>
            </a:pPr>
            <a:endParaRPr lang="en-US" altLang="en-US" sz="22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C59768D6-47A7-4D92-B332-FF3F11EB38BD}"/>
              </a:ext>
            </a:extLst>
          </p:cNvPr>
          <p:cNvSpPr>
            <a:spLocks noGrp="1"/>
          </p:cNvSpPr>
          <p:nvPr>
            <p:ph idx="1"/>
          </p:nvPr>
        </p:nvSpPr>
        <p:spPr>
          <a:xfrm>
            <a:off x="0" y="152400"/>
            <a:ext cx="9372600" cy="5943600"/>
          </a:xfrm>
        </p:spPr>
        <p:txBody>
          <a:bodyPr>
            <a:normAutofit fontScale="92500"/>
          </a:bodyPr>
          <a:lstStyle/>
          <a:p>
            <a:pPr algn="just">
              <a:buClr>
                <a:srgbClr val="4F81BD"/>
              </a:buClr>
              <a:defRPr/>
            </a:pPr>
            <a:r>
              <a:rPr lang="en-US" sz="2200" dirty="0">
                <a:solidFill>
                  <a:srgbClr val="000000"/>
                </a:solidFill>
              </a:rPr>
              <a:t>The Sultan of </a:t>
            </a:r>
            <a:r>
              <a:rPr lang="en-US" sz="2200" dirty="0" err="1">
                <a:solidFill>
                  <a:srgbClr val="000000"/>
                </a:solidFill>
              </a:rPr>
              <a:t>Ifat</a:t>
            </a:r>
            <a:r>
              <a:rPr lang="en-US" sz="2200" dirty="0">
                <a:solidFill>
                  <a:srgbClr val="000000"/>
                </a:solidFill>
              </a:rPr>
              <a:t>, </a:t>
            </a:r>
            <a:r>
              <a:rPr lang="en-US" sz="2200" dirty="0" err="1">
                <a:solidFill>
                  <a:srgbClr val="00B0F0"/>
                </a:solidFill>
              </a:rPr>
              <a:t>Haqaddin</a:t>
            </a:r>
            <a:r>
              <a:rPr lang="en-US" sz="2200" dirty="0">
                <a:solidFill>
                  <a:srgbClr val="00B0F0"/>
                </a:solidFill>
              </a:rPr>
              <a:t> I</a:t>
            </a:r>
            <a:r>
              <a:rPr lang="en-US" sz="2200" dirty="0">
                <a:solidFill>
                  <a:srgbClr val="000000"/>
                </a:solidFill>
              </a:rPr>
              <a:t> stopped merchants belonging to the Christian King, </a:t>
            </a:r>
            <a:r>
              <a:rPr lang="en-US" sz="2200" dirty="0" err="1">
                <a:solidFill>
                  <a:srgbClr val="000000"/>
                </a:solidFill>
              </a:rPr>
              <a:t>Amde-Tsion</a:t>
            </a:r>
            <a:r>
              <a:rPr lang="en-US" sz="2200" dirty="0">
                <a:solidFill>
                  <a:srgbClr val="000000"/>
                </a:solidFill>
              </a:rPr>
              <a:t>, confiscating the goods, capturing, and imprisoning the king's agent, </a:t>
            </a:r>
            <a:r>
              <a:rPr lang="en-US" sz="2200" dirty="0" err="1">
                <a:solidFill>
                  <a:srgbClr val="FF0000"/>
                </a:solidFill>
              </a:rPr>
              <a:t>Ti’iyintay</a:t>
            </a:r>
            <a:r>
              <a:rPr lang="en-US" sz="2200" dirty="0">
                <a:solidFill>
                  <a:srgbClr val="FF0000"/>
                </a:solidFill>
              </a:rPr>
              <a:t> </a:t>
            </a:r>
            <a:r>
              <a:rPr lang="en-US" sz="2200" dirty="0"/>
              <a:t>returning from Cairo</a:t>
            </a:r>
            <a:r>
              <a:rPr lang="en-US" sz="2200" dirty="0">
                <a:solidFill>
                  <a:srgbClr val="000000"/>
                </a:solidFill>
              </a:rPr>
              <a:t>. </a:t>
            </a:r>
          </a:p>
          <a:p>
            <a:pPr algn="just">
              <a:buClr>
                <a:srgbClr val="4F81BD"/>
              </a:buClr>
              <a:defRPr/>
            </a:pPr>
            <a:r>
              <a:rPr lang="en-US" sz="2200" dirty="0">
                <a:solidFill>
                  <a:srgbClr val="000000"/>
                </a:solidFill>
              </a:rPr>
              <a:t>These actions forced </a:t>
            </a:r>
            <a:r>
              <a:rPr lang="en-US" sz="2200" dirty="0" err="1">
                <a:solidFill>
                  <a:srgbClr val="FF0000"/>
                </a:solidFill>
              </a:rPr>
              <a:t>Amde-Tsion</a:t>
            </a:r>
            <a:r>
              <a:rPr lang="en-US" sz="2200" dirty="0">
                <a:solidFill>
                  <a:srgbClr val="000000"/>
                </a:solidFill>
              </a:rPr>
              <a:t> to wage a campaign against </a:t>
            </a:r>
            <a:r>
              <a:rPr lang="en-US" sz="2200" dirty="0" err="1">
                <a:solidFill>
                  <a:srgbClr val="000000"/>
                </a:solidFill>
              </a:rPr>
              <a:t>Haqaddin</a:t>
            </a:r>
            <a:r>
              <a:rPr lang="en-US" sz="2200" dirty="0">
                <a:solidFill>
                  <a:srgbClr val="000000"/>
                </a:solidFill>
              </a:rPr>
              <a:t> I; defeated and took him prisoner and eventually replaced him by his brother </a:t>
            </a:r>
            <a:r>
              <a:rPr lang="en-US" sz="2200" dirty="0" err="1">
                <a:solidFill>
                  <a:srgbClr val="00B0F0"/>
                </a:solidFill>
              </a:rPr>
              <a:t>Sabradin</a:t>
            </a:r>
            <a:r>
              <a:rPr lang="en-US" sz="2200" dirty="0">
                <a:solidFill>
                  <a:srgbClr val="000000"/>
                </a:solidFill>
              </a:rPr>
              <a:t>. Both </a:t>
            </a:r>
            <a:r>
              <a:rPr lang="en-US" sz="2200" dirty="0" err="1">
                <a:solidFill>
                  <a:srgbClr val="00B0F0"/>
                </a:solidFill>
              </a:rPr>
              <a:t>Ifat</a:t>
            </a:r>
            <a:r>
              <a:rPr lang="en-US" sz="2200" dirty="0">
                <a:solidFill>
                  <a:srgbClr val="00B0F0"/>
                </a:solidFill>
              </a:rPr>
              <a:t> and </a:t>
            </a:r>
            <a:r>
              <a:rPr lang="en-US" sz="2200" dirty="0" err="1">
                <a:solidFill>
                  <a:srgbClr val="00B0F0"/>
                </a:solidFill>
              </a:rPr>
              <a:t>Fatagar</a:t>
            </a:r>
            <a:r>
              <a:rPr lang="en-US" sz="2200" dirty="0">
                <a:solidFill>
                  <a:srgbClr val="00B0F0"/>
                </a:solidFill>
              </a:rPr>
              <a:t> </a:t>
            </a:r>
            <a:r>
              <a:rPr lang="en-US" sz="2200" dirty="0">
                <a:solidFill>
                  <a:srgbClr val="000000"/>
                </a:solidFill>
              </a:rPr>
              <a:t>came under </a:t>
            </a:r>
            <a:r>
              <a:rPr lang="en-US" sz="2200" dirty="0" err="1">
                <a:solidFill>
                  <a:srgbClr val="000000"/>
                </a:solidFill>
              </a:rPr>
              <a:t>Sabradin</a:t>
            </a:r>
            <a:r>
              <a:rPr lang="en-US" sz="2200" dirty="0">
                <a:solidFill>
                  <a:srgbClr val="000000"/>
                </a:solidFill>
              </a:rPr>
              <a:t>. </a:t>
            </a:r>
          </a:p>
          <a:p>
            <a:pPr algn="just">
              <a:buClr>
                <a:srgbClr val="4F81BD"/>
              </a:buClr>
              <a:defRPr/>
            </a:pPr>
            <a:r>
              <a:rPr lang="en-US" sz="2200" dirty="0">
                <a:solidFill>
                  <a:srgbClr val="000000"/>
                </a:solidFill>
              </a:rPr>
              <a:t>The Sultanates of </a:t>
            </a:r>
            <a:r>
              <a:rPr lang="en-US" sz="2200" dirty="0" err="1">
                <a:solidFill>
                  <a:srgbClr val="00B0F0"/>
                </a:solidFill>
              </a:rPr>
              <a:t>Hadiya</a:t>
            </a:r>
            <a:r>
              <a:rPr lang="en-US" sz="2200" dirty="0">
                <a:solidFill>
                  <a:srgbClr val="00B0F0"/>
                </a:solidFill>
              </a:rPr>
              <a:t> and </a:t>
            </a:r>
            <a:r>
              <a:rPr lang="en-US" sz="2200" dirty="0" err="1">
                <a:solidFill>
                  <a:srgbClr val="00B0F0"/>
                </a:solidFill>
              </a:rPr>
              <a:t>Dawaro</a:t>
            </a:r>
            <a:r>
              <a:rPr lang="en-US" sz="2200" dirty="0">
                <a:solidFill>
                  <a:srgbClr val="00B0F0"/>
                </a:solidFill>
              </a:rPr>
              <a:t> </a:t>
            </a:r>
            <a:r>
              <a:rPr lang="en-US" sz="2200" dirty="0">
                <a:solidFill>
                  <a:srgbClr val="000000"/>
                </a:solidFill>
              </a:rPr>
              <a:t>made an alliance with </a:t>
            </a:r>
            <a:r>
              <a:rPr lang="en-US" sz="2200" dirty="0" err="1">
                <a:solidFill>
                  <a:srgbClr val="000000"/>
                </a:solidFill>
              </a:rPr>
              <a:t>Sabradin</a:t>
            </a:r>
            <a:r>
              <a:rPr lang="en-US" sz="2200" dirty="0">
                <a:solidFill>
                  <a:srgbClr val="000000"/>
                </a:solidFill>
              </a:rPr>
              <a:t>. Yet, </a:t>
            </a:r>
            <a:r>
              <a:rPr lang="en-US" sz="2200" dirty="0" err="1">
                <a:solidFill>
                  <a:srgbClr val="000000"/>
                </a:solidFill>
              </a:rPr>
              <a:t>Ifat</a:t>
            </a:r>
            <a:r>
              <a:rPr lang="en-US" sz="2200" dirty="0">
                <a:solidFill>
                  <a:srgbClr val="000000"/>
                </a:solidFill>
              </a:rPr>
              <a:t> was defeated and </a:t>
            </a:r>
            <a:r>
              <a:rPr lang="en-US" sz="2200" dirty="0" err="1">
                <a:solidFill>
                  <a:srgbClr val="00B0F0"/>
                </a:solidFill>
              </a:rPr>
              <a:t>Sabradin</a:t>
            </a:r>
            <a:r>
              <a:rPr lang="en-US" sz="2200" dirty="0">
                <a:solidFill>
                  <a:srgbClr val="000000"/>
                </a:solidFill>
              </a:rPr>
              <a:t> was captured on his retreat.  Replaced by his brother </a:t>
            </a:r>
            <a:r>
              <a:rPr lang="en-US" sz="2200" dirty="0" err="1">
                <a:solidFill>
                  <a:srgbClr val="00B0F0"/>
                </a:solidFill>
              </a:rPr>
              <a:t>Jamaladin</a:t>
            </a:r>
            <a:r>
              <a:rPr lang="en-US" sz="2200" dirty="0">
                <a:solidFill>
                  <a:srgbClr val="000000"/>
                </a:solidFill>
              </a:rPr>
              <a:t>.</a:t>
            </a:r>
          </a:p>
          <a:p>
            <a:pPr algn="just">
              <a:buClr>
                <a:srgbClr val="4F81BD"/>
              </a:buClr>
              <a:defRPr/>
            </a:pPr>
            <a:r>
              <a:rPr lang="en-US" sz="2200" dirty="0">
                <a:solidFill>
                  <a:srgbClr val="000000"/>
                </a:solidFill>
              </a:rPr>
              <a:t>As a result, </a:t>
            </a:r>
            <a:r>
              <a:rPr lang="en-US" sz="2200" dirty="0" err="1">
                <a:solidFill>
                  <a:srgbClr val="00B0F0"/>
                </a:solidFill>
              </a:rPr>
              <a:t>Ifat</a:t>
            </a:r>
            <a:r>
              <a:rPr lang="en-US" sz="2200" dirty="0">
                <a:solidFill>
                  <a:srgbClr val="00B0F0"/>
                </a:solidFill>
              </a:rPr>
              <a:t>, </a:t>
            </a:r>
            <a:r>
              <a:rPr lang="en-US" sz="2200" dirty="0" err="1">
                <a:solidFill>
                  <a:srgbClr val="00B0F0"/>
                </a:solidFill>
              </a:rPr>
              <a:t>Fatagar</a:t>
            </a:r>
            <a:r>
              <a:rPr lang="en-US" sz="2200" dirty="0">
                <a:solidFill>
                  <a:srgbClr val="00B0F0"/>
                </a:solidFill>
              </a:rPr>
              <a:t> and </a:t>
            </a:r>
            <a:r>
              <a:rPr lang="en-US" sz="2200" dirty="0" err="1">
                <a:solidFill>
                  <a:srgbClr val="00B0F0"/>
                </a:solidFill>
              </a:rPr>
              <a:t>Dawaro</a:t>
            </a:r>
            <a:r>
              <a:rPr lang="en-US" sz="2200" dirty="0">
                <a:solidFill>
                  <a:srgbClr val="00B0F0"/>
                </a:solidFill>
              </a:rPr>
              <a:t> </a:t>
            </a:r>
            <a:r>
              <a:rPr lang="en-US" sz="2200" dirty="0">
                <a:solidFill>
                  <a:srgbClr val="000000"/>
                </a:solidFill>
              </a:rPr>
              <a:t>were incorporated. </a:t>
            </a:r>
          </a:p>
          <a:p>
            <a:pPr algn="just">
              <a:buClr>
                <a:srgbClr val="4F81BD"/>
              </a:buClr>
              <a:defRPr/>
            </a:pPr>
            <a:r>
              <a:rPr lang="en-US" sz="2200" dirty="0" err="1">
                <a:solidFill>
                  <a:srgbClr val="000000"/>
                </a:solidFill>
              </a:rPr>
              <a:t>Amde-Tsion</a:t>
            </a:r>
            <a:r>
              <a:rPr lang="en-US" sz="2200" dirty="0">
                <a:solidFill>
                  <a:srgbClr val="000000"/>
                </a:solidFill>
              </a:rPr>
              <a:t> required from them </a:t>
            </a:r>
            <a:r>
              <a:rPr lang="en-US" sz="2200" dirty="0">
                <a:solidFill>
                  <a:schemeClr val="accent2"/>
                </a:solidFill>
              </a:rPr>
              <a:t>annual tributes </a:t>
            </a:r>
            <a:r>
              <a:rPr lang="en-US" sz="2200" dirty="0">
                <a:solidFill>
                  <a:srgbClr val="000000"/>
                </a:solidFill>
              </a:rPr>
              <a:t>and </a:t>
            </a:r>
            <a:r>
              <a:rPr lang="en-US" sz="2200" dirty="0">
                <a:solidFill>
                  <a:schemeClr val="accent2"/>
                </a:solidFill>
              </a:rPr>
              <a:t>freedom of movement for all caravans</a:t>
            </a:r>
            <a:r>
              <a:rPr lang="en-US" sz="2200" dirty="0">
                <a:solidFill>
                  <a:srgbClr val="000000"/>
                </a:solidFill>
              </a:rPr>
              <a:t> through </a:t>
            </a:r>
            <a:r>
              <a:rPr lang="en-US" sz="2200" dirty="0" err="1">
                <a:solidFill>
                  <a:srgbClr val="000000"/>
                </a:solidFill>
              </a:rPr>
              <a:t>Zeila</a:t>
            </a:r>
            <a:r>
              <a:rPr lang="en-US" sz="2200" dirty="0">
                <a:solidFill>
                  <a:srgbClr val="000000"/>
                </a:solidFill>
              </a:rPr>
              <a:t>. </a:t>
            </a:r>
          </a:p>
          <a:p>
            <a:pPr algn="just">
              <a:buClr>
                <a:srgbClr val="4F81BD"/>
              </a:buClr>
              <a:defRPr/>
            </a:pPr>
            <a:r>
              <a:rPr lang="en-US" sz="2200" dirty="0">
                <a:solidFill>
                  <a:srgbClr val="000000"/>
                </a:solidFill>
              </a:rPr>
              <a:t>It was based on these grounds that </a:t>
            </a:r>
            <a:r>
              <a:rPr lang="en-US" sz="2200" dirty="0">
                <a:solidFill>
                  <a:srgbClr val="00B0F0"/>
                </a:solidFill>
              </a:rPr>
              <a:t>some members of the </a:t>
            </a:r>
            <a:r>
              <a:rPr lang="en-US" sz="2200" dirty="0" err="1">
                <a:solidFill>
                  <a:srgbClr val="00B0F0"/>
                </a:solidFill>
              </a:rPr>
              <a:t>Walasma</a:t>
            </a:r>
            <a:r>
              <a:rPr lang="en-US" sz="2200" dirty="0">
                <a:solidFill>
                  <a:srgbClr val="00B0F0"/>
                </a:solidFill>
              </a:rPr>
              <a:t> </a:t>
            </a:r>
            <a:r>
              <a:rPr lang="en-US" sz="2200" dirty="0">
                <a:solidFill>
                  <a:srgbClr val="000000"/>
                </a:solidFill>
              </a:rPr>
              <a:t>moved their seat of power further east to </a:t>
            </a:r>
            <a:r>
              <a:rPr lang="en-US" sz="2200" dirty="0">
                <a:solidFill>
                  <a:srgbClr val="00B0F0"/>
                </a:solidFill>
              </a:rPr>
              <a:t>Adal</a:t>
            </a:r>
            <a:r>
              <a:rPr lang="en-US" sz="2200" dirty="0">
                <a:solidFill>
                  <a:srgbClr val="000000"/>
                </a:solidFill>
              </a:rPr>
              <a:t>, from where they continued their struggle.  </a:t>
            </a:r>
          </a:p>
          <a:p>
            <a:pPr marL="0" indent="0" algn="just" eaLnBrk="1" fontAlgn="auto" hangingPunct="1">
              <a:spcBef>
                <a:spcPct val="20000"/>
              </a:spcBef>
              <a:spcAft>
                <a:spcPts val="0"/>
              </a:spcAft>
              <a:buClrTx/>
              <a:buSzTx/>
              <a:buFont typeface="Wingdings 2" panose="05020102010507070707" pitchFamily="18" charset="2"/>
              <a:buNone/>
              <a:defRPr/>
            </a:pPr>
            <a:endParaRPr lang="en-US" altLang="en-US" sz="2200" dirty="0">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BB82FF98-0BBC-47DC-94AE-C3D4AA543C3E}"/>
              </a:ext>
            </a:extLst>
          </p:cNvPr>
          <p:cNvSpPr>
            <a:spLocks noGrp="1"/>
          </p:cNvSpPr>
          <p:nvPr>
            <p:ph idx="1"/>
          </p:nvPr>
        </p:nvSpPr>
        <p:spPr>
          <a:xfrm>
            <a:off x="76200" y="0"/>
            <a:ext cx="9067800" cy="6172200"/>
          </a:xfrm>
        </p:spPr>
        <p:txBody>
          <a:bodyPr>
            <a:normAutofit fontScale="92500" lnSpcReduction="20000"/>
          </a:bodyPr>
          <a:lstStyle/>
          <a:p>
            <a:pPr marL="82550" indent="0" algn="ctr" eaLnBrk="1" hangingPunct="1">
              <a:buClr>
                <a:srgbClr val="4F81BD"/>
              </a:buClr>
              <a:buFont typeface="Wingdings 2" panose="05020102010507070707" pitchFamily="18" charset="2"/>
              <a:buNone/>
              <a:defRPr/>
            </a:pPr>
            <a:r>
              <a:rPr lang="en-US" altLang="en-US" sz="2200" b="1" dirty="0">
                <a:solidFill>
                  <a:srgbClr val="C00000"/>
                </a:solidFill>
                <a:latin typeface="+mj-lt"/>
              </a:rPr>
              <a:t>THE RISE OF ADAL</a:t>
            </a:r>
          </a:p>
          <a:p>
            <a:pPr algn="just" eaLnBrk="1" hangingPunct="1">
              <a:buClr>
                <a:srgbClr val="4F81BD"/>
              </a:buClr>
              <a:buFont typeface="Wingdings" pitchFamily="2" charset="2"/>
              <a:buChar char="§"/>
              <a:defRPr/>
            </a:pPr>
            <a:r>
              <a:rPr lang="en-US" altLang="en-US" sz="2200" dirty="0">
                <a:solidFill>
                  <a:srgbClr val="C00000"/>
                </a:solidFill>
                <a:latin typeface="+mj-lt"/>
              </a:rPr>
              <a:t>Adal:- </a:t>
            </a:r>
            <a:r>
              <a:rPr lang="en-US" altLang="en-US" sz="2200" dirty="0">
                <a:solidFill>
                  <a:prstClr val="black"/>
                </a:solidFill>
                <a:latin typeface="+mj-lt"/>
              </a:rPr>
              <a:t>was a branch of </a:t>
            </a:r>
            <a:r>
              <a:rPr lang="en-US" altLang="en-US" sz="2200" dirty="0" err="1">
                <a:solidFill>
                  <a:prstClr val="black"/>
                </a:solidFill>
                <a:latin typeface="+mj-lt"/>
              </a:rPr>
              <a:t>Walasma</a:t>
            </a:r>
            <a:r>
              <a:rPr lang="en-US" altLang="en-US" sz="2200" dirty="0">
                <a:solidFill>
                  <a:prstClr val="black"/>
                </a:solidFill>
                <a:latin typeface="+mj-lt"/>
              </a:rPr>
              <a:t> family splintered from Ifat and established in Harar in 1367.</a:t>
            </a:r>
          </a:p>
          <a:p>
            <a:pPr algn="just" eaLnBrk="1" hangingPunct="1">
              <a:buClr>
                <a:srgbClr val="4F81BD"/>
              </a:buClr>
              <a:buFont typeface="Wingdings" pitchFamily="2" charset="2"/>
              <a:buChar char="§"/>
              <a:defRPr/>
            </a:pPr>
            <a:r>
              <a:rPr lang="en-US" altLang="en-US" sz="2200" dirty="0">
                <a:solidFill>
                  <a:srgbClr val="00B0F0"/>
                </a:solidFill>
                <a:latin typeface="+mj-lt"/>
              </a:rPr>
              <a:t>Dakar</a:t>
            </a:r>
            <a:r>
              <a:rPr lang="en-US" altLang="en-US" sz="2200" dirty="0">
                <a:solidFill>
                  <a:prstClr val="black"/>
                </a:solidFill>
                <a:latin typeface="+mj-lt"/>
              </a:rPr>
              <a:t> was the first center, in 1520 changed to </a:t>
            </a:r>
            <a:r>
              <a:rPr lang="en-US" altLang="en-US" sz="2200" dirty="0">
                <a:solidFill>
                  <a:srgbClr val="00B0F0"/>
                </a:solidFill>
                <a:latin typeface="+mj-lt"/>
              </a:rPr>
              <a:t>Harar</a:t>
            </a:r>
            <a:r>
              <a:rPr lang="en-US" altLang="en-US" sz="2200" dirty="0">
                <a:solidFill>
                  <a:prstClr val="black"/>
                </a:solidFill>
                <a:latin typeface="+mj-lt"/>
              </a:rPr>
              <a:t> and 1576 to</a:t>
            </a:r>
            <a:r>
              <a:rPr lang="en-US" altLang="en-US" sz="2200" dirty="0">
                <a:solidFill>
                  <a:srgbClr val="00B0F0"/>
                </a:solidFill>
                <a:latin typeface="+mj-lt"/>
              </a:rPr>
              <a:t> </a:t>
            </a:r>
            <a:r>
              <a:rPr lang="en-US" altLang="en-US" sz="2200" dirty="0" err="1">
                <a:solidFill>
                  <a:srgbClr val="00B0F0"/>
                </a:solidFill>
                <a:latin typeface="+mj-lt"/>
              </a:rPr>
              <a:t>Awsa</a:t>
            </a:r>
            <a:r>
              <a:rPr lang="en-US" altLang="en-US" sz="2200" dirty="0">
                <a:solidFill>
                  <a:srgbClr val="00B0F0"/>
                </a:solidFill>
                <a:latin typeface="+mj-lt"/>
              </a:rPr>
              <a:t> </a:t>
            </a:r>
            <a:r>
              <a:rPr lang="en-US" altLang="en-US" sz="2200" dirty="0">
                <a:solidFill>
                  <a:prstClr val="black"/>
                </a:solidFill>
                <a:latin typeface="+mj-lt"/>
              </a:rPr>
              <a:t>in Afar due to the Oromo pressure.</a:t>
            </a:r>
          </a:p>
          <a:p>
            <a:pPr algn="just" eaLnBrk="1" hangingPunct="1">
              <a:buClr>
                <a:srgbClr val="4F81BD"/>
              </a:buClr>
              <a:buFont typeface="Wingdings" pitchFamily="2" charset="2"/>
              <a:buChar char="§"/>
              <a:defRPr/>
            </a:pPr>
            <a:r>
              <a:rPr lang="en-US" sz="2200" dirty="0">
                <a:latin typeface="+mj-lt"/>
                <a:ea typeface="Calibri"/>
              </a:rPr>
              <a:t>Having lost Ifat, they moved their seat of power further east to Adal (established by </a:t>
            </a:r>
            <a:r>
              <a:rPr lang="en-US" sz="2200" dirty="0" err="1">
                <a:solidFill>
                  <a:srgbClr val="00B0F0"/>
                </a:solidFill>
                <a:latin typeface="+mj-lt"/>
                <a:ea typeface="Calibri"/>
              </a:rPr>
              <a:t>Haqaddin</a:t>
            </a:r>
            <a:r>
              <a:rPr lang="en-US" sz="2200" dirty="0">
                <a:solidFill>
                  <a:srgbClr val="00B0F0"/>
                </a:solidFill>
                <a:latin typeface="+mj-lt"/>
                <a:ea typeface="Calibri"/>
              </a:rPr>
              <a:t> II and </a:t>
            </a:r>
            <a:r>
              <a:rPr lang="en-US" sz="2200" dirty="0" err="1">
                <a:solidFill>
                  <a:srgbClr val="00B0F0"/>
                </a:solidFill>
                <a:latin typeface="+mj-lt"/>
                <a:ea typeface="Calibri"/>
              </a:rPr>
              <a:t>Sa’adadin</a:t>
            </a:r>
            <a:r>
              <a:rPr lang="en-US" sz="2200" dirty="0">
                <a:latin typeface="+mj-lt"/>
                <a:ea typeface="Calibri"/>
              </a:rPr>
              <a:t>), and from there they continued their efforts to recover their losses. </a:t>
            </a:r>
          </a:p>
          <a:p>
            <a:pPr algn="just" eaLnBrk="1" hangingPunct="1">
              <a:buClr>
                <a:srgbClr val="4F81BD"/>
              </a:buClr>
              <a:buFont typeface="Wingdings" pitchFamily="2" charset="2"/>
              <a:buChar char="§"/>
              <a:defRPr/>
            </a:pPr>
            <a:r>
              <a:rPr lang="en-US" sz="2200" dirty="0">
                <a:solidFill>
                  <a:prstClr val="black"/>
                </a:solidFill>
                <a:ea typeface="Calibri"/>
              </a:rPr>
              <a:t>To check their attacks on the highlands, the successors of </a:t>
            </a:r>
            <a:r>
              <a:rPr lang="en-US" sz="2200" dirty="0" err="1">
                <a:solidFill>
                  <a:prstClr val="black"/>
                </a:solidFill>
                <a:ea typeface="Calibri"/>
              </a:rPr>
              <a:t>Amde</a:t>
            </a:r>
            <a:r>
              <a:rPr lang="en-US" sz="2200" dirty="0">
                <a:solidFill>
                  <a:prstClr val="black"/>
                </a:solidFill>
                <a:ea typeface="Calibri"/>
              </a:rPr>
              <a:t> </a:t>
            </a:r>
            <a:r>
              <a:rPr lang="en-US" sz="2200" dirty="0" err="1">
                <a:solidFill>
                  <a:prstClr val="black"/>
                </a:solidFill>
                <a:ea typeface="Calibri"/>
              </a:rPr>
              <a:t>Tseyon</a:t>
            </a:r>
            <a:r>
              <a:rPr lang="en-US" sz="2200" dirty="0">
                <a:solidFill>
                  <a:prstClr val="black"/>
                </a:solidFill>
                <a:ea typeface="Calibri"/>
              </a:rPr>
              <a:t> had to conduct repeated campaigns into the lowlands. </a:t>
            </a:r>
          </a:p>
          <a:p>
            <a:pPr algn="just" eaLnBrk="1" hangingPunct="1">
              <a:buClr>
                <a:srgbClr val="4F81BD"/>
              </a:buClr>
              <a:buFont typeface="Wingdings" pitchFamily="2" charset="2"/>
              <a:buChar char="§"/>
              <a:defRPr/>
            </a:pPr>
            <a:r>
              <a:rPr lang="en-US" altLang="en-US" sz="2200" dirty="0">
                <a:solidFill>
                  <a:prstClr val="black"/>
                </a:solidFill>
              </a:rPr>
              <a:t>These include: </a:t>
            </a:r>
            <a:r>
              <a:rPr lang="en-US" sz="2200" dirty="0" err="1">
                <a:solidFill>
                  <a:prstClr val="black"/>
                </a:solidFill>
                <a:ea typeface="Calibri"/>
              </a:rPr>
              <a:t>Amde</a:t>
            </a:r>
            <a:r>
              <a:rPr lang="en-US" sz="2200" dirty="0">
                <a:solidFill>
                  <a:prstClr val="black"/>
                </a:solidFill>
                <a:ea typeface="Calibri"/>
              </a:rPr>
              <a:t> </a:t>
            </a:r>
            <a:r>
              <a:rPr lang="en-US" sz="2200" dirty="0" err="1">
                <a:solidFill>
                  <a:prstClr val="black"/>
                </a:solidFill>
                <a:ea typeface="Calibri"/>
              </a:rPr>
              <a:t>Tseyon’s</a:t>
            </a:r>
            <a:r>
              <a:rPr lang="en-US" sz="2200" dirty="0">
                <a:solidFill>
                  <a:prstClr val="black"/>
                </a:solidFill>
                <a:ea typeface="Calibri"/>
              </a:rPr>
              <a:t> son, </a:t>
            </a:r>
            <a:r>
              <a:rPr lang="en-US" sz="2200" dirty="0">
                <a:solidFill>
                  <a:schemeClr val="accent2"/>
                </a:solidFill>
                <a:ea typeface="Calibri"/>
              </a:rPr>
              <a:t>Saya </a:t>
            </a:r>
            <a:r>
              <a:rPr lang="en-US" sz="2200" dirty="0" err="1">
                <a:solidFill>
                  <a:schemeClr val="accent2"/>
                </a:solidFill>
                <a:ea typeface="Calibri"/>
              </a:rPr>
              <a:t>Ar’ed</a:t>
            </a:r>
            <a:r>
              <a:rPr lang="en-US" sz="2200" dirty="0">
                <a:solidFill>
                  <a:schemeClr val="accent2"/>
                </a:solidFill>
                <a:ea typeface="Calibri"/>
              </a:rPr>
              <a:t> (1344-71), </a:t>
            </a:r>
            <a:r>
              <a:rPr lang="en-US" sz="2200" dirty="0">
                <a:solidFill>
                  <a:prstClr val="black"/>
                </a:solidFill>
                <a:ea typeface="Calibri"/>
              </a:rPr>
              <a:t>succeeded by his sons, first </a:t>
            </a:r>
            <a:r>
              <a:rPr lang="en-US" sz="2200" dirty="0" err="1">
                <a:solidFill>
                  <a:schemeClr val="accent2"/>
                </a:solidFill>
                <a:ea typeface="Calibri"/>
              </a:rPr>
              <a:t>Newaye</a:t>
            </a:r>
            <a:r>
              <a:rPr lang="en-US" sz="2200" dirty="0">
                <a:solidFill>
                  <a:schemeClr val="accent2"/>
                </a:solidFill>
                <a:ea typeface="Calibri"/>
              </a:rPr>
              <a:t> Maryam (1371-80) </a:t>
            </a:r>
            <a:r>
              <a:rPr lang="en-US" sz="2200" dirty="0">
                <a:solidFill>
                  <a:prstClr val="black"/>
                </a:solidFill>
                <a:ea typeface="Calibri"/>
              </a:rPr>
              <a:t>and later </a:t>
            </a:r>
            <a:r>
              <a:rPr lang="en-US" sz="2200" dirty="0">
                <a:solidFill>
                  <a:schemeClr val="accent2"/>
                </a:solidFill>
                <a:ea typeface="Calibri"/>
              </a:rPr>
              <a:t>Dawit (1380-1413), </a:t>
            </a:r>
            <a:r>
              <a:rPr lang="en-US" sz="2200" dirty="0">
                <a:solidFill>
                  <a:prstClr val="black"/>
                </a:solidFill>
                <a:ea typeface="Calibri"/>
              </a:rPr>
              <a:t>succeeded by his son, </a:t>
            </a:r>
            <a:r>
              <a:rPr lang="en-US" sz="2200" dirty="0">
                <a:solidFill>
                  <a:schemeClr val="accent2"/>
                </a:solidFill>
                <a:ea typeface="Calibri"/>
              </a:rPr>
              <a:t>Tewodros I (1413-1414). King </a:t>
            </a:r>
            <a:r>
              <a:rPr lang="en-US" sz="2200" dirty="0" err="1">
                <a:solidFill>
                  <a:schemeClr val="accent2"/>
                </a:solidFill>
                <a:ea typeface="Calibri"/>
              </a:rPr>
              <a:t>Yeshaq</a:t>
            </a:r>
            <a:r>
              <a:rPr lang="en-US" sz="2200" dirty="0">
                <a:solidFill>
                  <a:schemeClr val="accent2"/>
                </a:solidFill>
                <a:ea typeface="Calibri"/>
              </a:rPr>
              <a:t> (r. 1414-1430)</a:t>
            </a:r>
            <a:r>
              <a:rPr lang="en-US" sz="2200" dirty="0">
                <a:solidFill>
                  <a:prstClr val="black"/>
                </a:solidFill>
                <a:ea typeface="Calibri"/>
              </a:rPr>
              <a:t> lost his life fighting somewhere in the sultanate of Adal. </a:t>
            </a:r>
          </a:p>
          <a:p>
            <a:pPr algn="just" eaLnBrk="1" hangingPunct="1">
              <a:buClr>
                <a:srgbClr val="4F81BD"/>
              </a:buClr>
              <a:buFont typeface="Wingdings" pitchFamily="2" charset="2"/>
              <a:buChar char="§"/>
              <a:defRPr/>
            </a:pPr>
            <a:r>
              <a:rPr lang="en-US" sz="2200" dirty="0">
                <a:solidFill>
                  <a:srgbClr val="000000"/>
                </a:solidFill>
              </a:rPr>
              <a:t>In 1376, </a:t>
            </a:r>
            <a:r>
              <a:rPr lang="en-US" sz="2200" dirty="0" err="1">
                <a:solidFill>
                  <a:schemeClr val="accent1"/>
                </a:solidFill>
              </a:rPr>
              <a:t>Haqadin</a:t>
            </a:r>
            <a:r>
              <a:rPr lang="en-US" sz="2200" dirty="0">
                <a:solidFill>
                  <a:schemeClr val="accent1"/>
                </a:solidFill>
              </a:rPr>
              <a:t> II </a:t>
            </a:r>
            <a:r>
              <a:rPr lang="en-US" sz="2200" dirty="0">
                <a:solidFill>
                  <a:srgbClr val="000000"/>
                </a:solidFill>
              </a:rPr>
              <a:t>came to power and refused to pay tribute and rebelled against </a:t>
            </a:r>
            <a:r>
              <a:rPr lang="en-US" sz="2200" dirty="0" err="1">
                <a:solidFill>
                  <a:srgbClr val="C00000"/>
                </a:solidFill>
              </a:rPr>
              <a:t>Neway</a:t>
            </a:r>
            <a:r>
              <a:rPr lang="en-US" sz="2200" dirty="0">
                <a:solidFill>
                  <a:srgbClr val="C00000"/>
                </a:solidFill>
              </a:rPr>
              <a:t>-Maryam (1371-80</a:t>
            </a:r>
            <a:r>
              <a:rPr lang="en-US" sz="2200" dirty="0">
                <a:solidFill>
                  <a:srgbClr val="000000"/>
                </a:solidFill>
              </a:rPr>
              <a:t>), however, he died fighting in 1386. </a:t>
            </a:r>
          </a:p>
          <a:p>
            <a:pPr algn="just" eaLnBrk="1" hangingPunct="1">
              <a:buClr>
                <a:srgbClr val="4F81BD"/>
              </a:buClr>
              <a:buFont typeface="Wingdings" pitchFamily="2" charset="2"/>
              <a:buChar char="§"/>
              <a:defRPr/>
            </a:pPr>
            <a:endParaRPr lang="en-US" altLang="en-US" sz="2200" dirty="0">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199" y="1050762"/>
            <a:ext cx="6705599" cy="762000"/>
          </a:xfrm>
        </p:spPr>
        <p:txBody>
          <a:bodyPr>
            <a:normAutofit fontScale="90000"/>
          </a:bodyPr>
          <a:lstStyle/>
          <a:p>
            <a:pPr algn="ctr"/>
            <a:r>
              <a:rPr lang="en-US" sz="2000" b="1" cap="none" dirty="0"/>
              <a:t> </a:t>
            </a:r>
            <a:br>
              <a:rPr lang="en-US" sz="2000" b="1" cap="none" dirty="0"/>
            </a:br>
            <a:r>
              <a:rPr lang="en-US" sz="2000" b="1" cap="none" dirty="0"/>
              <a:t/>
            </a:r>
            <a:br>
              <a:rPr lang="en-US" sz="2000" b="1" cap="none" dirty="0"/>
            </a:br>
            <a:r>
              <a:rPr lang="en-US" sz="2000" b="1" i="1" cap="none" dirty="0">
                <a:solidFill>
                  <a:srgbClr val="FF0000"/>
                </a:solidFill>
              </a:rPr>
              <a:t>1.3.Sources and Methods of Historical Studies </a:t>
            </a:r>
          </a:p>
        </p:txBody>
      </p:sp>
      <p:sp>
        <p:nvSpPr>
          <p:cNvPr id="3" name="Content Placeholder 2"/>
          <p:cNvSpPr>
            <a:spLocks noGrp="1"/>
          </p:cNvSpPr>
          <p:nvPr>
            <p:ph idx="1"/>
          </p:nvPr>
        </p:nvSpPr>
        <p:spPr>
          <a:xfrm>
            <a:off x="0" y="1949122"/>
            <a:ext cx="9143999" cy="4451677"/>
          </a:xfrm>
        </p:spPr>
        <p:txBody>
          <a:bodyPr>
            <a:normAutofit/>
          </a:bodyPr>
          <a:lstStyle/>
          <a:p>
            <a:pPr marL="0" indent="0" algn="just">
              <a:buNone/>
            </a:pPr>
            <a:r>
              <a:rPr lang="en-US" dirty="0">
                <a:latin typeface="Garamond" panose="02020404030301010803" pitchFamily="18" charset="0"/>
              </a:rPr>
              <a:t>Historical sources are broadly classified into two types: Primary and Secondary. </a:t>
            </a:r>
          </a:p>
          <a:p>
            <a:pPr algn="just"/>
            <a:r>
              <a:rPr lang="en-US" dirty="0">
                <a:latin typeface="Garamond" panose="02020404030301010803" pitchFamily="18" charset="0"/>
              </a:rPr>
              <a:t>1.</a:t>
            </a:r>
            <a:r>
              <a:rPr lang="en-US" b="1" dirty="0">
                <a:latin typeface="Garamond" panose="02020404030301010803" pitchFamily="18" charset="0"/>
              </a:rPr>
              <a:t>Primary sources are </a:t>
            </a:r>
            <a:r>
              <a:rPr lang="en-US" dirty="0">
                <a:latin typeface="Garamond" panose="02020404030301010803" pitchFamily="18" charset="0"/>
              </a:rPr>
              <a:t>surviving traces of the past available to us in the present. They are original or first hand in their proximity to the event both in time and in space. Examples of primary sources are manuscripts (handwritten materials), diaries, letters, minutes, court records and administrative files, travel documents, photographs, maps, video, audiovisual, and artifacts such as coins, fossils, weapons, utensils, and buildings.</a:t>
            </a:r>
          </a:p>
          <a:p>
            <a:pPr algn="just"/>
            <a:r>
              <a:rPr lang="en-US" b="1" dirty="0">
                <a:latin typeface="Garamond" panose="02020404030301010803" pitchFamily="18" charset="0"/>
              </a:rPr>
              <a:t>2. Secondary sources, </a:t>
            </a:r>
            <a:r>
              <a:rPr lang="en-US" dirty="0">
                <a:latin typeface="Garamond" panose="02020404030301010803" pitchFamily="18" charset="0"/>
              </a:rPr>
              <a:t>on the other hand, are second-hand published accounts about past events. They are written long after the event has occurred, providing an interpretation of what happened, why it happened, and how it happened, often based on primary sources.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3006802-7FC7-4015-B4F0-F2313C5939BF}"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105128978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3188DFF2-2A25-4E63-9719-FE6CF4B8F492}"/>
              </a:ext>
            </a:extLst>
          </p:cNvPr>
          <p:cNvSpPr>
            <a:spLocks noGrp="1"/>
          </p:cNvSpPr>
          <p:nvPr>
            <p:ph idx="1"/>
          </p:nvPr>
        </p:nvSpPr>
        <p:spPr>
          <a:xfrm>
            <a:off x="228600" y="0"/>
            <a:ext cx="8763000" cy="6096000"/>
          </a:xfrm>
        </p:spPr>
        <p:txBody>
          <a:bodyPr>
            <a:normAutofit fontScale="92500" lnSpcReduction="10000"/>
          </a:bodyPr>
          <a:lstStyle/>
          <a:p>
            <a:pPr algn="just" eaLnBrk="1" hangingPunct="1">
              <a:buClr>
                <a:srgbClr val="4F81BD"/>
              </a:buClr>
              <a:buFont typeface="Wingdings" pitchFamily="2" charset="2"/>
              <a:buChar char="§"/>
              <a:defRPr/>
            </a:pPr>
            <a:r>
              <a:rPr lang="en-US" sz="2200" dirty="0">
                <a:solidFill>
                  <a:srgbClr val="000000"/>
                </a:solidFill>
                <a:latin typeface="+mj-lt"/>
              </a:rPr>
              <a:t>Similarly, the successor of </a:t>
            </a:r>
            <a:r>
              <a:rPr lang="en-US" sz="2200" dirty="0" err="1">
                <a:solidFill>
                  <a:srgbClr val="000000"/>
                </a:solidFill>
                <a:latin typeface="+mj-lt"/>
              </a:rPr>
              <a:t>Haqadin</a:t>
            </a:r>
            <a:r>
              <a:rPr lang="en-US" sz="2200" dirty="0">
                <a:solidFill>
                  <a:srgbClr val="000000"/>
                </a:solidFill>
                <a:latin typeface="+mj-lt"/>
              </a:rPr>
              <a:t> II, </a:t>
            </a:r>
            <a:r>
              <a:rPr lang="en-US" sz="2200" dirty="0" err="1">
                <a:solidFill>
                  <a:srgbClr val="00B0F0"/>
                </a:solidFill>
                <a:latin typeface="+mj-lt"/>
              </a:rPr>
              <a:t>Sa’d</a:t>
            </a:r>
            <a:r>
              <a:rPr lang="en-US" sz="2200" dirty="0">
                <a:solidFill>
                  <a:srgbClr val="00B0F0"/>
                </a:solidFill>
                <a:latin typeface="+mj-lt"/>
              </a:rPr>
              <a:t> ad-Din II (C. 1386-1402)</a:t>
            </a:r>
            <a:r>
              <a:rPr lang="en-US" sz="2200" dirty="0">
                <a:solidFill>
                  <a:srgbClr val="000000"/>
                </a:solidFill>
                <a:latin typeface="+mj-lt"/>
              </a:rPr>
              <a:t> gained initial success but defeated by king </a:t>
            </a:r>
            <a:r>
              <a:rPr lang="en-US" sz="2200" dirty="0" err="1">
                <a:solidFill>
                  <a:srgbClr val="FF0000"/>
                </a:solidFill>
                <a:latin typeface="+mj-lt"/>
              </a:rPr>
              <a:t>Dawit</a:t>
            </a:r>
            <a:r>
              <a:rPr lang="en-US" sz="2200" dirty="0">
                <a:solidFill>
                  <a:srgbClr val="FF0000"/>
                </a:solidFill>
                <a:latin typeface="+mj-lt"/>
              </a:rPr>
              <a:t> I (r. 1380-1412</a:t>
            </a:r>
            <a:r>
              <a:rPr lang="en-US" sz="2200" dirty="0">
                <a:solidFill>
                  <a:srgbClr val="000000"/>
                </a:solidFill>
                <a:latin typeface="+mj-lt"/>
              </a:rPr>
              <a:t>) in 1402/3. </a:t>
            </a:r>
          </a:p>
          <a:p>
            <a:pPr algn="just" eaLnBrk="1" hangingPunct="1">
              <a:buClr>
                <a:srgbClr val="4F81BD"/>
              </a:buClr>
              <a:buFont typeface="Wingdings" pitchFamily="2" charset="2"/>
              <a:buChar char="§"/>
              <a:defRPr/>
            </a:pPr>
            <a:r>
              <a:rPr lang="en-US" sz="2200" dirty="0" err="1">
                <a:solidFill>
                  <a:srgbClr val="00B0F0"/>
                </a:solidFill>
                <a:latin typeface="+mj-lt"/>
              </a:rPr>
              <a:t>Sa’d</a:t>
            </a:r>
            <a:r>
              <a:rPr lang="en-US" sz="2200" dirty="0">
                <a:solidFill>
                  <a:srgbClr val="00B0F0"/>
                </a:solidFill>
                <a:latin typeface="+mj-lt"/>
              </a:rPr>
              <a:t> ad-Din II </a:t>
            </a:r>
            <a:r>
              <a:rPr lang="en-US" sz="2200" dirty="0">
                <a:solidFill>
                  <a:srgbClr val="000000"/>
                </a:solidFill>
                <a:latin typeface="+mj-lt"/>
              </a:rPr>
              <a:t>became refuge in </a:t>
            </a:r>
            <a:r>
              <a:rPr lang="en-US" sz="2200" dirty="0" err="1">
                <a:solidFill>
                  <a:srgbClr val="000000"/>
                </a:solidFill>
                <a:latin typeface="+mj-lt"/>
              </a:rPr>
              <a:t>Zeila</a:t>
            </a:r>
            <a:r>
              <a:rPr lang="en-US" sz="2200" dirty="0">
                <a:solidFill>
                  <a:srgbClr val="000000"/>
                </a:solidFill>
                <a:latin typeface="+mj-lt"/>
              </a:rPr>
              <a:t> until </a:t>
            </a:r>
            <a:r>
              <a:rPr lang="en-US" sz="2200" dirty="0">
                <a:solidFill>
                  <a:srgbClr val="FF0000"/>
                </a:solidFill>
                <a:latin typeface="+mj-lt"/>
              </a:rPr>
              <a:t>King </a:t>
            </a:r>
            <a:r>
              <a:rPr lang="en-US" sz="2200" dirty="0" err="1">
                <a:solidFill>
                  <a:srgbClr val="FF0000"/>
                </a:solidFill>
                <a:latin typeface="+mj-lt"/>
              </a:rPr>
              <a:t>Yishaq</a:t>
            </a:r>
            <a:r>
              <a:rPr lang="en-US" sz="2200" dirty="0">
                <a:solidFill>
                  <a:srgbClr val="FF0000"/>
                </a:solidFill>
                <a:latin typeface="+mj-lt"/>
              </a:rPr>
              <a:t> (r.1413-30) killed him in 1415</a:t>
            </a:r>
            <a:r>
              <a:rPr lang="en-US" sz="2200" dirty="0">
                <a:solidFill>
                  <a:srgbClr val="000000"/>
                </a:solidFill>
                <a:latin typeface="+mj-lt"/>
              </a:rPr>
              <a:t>. Since then the area was called </a:t>
            </a:r>
            <a:r>
              <a:rPr lang="en-US" sz="2200" dirty="0">
                <a:solidFill>
                  <a:srgbClr val="00B0F0"/>
                </a:solidFill>
                <a:latin typeface="+mj-lt"/>
              </a:rPr>
              <a:t>"the land of Sad ad-Din." </a:t>
            </a:r>
          </a:p>
          <a:p>
            <a:pPr algn="just" eaLnBrk="1" hangingPunct="1">
              <a:buClr>
                <a:srgbClr val="4F81BD"/>
              </a:buClr>
              <a:buFont typeface="Wingdings" pitchFamily="2" charset="2"/>
              <a:buChar char="§"/>
              <a:defRPr/>
            </a:pPr>
            <a:r>
              <a:rPr lang="en-US" sz="2200" dirty="0">
                <a:solidFill>
                  <a:srgbClr val="000000"/>
                </a:solidFill>
              </a:rPr>
              <a:t>Following the death of </a:t>
            </a:r>
            <a:r>
              <a:rPr lang="en-US" sz="2200" dirty="0" err="1">
                <a:solidFill>
                  <a:srgbClr val="000000"/>
                </a:solidFill>
              </a:rPr>
              <a:t>Sa’d</a:t>
            </a:r>
            <a:r>
              <a:rPr lang="en-US" sz="2200" dirty="0">
                <a:solidFill>
                  <a:srgbClr val="000000"/>
                </a:solidFill>
              </a:rPr>
              <a:t> ad-Din and loss of </a:t>
            </a:r>
            <a:r>
              <a:rPr lang="en-US" sz="2200" dirty="0" err="1">
                <a:solidFill>
                  <a:srgbClr val="000000"/>
                </a:solidFill>
              </a:rPr>
              <a:t>Zeila</a:t>
            </a:r>
            <a:r>
              <a:rPr lang="en-US" sz="2200" dirty="0">
                <a:solidFill>
                  <a:srgbClr val="000000"/>
                </a:solidFill>
              </a:rPr>
              <a:t> to Christian Kings, the Muslim sultanates </a:t>
            </a:r>
            <a:r>
              <a:rPr lang="en-US" sz="2200" dirty="0">
                <a:solidFill>
                  <a:srgbClr val="00B0F0"/>
                </a:solidFill>
              </a:rPr>
              <a:t>declined in power</a:t>
            </a:r>
            <a:r>
              <a:rPr lang="en-US" sz="2200" dirty="0">
                <a:solidFill>
                  <a:srgbClr val="000000"/>
                </a:solidFill>
              </a:rPr>
              <a:t>.</a:t>
            </a:r>
          </a:p>
          <a:p>
            <a:pPr algn="just" eaLnBrk="1" hangingPunct="1">
              <a:buClr>
                <a:srgbClr val="4F81BD"/>
              </a:buClr>
              <a:buFont typeface="Wingdings" pitchFamily="2" charset="2"/>
              <a:buChar char="§"/>
              <a:defRPr/>
            </a:pPr>
            <a:r>
              <a:rPr lang="en-US" sz="2200" dirty="0">
                <a:solidFill>
                  <a:srgbClr val="000000"/>
                </a:solidFill>
              </a:rPr>
              <a:t> </a:t>
            </a:r>
            <a:r>
              <a:rPr lang="en-US" sz="2200" dirty="0" err="1">
                <a:solidFill>
                  <a:srgbClr val="00B0F0"/>
                </a:solidFill>
              </a:rPr>
              <a:t>Sa’d</a:t>
            </a:r>
            <a:r>
              <a:rPr lang="en-US" sz="2200" dirty="0">
                <a:solidFill>
                  <a:srgbClr val="00B0F0"/>
                </a:solidFill>
              </a:rPr>
              <a:t> ad-Din’s sons </a:t>
            </a:r>
            <a:r>
              <a:rPr lang="en-US" sz="2200" dirty="0">
                <a:solidFill>
                  <a:srgbClr val="000000"/>
                </a:solidFill>
              </a:rPr>
              <a:t>who took refuge in Yemen came back to succeed their father. Yet, </a:t>
            </a:r>
            <a:r>
              <a:rPr lang="en-US" sz="2200" dirty="0" err="1">
                <a:solidFill>
                  <a:srgbClr val="000000"/>
                </a:solidFill>
              </a:rPr>
              <a:t>Adal</a:t>
            </a:r>
            <a:r>
              <a:rPr lang="en-US" sz="2200" dirty="0">
                <a:solidFill>
                  <a:srgbClr val="000000"/>
                </a:solidFill>
              </a:rPr>
              <a:t> continued to challenge the Christian state and were successful in </a:t>
            </a:r>
            <a:r>
              <a:rPr lang="en-US" sz="2200" dirty="0">
                <a:solidFill>
                  <a:srgbClr val="FF0000"/>
                </a:solidFill>
              </a:rPr>
              <a:t>killing </a:t>
            </a:r>
            <a:r>
              <a:rPr lang="en-US" sz="2200" dirty="0" err="1">
                <a:solidFill>
                  <a:srgbClr val="FF0000"/>
                </a:solidFill>
              </a:rPr>
              <a:t>Tewodros</a:t>
            </a:r>
            <a:r>
              <a:rPr lang="en-US" sz="2200" dirty="0">
                <a:solidFill>
                  <a:srgbClr val="FF0000"/>
                </a:solidFill>
              </a:rPr>
              <a:t> (1412-13</a:t>
            </a:r>
            <a:r>
              <a:rPr lang="en-US" sz="2200" dirty="0">
                <a:solidFill>
                  <a:srgbClr val="000000"/>
                </a:solidFill>
              </a:rPr>
              <a:t>) and </a:t>
            </a:r>
            <a:r>
              <a:rPr lang="en-US" sz="2200" dirty="0" err="1">
                <a:solidFill>
                  <a:srgbClr val="FF0000"/>
                </a:solidFill>
              </a:rPr>
              <a:t>Yeshaq</a:t>
            </a:r>
            <a:r>
              <a:rPr lang="en-US" sz="2200" dirty="0">
                <a:solidFill>
                  <a:srgbClr val="000000"/>
                </a:solidFill>
              </a:rPr>
              <a:t>. In 1445, </a:t>
            </a:r>
            <a:r>
              <a:rPr lang="en-US" sz="2200" dirty="0">
                <a:solidFill>
                  <a:srgbClr val="FF0000"/>
                </a:solidFill>
              </a:rPr>
              <a:t>Zara </a:t>
            </a:r>
            <a:r>
              <a:rPr lang="en-US" sz="2200" dirty="0" err="1">
                <a:solidFill>
                  <a:srgbClr val="FF0000"/>
                </a:solidFill>
              </a:rPr>
              <a:t>Yaqob</a:t>
            </a:r>
            <a:r>
              <a:rPr lang="en-US" sz="2200" dirty="0">
                <a:solidFill>
                  <a:srgbClr val="FF0000"/>
                </a:solidFill>
              </a:rPr>
              <a:t> </a:t>
            </a:r>
            <a:r>
              <a:rPr lang="en-US" sz="2200" dirty="0">
                <a:solidFill>
                  <a:srgbClr val="000000"/>
                </a:solidFill>
              </a:rPr>
              <a:t>defeated </a:t>
            </a:r>
            <a:r>
              <a:rPr lang="en-US" sz="2200" dirty="0">
                <a:solidFill>
                  <a:srgbClr val="00B0F0"/>
                </a:solidFill>
              </a:rPr>
              <a:t>Sultan Ahmed </a:t>
            </a:r>
            <a:r>
              <a:rPr lang="en-US" sz="2200" dirty="0" err="1">
                <a:solidFill>
                  <a:srgbClr val="00B0F0"/>
                </a:solidFill>
              </a:rPr>
              <a:t>Badlay</a:t>
            </a:r>
            <a:r>
              <a:rPr lang="en-US" sz="2200" dirty="0">
                <a:solidFill>
                  <a:srgbClr val="000000"/>
                </a:solidFill>
              </a:rPr>
              <a:t> at the </a:t>
            </a:r>
            <a:r>
              <a:rPr lang="en-US" sz="2200" dirty="0">
                <a:solidFill>
                  <a:schemeClr val="accent4"/>
                </a:solidFill>
              </a:rPr>
              <a:t>battle of </a:t>
            </a:r>
            <a:r>
              <a:rPr lang="en-US" sz="2200" dirty="0" err="1">
                <a:solidFill>
                  <a:schemeClr val="accent4"/>
                </a:solidFill>
              </a:rPr>
              <a:t>Yeguba</a:t>
            </a:r>
            <a:r>
              <a:rPr lang="en-US" sz="2200" dirty="0">
                <a:solidFill>
                  <a:schemeClr val="accent4"/>
                </a:solidFill>
              </a:rPr>
              <a:t>. </a:t>
            </a:r>
          </a:p>
          <a:p>
            <a:pPr algn="just" eaLnBrk="1" hangingPunct="1">
              <a:buClr>
                <a:srgbClr val="4F81BD"/>
              </a:buClr>
              <a:buFont typeface="Wingdings" pitchFamily="2" charset="2"/>
              <a:buChar char="§"/>
              <a:defRPr/>
            </a:pPr>
            <a:r>
              <a:rPr lang="en-US" sz="2200" dirty="0">
                <a:solidFill>
                  <a:srgbClr val="000000"/>
                </a:solidFill>
              </a:rPr>
              <a:t>As a result, the son and successor of Ahmed </a:t>
            </a:r>
            <a:r>
              <a:rPr lang="en-US" sz="2200" dirty="0" err="1">
                <a:solidFill>
                  <a:srgbClr val="000000"/>
                </a:solidFill>
              </a:rPr>
              <a:t>Badlay</a:t>
            </a:r>
            <a:r>
              <a:rPr lang="en-US" sz="2200" dirty="0">
                <a:solidFill>
                  <a:srgbClr val="000000"/>
                </a:solidFill>
              </a:rPr>
              <a:t>, </a:t>
            </a:r>
            <a:r>
              <a:rPr lang="en-US" sz="2200" dirty="0">
                <a:solidFill>
                  <a:srgbClr val="00B0F0"/>
                </a:solidFill>
              </a:rPr>
              <a:t>Mohammed Ahmed (r.1445-71) </a:t>
            </a:r>
            <a:r>
              <a:rPr lang="en-US" sz="2200" dirty="0">
                <a:solidFill>
                  <a:srgbClr val="000000"/>
                </a:solidFill>
              </a:rPr>
              <a:t>sent a </a:t>
            </a:r>
            <a:r>
              <a:rPr lang="en-US" sz="2200" dirty="0">
                <a:solidFill>
                  <a:srgbClr val="FF0000"/>
                </a:solidFill>
              </a:rPr>
              <a:t>message of submission to </a:t>
            </a:r>
            <a:r>
              <a:rPr lang="en-US" sz="2200" dirty="0" err="1">
                <a:solidFill>
                  <a:srgbClr val="FF0000"/>
                </a:solidFill>
              </a:rPr>
              <a:t>Ba’ede</a:t>
            </a:r>
            <a:r>
              <a:rPr lang="en-US" sz="2200" dirty="0">
                <a:solidFill>
                  <a:srgbClr val="FF0000"/>
                </a:solidFill>
              </a:rPr>
              <a:t> Mariam (r. 1468-78)</a:t>
            </a:r>
            <a:r>
              <a:rPr lang="en-US" sz="2200" dirty="0">
                <a:solidFill>
                  <a:srgbClr val="000000"/>
                </a:solidFill>
              </a:rPr>
              <a:t> to remain vassal of the Christian Kings. </a:t>
            </a:r>
          </a:p>
          <a:p>
            <a:pPr algn="just" eaLnBrk="1" hangingPunct="1">
              <a:buClr>
                <a:srgbClr val="4F81BD"/>
              </a:buClr>
              <a:buFont typeface="Wingdings" pitchFamily="2" charset="2"/>
              <a:buChar char="§"/>
              <a:defRPr/>
            </a:pPr>
            <a:r>
              <a:rPr lang="en-US" sz="2200" dirty="0">
                <a:solidFill>
                  <a:srgbClr val="000000"/>
                </a:solidFill>
              </a:rPr>
              <a:t>On the death of Mohammed, </a:t>
            </a:r>
            <a:r>
              <a:rPr lang="en-US" sz="2200" dirty="0" err="1">
                <a:solidFill>
                  <a:srgbClr val="FF0000"/>
                </a:solidFill>
              </a:rPr>
              <a:t>Ba’ede</a:t>
            </a:r>
            <a:r>
              <a:rPr lang="en-US" sz="2200" dirty="0">
                <a:solidFill>
                  <a:srgbClr val="FF0000"/>
                </a:solidFill>
              </a:rPr>
              <a:t>-Mariam</a:t>
            </a:r>
            <a:r>
              <a:rPr lang="en-US" sz="2200" dirty="0">
                <a:solidFill>
                  <a:srgbClr val="000000"/>
                </a:solidFill>
              </a:rPr>
              <a:t> campaigned against </a:t>
            </a:r>
            <a:r>
              <a:rPr lang="en-US" sz="2200" dirty="0" err="1">
                <a:solidFill>
                  <a:srgbClr val="000000"/>
                </a:solidFill>
              </a:rPr>
              <a:t>Adal</a:t>
            </a:r>
            <a:r>
              <a:rPr lang="en-US" sz="2200" dirty="0">
                <a:solidFill>
                  <a:srgbClr val="000000"/>
                </a:solidFill>
              </a:rPr>
              <a:t>. Despite initial successes, the army of </a:t>
            </a:r>
            <a:r>
              <a:rPr lang="en-US" sz="2200" dirty="0" err="1">
                <a:solidFill>
                  <a:srgbClr val="000000"/>
                </a:solidFill>
              </a:rPr>
              <a:t>Ba'ede</a:t>
            </a:r>
            <a:r>
              <a:rPr lang="en-US" sz="2200" dirty="0">
                <a:solidFill>
                  <a:srgbClr val="000000"/>
                </a:solidFill>
              </a:rPr>
              <a:t>-Mariam lost the battle in 1474. </a:t>
            </a:r>
          </a:p>
          <a:p>
            <a:pPr algn="just" eaLnBrk="1" hangingPunct="1">
              <a:buClr>
                <a:srgbClr val="4F81BD"/>
              </a:buClr>
              <a:buFont typeface="Wingdings" pitchFamily="2" charset="2"/>
              <a:buChar char="§"/>
              <a:defRPr/>
            </a:pPr>
            <a:endParaRPr lang="en-US" altLang="en-US" sz="2200" dirty="0">
              <a:solidFill>
                <a:prstClr val="black"/>
              </a:solidFill>
            </a:endParaRPr>
          </a:p>
          <a:p>
            <a:pPr marL="82550" indent="0" algn="just">
              <a:buClr>
                <a:srgbClr val="4F81BD"/>
              </a:buClr>
              <a:buFont typeface="Wingdings 2" panose="05020102010507070707" pitchFamily="18" charset="2"/>
              <a:buNone/>
              <a:defRPr/>
            </a:pPr>
            <a:endParaRPr lang="en-US" altLang="en-US" sz="2200" dirty="0">
              <a:solidFill>
                <a:prstClr val="black"/>
              </a:solidFill>
            </a:endParaRPr>
          </a:p>
          <a:p>
            <a:pPr marL="82550" indent="0" algn="just" eaLnBrk="1" hangingPunct="1">
              <a:buClr>
                <a:srgbClr val="4F81BD"/>
              </a:buClr>
              <a:buFont typeface="Wingdings 2" panose="05020102010507070707" pitchFamily="18" charset="2"/>
              <a:buNone/>
              <a:defRPr/>
            </a:pPr>
            <a:endParaRPr lang="en-US" altLang="en-US" sz="2200" dirty="0">
              <a:solidFill>
                <a:prstClr val="black"/>
              </a:solidFill>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18B81103-083A-47DE-A49C-3A88121081B0}"/>
              </a:ext>
            </a:extLst>
          </p:cNvPr>
          <p:cNvSpPr>
            <a:spLocks noGrp="1"/>
          </p:cNvSpPr>
          <p:nvPr>
            <p:ph idx="1"/>
          </p:nvPr>
        </p:nvSpPr>
        <p:spPr>
          <a:xfrm>
            <a:off x="152400" y="76200"/>
            <a:ext cx="8991600" cy="6019800"/>
          </a:xfrm>
        </p:spPr>
        <p:txBody>
          <a:bodyPr>
            <a:normAutofit fontScale="92500"/>
          </a:bodyPr>
          <a:lstStyle/>
          <a:p>
            <a:pPr algn="just" eaLnBrk="1" hangingPunct="1">
              <a:buClr>
                <a:srgbClr val="4F81BD"/>
              </a:buClr>
              <a:buFont typeface="Wingdings" pitchFamily="2" charset="2"/>
              <a:buChar char="§"/>
              <a:defRPr/>
            </a:pPr>
            <a:r>
              <a:rPr lang="en-US" sz="2200" dirty="0">
                <a:solidFill>
                  <a:srgbClr val="000000"/>
                </a:solidFill>
                <a:latin typeface="+mj-lt"/>
              </a:rPr>
              <a:t>The successors of </a:t>
            </a:r>
            <a:r>
              <a:rPr lang="en-US" sz="2200" dirty="0" err="1">
                <a:solidFill>
                  <a:srgbClr val="000000"/>
                </a:solidFill>
                <a:latin typeface="+mj-lt"/>
              </a:rPr>
              <a:t>Ba'ede</a:t>
            </a:r>
            <a:r>
              <a:rPr lang="en-US" sz="2200" dirty="0">
                <a:solidFill>
                  <a:srgbClr val="000000"/>
                </a:solidFill>
                <a:latin typeface="+mj-lt"/>
              </a:rPr>
              <a:t>-Mariam </a:t>
            </a:r>
            <a:r>
              <a:rPr lang="en-US" sz="2200" dirty="0">
                <a:solidFill>
                  <a:srgbClr val="FF0000"/>
                </a:solidFill>
                <a:latin typeface="+mj-lt"/>
              </a:rPr>
              <a:t>proved weak </a:t>
            </a:r>
            <a:r>
              <a:rPr lang="en-US" sz="2200" dirty="0">
                <a:solidFill>
                  <a:srgbClr val="000000"/>
                </a:solidFill>
                <a:latin typeface="+mj-lt"/>
              </a:rPr>
              <a:t>in their dealings with the rulers of Muslim Sultanates. At the same time, leaders of the Muslim Sultanate sought to </a:t>
            </a:r>
            <a:r>
              <a:rPr lang="en-US" sz="2200" dirty="0">
                <a:solidFill>
                  <a:srgbClr val="FF0000"/>
                </a:solidFill>
                <a:latin typeface="+mj-lt"/>
              </a:rPr>
              <a:t>resolve the problem peacefully</a:t>
            </a:r>
            <a:r>
              <a:rPr lang="en-US" sz="2200" dirty="0">
                <a:solidFill>
                  <a:srgbClr val="000000"/>
                </a:solidFill>
                <a:latin typeface="+mj-lt"/>
              </a:rPr>
              <a:t>. </a:t>
            </a:r>
          </a:p>
          <a:p>
            <a:pPr algn="just" eaLnBrk="1" hangingPunct="1">
              <a:buClr>
                <a:srgbClr val="4F81BD"/>
              </a:buClr>
              <a:buFont typeface="Wingdings" pitchFamily="2" charset="2"/>
              <a:buChar char="§"/>
              <a:defRPr/>
            </a:pPr>
            <a:r>
              <a:rPr lang="en-US" sz="2200" dirty="0">
                <a:solidFill>
                  <a:srgbClr val="000000"/>
                </a:solidFill>
                <a:latin typeface="+mj-lt"/>
              </a:rPr>
              <a:t>As a result, </a:t>
            </a:r>
            <a:r>
              <a:rPr lang="en-US" sz="2200" dirty="0">
                <a:solidFill>
                  <a:srgbClr val="00B0F0"/>
                </a:solidFill>
                <a:latin typeface="+mj-lt"/>
              </a:rPr>
              <a:t>Mohammad </a:t>
            </a:r>
            <a:r>
              <a:rPr lang="en-US" sz="2200" dirty="0" err="1">
                <a:solidFill>
                  <a:srgbClr val="00B0F0"/>
                </a:solidFill>
                <a:latin typeface="+mj-lt"/>
              </a:rPr>
              <a:t>ibn</a:t>
            </a:r>
            <a:r>
              <a:rPr lang="en-US" sz="2200" dirty="0">
                <a:solidFill>
                  <a:srgbClr val="00B0F0"/>
                </a:solidFill>
                <a:latin typeface="+mj-lt"/>
              </a:rPr>
              <a:t> </a:t>
            </a:r>
            <a:r>
              <a:rPr lang="en-US" sz="2200" dirty="0" err="1">
                <a:solidFill>
                  <a:srgbClr val="00B0F0"/>
                </a:solidFill>
                <a:latin typeface="+mj-lt"/>
              </a:rPr>
              <a:t>Azhar</a:t>
            </a:r>
            <a:r>
              <a:rPr lang="en-US" sz="2200" dirty="0">
                <a:solidFill>
                  <a:srgbClr val="00B0F0"/>
                </a:solidFill>
                <a:latin typeface="+mj-lt"/>
              </a:rPr>
              <a:t> ad-Din (1488-1518) </a:t>
            </a:r>
            <a:r>
              <a:rPr lang="en-US" sz="2200" dirty="0">
                <a:solidFill>
                  <a:srgbClr val="000000"/>
                </a:solidFill>
                <a:latin typeface="+mj-lt"/>
              </a:rPr>
              <a:t>attempted to </a:t>
            </a:r>
            <a:r>
              <a:rPr lang="en-US" sz="2200" dirty="0">
                <a:solidFill>
                  <a:srgbClr val="00B0F0"/>
                </a:solidFill>
                <a:latin typeface="+mj-lt"/>
              </a:rPr>
              <a:t>harmonize relations </a:t>
            </a:r>
            <a:r>
              <a:rPr lang="en-US" sz="2200" dirty="0">
                <a:solidFill>
                  <a:srgbClr val="000000"/>
                </a:solidFill>
                <a:latin typeface="+mj-lt"/>
              </a:rPr>
              <a:t>with the Christian Kingdom. </a:t>
            </a:r>
          </a:p>
          <a:p>
            <a:pPr algn="just" eaLnBrk="1" hangingPunct="1">
              <a:buClr>
                <a:srgbClr val="4F81BD"/>
              </a:buClr>
              <a:buFont typeface="Wingdings" pitchFamily="2" charset="2"/>
              <a:buChar char="§"/>
              <a:defRPr/>
            </a:pPr>
            <a:r>
              <a:rPr lang="en-US" sz="2200" dirty="0">
                <a:solidFill>
                  <a:srgbClr val="000000"/>
                </a:solidFill>
                <a:latin typeface="+mj-lt"/>
              </a:rPr>
              <a:t>However, among the various Sultans of the Muslim sultanates, </a:t>
            </a:r>
            <a:r>
              <a:rPr lang="en-US" sz="2200" dirty="0">
                <a:solidFill>
                  <a:srgbClr val="00B0F0"/>
                </a:solidFill>
                <a:latin typeface="+mj-lt"/>
              </a:rPr>
              <a:t>Emir </a:t>
            </a:r>
            <a:r>
              <a:rPr lang="en-US" sz="2200" dirty="0" err="1">
                <a:solidFill>
                  <a:srgbClr val="00B0F0"/>
                </a:solidFill>
                <a:latin typeface="+mj-lt"/>
              </a:rPr>
              <a:t>Mahfuz</a:t>
            </a:r>
            <a:r>
              <a:rPr lang="en-US" sz="2200" dirty="0">
                <a:solidFill>
                  <a:srgbClr val="00B0F0"/>
                </a:solidFill>
                <a:latin typeface="+mj-lt"/>
              </a:rPr>
              <a:t> </a:t>
            </a:r>
            <a:r>
              <a:rPr lang="en-US" sz="2200" dirty="0">
                <a:solidFill>
                  <a:srgbClr val="000000"/>
                </a:solidFill>
                <a:latin typeface="+mj-lt"/>
              </a:rPr>
              <a:t>carried out some effective </a:t>
            </a:r>
            <a:r>
              <a:rPr lang="en-US" sz="2200" dirty="0">
                <a:solidFill>
                  <a:srgbClr val="00B0F0"/>
                </a:solidFill>
                <a:latin typeface="+mj-lt"/>
              </a:rPr>
              <a:t>military campaigns </a:t>
            </a:r>
            <a:r>
              <a:rPr lang="en-US" sz="2200" dirty="0">
                <a:solidFill>
                  <a:srgbClr val="000000"/>
                </a:solidFill>
                <a:latin typeface="+mj-lt"/>
              </a:rPr>
              <a:t>into the highlands and in </a:t>
            </a:r>
            <a:r>
              <a:rPr lang="en-US" sz="2200" dirty="0">
                <a:solidFill>
                  <a:srgbClr val="00B0F0"/>
                </a:solidFill>
                <a:latin typeface="+mj-lt"/>
              </a:rPr>
              <a:t>1517 Emir </a:t>
            </a:r>
            <a:r>
              <a:rPr lang="en-US" sz="2200" dirty="0" err="1">
                <a:solidFill>
                  <a:srgbClr val="00B0F0"/>
                </a:solidFill>
                <a:latin typeface="+mj-lt"/>
              </a:rPr>
              <a:t>Mahfuz</a:t>
            </a:r>
            <a:r>
              <a:rPr lang="en-US" sz="2200" dirty="0">
                <a:solidFill>
                  <a:srgbClr val="00B0F0"/>
                </a:solidFill>
                <a:latin typeface="+mj-lt"/>
              </a:rPr>
              <a:t> died </a:t>
            </a:r>
            <a:r>
              <a:rPr lang="en-US" sz="2200" dirty="0">
                <a:solidFill>
                  <a:srgbClr val="000000"/>
                </a:solidFill>
                <a:latin typeface="+mj-lt"/>
              </a:rPr>
              <a:t>fighting against </a:t>
            </a:r>
            <a:r>
              <a:rPr lang="en-US" sz="2200" dirty="0">
                <a:solidFill>
                  <a:srgbClr val="FF0000"/>
                </a:solidFill>
                <a:latin typeface="+mj-lt"/>
              </a:rPr>
              <a:t>Emperor </a:t>
            </a:r>
            <a:r>
              <a:rPr lang="en-US" sz="2200" dirty="0" err="1">
                <a:solidFill>
                  <a:srgbClr val="FF0000"/>
                </a:solidFill>
                <a:latin typeface="+mj-lt"/>
              </a:rPr>
              <a:t>Lebne-Dengel's</a:t>
            </a:r>
            <a:r>
              <a:rPr lang="en-US" sz="2200" dirty="0">
                <a:solidFill>
                  <a:srgbClr val="FF0000"/>
                </a:solidFill>
                <a:latin typeface="+mj-lt"/>
              </a:rPr>
              <a:t> (r. 1508-40</a:t>
            </a:r>
            <a:r>
              <a:rPr lang="en-US" sz="2200" dirty="0">
                <a:solidFill>
                  <a:srgbClr val="000000"/>
                </a:solidFill>
                <a:latin typeface="+mj-lt"/>
              </a:rPr>
              <a:t>) force.</a:t>
            </a:r>
          </a:p>
          <a:p>
            <a:pPr algn="just" eaLnBrk="1" hangingPunct="1">
              <a:buClr>
                <a:srgbClr val="4F81BD"/>
              </a:buClr>
              <a:buFont typeface="Wingdings" pitchFamily="2" charset="2"/>
              <a:buChar char="§"/>
              <a:defRPr/>
            </a:pPr>
            <a:r>
              <a:rPr lang="en-US" sz="2200" dirty="0">
                <a:solidFill>
                  <a:srgbClr val="000000"/>
                </a:solidFill>
                <a:latin typeface="+mj-lt"/>
              </a:rPr>
              <a:t> His son-in-law, </a:t>
            </a:r>
            <a:r>
              <a:rPr lang="en-US" sz="2200" dirty="0">
                <a:solidFill>
                  <a:srgbClr val="00B0F0"/>
                </a:solidFill>
                <a:latin typeface="+mj-lt"/>
              </a:rPr>
              <a:t>Imam Ahmed </a:t>
            </a:r>
            <a:r>
              <a:rPr lang="en-US" sz="2200" dirty="0" err="1">
                <a:solidFill>
                  <a:srgbClr val="00B0F0"/>
                </a:solidFill>
                <a:latin typeface="+mj-lt"/>
              </a:rPr>
              <a:t>ibn</a:t>
            </a:r>
            <a:r>
              <a:rPr lang="en-US" sz="2200" dirty="0">
                <a:solidFill>
                  <a:srgbClr val="00B0F0"/>
                </a:solidFill>
                <a:latin typeface="+mj-lt"/>
              </a:rPr>
              <a:t> Ibrahim al-Ghazi</a:t>
            </a:r>
            <a:r>
              <a:rPr lang="en-US" sz="2200" dirty="0">
                <a:solidFill>
                  <a:srgbClr val="000000"/>
                </a:solidFill>
                <a:latin typeface="+mj-lt"/>
              </a:rPr>
              <a:t>, popularly known as </a:t>
            </a:r>
            <a:r>
              <a:rPr lang="en-US" sz="2200" dirty="0">
                <a:solidFill>
                  <a:srgbClr val="00B0F0"/>
                </a:solidFill>
                <a:latin typeface="+mj-lt"/>
              </a:rPr>
              <a:t>Ahmed </a:t>
            </a:r>
            <a:r>
              <a:rPr lang="en-US" sz="2200" i="1" dirty="0" err="1">
                <a:solidFill>
                  <a:srgbClr val="00B0F0"/>
                </a:solidFill>
                <a:latin typeface="+mj-lt"/>
              </a:rPr>
              <a:t>Gragn</a:t>
            </a:r>
            <a:r>
              <a:rPr lang="en-US" sz="2200" i="1" dirty="0">
                <a:solidFill>
                  <a:srgbClr val="00B0F0"/>
                </a:solidFill>
                <a:latin typeface="+mj-lt"/>
              </a:rPr>
              <a:t> </a:t>
            </a:r>
            <a:r>
              <a:rPr lang="en-US" sz="2200" dirty="0">
                <a:solidFill>
                  <a:srgbClr val="000000"/>
                </a:solidFill>
                <a:latin typeface="+mj-lt"/>
              </a:rPr>
              <a:t>or the "left-handed" took over the leadership. </a:t>
            </a:r>
          </a:p>
          <a:p>
            <a:pPr algn="just" eaLnBrk="1" hangingPunct="1">
              <a:buClr>
                <a:srgbClr val="4F81BD"/>
              </a:buClr>
              <a:buFont typeface="Wingdings" pitchFamily="2" charset="2"/>
              <a:buChar char="§"/>
              <a:defRPr/>
            </a:pPr>
            <a:r>
              <a:rPr lang="en-US" altLang="en-US" sz="2200" dirty="0">
                <a:solidFill>
                  <a:srgbClr val="C00000"/>
                </a:solidFill>
                <a:latin typeface="+mj-lt"/>
              </a:rPr>
              <a:t>Peaceful Interactions:</a:t>
            </a:r>
          </a:p>
          <a:p>
            <a:pPr algn="just" eaLnBrk="1" hangingPunct="1">
              <a:buClr>
                <a:srgbClr val="4F81BD"/>
              </a:buClr>
              <a:buFont typeface="Wingdings" pitchFamily="2" charset="2"/>
              <a:buChar char="ü"/>
              <a:defRPr/>
            </a:pPr>
            <a:r>
              <a:rPr lang="en-US" sz="2200" dirty="0">
                <a:solidFill>
                  <a:srgbClr val="000000"/>
                </a:solidFill>
                <a:latin typeface="+mj-lt"/>
              </a:rPr>
              <a:t>There were wider </a:t>
            </a:r>
            <a:r>
              <a:rPr lang="en-US" sz="2200" dirty="0">
                <a:solidFill>
                  <a:srgbClr val="FF0000"/>
                </a:solidFill>
                <a:latin typeface="+mj-lt"/>
              </a:rPr>
              <a:t>socio-economic and cultural interactions </a:t>
            </a:r>
            <a:r>
              <a:rPr lang="en-US" sz="2200" dirty="0">
                <a:solidFill>
                  <a:srgbClr val="000000"/>
                </a:solidFill>
                <a:latin typeface="+mj-lt"/>
              </a:rPr>
              <a:t>between the Christian Kingdom and Muslim principalities. As in earlier periods, </a:t>
            </a:r>
            <a:r>
              <a:rPr lang="en-US" sz="2200" dirty="0">
                <a:solidFill>
                  <a:srgbClr val="FF0000"/>
                </a:solidFill>
                <a:latin typeface="+mj-lt"/>
              </a:rPr>
              <a:t>trade</a:t>
            </a:r>
            <a:r>
              <a:rPr lang="en-US" sz="2200" dirty="0">
                <a:solidFill>
                  <a:srgbClr val="000000"/>
                </a:solidFill>
                <a:latin typeface="+mj-lt"/>
              </a:rPr>
              <a:t> continued to be the major channel of </a:t>
            </a:r>
            <a:r>
              <a:rPr lang="en-US" sz="2200" dirty="0">
                <a:solidFill>
                  <a:srgbClr val="FF0000"/>
                </a:solidFill>
                <a:latin typeface="+mj-lt"/>
              </a:rPr>
              <a:t>social integration. </a:t>
            </a:r>
            <a:endParaRPr lang="en-US" altLang="en-US" sz="2200" dirty="0">
              <a:solidFill>
                <a:srgbClr val="FF0000"/>
              </a:solidFill>
              <a:latin typeface="+mj-lt"/>
            </a:endParaRPr>
          </a:p>
          <a:p>
            <a:pPr marL="82550" indent="0" algn="just" eaLnBrk="1" hangingPunct="1">
              <a:buClr>
                <a:srgbClr val="4F81BD"/>
              </a:buClr>
              <a:buFont typeface="Wingdings 2" panose="05020102010507070707" pitchFamily="18" charset="2"/>
              <a:buNone/>
              <a:defRPr/>
            </a:pPr>
            <a:endParaRPr lang="en-US" altLang="en-US" sz="2200" dirty="0">
              <a:solidFill>
                <a:prstClr val="black"/>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8FB8C56B-8830-4EDF-90F1-1F21C7E849B2}"/>
              </a:ext>
            </a:extLst>
          </p:cNvPr>
          <p:cNvSpPr>
            <a:spLocks noGrp="1"/>
          </p:cNvSpPr>
          <p:nvPr>
            <p:ph idx="1"/>
          </p:nvPr>
        </p:nvSpPr>
        <p:spPr>
          <a:xfrm>
            <a:off x="228600" y="152400"/>
            <a:ext cx="8915400" cy="5791200"/>
          </a:xfrm>
        </p:spPr>
        <p:txBody>
          <a:bodyPr>
            <a:normAutofit lnSpcReduction="10000"/>
          </a:bodyPr>
          <a:lstStyle/>
          <a:p>
            <a:pPr algn="just" eaLnBrk="1" hangingPunct="1">
              <a:buClr>
                <a:srgbClr val="4F81BD"/>
              </a:buClr>
              <a:buFont typeface="Wingdings" pitchFamily="2" charset="2"/>
              <a:buChar char="ü"/>
              <a:defRPr/>
            </a:pPr>
            <a:r>
              <a:rPr lang="en-US" sz="2200" dirty="0">
                <a:solidFill>
                  <a:srgbClr val="000000"/>
                </a:solidFill>
                <a:latin typeface="+mj-lt"/>
              </a:rPr>
              <a:t>The </a:t>
            </a:r>
            <a:r>
              <a:rPr lang="en-US" sz="2200" dirty="0">
                <a:solidFill>
                  <a:srgbClr val="FF0000"/>
                </a:solidFill>
                <a:latin typeface="+mj-lt"/>
              </a:rPr>
              <a:t>long distance trade and local markets </a:t>
            </a:r>
            <a:r>
              <a:rPr lang="en-US" sz="2200" dirty="0">
                <a:solidFill>
                  <a:srgbClr val="000000"/>
                </a:solidFill>
                <a:latin typeface="+mj-lt"/>
              </a:rPr>
              <a:t>served as core areas of social ties. Relatively, the difference in ecology of the Muslim sultanates and the Christian Kingdom </a:t>
            </a:r>
            <a:r>
              <a:rPr lang="en-US" sz="2200" dirty="0">
                <a:solidFill>
                  <a:schemeClr val="accent4"/>
                </a:solidFill>
                <a:latin typeface="+mj-lt"/>
              </a:rPr>
              <a:t>created economic interdependence</a:t>
            </a:r>
            <a:r>
              <a:rPr lang="en-US" sz="2200" dirty="0">
                <a:solidFill>
                  <a:srgbClr val="000000"/>
                </a:solidFill>
                <a:latin typeface="+mj-lt"/>
              </a:rPr>
              <a:t>, which in due course strengthened socio-economic bondage.</a:t>
            </a:r>
          </a:p>
          <a:p>
            <a:pPr algn="just" eaLnBrk="1" hangingPunct="1">
              <a:buClr>
                <a:srgbClr val="4F81BD"/>
              </a:buClr>
              <a:buFont typeface="Wingdings" pitchFamily="2" charset="2"/>
              <a:buChar char="ü"/>
              <a:defRPr/>
            </a:pPr>
            <a:r>
              <a:rPr lang="en-US" sz="2200" dirty="0">
                <a:solidFill>
                  <a:srgbClr val="000000"/>
                </a:solidFill>
                <a:latin typeface="+mj-lt"/>
              </a:rPr>
              <a:t> Merchants of the two regions often moved from the highlands to the coast and vice versa. It was through such </a:t>
            </a:r>
            <a:r>
              <a:rPr lang="en-US" sz="2200" dirty="0">
                <a:solidFill>
                  <a:srgbClr val="FF0000"/>
                </a:solidFill>
                <a:latin typeface="+mj-lt"/>
              </a:rPr>
              <a:t>caravan merchants</a:t>
            </a:r>
            <a:r>
              <a:rPr lang="en-US" sz="2200" dirty="0">
                <a:solidFill>
                  <a:srgbClr val="000000"/>
                </a:solidFill>
                <a:latin typeface="+mj-lt"/>
              </a:rPr>
              <a:t> that the social links were strengthened and religions spread. </a:t>
            </a:r>
          </a:p>
          <a:p>
            <a:pPr algn="just" eaLnBrk="1" hangingPunct="1">
              <a:buClr>
                <a:srgbClr val="4F81BD"/>
              </a:buClr>
              <a:buFont typeface="Wingdings" pitchFamily="2" charset="2"/>
              <a:buChar char="ü"/>
              <a:defRPr/>
            </a:pPr>
            <a:r>
              <a:rPr lang="en-US" sz="2200" dirty="0">
                <a:solidFill>
                  <a:srgbClr val="000000"/>
                </a:solidFill>
                <a:latin typeface="+mj-lt"/>
              </a:rPr>
              <a:t>These </a:t>
            </a:r>
            <a:r>
              <a:rPr lang="en-US" sz="2200" dirty="0">
                <a:solidFill>
                  <a:srgbClr val="FF0000"/>
                </a:solidFill>
                <a:latin typeface="+mj-lt"/>
              </a:rPr>
              <a:t>interactions and interdependence </a:t>
            </a:r>
            <a:r>
              <a:rPr lang="en-US" sz="2200" dirty="0">
                <a:solidFill>
                  <a:srgbClr val="000000"/>
                </a:solidFill>
                <a:latin typeface="+mj-lt"/>
              </a:rPr>
              <a:t>in economic, social, cultural and political spheres lay the foundation for modern Ethiopia. </a:t>
            </a:r>
          </a:p>
          <a:p>
            <a:pPr algn="just" eaLnBrk="1" hangingPunct="1">
              <a:buClr>
                <a:srgbClr val="4F81BD"/>
              </a:buClr>
              <a:buFont typeface="Wingdings" pitchFamily="2" charset="2"/>
              <a:buChar char="ü"/>
              <a:defRPr/>
            </a:pPr>
            <a:r>
              <a:rPr lang="en-US" sz="2200" dirty="0">
                <a:solidFill>
                  <a:srgbClr val="000000"/>
                </a:solidFill>
                <a:latin typeface="+mj-lt"/>
              </a:rPr>
              <a:t>The period witnessed the </a:t>
            </a:r>
            <a:r>
              <a:rPr lang="en-US" sz="2200" dirty="0">
                <a:solidFill>
                  <a:srgbClr val="FF0000"/>
                </a:solidFill>
                <a:latin typeface="+mj-lt"/>
              </a:rPr>
              <a:t>flourishing of Geez literature </a:t>
            </a:r>
            <a:r>
              <a:rPr lang="en-US" sz="2200" dirty="0">
                <a:solidFill>
                  <a:srgbClr val="000000"/>
                </a:solidFill>
                <a:latin typeface="+mj-lt"/>
              </a:rPr>
              <a:t>as is evident from the works of </a:t>
            </a:r>
            <a:r>
              <a:rPr lang="en-US" sz="2200" i="1" dirty="0">
                <a:solidFill>
                  <a:srgbClr val="FF0000"/>
                </a:solidFill>
                <a:latin typeface="+mj-lt"/>
              </a:rPr>
              <a:t>Abba </a:t>
            </a:r>
            <a:r>
              <a:rPr lang="en-US" sz="2200" dirty="0" err="1">
                <a:solidFill>
                  <a:srgbClr val="FF0000"/>
                </a:solidFill>
                <a:latin typeface="+mj-lt"/>
              </a:rPr>
              <a:t>Giorgis</a:t>
            </a:r>
            <a:r>
              <a:rPr lang="en-US" sz="2200" dirty="0">
                <a:solidFill>
                  <a:srgbClr val="FF0000"/>
                </a:solidFill>
                <a:latin typeface="+mj-lt"/>
              </a:rPr>
              <a:t> </a:t>
            </a:r>
            <a:r>
              <a:rPr lang="en-US" sz="2200" dirty="0" err="1">
                <a:solidFill>
                  <a:srgbClr val="FF0000"/>
                </a:solidFill>
                <a:latin typeface="+mj-lt"/>
              </a:rPr>
              <a:t>Ze-Gasicha</a:t>
            </a:r>
            <a:r>
              <a:rPr lang="en-US" sz="2200" dirty="0">
                <a:solidFill>
                  <a:srgbClr val="FF0000"/>
                </a:solidFill>
                <a:latin typeface="+mj-lt"/>
              </a:rPr>
              <a:t> </a:t>
            </a:r>
            <a:r>
              <a:rPr lang="en-US" sz="2200" dirty="0">
                <a:solidFill>
                  <a:srgbClr val="000000"/>
                </a:solidFill>
                <a:latin typeface="+mj-lt"/>
              </a:rPr>
              <a:t>and others and </a:t>
            </a:r>
            <a:r>
              <a:rPr lang="en-US" sz="2200" dirty="0">
                <a:solidFill>
                  <a:srgbClr val="0070C0"/>
                </a:solidFill>
                <a:latin typeface="+mj-lt"/>
              </a:rPr>
              <a:t>philosophies</a:t>
            </a:r>
            <a:r>
              <a:rPr lang="en-US" sz="2200" dirty="0">
                <a:solidFill>
                  <a:srgbClr val="000000"/>
                </a:solidFill>
                <a:latin typeface="+mj-lt"/>
              </a:rPr>
              <a:t> epitomized by </a:t>
            </a:r>
            <a:r>
              <a:rPr lang="en-US" sz="2200" dirty="0">
                <a:solidFill>
                  <a:srgbClr val="0070C0"/>
                </a:solidFill>
                <a:latin typeface="+mj-lt"/>
              </a:rPr>
              <a:t>Zara-</a:t>
            </a:r>
            <a:r>
              <a:rPr lang="en-US" sz="2200" dirty="0" err="1">
                <a:solidFill>
                  <a:srgbClr val="0070C0"/>
                </a:solidFill>
                <a:latin typeface="+mj-lt"/>
              </a:rPr>
              <a:t>Ya'iqob</a:t>
            </a:r>
            <a:r>
              <a:rPr lang="en-US" sz="2200" dirty="0">
                <a:solidFill>
                  <a:srgbClr val="000000"/>
                </a:solidFill>
                <a:latin typeface="+mj-lt"/>
              </a:rPr>
              <a:t> (not to be confused with the king). </a:t>
            </a:r>
          </a:p>
          <a:p>
            <a:pPr algn="just" eaLnBrk="1" hangingPunct="1">
              <a:buClr>
                <a:srgbClr val="4F81BD"/>
              </a:buClr>
              <a:buFont typeface="Wingdings" pitchFamily="2" charset="2"/>
              <a:buChar char="ü"/>
              <a:defRPr/>
            </a:pPr>
            <a:r>
              <a:rPr lang="en-US" sz="2200" dirty="0">
                <a:solidFill>
                  <a:srgbClr val="000000"/>
                </a:solidFill>
                <a:latin typeface="+mj-lt"/>
              </a:rPr>
              <a:t>On the Muslim side, literature had developed including the works of Arab writers such as </a:t>
            </a:r>
            <a:r>
              <a:rPr lang="en-US" sz="2200" dirty="0" err="1">
                <a:solidFill>
                  <a:srgbClr val="0070C0"/>
                </a:solidFill>
                <a:latin typeface="+mj-lt"/>
              </a:rPr>
              <a:t>Ibn</a:t>
            </a:r>
            <a:r>
              <a:rPr lang="en-US" sz="2200" dirty="0">
                <a:solidFill>
                  <a:srgbClr val="0070C0"/>
                </a:solidFill>
                <a:latin typeface="+mj-lt"/>
              </a:rPr>
              <a:t> </a:t>
            </a:r>
            <a:r>
              <a:rPr lang="en-US" sz="2200" dirty="0" err="1">
                <a:solidFill>
                  <a:srgbClr val="0070C0"/>
                </a:solidFill>
                <a:latin typeface="+mj-lt"/>
              </a:rPr>
              <a:t>Fadil</a:t>
            </a:r>
            <a:r>
              <a:rPr lang="en-US" sz="2200" dirty="0">
                <a:solidFill>
                  <a:srgbClr val="0070C0"/>
                </a:solidFill>
                <a:latin typeface="+mj-lt"/>
              </a:rPr>
              <a:t> al </a:t>
            </a:r>
            <a:r>
              <a:rPr lang="en-US" sz="2200" dirty="0" err="1">
                <a:solidFill>
                  <a:srgbClr val="0070C0"/>
                </a:solidFill>
                <a:latin typeface="+mj-lt"/>
              </a:rPr>
              <a:t>Umari</a:t>
            </a:r>
            <a:r>
              <a:rPr lang="en-US" sz="2200" dirty="0">
                <a:solidFill>
                  <a:srgbClr val="0070C0"/>
                </a:solidFill>
                <a:latin typeface="+mj-lt"/>
              </a:rPr>
              <a:t>, </a:t>
            </a:r>
            <a:r>
              <a:rPr lang="en-US" sz="2200" dirty="0" err="1">
                <a:solidFill>
                  <a:srgbClr val="0070C0"/>
                </a:solidFill>
                <a:latin typeface="+mj-lt"/>
              </a:rPr>
              <a:t>Ibn</a:t>
            </a:r>
            <a:r>
              <a:rPr lang="en-US" sz="2200" dirty="0">
                <a:solidFill>
                  <a:srgbClr val="0070C0"/>
                </a:solidFill>
                <a:latin typeface="+mj-lt"/>
              </a:rPr>
              <a:t> </a:t>
            </a:r>
            <a:r>
              <a:rPr lang="en-US" sz="2200" dirty="0" err="1">
                <a:solidFill>
                  <a:srgbClr val="0070C0"/>
                </a:solidFill>
                <a:latin typeface="+mj-lt"/>
              </a:rPr>
              <a:t>Khaldun</a:t>
            </a:r>
            <a:r>
              <a:rPr lang="en-US" sz="2200" dirty="0">
                <a:solidFill>
                  <a:srgbClr val="0070C0"/>
                </a:solidFill>
                <a:latin typeface="+mj-lt"/>
              </a:rPr>
              <a:t> </a:t>
            </a:r>
            <a:r>
              <a:rPr lang="en-US" sz="2200" dirty="0">
                <a:solidFill>
                  <a:srgbClr val="000000"/>
                </a:solidFill>
                <a:latin typeface="+mj-lt"/>
              </a:rPr>
              <a:t>and others. </a:t>
            </a:r>
            <a:endParaRPr lang="en-US" altLang="en-US" sz="2200" dirty="0">
              <a:solidFill>
                <a:prstClr val="black"/>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52B6732F-4BEC-4FF0-A6BE-658C9389A368}"/>
              </a:ext>
            </a:extLst>
          </p:cNvPr>
          <p:cNvSpPr>
            <a:spLocks noGrp="1"/>
          </p:cNvSpPr>
          <p:nvPr>
            <p:ph idx="1"/>
          </p:nvPr>
        </p:nvSpPr>
        <p:spPr>
          <a:xfrm>
            <a:off x="-76200" y="0"/>
            <a:ext cx="9220200" cy="6096000"/>
          </a:xfrm>
        </p:spPr>
        <p:txBody>
          <a:bodyPr>
            <a:normAutofit fontScale="92500" lnSpcReduction="10000"/>
          </a:bodyPr>
          <a:lstStyle/>
          <a:p>
            <a:pPr marL="82550" indent="0" algn="ctr" eaLnBrk="1" hangingPunct="1">
              <a:buClr>
                <a:srgbClr val="4F81BD"/>
              </a:buClr>
              <a:buFont typeface="Wingdings 2" panose="05020102010507070707" pitchFamily="18" charset="2"/>
              <a:buNone/>
              <a:defRPr/>
            </a:pPr>
            <a:r>
              <a:rPr lang="en-GB" sz="2600" b="1" dirty="0">
                <a:solidFill>
                  <a:srgbClr val="000000"/>
                </a:solidFill>
                <a:latin typeface="Times New Roman"/>
              </a:rPr>
              <a:t> </a:t>
            </a:r>
            <a:r>
              <a:rPr lang="en-GB" sz="2600" b="1" dirty="0">
                <a:solidFill>
                  <a:srgbClr val="C00000"/>
                </a:solidFill>
                <a:latin typeface="+mj-lt"/>
              </a:rPr>
              <a:t>4.5. EXTERNAL RELATIONS </a:t>
            </a:r>
          </a:p>
          <a:p>
            <a:pPr marL="539750" indent="-457200" algn="ctr" eaLnBrk="1" hangingPunct="1">
              <a:buClr>
                <a:srgbClr val="4F81BD"/>
              </a:buClr>
              <a:buFont typeface="Wingdings 2" panose="05020102010507070707" pitchFamily="18" charset="2"/>
              <a:buAutoNum type="arabicPeriod"/>
              <a:defRPr/>
            </a:pPr>
            <a:r>
              <a:rPr lang="en-GB" sz="2800" b="1" dirty="0">
                <a:solidFill>
                  <a:srgbClr val="C00000"/>
                </a:solidFill>
                <a:latin typeface="+mj-lt"/>
              </a:rPr>
              <a:t>RELATIONS  WITH  EGYPT </a:t>
            </a:r>
            <a:endParaRPr lang="en-US" sz="2800" b="1" dirty="0">
              <a:solidFill>
                <a:srgbClr val="C00000"/>
              </a:solidFill>
              <a:latin typeface="+mj-lt"/>
            </a:endParaRPr>
          </a:p>
          <a:p>
            <a:pPr algn="just" eaLnBrk="1" hangingPunct="1">
              <a:buClr>
                <a:srgbClr val="4F81BD"/>
              </a:buClr>
              <a:buFont typeface="Wingdings" pitchFamily="2" charset="2"/>
              <a:buChar char="v"/>
              <a:defRPr/>
            </a:pPr>
            <a:r>
              <a:rPr lang="en-US" sz="2200" dirty="0">
                <a:solidFill>
                  <a:srgbClr val="000000"/>
                </a:solidFill>
                <a:latin typeface="+mj-lt"/>
              </a:rPr>
              <a:t>From the </a:t>
            </a:r>
            <a:r>
              <a:rPr lang="en-US" sz="2200" dirty="0">
                <a:solidFill>
                  <a:srgbClr val="0070C0"/>
                </a:solidFill>
                <a:latin typeface="+mj-lt"/>
              </a:rPr>
              <a:t>late thirteenth </a:t>
            </a:r>
            <a:r>
              <a:rPr lang="en-US" sz="2200" dirty="0">
                <a:solidFill>
                  <a:srgbClr val="000000"/>
                </a:solidFill>
                <a:latin typeface="+mj-lt"/>
              </a:rPr>
              <a:t>century onwards, Christian Kingdom continued to maintain relations with Egypt, which was mainly religious in character. </a:t>
            </a:r>
          </a:p>
          <a:p>
            <a:pPr algn="just" eaLnBrk="1" hangingPunct="1">
              <a:buClr>
                <a:srgbClr val="4F81BD"/>
              </a:buClr>
              <a:buFont typeface="Wingdings" pitchFamily="2" charset="2"/>
              <a:buChar char="v"/>
              <a:defRPr/>
            </a:pPr>
            <a:r>
              <a:rPr lang="en-US" sz="2200" dirty="0">
                <a:solidFill>
                  <a:srgbClr val="000000"/>
                </a:solidFill>
                <a:latin typeface="+mj-lt"/>
              </a:rPr>
              <a:t>In </a:t>
            </a:r>
            <a:r>
              <a:rPr lang="en-US" sz="2200" dirty="0">
                <a:solidFill>
                  <a:srgbClr val="0070C0"/>
                </a:solidFill>
                <a:latin typeface="+mj-lt"/>
              </a:rPr>
              <a:t>1272, </a:t>
            </a:r>
            <a:r>
              <a:rPr lang="en-US" sz="2200" dirty="0" err="1">
                <a:solidFill>
                  <a:srgbClr val="0070C0"/>
                </a:solidFill>
                <a:latin typeface="+mj-lt"/>
              </a:rPr>
              <a:t>Yekuno-Amlak</a:t>
            </a:r>
            <a:r>
              <a:rPr lang="en-US" sz="2200" dirty="0">
                <a:solidFill>
                  <a:srgbClr val="0070C0"/>
                </a:solidFill>
                <a:latin typeface="+mj-lt"/>
              </a:rPr>
              <a:t> </a:t>
            </a:r>
            <a:r>
              <a:rPr lang="en-US" sz="2200" dirty="0">
                <a:solidFill>
                  <a:srgbClr val="000000"/>
                </a:solidFill>
                <a:latin typeface="+mj-lt"/>
              </a:rPr>
              <a:t>sent an emissary to Egypt’s </a:t>
            </a:r>
            <a:r>
              <a:rPr lang="en-US" sz="2200" dirty="0">
                <a:solidFill>
                  <a:srgbClr val="FF0000"/>
                </a:solidFill>
                <a:latin typeface="+mj-lt"/>
              </a:rPr>
              <a:t>Sultan, </a:t>
            </a:r>
            <a:r>
              <a:rPr lang="en-US" sz="2200" dirty="0" err="1">
                <a:solidFill>
                  <a:srgbClr val="FF0000"/>
                </a:solidFill>
                <a:latin typeface="+mj-lt"/>
              </a:rPr>
              <a:t>Baybars</a:t>
            </a:r>
            <a:r>
              <a:rPr lang="en-US" sz="2200" dirty="0">
                <a:solidFill>
                  <a:srgbClr val="FF0000"/>
                </a:solidFill>
                <a:latin typeface="+mj-lt"/>
              </a:rPr>
              <a:t> </a:t>
            </a:r>
            <a:r>
              <a:rPr lang="en-US" sz="2200" dirty="0">
                <a:solidFill>
                  <a:srgbClr val="000000"/>
                </a:solidFill>
                <a:latin typeface="+mj-lt"/>
              </a:rPr>
              <a:t>requesting an </a:t>
            </a:r>
            <a:r>
              <a:rPr lang="en-US" sz="2200" i="1" dirty="0" err="1">
                <a:solidFill>
                  <a:srgbClr val="000000"/>
                </a:solidFill>
                <a:latin typeface="+mj-lt"/>
              </a:rPr>
              <a:t>Abun</a:t>
            </a:r>
            <a:r>
              <a:rPr lang="en-US" sz="2200" i="1" dirty="0">
                <a:solidFill>
                  <a:srgbClr val="000000"/>
                </a:solidFill>
                <a:latin typeface="+mj-lt"/>
              </a:rPr>
              <a:t> </a:t>
            </a:r>
            <a:r>
              <a:rPr lang="en-US" sz="2200" dirty="0">
                <a:solidFill>
                  <a:srgbClr val="000000"/>
                </a:solidFill>
                <a:latin typeface="+mj-lt"/>
              </a:rPr>
              <a:t>from the Coptic Church.</a:t>
            </a:r>
          </a:p>
          <a:p>
            <a:pPr algn="just" eaLnBrk="1" hangingPunct="1">
              <a:buClr>
                <a:srgbClr val="4F81BD"/>
              </a:buClr>
              <a:buFont typeface="Wingdings" pitchFamily="2" charset="2"/>
              <a:buChar char="v"/>
              <a:defRPr/>
            </a:pPr>
            <a:r>
              <a:rPr lang="en-US" sz="2200" dirty="0">
                <a:solidFill>
                  <a:srgbClr val="000000"/>
                </a:solidFill>
                <a:latin typeface="+mj-lt"/>
              </a:rPr>
              <a:t> Both Egypt and Ethiopia continued to </a:t>
            </a:r>
            <a:r>
              <a:rPr lang="en-US" sz="2200" dirty="0">
                <a:solidFill>
                  <a:srgbClr val="FF0000"/>
                </a:solidFill>
                <a:latin typeface="+mj-lt"/>
              </a:rPr>
              <a:t>act as protectors of religious minorities</a:t>
            </a:r>
            <a:r>
              <a:rPr lang="en-US" sz="2200" dirty="0">
                <a:solidFill>
                  <a:srgbClr val="000000"/>
                </a:solidFill>
                <a:latin typeface="+mj-lt"/>
              </a:rPr>
              <a:t> in their respective domain.</a:t>
            </a:r>
          </a:p>
          <a:p>
            <a:pPr algn="just" eaLnBrk="1" hangingPunct="1">
              <a:buClr>
                <a:srgbClr val="4F81BD"/>
              </a:buClr>
              <a:buFont typeface="Wingdings" pitchFamily="2" charset="2"/>
              <a:buChar char="v"/>
              <a:defRPr/>
            </a:pPr>
            <a:r>
              <a:rPr lang="en-US" sz="2200" dirty="0">
                <a:solidFill>
                  <a:srgbClr val="000000"/>
                </a:solidFill>
                <a:latin typeface="+mj-lt"/>
              </a:rPr>
              <a:t> Egypt also wanted to ensure </a:t>
            </a:r>
            <a:r>
              <a:rPr lang="en-US" sz="2200" dirty="0">
                <a:solidFill>
                  <a:srgbClr val="FF0000"/>
                </a:solidFill>
                <a:latin typeface="+mj-lt"/>
              </a:rPr>
              <a:t>secure flow of the Nile </a:t>
            </a:r>
            <a:r>
              <a:rPr lang="en-US" sz="2200" dirty="0">
                <a:solidFill>
                  <a:srgbClr val="000000"/>
                </a:solidFill>
                <a:latin typeface="+mj-lt"/>
              </a:rPr>
              <a:t>(the </a:t>
            </a:r>
            <a:r>
              <a:rPr lang="en-US" sz="2200" dirty="0" err="1">
                <a:solidFill>
                  <a:srgbClr val="000000"/>
                </a:solidFill>
                <a:latin typeface="+mj-lt"/>
              </a:rPr>
              <a:t>Abay</a:t>
            </a:r>
            <a:r>
              <a:rPr lang="en-US" sz="2200" dirty="0">
                <a:solidFill>
                  <a:srgbClr val="000000"/>
                </a:solidFill>
                <a:latin typeface="+mj-lt"/>
              </a:rPr>
              <a:t> River) that originated from Ethiopia. </a:t>
            </a:r>
          </a:p>
          <a:p>
            <a:pPr algn="just" eaLnBrk="1" hangingPunct="1">
              <a:buClr>
                <a:srgbClr val="4F81BD"/>
              </a:buClr>
              <a:buFont typeface="Wingdings" pitchFamily="2" charset="2"/>
              <a:buChar char="v"/>
              <a:defRPr/>
            </a:pPr>
            <a:r>
              <a:rPr lang="en-US" sz="2200" dirty="0">
                <a:solidFill>
                  <a:srgbClr val="000000"/>
                </a:solidFill>
                <a:latin typeface="+mj-lt"/>
              </a:rPr>
              <a:t>In the early 14</a:t>
            </a:r>
            <a:r>
              <a:rPr lang="en-US" sz="2200" baseline="30000" dirty="0">
                <a:solidFill>
                  <a:srgbClr val="000000"/>
                </a:solidFill>
                <a:latin typeface="+mj-lt"/>
              </a:rPr>
              <a:t>th</a:t>
            </a:r>
            <a:r>
              <a:rPr lang="en-US" sz="2200" dirty="0">
                <a:solidFill>
                  <a:srgbClr val="000000"/>
                </a:solidFill>
                <a:latin typeface="+mj-lt"/>
              </a:rPr>
              <a:t> century, </a:t>
            </a:r>
            <a:r>
              <a:rPr lang="en-US" sz="2200" dirty="0">
                <a:solidFill>
                  <a:srgbClr val="FF0000"/>
                </a:solidFill>
                <a:latin typeface="+mj-lt"/>
              </a:rPr>
              <a:t>Mohammed </a:t>
            </a:r>
            <a:r>
              <a:rPr lang="en-US" sz="2200" dirty="0" err="1">
                <a:solidFill>
                  <a:srgbClr val="FF0000"/>
                </a:solidFill>
                <a:latin typeface="+mj-lt"/>
              </a:rPr>
              <a:t>ibn</a:t>
            </a:r>
            <a:r>
              <a:rPr lang="en-US" sz="2200" dirty="0">
                <a:solidFill>
                  <a:srgbClr val="FF0000"/>
                </a:solidFill>
                <a:latin typeface="+mj-lt"/>
              </a:rPr>
              <a:t> </a:t>
            </a:r>
            <a:r>
              <a:rPr lang="en-US" sz="2200" dirty="0" err="1">
                <a:solidFill>
                  <a:srgbClr val="FF0000"/>
                </a:solidFill>
                <a:latin typeface="+mj-lt"/>
              </a:rPr>
              <a:t>Qala’un</a:t>
            </a:r>
            <a:r>
              <a:rPr lang="en-US" sz="2200" dirty="0">
                <a:solidFill>
                  <a:srgbClr val="FF0000"/>
                </a:solidFill>
                <a:latin typeface="+mj-lt"/>
              </a:rPr>
              <a:t> </a:t>
            </a:r>
            <a:r>
              <a:rPr lang="en-US" sz="2200" dirty="0">
                <a:solidFill>
                  <a:srgbClr val="000000"/>
                </a:solidFill>
                <a:latin typeface="+mj-lt"/>
              </a:rPr>
              <a:t>persecuted the Copts and destroyed their churches in Cairo. In response, </a:t>
            </a:r>
            <a:r>
              <a:rPr lang="en-US" sz="2200" dirty="0" err="1">
                <a:solidFill>
                  <a:schemeClr val="accent1"/>
                </a:solidFill>
                <a:latin typeface="+mj-lt"/>
              </a:rPr>
              <a:t>Amde-Tsion</a:t>
            </a:r>
            <a:r>
              <a:rPr lang="en-US" sz="2200" dirty="0">
                <a:solidFill>
                  <a:srgbClr val="000000"/>
                </a:solidFill>
                <a:latin typeface="+mj-lt"/>
              </a:rPr>
              <a:t> demanded the restoration of the churches and warned that the failure to do so would result in the </a:t>
            </a:r>
            <a:r>
              <a:rPr lang="en-US" sz="2200" dirty="0">
                <a:solidFill>
                  <a:srgbClr val="FF0000"/>
                </a:solidFill>
                <a:latin typeface="+mj-lt"/>
              </a:rPr>
              <a:t>diversion of the Nile waters. </a:t>
            </a:r>
            <a:endParaRPr lang="en-GB" sz="2200" dirty="0">
              <a:solidFill>
                <a:srgbClr val="FF0000"/>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7A5341E4-F5F3-4E88-AF91-EDB8365372DF}"/>
              </a:ext>
            </a:extLst>
          </p:cNvPr>
          <p:cNvSpPr>
            <a:spLocks noGrp="1"/>
          </p:cNvSpPr>
          <p:nvPr>
            <p:ph idx="1"/>
          </p:nvPr>
        </p:nvSpPr>
        <p:spPr>
          <a:xfrm>
            <a:off x="152400" y="0"/>
            <a:ext cx="8991600" cy="6019800"/>
          </a:xfrm>
        </p:spPr>
        <p:txBody>
          <a:bodyPr>
            <a:normAutofit fontScale="92500" lnSpcReduction="10000"/>
          </a:bodyPr>
          <a:lstStyle/>
          <a:p>
            <a:pPr algn="just" eaLnBrk="1" hangingPunct="1">
              <a:buClr>
                <a:srgbClr val="4F81BD"/>
              </a:buClr>
              <a:buFont typeface="Wingdings" pitchFamily="2" charset="2"/>
              <a:buChar char="v"/>
              <a:defRPr/>
            </a:pPr>
            <a:r>
              <a:rPr lang="en-US" sz="2200" dirty="0">
                <a:solidFill>
                  <a:srgbClr val="FF0000"/>
                </a:solidFill>
                <a:latin typeface="+mj-lt"/>
              </a:rPr>
              <a:t>Patriarch </a:t>
            </a:r>
            <a:r>
              <a:rPr lang="en-US" sz="2200" dirty="0" err="1">
                <a:solidFill>
                  <a:srgbClr val="FF0000"/>
                </a:solidFill>
                <a:latin typeface="+mj-lt"/>
              </a:rPr>
              <a:t>Marqos</a:t>
            </a:r>
            <a:r>
              <a:rPr lang="en-US" sz="2200" dirty="0">
                <a:solidFill>
                  <a:srgbClr val="FF0000"/>
                </a:solidFill>
                <a:latin typeface="+mj-lt"/>
              </a:rPr>
              <a:t> (1348- 63) </a:t>
            </a:r>
            <a:r>
              <a:rPr lang="en-US" sz="2200" dirty="0">
                <a:solidFill>
                  <a:srgbClr val="000000"/>
                </a:solidFill>
                <a:latin typeface="+mj-lt"/>
              </a:rPr>
              <a:t>sent a message to </a:t>
            </a:r>
            <a:r>
              <a:rPr lang="en-US" sz="2200" dirty="0" err="1">
                <a:solidFill>
                  <a:srgbClr val="0070C0"/>
                </a:solidFill>
                <a:latin typeface="+mj-lt"/>
              </a:rPr>
              <a:t>Sayfa</a:t>
            </a:r>
            <a:r>
              <a:rPr lang="en-US" sz="2200" dirty="0">
                <a:solidFill>
                  <a:srgbClr val="0070C0"/>
                </a:solidFill>
                <a:latin typeface="+mj-lt"/>
              </a:rPr>
              <a:t>-Arad (r.1344-71</a:t>
            </a:r>
            <a:r>
              <a:rPr lang="en-US" sz="2200" dirty="0">
                <a:solidFill>
                  <a:srgbClr val="000000"/>
                </a:solidFill>
                <a:latin typeface="+mj-lt"/>
              </a:rPr>
              <a:t>), revealing his imprisonment by the then Egyptian Sultan. </a:t>
            </a:r>
            <a:r>
              <a:rPr lang="en-US" sz="2200" dirty="0" err="1">
                <a:solidFill>
                  <a:srgbClr val="000000"/>
                </a:solidFill>
                <a:latin typeface="+mj-lt"/>
              </a:rPr>
              <a:t>Sayfa</a:t>
            </a:r>
            <a:r>
              <a:rPr lang="en-US" sz="2200" dirty="0">
                <a:solidFill>
                  <a:srgbClr val="000000"/>
                </a:solidFill>
                <a:latin typeface="+mj-lt"/>
              </a:rPr>
              <a:t>-Arad is said to have mobilized a huge army against Egypt after which the Sultan released the patriarch and sent a delegation to the King. </a:t>
            </a:r>
          </a:p>
          <a:p>
            <a:pPr algn="just" eaLnBrk="1" hangingPunct="1">
              <a:buClr>
                <a:srgbClr val="4F81BD"/>
              </a:buClr>
              <a:buFont typeface="Wingdings" pitchFamily="2" charset="2"/>
              <a:buChar char="v"/>
              <a:defRPr/>
            </a:pPr>
            <a:r>
              <a:rPr lang="en-US" sz="2200" dirty="0">
                <a:solidFill>
                  <a:srgbClr val="FF0000"/>
                </a:solidFill>
                <a:latin typeface="+mj-lt"/>
              </a:rPr>
              <a:t>Patriarch </a:t>
            </a:r>
            <a:r>
              <a:rPr lang="en-US" sz="2200" dirty="0" err="1">
                <a:solidFill>
                  <a:srgbClr val="FF0000"/>
                </a:solidFill>
                <a:latin typeface="+mj-lt"/>
              </a:rPr>
              <a:t>Matewos</a:t>
            </a:r>
            <a:r>
              <a:rPr lang="en-US" sz="2200" dirty="0">
                <a:solidFill>
                  <a:srgbClr val="FF0000"/>
                </a:solidFill>
                <a:latin typeface="+mj-lt"/>
              </a:rPr>
              <a:t> (1328-1408)</a:t>
            </a:r>
            <a:r>
              <a:rPr lang="en-US" sz="2200" dirty="0">
                <a:solidFill>
                  <a:srgbClr val="000000"/>
                </a:solidFill>
                <a:latin typeface="+mj-lt"/>
              </a:rPr>
              <a:t> delegated by the Sultan, established harmonious relations between </a:t>
            </a:r>
            <a:r>
              <a:rPr lang="en-US" sz="2200" dirty="0">
                <a:solidFill>
                  <a:schemeClr val="tx2"/>
                </a:solidFill>
                <a:latin typeface="+mj-lt"/>
              </a:rPr>
              <a:t>King </a:t>
            </a:r>
            <a:r>
              <a:rPr lang="en-US" sz="2200" dirty="0" err="1">
                <a:solidFill>
                  <a:schemeClr val="tx2"/>
                </a:solidFill>
                <a:latin typeface="+mj-lt"/>
              </a:rPr>
              <a:t>Dawit</a:t>
            </a:r>
            <a:r>
              <a:rPr lang="en-US" sz="2200" dirty="0">
                <a:solidFill>
                  <a:schemeClr val="tx2"/>
                </a:solidFill>
                <a:latin typeface="+mj-lt"/>
              </a:rPr>
              <a:t> </a:t>
            </a:r>
            <a:r>
              <a:rPr lang="en-US" sz="2200" dirty="0">
                <a:solidFill>
                  <a:srgbClr val="000000"/>
                </a:solidFill>
                <a:latin typeface="+mj-lt"/>
              </a:rPr>
              <a:t>and Egypt. The Sultan is said to have sent a piece of the </a:t>
            </a:r>
            <a:r>
              <a:rPr lang="en-US" sz="2200" dirty="0">
                <a:solidFill>
                  <a:schemeClr val="tx2"/>
                </a:solidFill>
                <a:latin typeface="+mj-lt"/>
              </a:rPr>
              <a:t>"True Cross" </a:t>
            </a:r>
            <a:r>
              <a:rPr lang="en-US" sz="2200" dirty="0">
                <a:solidFill>
                  <a:srgbClr val="000000"/>
                </a:solidFill>
                <a:latin typeface="+mj-lt"/>
              </a:rPr>
              <a:t>and in return, </a:t>
            </a:r>
            <a:r>
              <a:rPr lang="en-US" sz="2200" dirty="0" err="1">
                <a:solidFill>
                  <a:srgbClr val="000000"/>
                </a:solidFill>
                <a:latin typeface="+mj-lt"/>
              </a:rPr>
              <a:t>Dawit</a:t>
            </a:r>
            <a:r>
              <a:rPr lang="en-US" sz="2200" dirty="0">
                <a:solidFill>
                  <a:srgbClr val="000000"/>
                </a:solidFill>
                <a:latin typeface="+mj-lt"/>
              </a:rPr>
              <a:t> is said to have given a number of </a:t>
            </a:r>
            <a:r>
              <a:rPr lang="en-US" sz="2200" dirty="0">
                <a:solidFill>
                  <a:schemeClr val="tx2"/>
                </a:solidFill>
                <a:latin typeface="+mj-lt"/>
              </a:rPr>
              <a:t>religious paintings </a:t>
            </a:r>
            <a:r>
              <a:rPr lang="en-US" sz="2200" dirty="0">
                <a:solidFill>
                  <a:srgbClr val="000000"/>
                </a:solidFill>
                <a:latin typeface="+mj-lt"/>
              </a:rPr>
              <a:t>to the Sultan. </a:t>
            </a:r>
          </a:p>
          <a:p>
            <a:pPr algn="just" eaLnBrk="1" hangingPunct="1">
              <a:buClr>
                <a:srgbClr val="4F81BD"/>
              </a:buClr>
              <a:buFont typeface="Wingdings" pitchFamily="2" charset="2"/>
              <a:buChar char="v"/>
              <a:defRPr/>
            </a:pPr>
            <a:r>
              <a:rPr lang="en-US" sz="2200" dirty="0">
                <a:solidFill>
                  <a:srgbClr val="000000"/>
                </a:solidFill>
                <a:latin typeface="+mj-lt"/>
              </a:rPr>
              <a:t>In </a:t>
            </a:r>
            <a:r>
              <a:rPr lang="en-US" sz="2200" dirty="0">
                <a:solidFill>
                  <a:schemeClr val="tx2"/>
                </a:solidFill>
                <a:latin typeface="+mj-lt"/>
              </a:rPr>
              <a:t>1437/8, Zara-</a:t>
            </a:r>
            <a:r>
              <a:rPr lang="en-US" sz="2200" dirty="0" err="1">
                <a:solidFill>
                  <a:schemeClr val="tx2"/>
                </a:solidFill>
                <a:latin typeface="+mj-lt"/>
              </a:rPr>
              <a:t>Yaqob</a:t>
            </a:r>
            <a:r>
              <a:rPr lang="en-US" sz="2200" dirty="0">
                <a:solidFill>
                  <a:schemeClr val="tx2"/>
                </a:solidFill>
                <a:latin typeface="+mj-lt"/>
              </a:rPr>
              <a:t> </a:t>
            </a:r>
            <a:r>
              <a:rPr lang="en-US" sz="2200" dirty="0">
                <a:solidFill>
                  <a:srgbClr val="000000"/>
                </a:solidFill>
                <a:latin typeface="+mj-lt"/>
              </a:rPr>
              <a:t>wrote a friendly letter to </a:t>
            </a:r>
            <a:r>
              <a:rPr lang="en-US" sz="2200" dirty="0">
                <a:solidFill>
                  <a:srgbClr val="FF0000"/>
                </a:solidFill>
                <a:latin typeface="+mj-lt"/>
              </a:rPr>
              <a:t>Sultan </a:t>
            </a:r>
            <a:r>
              <a:rPr lang="en-US" sz="2200" dirty="0" err="1">
                <a:solidFill>
                  <a:srgbClr val="FF0000"/>
                </a:solidFill>
                <a:latin typeface="+mj-lt"/>
              </a:rPr>
              <a:t>Barsbay</a:t>
            </a:r>
            <a:r>
              <a:rPr lang="en-US" sz="2200" dirty="0">
                <a:solidFill>
                  <a:srgbClr val="FF0000"/>
                </a:solidFill>
                <a:latin typeface="+mj-lt"/>
              </a:rPr>
              <a:t> </a:t>
            </a:r>
            <a:r>
              <a:rPr lang="en-US" sz="2200" dirty="0">
                <a:solidFill>
                  <a:srgbClr val="000000"/>
                </a:solidFill>
                <a:latin typeface="+mj-lt"/>
              </a:rPr>
              <a:t>requesting the protection of Christians in Egypt.</a:t>
            </a:r>
          </a:p>
          <a:p>
            <a:pPr algn="just" eaLnBrk="1" hangingPunct="1">
              <a:buClr>
                <a:srgbClr val="4F81BD"/>
              </a:buClr>
              <a:buFont typeface="Wingdings" pitchFamily="2" charset="2"/>
              <a:buChar char="v"/>
              <a:defRPr/>
            </a:pPr>
            <a:r>
              <a:rPr lang="en-US" sz="2200" dirty="0">
                <a:solidFill>
                  <a:srgbClr val="000000"/>
                </a:solidFill>
                <a:latin typeface="+mj-lt"/>
              </a:rPr>
              <a:t> Three years later, however, </a:t>
            </a:r>
            <a:r>
              <a:rPr lang="en-US" sz="2200" dirty="0">
                <a:solidFill>
                  <a:srgbClr val="FF0000"/>
                </a:solidFill>
                <a:latin typeface="+mj-lt"/>
              </a:rPr>
              <a:t>Patriarch </a:t>
            </a:r>
            <a:r>
              <a:rPr lang="en-US" sz="2200" dirty="0" err="1">
                <a:solidFill>
                  <a:srgbClr val="FF0000"/>
                </a:solidFill>
                <a:latin typeface="+mj-lt"/>
              </a:rPr>
              <a:t>Yohannes</a:t>
            </a:r>
            <a:r>
              <a:rPr lang="en-US" sz="2200" dirty="0">
                <a:solidFill>
                  <a:srgbClr val="FF0000"/>
                </a:solidFill>
                <a:latin typeface="+mj-lt"/>
              </a:rPr>
              <a:t> XI </a:t>
            </a:r>
            <a:r>
              <a:rPr lang="en-US" sz="2200" dirty="0">
                <a:solidFill>
                  <a:srgbClr val="000000"/>
                </a:solidFill>
                <a:latin typeface="+mj-lt"/>
              </a:rPr>
              <a:t>wrote Zara-</a:t>
            </a:r>
            <a:r>
              <a:rPr lang="en-US" sz="2200" dirty="0" err="1">
                <a:solidFill>
                  <a:srgbClr val="000000"/>
                </a:solidFill>
                <a:latin typeface="+mj-lt"/>
              </a:rPr>
              <a:t>Yaqob</a:t>
            </a:r>
            <a:r>
              <a:rPr lang="en-US" sz="2200" dirty="0">
                <a:solidFill>
                  <a:srgbClr val="000000"/>
                </a:solidFill>
                <a:latin typeface="+mj-lt"/>
              </a:rPr>
              <a:t> a letter stating the demolition of the famous church of </a:t>
            </a:r>
            <a:r>
              <a:rPr lang="en-US" sz="2200" dirty="0" err="1">
                <a:solidFill>
                  <a:srgbClr val="FF0000"/>
                </a:solidFill>
                <a:latin typeface="+mj-lt"/>
              </a:rPr>
              <a:t>Mitmaq</a:t>
            </a:r>
            <a:r>
              <a:rPr lang="en-US" sz="2200" dirty="0">
                <a:solidFill>
                  <a:srgbClr val="FF0000"/>
                </a:solidFill>
                <a:latin typeface="+mj-lt"/>
              </a:rPr>
              <a:t> (</a:t>
            </a:r>
            <a:r>
              <a:rPr lang="en-US" sz="2200" dirty="0" err="1">
                <a:solidFill>
                  <a:srgbClr val="FF0000"/>
                </a:solidFill>
                <a:latin typeface="+mj-lt"/>
              </a:rPr>
              <a:t>Debre-Mitmaq</a:t>
            </a:r>
            <a:r>
              <a:rPr lang="en-US" sz="2200" dirty="0">
                <a:solidFill>
                  <a:srgbClr val="000000"/>
                </a:solidFill>
                <a:latin typeface="+mj-lt"/>
              </a:rPr>
              <a:t>). </a:t>
            </a:r>
          </a:p>
          <a:p>
            <a:pPr algn="just" eaLnBrk="1" hangingPunct="1">
              <a:buClr>
                <a:srgbClr val="4F81BD"/>
              </a:buClr>
              <a:buFont typeface="Wingdings" pitchFamily="2" charset="2"/>
              <a:buChar char="v"/>
              <a:defRPr/>
            </a:pPr>
            <a:r>
              <a:rPr lang="en-US" sz="2200" dirty="0">
                <a:solidFill>
                  <a:srgbClr val="000000"/>
                </a:solidFill>
                <a:latin typeface="+mj-lt"/>
              </a:rPr>
              <a:t>Then </a:t>
            </a:r>
            <a:r>
              <a:rPr lang="en-US" sz="2200" dirty="0">
                <a:solidFill>
                  <a:schemeClr val="accent1"/>
                </a:solidFill>
                <a:latin typeface="+mj-lt"/>
              </a:rPr>
              <a:t>Zara-</a:t>
            </a:r>
            <a:r>
              <a:rPr lang="en-US" sz="2200" dirty="0" err="1">
                <a:solidFill>
                  <a:schemeClr val="accent1"/>
                </a:solidFill>
                <a:latin typeface="+mj-lt"/>
              </a:rPr>
              <a:t>Yaqob</a:t>
            </a:r>
            <a:r>
              <a:rPr lang="en-US" sz="2200" dirty="0">
                <a:solidFill>
                  <a:srgbClr val="000000"/>
                </a:solidFill>
                <a:latin typeface="+mj-lt"/>
              </a:rPr>
              <a:t> sent an envoy to </a:t>
            </a:r>
            <a:r>
              <a:rPr lang="en-US" sz="2200" dirty="0">
                <a:solidFill>
                  <a:srgbClr val="FF0000"/>
                </a:solidFill>
                <a:latin typeface="+mj-lt"/>
              </a:rPr>
              <a:t>Sultan </a:t>
            </a:r>
            <a:r>
              <a:rPr lang="en-US" sz="2200" dirty="0" err="1">
                <a:solidFill>
                  <a:srgbClr val="FF0000"/>
                </a:solidFill>
                <a:latin typeface="+mj-lt"/>
              </a:rPr>
              <a:t>Jaqmaq</a:t>
            </a:r>
            <a:r>
              <a:rPr lang="en-US" sz="2200" dirty="0">
                <a:solidFill>
                  <a:srgbClr val="FF0000"/>
                </a:solidFill>
                <a:latin typeface="+mj-lt"/>
              </a:rPr>
              <a:t> (1438-53</a:t>
            </a:r>
            <a:r>
              <a:rPr lang="en-US" sz="2200" dirty="0">
                <a:solidFill>
                  <a:srgbClr val="000000"/>
                </a:solidFill>
                <a:latin typeface="+mj-lt"/>
              </a:rPr>
              <a:t>) with a strongly worded letter. In reply to this message, </a:t>
            </a:r>
            <a:r>
              <a:rPr lang="en-US" sz="2200" dirty="0" err="1">
                <a:solidFill>
                  <a:srgbClr val="000000"/>
                </a:solidFill>
                <a:latin typeface="+mj-lt"/>
              </a:rPr>
              <a:t>Jaqmaq</a:t>
            </a:r>
            <a:r>
              <a:rPr lang="en-US" sz="2200" dirty="0">
                <a:solidFill>
                  <a:srgbClr val="000000"/>
                </a:solidFill>
                <a:latin typeface="+mj-lt"/>
              </a:rPr>
              <a:t> sent an envoy to Ethiopia, with </a:t>
            </a:r>
            <a:r>
              <a:rPr lang="en-US" sz="2200" dirty="0">
                <a:solidFill>
                  <a:srgbClr val="FF0000"/>
                </a:solidFill>
                <a:latin typeface="+mj-lt"/>
              </a:rPr>
              <a:t>complimentary gifts to the King</a:t>
            </a:r>
            <a:r>
              <a:rPr lang="en-US" sz="2200" dirty="0">
                <a:solidFill>
                  <a:srgbClr val="000000"/>
                </a:solidFill>
                <a:latin typeface="+mj-lt"/>
              </a:rPr>
              <a:t> but rejected the reconstruction of the church. </a:t>
            </a:r>
            <a:endParaRPr lang="en-GB" sz="2200" dirty="0">
              <a:solidFill>
                <a:srgbClr val="C00000"/>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FBF90B8B-BC1E-4934-89E8-F74BD92E4A6E}"/>
              </a:ext>
            </a:extLst>
          </p:cNvPr>
          <p:cNvSpPr>
            <a:spLocks noGrp="1"/>
          </p:cNvSpPr>
          <p:nvPr>
            <p:ph idx="1"/>
          </p:nvPr>
        </p:nvSpPr>
        <p:spPr>
          <a:xfrm>
            <a:off x="76200" y="76200"/>
            <a:ext cx="9067800" cy="6019800"/>
          </a:xfrm>
        </p:spPr>
        <p:txBody>
          <a:bodyPr>
            <a:normAutofit fontScale="92500" lnSpcReduction="10000"/>
          </a:bodyPr>
          <a:lstStyle/>
          <a:p>
            <a:pPr marL="82550" indent="0" algn="just" eaLnBrk="1" hangingPunct="1">
              <a:buClr>
                <a:srgbClr val="4F81BD"/>
              </a:buClr>
              <a:buFont typeface="Wingdings 2" panose="05020102010507070707" pitchFamily="18" charset="2"/>
              <a:buNone/>
              <a:defRPr/>
            </a:pPr>
            <a:r>
              <a:rPr lang="en-GB" sz="2600" b="1" dirty="0">
                <a:solidFill>
                  <a:srgbClr val="C00000"/>
                </a:solidFill>
                <a:latin typeface="+mj-lt"/>
              </a:rPr>
              <a:t>II. RELATIONS  WITH  CHRISTIAN  EUROPE </a:t>
            </a:r>
          </a:p>
          <a:p>
            <a:pPr algn="just" eaLnBrk="1" hangingPunct="1">
              <a:buClr>
                <a:srgbClr val="4F81BD"/>
              </a:buClr>
              <a:buFont typeface="Wingdings" pitchFamily="2" charset="2"/>
              <a:buChar char="v"/>
              <a:defRPr/>
            </a:pPr>
            <a:r>
              <a:rPr lang="en-US" sz="2300" dirty="0">
                <a:solidFill>
                  <a:srgbClr val="000000"/>
                </a:solidFill>
                <a:latin typeface="+mj-lt"/>
              </a:rPr>
              <a:t>As with the Muslim Arab world, the Christian Kingdom maintained relations with Christian Europe. </a:t>
            </a:r>
          </a:p>
          <a:p>
            <a:pPr algn="just" eaLnBrk="1" hangingPunct="1">
              <a:buClr>
                <a:srgbClr val="4F81BD"/>
              </a:buClr>
              <a:buFont typeface="Wingdings" pitchFamily="2" charset="2"/>
              <a:buChar char="v"/>
              <a:defRPr/>
            </a:pPr>
            <a:r>
              <a:rPr lang="en-US" sz="2300" dirty="0">
                <a:solidFill>
                  <a:srgbClr val="000000"/>
                </a:solidFill>
                <a:latin typeface="+mj-lt"/>
              </a:rPr>
              <a:t>During the medieval period, contacts between the two regions were strongly influenced by the legend of </a:t>
            </a:r>
            <a:r>
              <a:rPr lang="en-US" sz="2300" dirty="0">
                <a:solidFill>
                  <a:schemeClr val="accent1"/>
                </a:solidFill>
                <a:latin typeface="+mj-lt"/>
              </a:rPr>
              <a:t>“</a:t>
            </a:r>
            <a:r>
              <a:rPr lang="en-US" sz="2300" dirty="0" err="1">
                <a:solidFill>
                  <a:schemeClr val="accent1"/>
                </a:solidFill>
                <a:latin typeface="+mj-lt"/>
              </a:rPr>
              <a:t>Prester</a:t>
            </a:r>
            <a:r>
              <a:rPr lang="en-US" sz="2300" dirty="0">
                <a:solidFill>
                  <a:schemeClr val="accent1"/>
                </a:solidFill>
                <a:latin typeface="+mj-lt"/>
              </a:rPr>
              <a:t> John”.</a:t>
            </a:r>
          </a:p>
          <a:p>
            <a:pPr algn="just" eaLnBrk="1" hangingPunct="1">
              <a:buClr>
                <a:srgbClr val="4F81BD"/>
              </a:buClr>
              <a:buFont typeface="Wingdings" pitchFamily="2" charset="2"/>
              <a:buChar char="v"/>
              <a:defRPr/>
            </a:pPr>
            <a:r>
              <a:rPr lang="en-US" sz="2300" dirty="0">
                <a:solidFill>
                  <a:srgbClr val="000000"/>
                </a:solidFill>
                <a:latin typeface="+mj-lt"/>
              </a:rPr>
              <a:t>This was followed by sustained relations in subsequent decades. For example, it is stated that Ethiopian delegation was in attendance of </a:t>
            </a:r>
            <a:r>
              <a:rPr lang="en-US" sz="2300" dirty="0" err="1">
                <a:solidFill>
                  <a:schemeClr val="accent1"/>
                </a:solidFill>
                <a:latin typeface="+mj-lt"/>
              </a:rPr>
              <a:t>Gian</a:t>
            </a:r>
            <a:r>
              <a:rPr lang="en-US" sz="2300" dirty="0">
                <a:solidFill>
                  <a:schemeClr val="accent1"/>
                </a:solidFill>
                <a:latin typeface="+mj-lt"/>
              </a:rPr>
              <a:t> </a:t>
            </a:r>
            <a:r>
              <a:rPr lang="en-US" sz="2300" dirty="0" err="1">
                <a:solidFill>
                  <a:schemeClr val="accent1"/>
                </a:solidFill>
                <a:latin typeface="+mj-lt"/>
              </a:rPr>
              <a:t>Galeazzo</a:t>
            </a:r>
            <a:r>
              <a:rPr lang="en-US" sz="2300" dirty="0">
                <a:solidFill>
                  <a:schemeClr val="accent1"/>
                </a:solidFill>
                <a:latin typeface="+mj-lt"/>
              </a:rPr>
              <a:t> Visconti’s</a:t>
            </a:r>
            <a:r>
              <a:rPr lang="en-US" sz="2300" dirty="0">
                <a:solidFill>
                  <a:srgbClr val="000000"/>
                </a:solidFill>
                <a:latin typeface="+mj-lt"/>
              </a:rPr>
              <a:t> coronation in </a:t>
            </a:r>
            <a:r>
              <a:rPr lang="en-US" sz="2300" dirty="0">
                <a:solidFill>
                  <a:schemeClr val="accent2"/>
                </a:solidFill>
                <a:latin typeface="+mj-lt"/>
              </a:rPr>
              <a:t>Milan</a:t>
            </a:r>
            <a:r>
              <a:rPr lang="en-US" sz="2300" dirty="0">
                <a:solidFill>
                  <a:srgbClr val="000000"/>
                </a:solidFill>
                <a:latin typeface="+mj-lt"/>
              </a:rPr>
              <a:t> in 1395. </a:t>
            </a:r>
          </a:p>
          <a:p>
            <a:pPr algn="just" eaLnBrk="1" hangingPunct="1">
              <a:buClr>
                <a:srgbClr val="4F81BD"/>
              </a:buClr>
              <a:buFont typeface="Wingdings" pitchFamily="2" charset="2"/>
              <a:buChar char="v"/>
              <a:defRPr/>
            </a:pPr>
            <a:r>
              <a:rPr lang="en-US" sz="2300" dirty="0">
                <a:solidFill>
                  <a:srgbClr val="000000"/>
                </a:solidFill>
                <a:latin typeface="+mj-lt"/>
              </a:rPr>
              <a:t>In 1418, three Ethiopians attended the </a:t>
            </a:r>
            <a:r>
              <a:rPr lang="en-US" sz="2300" dirty="0">
                <a:solidFill>
                  <a:schemeClr val="accent2"/>
                </a:solidFill>
                <a:latin typeface="+mj-lt"/>
              </a:rPr>
              <a:t>Council of Constance</a:t>
            </a:r>
            <a:r>
              <a:rPr lang="en-US" sz="2300" dirty="0">
                <a:solidFill>
                  <a:srgbClr val="000000"/>
                </a:solidFill>
                <a:latin typeface="+mj-lt"/>
              </a:rPr>
              <a:t>. In another report, message from an Ethiopian monarch, </a:t>
            </a:r>
            <a:r>
              <a:rPr lang="en-US" sz="2300" dirty="0" err="1">
                <a:solidFill>
                  <a:srgbClr val="000000"/>
                </a:solidFill>
                <a:latin typeface="+mj-lt"/>
              </a:rPr>
              <a:t>Amde-Tsion</a:t>
            </a:r>
            <a:r>
              <a:rPr lang="en-US" sz="2300" dirty="0">
                <a:solidFill>
                  <a:srgbClr val="000000"/>
                </a:solidFill>
                <a:latin typeface="+mj-lt"/>
              </a:rPr>
              <a:t> was presented to </a:t>
            </a:r>
            <a:r>
              <a:rPr lang="en-US" sz="2300" dirty="0">
                <a:solidFill>
                  <a:schemeClr val="accent2"/>
                </a:solidFill>
                <a:latin typeface="+mj-lt"/>
              </a:rPr>
              <a:t>King Phillip of France </a:t>
            </a:r>
            <a:r>
              <a:rPr lang="en-US" sz="2300" dirty="0">
                <a:solidFill>
                  <a:srgbClr val="000000"/>
                </a:solidFill>
                <a:latin typeface="+mj-lt"/>
              </a:rPr>
              <a:t>in 1332. </a:t>
            </a:r>
          </a:p>
          <a:p>
            <a:pPr algn="just" eaLnBrk="1" hangingPunct="1">
              <a:buClr>
                <a:srgbClr val="4F81BD"/>
              </a:buClr>
              <a:buFont typeface="Wingdings" pitchFamily="2" charset="2"/>
              <a:buChar char="v"/>
              <a:defRPr/>
            </a:pPr>
            <a:r>
              <a:rPr lang="en-US" sz="2300" dirty="0">
                <a:solidFill>
                  <a:srgbClr val="000000"/>
                </a:solidFill>
                <a:latin typeface="+mj-lt"/>
              </a:rPr>
              <a:t>The earliest known message to Ethiopia from a European monarch is the </a:t>
            </a:r>
            <a:r>
              <a:rPr lang="en-US" sz="2300" dirty="0">
                <a:solidFill>
                  <a:schemeClr val="accent2"/>
                </a:solidFill>
                <a:latin typeface="+mj-lt"/>
              </a:rPr>
              <a:t>letter of King Henry IV of England </a:t>
            </a:r>
            <a:r>
              <a:rPr lang="en-US" sz="2300" dirty="0">
                <a:solidFill>
                  <a:srgbClr val="000000"/>
                </a:solidFill>
                <a:latin typeface="+mj-lt"/>
              </a:rPr>
              <a:t>dated 1400 A.D. and addressed to “</a:t>
            </a:r>
            <a:r>
              <a:rPr lang="en-US" sz="2300" dirty="0" err="1">
                <a:solidFill>
                  <a:srgbClr val="000000"/>
                </a:solidFill>
                <a:latin typeface="+mj-lt"/>
              </a:rPr>
              <a:t>Prester</a:t>
            </a:r>
            <a:r>
              <a:rPr lang="en-US" sz="2300" dirty="0">
                <a:solidFill>
                  <a:srgbClr val="000000"/>
                </a:solidFill>
                <a:latin typeface="+mj-lt"/>
              </a:rPr>
              <a:t> John”, the purported king of the Christian Kingdom. </a:t>
            </a:r>
            <a:endParaRPr lang="en-GB" sz="2300" dirty="0">
              <a:solidFill>
                <a:srgbClr val="C00000"/>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1F92E74B-E6B9-4329-82E5-C8DA10D9EB2B}"/>
              </a:ext>
            </a:extLst>
          </p:cNvPr>
          <p:cNvSpPr>
            <a:spLocks noGrp="1"/>
          </p:cNvSpPr>
          <p:nvPr>
            <p:ph idx="1"/>
          </p:nvPr>
        </p:nvSpPr>
        <p:spPr>
          <a:xfrm>
            <a:off x="152400" y="-62630"/>
            <a:ext cx="8839200" cy="6082430"/>
          </a:xfrm>
        </p:spPr>
        <p:txBody>
          <a:bodyPr>
            <a:normAutofit fontScale="92500" lnSpcReduction="10000"/>
          </a:bodyPr>
          <a:lstStyle/>
          <a:p>
            <a:pPr algn="just" eaLnBrk="1" hangingPunct="1">
              <a:buClr>
                <a:srgbClr val="4F81BD"/>
              </a:buClr>
              <a:buFont typeface="Wingdings" pitchFamily="2" charset="2"/>
              <a:buChar char="v"/>
              <a:defRPr/>
            </a:pPr>
            <a:r>
              <a:rPr lang="en-US" sz="2100" dirty="0">
                <a:solidFill>
                  <a:srgbClr val="000000"/>
                </a:solidFill>
                <a:latin typeface="+mj-lt"/>
              </a:rPr>
              <a:t>The identification of the King with </a:t>
            </a:r>
            <a:r>
              <a:rPr lang="en-US" sz="2100" dirty="0">
                <a:solidFill>
                  <a:schemeClr val="accent2"/>
                </a:solidFill>
                <a:latin typeface="+mj-lt"/>
              </a:rPr>
              <a:t>“</a:t>
            </a:r>
            <a:r>
              <a:rPr lang="en-US" sz="2100" dirty="0" err="1">
                <a:solidFill>
                  <a:schemeClr val="accent2"/>
                </a:solidFill>
                <a:latin typeface="+mj-lt"/>
              </a:rPr>
              <a:t>Prester</a:t>
            </a:r>
            <a:r>
              <a:rPr lang="en-US" sz="2100" dirty="0">
                <a:solidFill>
                  <a:schemeClr val="accent2"/>
                </a:solidFill>
                <a:latin typeface="+mj-lt"/>
              </a:rPr>
              <a:t> John</a:t>
            </a:r>
            <a:r>
              <a:rPr lang="en-US" sz="2100" dirty="0">
                <a:solidFill>
                  <a:srgbClr val="000000"/>
                </a:solidFill>
                <a:latin typeface="+mj-lt"/>
              </a:rPr>
              <a:t>” was firmly established in the 14</a:t>
            </a:r>
            <a:r>
              <a:rPr lang="en-US" sz="2100" baseline="30000" dirty="0">
                <a:solidFill>
                  <a:srgbClr val="000000"/>
                </a:solidFill>
                <a:latin typeface="+mj-lt"/>
              </a:rPr>
              <a:t>th</a:t>
            </a:r>
            <a:r>
              <a:rPr lang="en-US" sz="2100" dirty="0">
                <a:solidFill>
                  <a:srgbClr val="000000"/>
                </a:solidFill>
                <a:latin typeface="+mj-lt"/>
              </a:rPr>
              <a:t> century. They even thought that it was possible to liberate Jerusalem with the help of this King. </a:t>
            </a:r>
          </a:p>
          <a:p>
            <a:pPr algn="just" eaLnBrk="1" hangingPunct="1">
              <a:buClr>
                <a:srgbClr val="4F81BD"/>
              </a:buClr>
              <a:buFont typeface="Wingdings" pitchFamily="2" charset="2"/>
              <a:buChar char="v"/>
              <a:defRPr/>
            </a:pPr>
            <a:r>
              <a:rPr lang="en-US" sz="2100" dirty="0">
                <a:solidFill>
                  <a:srgbClr val="000000"/>
                </a:solidFill>
                <a:latin typeface="+mj-lt"/>
              </a:rPr>
              <a:t>Hence, during the reign of </a:t>
            </a:r>
            <a:r>
              <a:rPr lang="en-US" sz="2100" dirty="0">
                <a:solidFill>
                  <a:schemeClr val="accent2"/>
                </a:solidFill>
                <a:latin typeface="+mj-lt"/>
              </a:rPr>
              <a:t>King </a:t>
            </a:r>
            <a:r>
              <a:rPr lang="en-US" sz="2100" dirty="0" err="1">
                <a:solidFill>
                  <a:schemeClr val="accent2"/>
                </a:solidFill>
                <a:latin typeface="+mj-lt"/>
              </a:rPr>
              <a:t>Dawit</a:t>
            </a:r>
            <a:r>
              <a:rPr lang="en-US" sz="2100" dirty="0">
                <a:solidFill>
                  <a:srgbClr val="000000"/>
                </a:solidFill>
                <a:latin typeface="+mj-lt"/>
              </a:rPr>
              <a:t>, the leaders of </a:t>
            </a:r>
            <a:r>
              <a:rPr lang="en-US" sz="2100" dirty="0">
                <a:solidFill>
                  <a:schemeClr val="accent2"/>
                </a:solidFill>
                <a:latin typeface="+mj-lt"/>
              </a:rPr>
              <a:t>Rome, Constantinople, Syria, Armenia and Egypt</a:t>
            </a:r>
            <a:r>
              <a:rPr lang="en-US" sz="2100" dirty="0">
                <a:solidFill>
                  <a:srgbClr val="000000"/>
                </a:solidFill>
                <a:latin typeface="+mj-lt"/>
              </a:rPr>
              <a:t> sent letters to the king in which they asked for support.</a:t>
            </a:r>
          </a:p>
          <a:p>
            <a:pPr algn="just" eaLnBrk="1" hangingPunct="1">
              <a:buClr>
                <a:srgbClr val="4F81BD"/>
              </a:buClr>
              <a:buFont typeface="Wingdings" pitchFamily="2" charset="2"/>
              <a:buChar char="v"/>
              <a:defRPr/>
            </a:pPr>
            <a:r>
              <a:rPr lang="en-US" sz="2100" dirty="0">
                <a:solidFill>
                  <a:srgbClr val="000000"/>
                </a:solidFill>
                <a:latin typeface="+mj-lt"/>
              </a:rPr>
              <a:t> King </a:t>
            </a:r>
            <a:r>
              <a:rPr lang="en-US" sz="2100" dirty="0" err="1">
                <a:solidFill>
                  <a:srgbClr val="000000"/>
                </a:solidFill>
                <a:latin typeface="+mj-lt"/>
              </a:rPr>
              <a:t>Dawit</a:t>
            </a:r>
            <a:r>
              <a:rPr lang="en-US" sz="2100" dirty="0">
                <a:solidFill>
                  <a:srgbClr val="000000"/>
                </a:solidFill>
                <a:latin typeface="+mj-lt"/>
              </a:rPr>
              <a:t> received some </a:t>
            </a:r>
            <a:r>
              <a:rPr lang="en-US" sz="2100" dirty="0">
                <a:solidFill>
                  <a:schemeClr val="accent2"/>
                </a:solidFill>
                <a:latin typeface="+mj-lt"/>
              </a:rPr>
              <a:t>Italian craftsmen </a:t>
            </a:r>
            <a:r>
              <a:rPr lang="en-US" sz="2100" dirty="0">
                <a:solidFill>
                  <a:srgbClr val="000000"/>
                </a:solidFill>
                <a:latin typeface="+mj-lt"/>
              </a:rPr>
              <a:t>consisting mainly of Florentines. In 1402, King </a:t>
            </a:r>
            <a:r>
              <a:rPr lang="en-US" sz="2100" dirty="0" err="1">
                <a:solidFill>
                  <a:srgbClr val="000000"/>
                </a:solidFill>
                <a:latin typeface="+mj-lt"/>
              </a:rPr>
              <a:t>Dawit</a:t>
            </a:r>
            <a:r>
              <a:rPr lang="en-US" sz="2100" dirty="0">
                <a:solidFill>
                  <a:srgbClr val="000000"/>
                </a:solidFill>
                <a:latin typeface="+mj-lt"/>
              </a:rPr>
              <a:t> sent his first delegation to Europe led by a Florentine man called </a:t>
            </a:r>
            <a:r>
              <a:rPr lang="en-US" sz="2100" dirty="0">
                <a:solidFill>
                  <a:schemeClr val="accent2"/>
                </a:solidFill>
                <a:latin typeface="+mj-lt"/>
              </a:rPr>
              <a:t>Antonio </a:t>
            </a:r>
            <a:r>
              <a:rPr lang="en-US" sz="2100" dirty="0" err="1">
                <a:solidFill>
                  <a:schemeClr val="accent2"/>
                </a:solidFill>
                <a:latin typeface="+mj-lt"/>
              </a:rPr>
              <a:t>Bartoli</a:t>
            </a:r>
            <a:r>
              <a:rPr lang="en-US" sz="2100" dirty="0">
                <a:solidFill>
                  <a:schemeClr val="accent2"/>
                </a:solidFill>
                <a:latin typeface="+mj-lt"/>
              </a:rPr>
              <a:t>. </a:t>
            </a:r>
          </a:p>
          <a:p>
            <a:pPr algn="just" eaLnBrk="1" hangingPunct="1">
              <a:buClr>
                <a:srgbClr val="4F81BD"/>
              </a:buClr>
              <a:buFont typeface="Wingdings" pitchFamily="2" charset="2"/>
              <a:buChar char="v"/>
              <a:defRPr/>
            </a:pPr>
            <a:r>
              <a:rPr lang="en-US" sz="2100" dirty="0" err="1">
                <a:solidFill>
                  <a:schemeClr val="accent2"/>
                </a:solidFill>
                <a:latin typeface="+mj-lt"/>
              </a:rPr>
              <a:t>Alphonso</a:t>
            </a:r>
            <a:r>
              <a:rPr lang="en-US" sz="2100" dirty="0">
                <a:solidFill>
                  <a:schemeClr val="accent2"/>
                </a:solidFill>
                <a:latin typeface="+mj-lt"/>
              </a:rPr>
              <a:t> de </a:t>
            </a:r>
            <a:r>
              <a:rPr lang="en-US" sz="2100" dirty="0" err="1">
                <a:solidFill>
                  <a:schemeClr val="accent2"/>
                </a:solidFill>
                <a:latin typeface="+mj-lt"/>
              </a:rPr>
              <a:t>Paiva</a:t>
            </a:r>
            <a:r>
              <a:rPr lang="en-US" sz="2100" dirty="0">
                <a:solidFill>
                  <a:schemeClr val="accent2"/>
                </a:solidFill>
                <a:latin typeface="+mj-lt"/>
              </a:rPr>
              <a:t> V of Aragon </a:t>
            </a:r>
            <a:r>
              <a:rPr lang="en-US" sz="2100" dirty="0">
                <a:solidFill>
                  <a:srgbClr val="000000"/>
                </a:solidFill>
                <a:latin typeface="+mj-lt"/>
              </a:rPr>
              <a:t>received a delegation from </a:t>
            </a:r>
            <a:r>
              <a:rPr lang="en-US" sz="2100" dirty="0" err="1">
                <a:solidFill>
                  <a:schemeClr val="accent2"/>
                </a:solidFill>
                <a:latin typeface="+mj-lt"/>
              </a:rPr>
              <a:t>Yishaq</a:t>
            </a:r>
            <a:r>
              <a:rPr lang="en-US" sz="2100" dirty="0">
                <a:solidFill>
                  <a:srgbClr val="000000"/>
                </a:solidFill>
                <a:latin typeface="+mj-lt"/>
              </a:rPr>
              <a:t> in the city of </a:t>
            </a:r>
            <a:r>
              <a:rPr lang="en-US" sz="2100" dirty="0" err="1">
                <a:solidFill>
                  <a:srgbClr val="000000"/>
                </a:solidFill>
                <a:latin typeface="+mj-lt"/>
              </a:rPr>
              <a:t>Valentia</a:t>
            </a:r>
            <a:r>
              <a:rPr lang="en-US" sz="2100" dirty="0">
                <a:solidFill>
                  <a:srgbClr val="000000"/>
                </a:solidFill>
                <a:latin typeface="+mj-lt"/>
              </a:rPr>
              <a:t>, in 1427. </a:t>
            </a:r>
            <a:r>
              <a:rPr lang="en-US" sz="2100" dirty="0" err="1">
                <a:solidFill>
                  <a:srgbClr val="000000"/>
                </a:solidFill>
                <a:latin typeface="+mj-lt"/>
              </a:rPr>
              <a:t>Yishaq’s</a:t>
            </a:r>
            <a:r>
              <a:rPr lang="en-US" sz="2100" dirty="0">
                <a:solidFill>
                  <a:srgbClr val="000000"/>
                </a:solidFill>
                <a:latin typeface="+mj-lt"/>
              </a:rPr>
              <a:t> delegation to Europe was to ask for </a:t>
            </a:r>
            <a:r>
              <a:rPr lang="en-US" sz="2100" dirty="0">
                <a:solidFill>
                  <a:schemeClr val="accent2"/>
                </a:solidFill>
                <a:latin typeface="+mj-lt"/>
              </a:rPr>
              <a:t>more artisans and military experts</a:t>
            </a:r>
            <a:r>
              <a:rPr lang="en-US" sz="2100" dirty="0">
                <a:solidFill>
                  <a:srgbClr val="000000"/>
                </a:solidFill>
                <a:latin typeface="+mj-lt"/>
              </a:rPr>
              <a:t>.</a:t>
            </a:r>
          </a:p>
          <a:p>
            <a:pPr algn="just" eaLnBrk="1" hangingPunct="1">
              <a:buClr>
                <a:srgbClr val="4F81BD"/>
              </a:buClr>
              <a:buFont typeface="Wingdings" pitchFamily="2" charset="2"/>
              <a:buChar char="v"/>
              <a:defRPr/>
            </a:pPr>
            <a:r>
              <a:rPr lang="en-US" sz="2100" dirty="0">
                <a:solidFill>
                  <a:srgbClr val="000000"/>
                </a:solidFill>
                <a:latin typeface="+mj-lt"/>
              </a:rPr>
              <a:t> The embassy of the </a:t>
            </a:r>
            <a:r>
              <a:rPr lang="en-US" sz="2100" dirty="0">
                <a:solidFill>
                  <a:schemeClr val="accent2"/>
                </a:solidFill>
                <a:latin typeface="+mj-lt"/>
              </a:rPr>
              <a:t>Duke of Berry </a:t>
            </a:r>
            <a:r>
              <a:rPr lang="en-US" sz="2100" dirty="0">
                <a:solidFill>
                  <a:srgbClr val="000000"/>
                </a:solidFill>
                <a:latin typeface="+mj-lt"/>
              </a:rPr>
              <a:t>consisting craftsmen, Neapolitan </a:t>
            </a:r>
            <a:r>
              <a:rPr lang="en-US" sz="2100" dirty="0" err="1">
                <a:solidFill>
                  <a:srgbClr val="000000"/>
                </a:solidFill>
                <a:latin typeface="+mj-lt"/>
              </a:rPr>
              <a:t>Pietro</a:t>
            </a:r>
            <a:r>
              <a:rPr lang="en-US" sz="2100" dirty="0">
                <a:solidFill>
                  <a:srgbClr val="000000"/>
                </a:solidFill>
                <a:latin typeface="+mj-lt"/>
              </a:rPr>
              <a:t>, a </a:t>
            </a:r>
            <a:r>
              <a:rPr lang="en-US" sz="2100" dirty="0">
                <a:solidFill>
                  <a:schemeClr val="accent2"/>
                </a:solidFill>
                <a:latin typeface="+mj-lt"/>
              </a:rPr>
              <a:t>Spaniard and a Frenchman </a:t>
            </a:r>
            <a:r>
              <a:rPr lang="en-US" sz="2100" dirty="0">
                <a:solidFill>
                  <a:srgbClr val="000000"/>
                </a:solidFill>
                <a:latin typeface="+mj-lt"/>
              </a:rPr>
              <a:t>reached Ethiopia during the reign of </a:t>
            </a:r>
            <a:r>
              <a:rPr lang="en-US" sz="2100" dirty="0" err="1">
                <a:solidFill>
                  <a:srgbClr val="000000"/>
                </a:solidFill>
                <a:latin typeface="+mj-lt"/>
              </a:rPr>
              <a:t>Yishaq</a:t>
            </a:r>
            <a:r>
              <a:rPr lang="en-US" sz="2100" dirty="0">
                <a:solidFill>
                  <a:srgbClr val="000000"/>
                </a:solidFill>
                <a:latin typeface="+mj-lt"/>
              </a:rPr>
              <a:t>. </a:t>
            </a:r>
          </a:p>
          <a:p>
            <a:pPr algn="just" eaLnBrk="1" hangingPunct="1">
              <a:buClr>
                <a:srgbClr val="4F81BD"/>
              </a:buClr>
              <a:buFont typeface="Wingdings" pitchFamily="2" charset="2"/>
              <a:buChar char="v"/>
              <a:defRPr/>
            </a:pPr>
            <a:r>
              <a:rPr lang="en-US" sz="2100" dirty="0">
                <a:solidFill>
                  <a:srgbClr val="000000"/>
                </a:solidFill>
              </a:rPr>
              <a:t>In 1450 a </a:t>
            </a:r>
            <a:r>
              <a:rPr lang="en-US" sz="2100" dirty="0" err="1">
                <a:solidFill>
                  <a:schemeClr val="accent2"/>
                </a:solidFill>
              </a:rPr>
              <a:t>Silican</a:t>
            </a:r>
            <a:r>
              <a:rPr lang="en-US" sz="2100" dirty="0">
                <a:solidFill>
                  <a:schemeClr val="accent2"/>
                </a:solidFill>
              </a:rPr>
              <a:t> </a:t>
            </a:r>
            <a:r>
              <a:rPr lang="en-US" sz="2100" dirty="0" err="1">
                <a:solidFill>
                  <a:schemeClr val="accent2"/>
                </a:solidFill>
              </a:rPr>
              <a:t>Pietro</a:t>
            </a:r>
            <a:r>
              <a:rPr lang="en-US" sz="2100" dirty="0">
                <a:solidFill>
                  <a:schemeClr val="accent2"/>
                </a:solidFill>
              </a:rPr>
              <a:t> </a:t>
            </a:r>
            <a:r>
              <a:rPr lang="en-US" sz="2100" dirty="0" err="1">
                <a:solidFill>
                  <a:schemeClr val="accent2"/>
                </a:solidFill>
              </a:rPr>
              <a:t>Rombulo</a:t>
            </a:r>
            <a:r>
              <a:rPr lang="en-US" sz="2100" dirty="0">
                <a:solidFill>
                  <a:srgbClr val="000000"/>
                </a:solidFill>
              </a:rPr>
              <a:t>, who had been in Ethiopia since the last years of </a:t>
            </a:r>
            <a:r>
              <a:rPr lang="en-US" sz="2100" dirty="0" err="1">
                <a:solidFill>
                  <a:srgbClr val="000000"/>
                </a:solidFill>
              </a:rPr>
              <a:t>Dawit's</a:t>
            </a:r>
            <a:r>
              <a:rPr lang="en-US" sz="2100" dirty="0">
                <a:solidFill>
                  <a:srgbClr val="000000"/>
                </a:solidFill>
              </a:rPr>
              <a:t> reign and who had previously carried out a successful trade mission to India on behalf of the King, was now sent to Europe as </a:t>
            </a:r>
            <a:r>
              <a:rPr lang="en-US" sz="2100" dirty="0">
                <a:solidFill>
                  <a:schemeClr val="accent2"/>
                </a:solidFill>
              </a:rPr>
              <a:t>Zara-</a:t>
            </a:r>
            <a:r>
              <a:rPr lang="en-US" sz="2100" dirty="0" err="1">
                <a:solidFill>
                  <a:schemeClr val="accent2"/>
                </a:solidFill>
              </a:rPr>
              <a:t>Yaqob’s</a:t>
            </a:r>
            <a:r>
              <a:rPr lang="en-US" sz="2100" dirty="0">
                <a:solidFill>
                  <a:schemeClr val="accent2"/>
                </a:solidFill>
              </a:rPr>
              <a:t> ambassador</a:t>
            </a:r>
            <a:r>
              <a:rPr lang="en-US" sz="2100" dirty="0">
                <a:solidFill>
                  <a:srgbClr val="000000"/>
                </a:solidFill>
              </a:rPr>
              <a:t>. </a:t>
            </a:r>
          </a:p>
          <a:p>
            <a:pPr marL="82550" indent="0" algn="just" eaLnBrk="1" hangingPunct="1">
              <a:buClr>
                <a:srgbClr val="4F81BD"/>
              </a:buClr>
              <a:buFont typeface="Wingdings 2" panose="05020102010507070707" pitchFamily="18" charset="2"/>
              <a:buNone/>
              <a:defRPr/>
            </a:pPr>
            <a:endParaRPr lang="en-GB" sz="2100" dirty="0">
              <a:solidFill>
                <a:srgbClr val="C00000"/>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2657FD09-3A23-4A95-B767-A6A4FC317B2A}"/>
              </a:ext>
            </a:extLst>
          </p:cNvPr>
          <p:cNvSpPr>
            <a:spLocks noGrp="1"/>
          </p:cNvSpPr>
          <p:nvPr>
            <p:ph idx="1"/>
          </p:nvPr>
        </p:nvSpPr>
        <p:spPr>
          <a:xfrm>
            <a:off x="0" y="152400"/>
            <a:ext cx="9144000" cy="5867400"/>
          </a:xfrm>
        </p:spPr>
        <p:txBody>
          <a:bodyPr>
            <a:normAutofit fontScale="85000" lnSpcReduction="20000"/>
          </a:bodyPr>
          <a:lstStyle/>
          <a:p>
            <a:pPr algn="just" eaLnBrk="1" hangingPunct="1">
              <a:buClr>
                <a:srgbClr val="4F81BD"/>
              </a:buClr>
              <a:buFont typeface="Wingdings" pitchFamily="2" charset="2"/>
              <a:buChar char="v"/>
              <a:defRPr/>
            </a:pPr>
            <a:r>
              <a:rPr lang="en-US" sz="2600" dirty="0">
                <a:solidFill>
                  <a:srgbClr val="000000"/>
                </a:solidFill>
                <a:latin typeface="+mj-lt"/>
              </a:rPr>
              <a:t>An Ethiopian priest, </a:t>
            </a:r>
            <a:r>
              <a:rPr lang="en-US" sz="2600" dirty="0" err="1">
                <a:solidFill>
                  <a:schemeClr val="accent2"/>
                </a:solidFill>
                <a:latin typeface="+mj-lt"/>
              </a:rPr>
              <a:t>Fikre</a:t>
            </a:r>
            <a:r>
              <a:rPr lang="en-US" sz="2600" dirty="0">
                <a:solidFill>
                  <a:schemeClr val="accent2"/>
                </a:solidFill>
                <a:latin typeface="+mj-lt"/>
              </a:rPr>
              <a:t>-Mariam</a:t>
            </a:r>
            <a:r>
              <a:rPr lang="en-US" sz="2600" dirty="0">
                <a:solidFill>
                  <a:srgbClr val="000000"/>
                </a:solidFill>
                <a:latin typeface="+mj-lt"/>
              </a:rPr>
              <a:t> and two other individuals accompanied him. The mission was to </a:t>
            </a:r>
            <a:r>
              <a:rPr lang="en-US" sz="2600" dirty="0" err="1">
                <a:solidFill>
                  <a:schemeClr val="accent2"/>
                </a:solidFill>
                <a:latin typeface="+mj-lt"/>
              </a:rPr>
              <a:t>Alphonso</a:t>
            </a:r>
            <a:r>
              <a:rPr lang="en-US" sz="2600" dirty="0">
                <a:solidFill>
                  <a:schemeClr val="accent2"/>
                </a:solidFill>
                <a:latin typeface="+mj-lt"/>
              </a:rPr>
              <a:t> of Aragon</a:t>
            </a:r>
            <a:r>
              <a:rPr lang="en-US" sz="2600" dirty="0">
                <a:solidFill>
                  <a:srgbClr val="000000"/>
                </a:solidFill>
                <a:latin typeface="+mj-lt"/>
              </a:rPr>
              <a:t>, (also ruled as </a:t>
            </a:r>
            <a:r>
              <a:rPr lang="en-US" sz="2600" dirty="0">
                <a:solidFill>
                  <a:schemeClr val="accent2"/>
                </a:solidFill>
                <a:latin typeface="+mj-lt"/>
              </a:rPr>
              <a:t>king of Naples and Sicily</a:t>
            </a:r>
            <a:r>
              <a:rPr lang="en-US" sz="2600" dirty="0">
                <a:solidFill>
                  <a:srgbClr val="000000"/>
                </a:solidFill>
                <a:latin typeface="+mj-lt"/>
              </a:rPr>
              <a:t>).</a:t>
            </a:r>
          </a:p>
          <a:p>
            <a:pPr algn="just" eaLnBrk="1" hangingPunct="1">
              <a:buClr>
                <a:srgbClr val="4F81BD"/>
              </a:buClr>
              <a:buFont typeface="Wingdings" pitchFamily="2" charset="2"/>
              <a:buChar char="v"/>
              <a:defRPr/>
            </a:pPr>
            <a:r>
              <a:rPr lang="en-US" sz="2600" dirty="0">
                <a:solidFill>
                  <a:srgbClr val="000000"/>
                </a:solidFill>
                <a:latin typeface="+mj-lt"/>
              </a:rPr>
              <a:t> </a:t>
            </a:r>
            <a:r>
              <a:rPr lang="en-US" sz="2600" dirty="0">
                <a:solidFill>
                  <a:schemeClr val="accent2"/>
                </a:solidFill>
                <a:latin typeface="+mj-lt"/>
              </a:rPr>
              <a:t>King Zara-</a:t>
            </a:r>
            <a:r>
              <a:rPr lang="en-US" sz="2600" dirty="0" err="1">
                <a:solidFill>
                  <a:schemeClr val="accent2"/>
                </a:solidFill>
                <a:latin typeface="+mj-lt"/>
              </a:rPr>
              <a:t>Yaqob</a:t>
            </a:r>
            <a:r>
              <a:rPr lang="en-US" sz="2600" dirty="0">
                <a:solidFill>
                  <a:schemeClr val="accent2"/>
                </a:solidFill>
                <a:latin typeface="+mj-lt"/>
              </a:rPr>
              <a:t> </a:t>
            </a:r>
            <a:r>
              <a:rPr lang="en-US" sz="2600" dirty="0">
                <a:solidFill>
                  <a:srgbClr val="000000"/>
                </a:solidFill>
                <a:latin typeface="+mj-lt"/>
              </a:rPr>
              <a:t>sent delegates to </a:t>
            </a:r>
            <a:r>
              <a:rPr lang="en-US" sz="2600" dirty="0" err="1">
                <a:solidFill>
                  <a:schemeClr val="accent2"/>
                </a:solidFill>
                <a:latin typeface="+mj-lt"/>
              </a:rPr>
              <a:t>Alphonso</a:t>
            </a:r>
            <a:r>
              <a:rPr lang="en-US" sz="2600" dirty="0">
                <a:solidFill>
                  <a:srgbClr val="000000"/>
                </a:solidFill>
                <a:latin typeface="+mj-lt"/>
              </a:rPr>
              <a:t> to </a:t>
            </a:r>
            <a:r>
              <a:rPr lang="en-US" sz="2600" dirty="0">
                <a:solidFill>
                  <a:schemeClr val="tx2"/>
                </a:solidFill>
                <a:latin typeface="+mj-lt"/>
              </a:rPr>
              <a:t>get political, military, and technical assistance</a:t>
            </a:r>
            <a:r>
              <a:rPr lang="en-US" sz="2600" dirty="0">
                <a:solidFill>
                  <a:srgbClr val="000000"/>
                </a:solidFill>
                <a:latin typeface="+mj-lt"/>
              </a:rPr>
              <a:t>. </a:t>
            </a:r>
            <a:r>
              <a:rPr lang="en-US" sz="2600" dirty="0" err="1">
                <a:solidFill>
                  <a:srgbClr val="000000"/>
                </a:solidFill>
                <a:latin typeface="+mj-lt"/>
              </a:rPr>
              <a:t>Alphonso</a:t>
            </a:r>
            <a:r>
              <a:rPr lang="en-US" sz="2600" dirty="0">
                <a:solidFill>
                  <a:srgbClr val="000000"/>
                </a:solidFill>
                <a:latin typeface="+mj-lt"/>
              </a:rPr>
              <a:t> wrote a letter to Zara- </a:t>
            </a:r>
            <a:r>
              <a:rPr lang="en-US" sz="2600" dirty="0" err="1">
                <a:solidFill>
                  <a:srgbClr val="000000"/>
                </a:solidFill>
                <a:latin typeface="+mj-lt"/>
              </a:rPr>
              <a:t>Yaqob</a:t>
            </a:r>
            <a:r>
              <a:rPr lang="en-US" sz="2600" dirty="0">
                <a:solidFill>
                  <a:srgbClr val="000000"/>
                </a:solidFill>
                <a:latin typeface="+mj-lt"/>
              </a:rPr>
              <a:t> and informed him that he sent him artisans and masons he requested. </a:t>
            </a:r>
          </a:p>
          <a:p>
            <a:pPr algn="just" eaLnBrk="1" hangingPunct="1">
              <a:buClr>
                <a:srgbClr val="4F81BD"/>
              </a:buClr>
              <a:buFont typeface="Wingdings" pitchFamily="2" charset="2"/>
              <a:buChar char="v"/>
              <a:defRPr/>
            </a:pPr>
            <a:r>
              <a:rPr lang="en-GB" sz="2600" dirty="0">
                <a:solidFill>
                  <a:srgbClr val="000000"/>
                </a:solidFill>
                <a:latin typeface="+mj-lt"/>
              </a:rPr>
              <a:t>The most authentic pieces of evidence on </a:t>
            </a:r>
            <a:r>
              <a:rPr lang="en-GB" sz="2600" dirty="0" err="1">
                <a:solidFill>
                  <a:srgbClr val="000000"/>
                </a:solidFill>
                <a:latin typeface="+mj-lt"/>
              </a:rPr>
              <a:t>Ethio</a:t>
            </a:r>
            <a:r>
              <a:rPr lang="en-GB" sz="2600" dirty="0">
                <a:solidFill>
                  <a:srgbClr val="000000"/>
                </a:solidFill>
                <a:latin typeface="+mj-lt"/>
              </a:rPr>
              <a:t>-Europe links are </a:t>
            </a:r>
            <a:r>
              <a:rPr lang="en-GB" sz="2600" dirty="0">
                <a:solidFill>
                  <a:srgbClr val="FF0000"/>
                </a:solidFill>
                <a:latin typeface="+mj-lt"/>
              </a:rPr>
              <a:t>the maps </a:t>
            </a:r>
            <a:r>
              <a:rPr lang="en-GB" sz="2600" dirty="0">
                <a:solidFill>
                  <a:srgbClr val="000000"/>
                </a:solidFill>
                <a:latin typeface="+mj-lt"/>
              </a:rPr>
              <a:t>of </a:t>
            </a:r>
            <a:r>
              <a:rPr lang="en-GB" sz="2600" dirty="0" err="1">
                <a:solidFill>
                  <a:schemeClr val="tx2"/>
                </a:solidFill>
                <a:latin typeface="+mj-lt"/>
              </a:rPr>
              <a:t>Egyptus</a:t>
            </a:r>
            <a:r>
              <a:rPr lang="en-GB" sz="2600" dirty="0">
                <a:solidFill>
                  <a:schemeClr val="tx2"/>
                </a:solidFill>
                <a:latin typeface="+mj-lt"/>
              </a:rPr>
              <a:t> </a:t>
            </a:r>
            <a:r>
              <a:rPr lang="en-GB" sz="2600" dirty="0" err="1">
                <a:solidFill>
                  <a:schemeClr val="tx2"/>
                </a:solidFill>
                <a:latin typeface="+mj-lt"/>
              </a:rPr>
              <a:t>Novelo</a:t>
            </a:r>
            <a:r>
              <a:rPr lang="en-GB" sz="2600" dirty="0">
                <a:solidFill>
                  <a:schemeClr val="tx2"/>
                </a:solidFill>
                <a:latin typeface="+mj-lt"/>
              </a:rPr>
              <a:t> (c. 1454) and Fra Mauro's </a:t>
            </a:r>
            <a:r>
              <a:rPr lang="en-GB" sz="2600" dirty="0" err="1">
                <a:solidFill>
                  <a:srgbClr val="000000"/>
                </a:solidFill>
                <a:latin typeface="+mj-lt"/>
              </a:rPr>
              <a:t>Mappomondo</a:t>
            </a:r>
            <a:r>
              <a:rPr lang="en-GB" sz="2600" dirty="0">
                <a:solidFill>
                  <a:srgbClr val="000000"/>
                </a:solidFill>
                <a:latin typeface="+mj-lt"/>
              </a:rPr>
              <a:t> (1460) which clearly depicted many places and peoples. </a:t>
            </a:r>
          </a:p>
          <a:p>
            <a:pPr algn="just" eaLnBrk="1" hangingPunct="1">
              <a:buClr>
                <a:srgbClr val="4F81BD"/>
              </a:buClr>
              <a:buFont typeface="Wingdings" pitchFamily="2" charset="2"/>
              <a:buChar char="v"/>
              <a:defRPr/>
            </a:pPr>
            <a:r>
              <a:rPr lang="en-GB" sz="2600" dirty="0">
                <a:solidFill>
                  <a:schemeClr val="tx2"/>
                </a:solidFill>
                <a:latin typeface="+mj-lt"/>
              </a:rPr>
              <a:t>Venetian Gregorio or </a:t>
            </a:r>
            <a:r>
              <a:rPr lang="en-GB" sz="2600" dirty="0" err="1">
                <a:solidFill>
                  <a:schemeClr val="tx2"/>
                </a:solidFill>
                <a:latin typeface="+mj-lt"/>
              </a:rPr>
              <a:t>Hieronion</a:t>
            </a:r>
            <a:r>
              <a:rPr lang="en-GB" sz="2600" dirty="0">
                <a:solidFill>
                  <a:schemeClr val="tx2"/>
                </a:solidFill>
                <a:latin typeface="+mj-lt"/>
              </a:rPr>
              <a:t> </a:t>
            </a:r>
            <a:r>
              <a:rPr lang="en-GB" sz="2600" dirty="0" err="1">
                <a:solidFill>
                  <a:schemeClr val="tx2"/>
                </a:solidFill>
                <a:latin typeface="+mj-lt"/>
              </a:rPr>
              <a:t>Bicini</a:t>
            </a:r>
            <a:r>
              <a:rPr lang="en-GB" sz="2600" dirty="0">
                <a:solidFill>
                  <a:schemeClr val="tx2"/>
                </a:solidFill>
                <a:latin typeface="+mj-lt"/>
              </a:rPr>
              <a:t> </a:t>
            </a:r>
            <a:r>
              <a:rPr lang="en-GB" sz="2600" dirty="0">
                <a:solidFill>
                  <a:srgbClr val="000000"/>
                </a:solidFill>
                <a:latin typeface="+mj-lt"/>
              </a:rPr>
              <a:t>visited Ethiopia in 1482. </a:t>
            </a:r>
            <a:r>
              <a:rPr lang="en-GB" sz="2600" dirty="0" err="1">
                <a:solidFill>
                  <a:schemeClr val="tx2"/>
                </a:solidFill>
                <a:latin typeface="+mj-lt"/>
              </a:rPr>
              <a:t>Pedros</a:t>
            </a:r>
            <a:r>
              <a:rPr lang="en-GB" sz="2600" dirty="0">
                <a:solidFill>
                  <a:schemeClr val="tx2"/>
                </a:solidFill>
                <a:latin typeface="+mj-lt"/>
              </a:rPr>
              <a:t> da </a:t>
            </a:r>
            <a:r>
              <a:rPr lang="en-GB" sz="2600" dirty="0" err="1">
                <a:solidFill>
                  <a:schemeClr val="tx2"/>
                </a:solidFill>
                <a:latin typeface="+mj-lt"/>
              </a:rPr>
              <a:t>Covilhao</a:t>
            </a:r>
            <a:r>
              <a:rPr lang="en-GB" sz="2600" dirty="0">
                <a:solidFill>
                  <a:schemeClr val="tx2"/>
                </a:solidFill>
                <a:latin typeface="+mj-lt"/>
              </a:rPr>
              <a:t>/Peter de </a:t>
            </a:r>
            <a:r>
              <a:rPr lang="en-GB" sz="2600" dirty="0" err="1">
                <a:solidFill>
                  <a:schemeClr val="tx2"/>
                </a:solidFill>
                <a:latin typeface="+mj-lt"/>
              </a:rPr>
              <a:t>Covilham</a:t>
            </a:r>
            <a:r>
              <a:rPr lang="en-GB" sz="2600" dirty="0">
                <a:solidFill>
                  <a:schemeClr val="tx2"/>
                </a:solidFill>
                <a:latin typeface="+mj-lt"/>
              </a:rPr>
              <a:t> </a:t>
            </a:r>
            <a:r>
              <a:rPr lang="en-GB" sz="2600" dirty="0">
                <a:solidFill>
                  <a:srgbClr val="000000"/>
                </a:solidFill>
                <a:latin typeface="+mj-lt"/>
              </a:rPr>
              <a:t>arrived at court of </a:t>
            </a:r>
            <a:r>
              <a:rPr lang="en-GB" sz="2600" dirty="0" err="1">
                <a:solidFill>
                  <a:srgbClr val="FF0000"/>
                </a:solidFill>
                <a:latin typeface="+mj-lt"/>
              </a:rPr>
              <a:t>Eskindir</a:t>
            </a:r>
            <a:r>
              <a:rPr lang="en-GB" sz="2600" dirty="0">
                <a:solidFill>
                  <a:srgbClr val="FF0000"/>
                </a:solidFill>
                <a:latin typeface="+mj-lt"/>
              </a:rPr>
              <a:t> (1478-1494</a:t>
            </a:r>
            <a:r>
              <a:rPr lang="en-GB" sz="2600" dirty="0">
                <a:solidFill>
                  <a:srgbClr val="000000"/>
                </a:solidFill>
                <a:latin typeface="+mj-lt"/>
              </a:rPr>
              <a:t>) in 1493. </a:t>
            </a:r>
          </a:p>
          <a:p>
            <a:pPr algn="just" eaLnBrk="1" hangingPunct="1">
              <a:buClr>
                <a:srgbClr val="4F81BD"/>
              </a:buClr>
              <a:buFont typeface="Wingdings" pitchFamily="2" charset="2"/>
              <a:buChar char="v"/>
              <a:defRPr/>
            </a:pPr>
            <a:r>
              <a:rPr lang="en-US" sz="2600" dirty="0">
                <a:solidFill>
                  <a:srgbClr val="000000"/>
                </a:solidFill>
              </a:rPr>
              <a:t>The rivalry between the </a:t>
            </a:r>
            <a:r>
              <a:rPr lang="en-US" sz="2600" dirty="0">
                <a:solidFill>
                  <a:srgbClr val="FF0000"/>
                </a:solidFill>
              </a:rPr>
              <a:t>Christian Kingdom and Muslim Sultanates</a:t>
            </a:r>
            <a:r>
              <a:rPr lang="en-US" sz="2600" dirty="0">
                <a:solidFill>
                  <a:srgbClr val="000000"/>
                </a:solidFill>
              </a:rPr>
              <a:t> in the 15</a:t>
            </a:r>
            <a:r>
              <a:rPr lang="en-US" sz="2600" baseline="30000" dirty="0">
                <a:solidFill>
                  <a:srgbClr val="000000"/>
                </a:solidFill>
              </a:rPr>
              <a:t>th</a:t>
            </a:r>
            <a:r>
              <a:rPr lang="en-US" sz="2600" dirty="0">
                <a:solidFill>
                  <a:srgbClr val="000000"/>
                </a:solidFill>
              </a:rPr>
              <a:t> century strengthened the relation between the Christian Kingdom and Christian Europe.</a:t>
            </a:r>
          </a:p>
          <a:p>
            <a:pPr algn="just" eaLnBrk="1" hangingPunct="1">
              <a:buClr>
                <a:srgbClr val="4F81BD"/>
              </a:buClr>
              <a:buFont typeface="Wingdings" pitchFamily="2" charset="2"/>
              <a:buChar char="v"/>
              <a:defRPr/>
            </a:pPr>
            <a:endParaRPr lang="en-GB" sz="2200" dirty="0">
              <a:solidFill>
                <a:srgbClr val="C00000"/>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70D9CB34-6323-4114-AC27-7DD487D7C78D}"/>
              </a:ext>
            </a:extLst>
          </p:cNvPr>
          <p:cNvSpPr>
            <a:spLocks noGrp="1"/>
          </p:cNvSpPr>
          <p:nvPr>
            <p:ph idx="1"/>
          </p:nvPr>
        </p:nvSpPr>
        <p:spPr>
          <a:xfrm>
            <a:off x="114300" y="0"/>
            <a:ext cx="8915400" cy="5715000"/>
          </a:xfrm>
        </p:spPr>
        <p:txBody>
          <a:bodyPr>
            <a:normAutofit fontScale="92500"/>
          </a:bodyPr>
          <a:lstStyle/>
          <a:p>
            <a:pPr algn="just" eaLnBrk="1" hangingPunct="1">
              <a:buClr>
                <a:srgbClr val="4F81BD"/>
              </a:buClr>
              <a:buFont typeface="Wingdings" pitchFamily="2" charset="2"/>
              <a:buChar char="v"/>
              <a:defRPr/>
            </a:pPr>
            <a:r>
              <a:rPr lang="en-US" sz="2400" dirty="0">
                <a:solidFill>
                  <a:srgbClr val="FF0000"/>
                </a:solidFill>
                <a:latin typeface="+mj-lt"/>
              </a:rPr>
              <a:t>Queen </a:t>
            </a:r>
            <a:r>
              <a:rPr lang="en-US" sz="2400" dirty="0" err="1">
                <a:solidFill>
                  <a:srgbClr val="FF0000"/>
                </a:solidFill>
                <a:latin typeface="+mj-lt"/>
              </a:rPr>
              <a:t>Elleni</a:t>
            </a:r>
            <a:r>
              <a:rPr lang="en-US" sz="2400" dirty="0">
                <a:solidFill>
                  <a:srgbClr val="FF0000"/>
                </a:solidFill>
                <a:latin typeface="+mj-lt"/>
              </a:rPr>
              <a:t> </a:t>
            </a:r>
            <a:r>
              <a:rPr lang="en-US" sz="2400" dirty="0">
                <a:solidFill>
                  <a:srgbClr val="000000"/>
                </a:solidFill>
                <a:latin typeface="+mj-lt"/>
              </a:rPr>
              <a:t>(the daughter of </a:t>
            </a:r>
            <a:r>
              <a:rPr lang="en-US" sz="2400" dirty="0" err="1">
                <a:solidFill>
                  <a:srgbClr val="000000"/>
                </a:solidFill>
                <a:latin typeface="+mj-lt"/>
              </a:rPr>
              <a:t>Hadiya</a:t>
            </a:r>
            <a:r>
              <a:rPr lang="en-US" sz="2400" dirty="0">
                <a:solidFill>
                  <a:srgbClr val="000000"/>
                </a:solidFill>
                <a:latin typeface="+mj-lt"/>
              </a:rPr>
              <a:t> </a:t>
            </a:r>
            <a:r>
              <a:rPr lang="en-US" sz="2400" i="1" dirty="0" err="1">
                <a:solidFill>
                  <a:srgbClr val="000000"/>
                </a:solidFill>
                <a:latin typeface="+mj-lt"/>
              </a:rPr>
              <a:t>Garad</a:t>
            </a:r>
            <a:r>
              <a:rPr lang="en-US" sz="2400" i="1" dirty="0">
                <a:solidFill>
                  <a:srgbClr val="000000"/>
                </a:solidFill>
                <a:latin typeface="+mj-lt"/>
              </a:rPr>
              <a:t> </a:t>
            </a:r>
            <a:r>
              <a:rPr lang="en-US" sz="2400" dirty="0">
                <a:solidFill>
                  <a:srgbClr val="000000"/>
                </a:solidFill>
                <a:latin typeface="+mj-lt"/>
              </a:rPr>
              <a:t>and married to King Zara </a:t>
            </a:r>
            <a:r>
              <a:rPr lang="en-US" sz="2400" dirty="0" err="1">
                <a:solidFill>
                  <a:srgbClr val="000000"/>
                </a:solidFill>
                <a:latin typeface="+mj-lt"/>
              </a:rPr>
              <a:t>Yaeqob</a:t>
            </a:r>
            <a:r>
              <a:rPr lang="en-US" sz="2400" dirty="0">
                <a:solidFill>
                  <a:srgbClr val="000000"/>
                </a:solidFill>
                <a:latin typeface="+mj-lt"/>
              </a:rPr>
              <a:t>) played an important role in the strengthening of these relations. She also had foreseen the possibility to consolidate relations with and </a:t>
            </a:r>
            <a:r>
              <a:rPr lang="en-US" sz="2400" dirty="0">
                <a:solidFill>
                  <a:schemeClr val="accent1"/>
                </a:solidFill>
                <a:latin typeface="+mj-lt"/>
              </a:rPr>
              <a:t>get support from Portugal that was against the </a:t>
            </a:r>
            <a:r>
              <a:rPr lang="en-US" sz="2400" dirty="0" err="1">
                <a:solidFill>
                  <a:schemeClr val="accent1"/>
                </a:solidFill>
                <a:latin typeface="+mj-lt"/>
              </a:rPr>
              <a:t>Tukish</a:t>
            </a:r>
            <a:r>
              <a:rPr lang="en-US" sz="2400" dirty="0">
                <a:solidFill>
                  <a:schemeClr val="accent1"/>
                </a:solidFill>
                <a:latin typeface="+mj-lt"/>
              </a:rPr>
              <a:t>. </a:t>
            </a:r>
          </a:p>
          <a:p>
            <a:pPr algn="just" eaLnBrk="1" hangingPunct="1">
              <a:buClr>
                <a:srgbClr val="4F81BD"/>
              </a:buClr>
              <a:buFont typeface="Wingdings" pitchFamily="2" charset="2"/>
              <a:buChar char="v"/>
              <a:defRPr/>
            </a:pPr>
            <a:r>
              <a:rPr lang="en-US" sz="2400" dirty="0">
                <a:solidFill>
                  <a:srgbClr val="000000"/>
                </a:solidFill>
                <a:latin typeface="+mj-lt"/>
              </a:rPr>
              <a:t>In 1508, Portugal sent a person to act as an ambassador to Christian Ethiopia. Around 1512, Queen </a:t>
            </a:r>
            <a:r>
              <a:rPr lang="en-US" sz="2400" dirty="0" err="1">
                <a:solidFill>
                  <a:srgbClr val="000000"/>
                </a:solidFill>
                <a:latin typeface="+mj-lt"/>
              </a:rPr>
              <a:t>Elleni</a:t>
            </a:r>
            <a:r>
              <a:rPr lang="en-US" sz="2400" dirty="0">
                <a:solidFill>
                  <a:srgbClr val="000000"/>
                </a:solidFill>
                <a:latin typeface="+mj-lt"/>
              </a:rPr>
              <a:t>, the mother and regent of </a:t>
            </a:r>
            <a:r>
              <a:rPr lang="en-US" sz="2400" dirty="0" err="1">
                <a:solidFill>
                  <a:srgbClr val="000000"/>
                </a:solidFill>
                <a:latin typeface="+mj-lt"/>
              </a:rPr>
              <a:t>Lebne-Dengel</a:t>
            </a:r>
            <a:r>
              <a:rPr lang="en-US" sz="2400" dirty="0">
                <a:solidFill>
                  <a:srgbClr val="000000"/>
                </a:solidFill>
                <a:latin typeface="+mj-lt"/>
              </a:rPr>
              <a:t> sent an </a:t>
            </a:r>
            <a:r>
              <a:rPr lang="en-US" sz="2400" dirty="0">
                <a:solidFill>
                  <a:schemeClr val="accent1"/>
                </a:solidFill>
                <a:latin typeface="+mj-lt"/>
              </a:rPr>
              <a:t>Armenian called Mathew </a:t>
            </a:r>
            <a:r>
              <a:rPr lang="en-US" sz="2400" dirty="0">
                <a:solidFill>
                  <a:srgbClr val="000000"/>
                </a:solidFill>
                <a:latin typeface="+mj-lt"/>
              </a:rPr>
              <a:t>to Portugal. The Portuguese court doubted his authenticity and was received coldly. </a:t>
            </a:r>
          </a:p>
          <a:p>
            <a:pPr algn="just" eaLnBrk="1" hangingPunct="1">
              <a:buClr>
                <a:srgbClr val="4F81BD"/>
              </a:buClr>
              <a:buFont typeface="Wingdings" pitchFamily="2" charset="2"/>
              <a:buChar char="v"/>
              <a:defRPr/>
            </a:pPr>
            <a:r>
              <a:rPr lang="en-US" sz="2400" dirty="0">
                <a:solidFill>
                  <a:srgbClr val="000000"/>
                </a:solidFill>
                <a:latin typeface="+mj-lt"/>
              </a:rPr>
              <a:t>The Portuguese Embassy led by </a:t>
            </a:r>
            <a:r>
              <a:rPr lang="en-US" sz="2400" dirty="0">
                <a:solidFill>
                  <a:schemeClr val="accent1"/>
                </a:solidFill>
                <a:latin typeface="+mj-lt"/>
              </a:rPr>
              <a:t>Rodrigo di Lima, </a:t>
            </a:r>
            <a:r>
              <a:rPr lang="en-US" sz="2400" dirty="0" err="1">
                <a:solidFill>
                  <a:schemeClr val="accent1"/>
                </a:solidFill>
                <a:latin typeface="+mj-lt"/>
              </a:rPr>
              <a:t>Duwarto</a:t>
            </a:r>
            <a:r>
              <a:rPr lang="en-US" sz="2400" dirty="0">
                <a:solidFill>
                  <a:schemeClr val="accent1"/>
                </a:solidFill>
                <a:latin typeface="+mj-lt"/>
              </a:rPr>
              <a:t> </a:t>
            </a:r>
            <a:r>
              <a:rPr lang="en-US" sz="2400" dirty="0" err="1">
                <a:solidFill>
                  <a:schemeClr val="accent1"/>
                </a:solidFill>
                <a:latin typeface="+mj-lt"/>
              </a:rPr>
              <a:t>Galliba</a:t>
            </a:r>
            <a:r>
              <a:rPr lang="en-US" sz="2400" dirty="0">
                <a:solidFill>
                  <a:schemeClr val="accent1"/>
                </a:solidFill>
                <a:latin typeface="+mj-lt"/>
              </a:rPr>
              <a:t> and Francisco Alvarez</a:t>
            </a:r>
            <a:r>
              <a:rPr lang="en-US" sz="2400" dirty="0">
                <a:solidFill>
                  <a:srgbClr val="000000"/>
                </a:solidFill>
                <a:latin typeface="+mj-lt"/>
              </a:rPr>
              <a:t> reached Ethiopia in 1520 and remained for six years. The objective was to </a:t>
            </a:r>
            <a:r>
              <a:rPr lang="en-US" sz="2400" dirty="0">
                <a:solidFill>
                  <a:schemeClr val="accent1"/>
                </a:solidFill>
                <a:latin typeface="+mj-lt"/>
              </a:rPr>
              <a:t>establish a naval port </a:t>
            </a:r>
            <a:r>
              <a:rPr lang="en-US" sz="2400" dirty="0">
                <a:solidFill>
                  <a:srgbClr val="000000"/>
                </a:solidFill>
                <a:latin typeface="+mj-lt"/>
              </a:rPr>
              <a:t>against the expanding Turkish power in Red Sea Area. The mission was </a:t>
            </a:r>
            <a:r>
              <a:rPr lang="en-US" sz="2400" dirty="0">
                <a:solidFill>
                  <a:schemeClr val="accent1"/>
                </a:solidFill>
                <a:latin typeface="+mj-lt"/>
              </a:rPr>
              <a:t>not successful. </a:t>
            </a:r>
            <a:endParaRPr lang="en-GB" sz="2400" dirty="0">
              <a:solidFill>
                <a:schemeClr val="accent1"/>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7B735-3110-4771-87A0-0E17C49325D9}"/>
              </a:ext>
            </a:extLst>
          </p:cNvPr>
          <p:cNvSpPr>
            <a:spLocks noGrp="1"/>
          </p:cNvSpPr>
          <p:nvPr>
            <p:ph type="title"/>
          </p:nvPr>
        </p:nvSpPr>
        <p:spPr>
          <a:xfrm>
            <a:off x="457200" y="1295400"/>
            <a:ext cx="8413750" cy="3581400"/>
          </a:xfrm>
        </p:spPr>
        <p:txBody>
          <a:bodyPr/>
          <a:lstStyle/>
          <a:p>
            <a:pPr algn="ctr">
              <a:defRPr/>
            </a:pPr>
            <a:r>
              <a:rPr lang="en-US" b="1" dirty="0">
                <a:latin typeface="Elephant" panose="02020904090505020303" pitchFamily="18" charset="0"/>
              </a:rPr>
              <a:t>UNIT 5</a:t>
            </a:r>
            <a:br>
              <a:rPr lang="en-US" b="1" dirty="0">
                <a:latin typeface="Elephant" panose="02020904090505020303" pitchFamily="18" charset="0"/>
              </a:rPr>
            </a:br>
            <a:r>
              <a:rPr lang="en-US" b="1" dirty="0">
                <a:latin typeface="Elephant" panose="02020904090505020303" pitchFamily="18" charset="0"/>
              </a:rPr>
              <a:t/>
            </a:r>
            <a:br>
              <a:rPr lang="en-US" b="1" dirty="0">
                <a:latin typeface="Elephant" panose="02020904090505020303" pitchFamily="18" charset="0"/>
              </a:rPr>
            </a:br>
            <a:r>
              <a:rPr lang="en-US" sz="3200" b="1" dirty="0">
                <a:latin typeface="Elephant" panose="02020904090505020303" pitchFamily="18" charset="0"/>
              </a:rPr>
              <a:t>Politics, Economy and Social Processes from the Early 16</a:t>
            </a:r>
            <a:r>
              <a:rPr lang="en-US" sz="3200" b="1" baseline="30000" dirty="0">
                <a:latin typeface="Elephant" panose="02020904090505020303" pitchFamily="18" charset="0"/>
              </a:rPr>
              <a:t>th</a:t>
            </a:r>
            <a:r>
              <a:rPr lang="en-US" sz="3200" b="1" dirty="0">
                <a:latin typeface="Elephant" panose="02020904090505020303" pitchFamily="18" charset="0"/>
              </a:rPr>
              <a:t> to the end of the 18</a:t>
            </a:r>
            <a:r>
              <a:rPr lang="en-US" sz="3200" b="1" baseline="30000" dirty="0">
                <a:latin typeface="Elephant" panose="02020904090505020303" pitchFamily="18" charset="0"/>
              </a:rPr>
              <a:t>th</a:t>
            </a:r>
            <a:r>
              <a:rPr lang="en-US" sz="3200" b="1" dirty="0">
                <a:latin typeface="Elephant" panose="02020904090505020303" pitchFamily="18" charset="0"/>
              </a:rPr>
              <a:t> C’s</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520"/>
            <a:ext cx="7090909" cy="1049235"/>
          </a:xfrm>
        </p:spPr>
        <p:txBody>
          <a:bodyPr>
            <a:normAutofit fontScale="90000"/>
          </a:bodyPr>
          <a:lstStyle/>
          <a:p>
            <a:pPr algn="ctr"/>
            <a:r>
              <a:rPr lang="en-US" sz="2400" b="1" cap="none" dirty="0">
                <a:solidFill>
                  <a:srgbClr val="FF0000"/>
                </a:solidFill>
              </a:rPr>
              <a:t/>
            </a:r>
            <a:br>
              <a:rPr lang="en-US" sz="2400" b="1" cap="none" dirty="0">
                <a:solidFill>
                  <a:srgbClr val="FF0000"/>
                </a:solidFill>
              </a:rPr>
            </a:br>
            <a:r>
              <a:rPr lang="en-US" sz="2400" b="1" cap="none" dirty="0">
                <a:solidFill>
                  <a:srgbClr val="FF0000"/>
                </a:solidFill>
              </a:rPr>
              <a:t/>
            </a:r>
            <a:br>
              <a:rPr lang="en-US" sz="2400" b="1" cap="none" dirty="0">
                <a:solidFill>
                  <a:srgbClr val="FF0000"/>
                </a:solidFill>
              </a:rPr>
            </a:br>
            <a:r>
              <a:rPr lang="en-US" sz="2400" b="1" cap="none" dirty="0">
                <a:solidFill>
                  <a:srgbClr val="FF0000"/>
                </a:solidFill>
              </a:rPr>
              <a:t>Sources and Methods of Historical Studies </a:t>
            </a:r>
          </a:p>
        </p:txBody>
      </p:sp>
      <p:sp>
        <p:nvSpPr>
          <p:cNvPr id="3" name="Content Placeholder 2"/>
          <p:cNvSpPr>
            <a:spLocks noGrp="1"/>
          </p:cNvSpPr>
          <p:nvPr>
            <p:ph idx="1"/>
          </p:nvPr>
        </p:nvSpPr>
        <p:spPr>
          <a:xfrm>
            <a:off x="304801" y="2015733"/>
            <a:ext cx="8534400" cy="3450613"/>
          </a:xfrm>
        </p:spPr>
        <p:txBody>
          <a:bodyPr/>
          <a:lstStyle/>
          <a:p>
            <a:pPr algn="just"/>
            <a:r>
              <a:rPr lang="en-US" dirty="0">
                <a:latin typeface="Garamond" panose="02020404030301010803" pitchFamily="18" charset="0"/>
              </a:rPr>
              <a:t>Examples of secondary sources are articles, books, textbooks, biographies, and published stories or movies about historical events. Secondary materials give us what appear to be finished accounts of certain historical periods and phenomena. Nevertheless, no history work can be taken as final, as new sources keep coming to light. New sources make possible new historical interpretations or entirely new historical reconstructions.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3FC9C-AFC6-4F3A-8FDC-0AC4EC3000E8}"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137777425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77F838-C394-4277-BD7E-21DC24338109}"/>
              </a:ext>
            </a:extLst>
          </p:cNvPr>
          <p:cNvSpPr>
            <a:spLocks noGrp="1"/>
          </p:cNvSpPr>
          <p:nvPr>
            <p:ph type="title"/>
          </p:nvPr>
        </p:nvSpPr>
        <p:spPr>
          <a:xfrm>
            <a:off x="1420813" y="-88900"/>
            <a:ext cx="7499350" cy="1143000"/>
          </a:xfrm>
        </p:spPr>
        <p:txBody>
          <a:bodyPr/>
          <a:lstStyle/>
          <a:p>
            <a:pPr>
              <a:defRPr/>
            </a:pPr>
            <a:r>
              <a:rPr lang="en-US" b="1" dirty="0"/>
              <a:t>Outlines</a:t>
            </a:r>
          </a:p>
        </p:txBody>
      </p:sp>
      <p:sp>
        <p:nvSpPr>
          <p:cNvPr id="11267" name="Content Placeholder 2">
            <a:extLst>
              <a:ext uri="{FF2B5EF4-FFF2-40B4-BE49-F238E27FC236}">
                <a16:creationId xmlns:a16="http://schemas.microsoft.com/office/drawing/2014/main" xmlns="" id="{6CAD16E4-847A-4102-84E1-6BA14680899B}"/>
              </a:ext>
            </a:extLst>
          </p:cNvPr>
          <p:cNvSpPr>
            <a:spLocks noGrp="1"/>
          </p:cNvSpPr>
          <p:nvPr>
            <p:ph idx="1"/>
          </p:nvPr>
        </p:nvSpPr>
        <p:spPr>
          <a:xfrm>
            <a:off x="223837" y="457200"/>
            <a:ext cx="8767763" cy="5638800"/>
          </a:xfrm>
        </p:spPr>
        <p:txBody>
          <a:bodyPr>
            <a:normAutofit lnSpcReduction="10000"/>
          </a:bodyPr>
          <a:lstStyle/>
          <a:p>
            <a:pPr algn="just">
              <a:buFont typeface="Wingdings" panose="05000000000000000000" pitchFamily="2" charset="2"/>
              <a:buChar char="ü"/>
              <a:defRPr/>
            </a:pPr>
            <a:r>
              <a:rPr lang="en-US" altLang="en-US" sz="2400" dirty="0"/>
              <a:t> </a:t>
            </a:r>
            <a:r>
              <a:rPr lang="en-US" sz="2200" dirty="0">
                <a:solidFill>
                  <a:srgbClr val="C00000"/>
                </a:solidFill>
                <a:latin typeface="+mj-lt"/>
              </a:rPr>
              <a:t>Conflict between the Christian Kingdom and the Sultanate of </a:t>
            </a:r>
            <a:r>
              <a:rPr lang="en-US" sz="2200" dirty="0" err="1">
                <a:solidFill>
                  <a:srgbClr val="C00000"/>
                </a:solidFill>
                <a:latin typeface="+mj-lt"/>
              </a:rPr>
              <a:t>Adal</a:t>
            </a:r>
            <a:r>
              <a:rPr lang="en-US" sz="2200" dirty="0">
                <a:solidFill>
                  <a:srgbClr val="C00000"/>
                </a:solidFill>
                <a:latin typeface="+mj-lt"/>
              </a:rPr>
              <a:t> and After </a:t>
            </a:r>
          </a:p>
          <a:p>
            <a:pPr algn="just">
              <a:buFont typeface="Wingdings" panose="05000000000000000000" pitchFamily="2" charset="2"/>
              <a:buChar char="ü"/>
              <a:defRPr/>
            </a:pPr>
            <a:r>
              <a:rPr lang="en-US" sz="2200" dirty="0">
                <a:solidFill>
                  <a:srgbClr val="C00000"/>
                </a:solidFill>
                <a:latin typeface="+mj-lt"/>
              </a:rPr>
              <a:t>Foreign Intervention and Religious Controversies </a:t>
            </a:r>
          </a:p>
          <a:p>
            <a:pPr algn="just">
              <a:buFont typeface="Wingdings" panose="05000000000000000000" pitchFamily="2" charset="2"/>
              <a:buChar char="ü"/>
              <a:defRPr/>
            </a:pPr>
            <a:r>
              <a:rPr lang="en-US" sz="2200" dirty="0">
                <a:solidFill>
                  <a:srgbClr val="C00000"/>
                </a:solidFill>
                <a:latin typeface="+mj-lt"/>
              </a:rPr>
              <a:t>Population Movements </a:t>
            </a:r>
          </a:p>
          <a:p>
            <a:pPr marL="1195388" indent="-457200" algn="just">
              <a:buFont typeface="Arial" panose="020B0604020202020204" pitchFamily="34" charset="0"/>
              <a:buChar char="•"/>
              <a:defRPr/>
            </a:pPr>
            <a:r>
              <a:rPr lang="en-US" sz="2200" dirty="0">
                <a:solidFill>
                  <a:srgbClr val="00B0F0"/>
                </a:solidFill>
                <a:latin typeface="+mj-lt"/>
              </a:rPr>
              <a:t>Population Movements of the </a:t>
            </a:r>
            <a:r>
              <a:rPr lang="en-US" sz="2200" dirty="0" err="1">
                <a:solidFill>
                  <a:srgbClr val="00B0F0"/>
                </a:solidFill>
                <a:latin typeface="+mj-lt"/>
              </a:rPr>
              <a:t>Argoba</a:t>
            </a:r>
            <a:r>
              <a:rPr lang="en-US" sz="2200" dirty="0">
                <a:solidFill>
                  <a:srgbClr val="00B0F0"/>
                </a:solidFill>
                <a:latin typeface="+mj-lt"/>
              </a:rPr>
              <a:t>, Afar, and Somali</a:t>
            </a:r>
          </a:p>
          <a:p>
            <a:pPr marL="1195388" indent="-457200" algn="just">
              <a:buFont typeface="Arial" panose="020B0604020202020204" pitchFamily="34" charset="0"/>
              <a:buChar char="•"/>
              <a:defRPr/>
            </a:pPr>
            <a:r>
              <a:rPr lang="en-US" sz="2200" dirty="0" err="1">
                <a:solidFill>
                  <a:srgbClr val="00B0F0"/>
                </a:solidFill>
                <a:latin typeface="+mj-lt"/>
              </a:rPr>
              <a:t>Gadaa</a:t>
            </a:r>
            <a:r>
              <a:rPr lang="en-US" sz="2200" dirty="0">
                <a:solidFill>
                  <a:srgbClr val="00B0F0"/>
                </a:solidFill>
                <a:latin typeface="+mj-lt"/>
              </a:rPr>
              <a:t> System and Oromo Population Movement (1522-1618)</a:t>
            </a:r>
          </a:p>
          <a:p>
            <a:pPr marL="1195388" indent="-457200" algn="just">
              <a:buFont typeface="Arial" panose="020B0604020202020204" pitchFamily="34" charset="0"/>
              <a:buChar char="•"/>
              <a:defRPr/>
            </a:pPr>
            <a:r>
              <a:rPr lang="en-US" sz="2200" dirty="0">
                <a:solidFill>
                  <a:srgbClr val="00B0F0"/>
                </a:solidFill>
                <a:latin typeface="+mj-lt"/>
              </a:rPr>
              <a:t>The </a:t>
            </a:r>
            <a:r>
              <a:rPr lang="en-US" sz="2200" i="1" dirty="0" err="1">
                <a:solidFill>
                  <a:srgbClr val="00B0F0"/>
                </a:solidFill>
                <a:latin typeface="+mj-lt"/>
              </a:rPr>
              <a:t>Gadaa</a:t>
            </a:r>
            <a:r>
              <a:rPr lang="en-US" sz="2200" i="1" dirty="0">
                <a:solidFill>
                  <a:srgbClr val="00B0F0"/>
                </a:solidFill>
                <a:latin typeface="+mj-lt"/>
              </a:rPr>
              <a:t> </a:t>
            </a:r>
            <a:r>
              <a:rPr lang="en-US" sz="2200" dirty="0">
                <a:solidFill>
                  <a:srgbClr val="00B0F0"/>
                </a:solidFill>
                <a:latin typeface="+mj-lt"/>
              </a:rPr>
              <a:t>System </a:t>
            </a:r>
          </a:p>
          <a:p>
            <a:pPr marL="1195388" indent="-457200" algn="just">
              <a:buFont typeface="Arial" panose="020B0604020202020204" pitchFamily="34" charset="0"/>
              <a:buChar char="•"/>
              <a:defRPr/>
            </a:pPr>
            <a:r>
              <a:rPr lang="en-US" sz="2200" dirty="0">
                <a:solidFill>
                  <a:srgbClr val="00B0F0"/>
                </a:solidFill>
                <a:latin typeface="+mj-lt"/>
              </a:rPr>
              <a:t>The Oromo Population Movement (1522-1618) </a:t>
            </a:r>
          </a:p>
          <a:p>
            <a:pPr algn="just">
              <a:buClr>
                <a:srgbClr val="4F81BD"/>
              </a:buClr>
              <a:buFont typeface="Wingdings" panose="05000000000000000000" pitchFamily="2" charset="2"/>
              <a:buChar char="ü"/>
              <a:defRPr/>
            </a:pPr>
            <a:r>
              <a:rPr lang="en-US" sz="2200" dirty="0">
                <a:solidFill>
                  <a:srgbClr val="C00000"/>
                </a:solidFill>
                <a:latin typeface="+mj-lt"/>
              </a:rPr>
              <a:t>Interaction and Integration across Ethnic and Religious Diversities </a:t>
            </a:r>
          </a:p>
          <a:p>
            <a:pPr algn="just">
              <a:buClr>
                <a:srgbClr val="4F81BD"/>
              </a:buClr>
              <a:buFont typeface="Wingdings" panose="05000000000000000000" pitchFamily="2" charset="2"/>
              <a:buChar char="ü"/>
              <a:defRPr/>
            </a:pPr>
            <a:r>
              <a:rPr lang="en-US" sz="2200" dirty="0">
                <a:solidFill>
                  <a:schemeClr val="accent3">
                    <a:lumMod val="50000"/>
                  </a:schemeClr>
                </a:solidFill>
                <a:latin typeface="+mj-lt"/>
              </a:rPr>
              <a:t>Peoples and States in Eastern, Central, Southern and Western Regions </a:t>
            </a:r>
          </a:p>
          <a:p>
            <a:pPr algn="just">
              <a:buClr>
                <a:srgbClr val="4F81BD"/>
              </a:buClr>
              <a:buFont typeface="Wingdings" panose="05000000000000000000" pitchFamily="2" charset="2"/>
              <a:buChar char="ü"/>
              <a:defRPr/>
            </a:pPr>
            <a:r>
              <a:rPr lang="en-US" sz="2200" dirty="0">
                <a:solidFill>
                  <a:srgbClr val="C00000"/>
                </a:solidFill>
                <a:latin typeface="+mj-lt"/>
              </a:rPr>
              <a:t>The </a:t>
            </a:r>
            <a:r>
              <a:rPr lang="en-US" sz="2200" dirty="0" err="1">
                <a:solidFill>
                  <a:srgbClr val="C00000"/>
                </a:solidFill>
                <a:latin typeface="+mj-lt"/>
              </a:rPr>
              <a:t>Gondarine</a:t>
            </a:r>
            <a:r>
              <a:rPr lang="en-US" sz="2200" dirty="0">
                <a:solidFill>
                  <a:srgbClr val="C00000"/>
                </a:solidFill>
                <a:latin typeface="+mj-lt"/>
              </a:rPr>
              <a:t> Period and </a:t>
            </a:r>
            <a:r>
              <a:rPr lang="en-US" sz="2200" dirty="0" err="1">
                <a:solidFill>
                  <a:srgbClr val="C00000"/>
                </a:solidFill>
                <a:latin typeface="+mj-lt"/>
              </a:rPr>
              <a:t>Zemene</a:t>
            </a:r>
            <a:r>
              <a:rPr lang="en-US" sz="2200" dirty="0">
                <a:solidFill>
                  <a:srgbClr val="C00000"/>
                </a:solidFill>
                <a:latin typeface="+mj-lt"/>
              </a:rPr>
              <a:t> </a:t>
            </a:r>
            <a:r>
              <a:rPr lang="en-US" sz="2200" dirty="0" err="1">
                <a:solidFill>
                  <a:srgbClr val="C00000"/>
                </a:solidFill>
                <a:latin typeface="+mj-lt"/>
              </a:rPr>
              <a:t>Mesafint</a:t>
            </a:r>
            <a:endParaRPr lang="en-US" sz="2200" dirty="0">
              <a:solidFill>
                <a:srgbClr val="C00000"/>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E638E-9A34-411F-A6E5-AABCB46ADF61}"/>
              </a:ext>
            </a:extLst>
          </p:cNvPr>
          <p:cNvSpPr>
            <a:spLocks noGrp="1"/>
          </p:cNvSpPr>
          <p:nvPr>
            <p:ph type="title"/>
          </p:nvPr>
        </p:nvSpPr>
        <p:spPr>
          <a:xfrm>
            <a:off x="1066800" y="152400"/>
            <a:ext cx="7696200" cy="838200"/>
          </a:xfrm>
        </p:spPr>
        <p:txBody>
          <a:bodyPr>
            <a:normAutofit/>
          </a:bodyPr>
          <a:lstStyle/>
          <a:p>
            <a:pPr algn="ctr" eaLnBrk="1" hangingPunct="1">
              <a:defRPr/>
            </a:pPr>
            <a:r>
              <a:rPr lang="en-US" altLang="en-US" sz="2400" dirty="0">
                <a:solidFill>
                  <a:srgbClr val="C00000"/>
                </a:solidFill>
                <a:effectLst/>
                <a:ea typeface="+mn-ea"/>
                <a:cs typeface="+mn-cs"/>
              </a:rPr>
              <a:t>5.1. </a:t>
            </a:r>
            <a:r>
              <a:rPr lang="en-US" sz="2400" dirty="0">
                <a:solidFill>
                  <a:srgbClr val="C00000"/>
                </a:solidFill>
                <a:effectLst/>
                <a:ea typeface="+mn-ea"/>
                <a:cs typeface="+mn-cs"/>
              </a:rPr>
              <a:t>CONFLICT BETWEEN THE CHRISTIAN KINGDOM AND THE SULTANATE OF ADAL AND AFTER </a:t>
            </a:r>
            <a:endParaRPr lang="en-US" sz="2400" dirty="0">
              <a:solidFill>
                <a:srgbClr val="C00000"/>
              </a:solidFill>
            </a:endParaRPr>
          </a:p>
        </p:txBody>
      </p:sp>
      <p:sp>
        <p:nvSpPr>
          <p:cNvPr id="11267" name="Content Placeholder 2">
            <a:extLst>
              <a:ext uri="{FF2B5EF4-FFF2-40B4-BE49-F238E27FC236}">
                <a16:creationId xmlns:a16="http://schemas.microsoft.com/office/drawing/2014/main" xmlns="" id="{846E79B5-AD65-47B2-ACCC-6C6EC3DAC217}"/>
              </a:ext>
            </a:extLst>
          </p:cNvPr>
          <p:cNvSpPr>
            <a:spLocks noGrp="1"/>
          </p:cNvSpPr>
          <p:nvPr>
            <p:ph idx="1"/>
          </p:nvPr>
        </p:nvSpPr>
        <p:spPr>
          <a:xfrm>
            <a:off x="0" y="685800"/>
            <a:ext cx="9144000" cy="5334000"/>
          </a:xfrm>
        </p:spPr>
        <p:txBody>
          <a:bodyPr>
            <a:normAutofit lnSpcReduction="10000"/>
          </a:bodyPr>
          <a:lstStyle/>
          <a:p>
            <a:pPr marL="342900" indent="-342900" algn="just" eaLnBrk="1" fontAlgn="auto" hangingPunct="1">
              <a:spcBef>
                <a:spcPct val="20000"/>
              </a:spcBef>
              <a:spcAft>
                <a:spcPts val="0"/>
              </a:spcAft>
              <a:buClrTx/>
              <a:buSzTx/>
              <a:buFont typeface="Wingdings" pitchFamily="2" charset="2"/>
              <a:buChar char="v"/>
              <a:defRPr/>
            </a:pPr>
            <a:r>
              <a:rPr lang="en-US" sz="2200" dirty="0">
                <a:solidFill>
                  <a:srgbClr val="000000"/>
                </a:solidFill>
                <a:latin typeface="+mj-lt"/>
              </a:rPr>
              <a:t>The </a:t>
            </a:r>
            <a:r>
              <a:rPr lang="en-US" sz="2200" dirty="0">
                <a:solidFill>
                  <a:schemeClr val="accent1"/>
                </a:solidFill>
                <a:latin typeface="+mj-lt"/>
              </a:rPr>
              <a:t>revival of long-distance trade </a:t>
            </a:r>
            <a:r>
              <a:rPr lang="en-US" sz="2200" dirty="0">
                <a:solidFill>
                  <a:srgbClr val="000000"/>
                </a:solidFill>
                <a:latin typeface="+mj-lt"/>
              </a:rPr>
              <a:t>caused </a:t>
            </a:r>
            <a:r>
              <a:rPr lang="en-US" sz="2200" dirty="0">
                <a:solidFill>
                  <a:schemeClr val="accent1"/>
                </a:solidFill>
                <a:latin typeface="+mj-lt"/>
              </a:rPr>
              <a:t>competition and struggle </a:t>
            </a:r>
            <a:r>
              <a:rPr lang="en-US" sz="2200" dirty="0">
                <a:solidFill>
                  <a:srgbClr val="000000"/>
                </a:solidFill>
                <a:latin typeface="+mj-lt"/>
              </a:rPr>
              <a:t>for control over the trade routes between the Christian Kingdom and the Muslim principalities. </a:t>
            </a:r>
          </a:p>
          <a:p>
            <a:pPr marL="342900" indent="-342900" algn="just" eaLnBrk="1" fontAlgn="auto" hangingPunct="1">
              <a:spcBef>
                <a:spcPct val="20000"/>
              </a:spcBef>
              <a:spcAft>
                <a:spcPts val="0"/>
              </a:spcAft>
              <a:buClrTx/>
              <a:buSzTx/>
              <a:buFont typeface="Wingdings" pitchFamily="2" charset="2"/>
              <a:buChar char="v"/>
              <a:defRPr/>
            </a:pPr>
            <a:r>
              <a:rPr lang="en-US" sz="2200" dirty="0">
                <a:solidFill>
                  <a:srgbClr val="000000"/>
                </a:solidFill>
                <a:latin typeface="+mj-lt"/>
              </a:rPr>
              <a:t>This was followed by a </a:t>
            </a:r>
            <a:r>
              <a:rPr lang="en-US" sz="2200" dirty="0">
                <a:solidFill>
                  <a:schemeClr val="accent2"/>
                </a:solidFill>
                <a:latin typeface="+mj-lt"/>
              </a:rPr>
              <a:t>series of wars</a:t>
            </a:r>
            <a:r>
              <a:rPr lang="en-US" sz="2200" dirty="0">
                <a:solidFill>
                  <a:srgbClr val="000000"/>
                </a:solidFill>
                <a:latin typeface="+mj-lt"/>
              </a:rPr>
              <a:t>, which were </a:t>
            </a:r>
            <a:r>
              <a:rPr lang="en-US" sz="2200" dirty="0">
                <a:solidFill>
                  <a:schemeClr val="accent1"/>
                </a:solidFill>
                <a:latin typeface="+mj-lt"/>
              </a:rPr>
              <a:t>depicted as wars for religious supremacy</a:t>
            </a:r>
            <a:r>
              <a:rPr lang="en-US" sz="2200" dirty="0">
                <a:solidFill>
                  <a:srgbClr val="000000"/>
                </a:solidFill>
                <a:latin typeface="+mj-lt"/>
              </a:rPr>
              <a:t> in historical accounts of Christian and Muslim clerics.</a:t>
            </a:r>
            <a:endParaRPr lang="en-US" sz="2200" dirty="0">
              <a:latin typeface="+mj-lt"/>
              <a:cs typeface="Times New Roman" pitchFamily="18" charset="0"/>
            </a:endParaRPr>
          </a:p>
          <a:p>
            <a:pPr marL="342900" indent="-342900" algn="just" eaLnBrk="1" fontAlgn="auto" hangingPunct="1">
              <a:spcBef>
                <a:spcPct val="20000"/>
              </a:spcBef>
              <a:spcAft>
                <a:spcPts val="0"/>
              </a:spcAft>
              <a:buClrTx/>
              <a:buSzTx/>
              <a:buFont typeface="Wingdings" pitchFamily="2" charset="2"/>
              <a:buChar char="v"/>
              <a:defRPr/>
            </a:pPr>
            <a:r>
              <a:rPr lang="en-US" sz="2200" dirty="0">
                <a:solidFill>
                  <a:srgbClr val="FF0000"/>
                </a:solidFill>
                <a:latin typeface="+mj-lt"/>
                <a:cs typeface="Times New Roman" pitchFamily="18" charset="0"/>
              </a:rPr>
              <a:t>Causes of the conflict:-</a:t>
            </a:r>
          </a:p>
          <a:p>
            <a:pPr marL="457200" indent="-457200" algn="just" eaLnBrk="1" fontAlgn="auto" hangingPunct="1">
              <a:spcBef>
                <a:spcPct val="20000"/>
              </a:spcBef>
              <a:spcAft>
                <a:spcPts val="0"/>
              </a:spcAft>
              <a:buClrTx/>
              <a:buSzTx/>
              <a:buFont typeface="Wingdings 2" panose="05020102010507070707" pitchFamily="18" charset="2"/>
              <a:buAutoNum type="arabicPeriod"/>
              <a:defRPr/>
            </a:pPr>
            <a:r>
              <a:rPr lang="en-US" sz="2200" dirty="0">
                <a:solidFill>
                  <a:srgbClr val="000000"/>
                </a:solidFill>
                <a:latin typeface="+mj-lt"/>
              </a:rPr>
              <a:t>competition and struggle for </a:t>
            </a:r>
            <a:r>
              <a:rPr lang="en-US" sz="2200" dirty="0">
                <a:solidFill>
                  <a:schemeClr val="accent1"/>
                </a:solidFill>
                <a:latin typeface="+mj-lt"/>
              </a:rPr>
              <a:t>control over the trade routes </a:t>
            </a:r>
          </a:p>
          <a:p>
            <a:pPr marL="457200" indent="-457200" algn="just" eaLnBrk="1" fontAlgn="auto" hangingPunct="1">
              <a:spcBef>
                <a:spcPct val="20000"/>
              </a:spcBef>
              <a:spcAft>
                <a:spcPts val="0"/>
              </a:spcAft>
              <a:buClrTx/>
              <a:buSzTx/>
              <a:buFont typeface="Wingdings 2" panose="05020102010507070707" pitchFamily="18" charset="2"/>
              <a:buAutoNum type="arabicPeriod"/>
              <a:defRPr/>
            </a:pPr>
            <a:r>
              <a:rPr lang="en-US" sz="2200" dirty="0">
                <a:solidFill>
                  <a:schemeClr val="accent1"/>
                </a:solidFill>
                <a:latin typeface="+mj-lt"/>
              </a:rPr>
              <a:t>mal-administration and exploitation </a:t>
            </a:r>
            <a:r>
              <a:rPr lang="en-US" sz="2200" dirty="0">
                <a:solidFill>
                  <a:srgbClr val="000000"/>
                </a:solidFill>
                <a:latin typeface="+mj-lt"/>
              </a:rPr>
              <a:t>of periphery made military mobilization possible.</a:t>
            </a:r>
          </a:p>
          <a:p>
            <a:pPr marL="457200" indent="-457200" algn="just" eaLnBrk="1" fontAlgn="auto" hangingPunct="1">
              <a:spcBef>
                <a:spcPct val="20000"/>
              </a:spcBef>
              <a:spcAft>
                <a:spcPts val="0"/>
              </a:spcAft>
              <a:buClrTx/>
              <a:buSzTx/>
              <a:buFont typeface="Wingdings 2" panose="05020102010507070707" pitchFamily="18" charset="2"/>
              <a:buAutoNum type="arabicPeriod"/>
              <a:defRPr/>
            </a:pPr>
            <a:r>
              <a:rPr lang="en-US" sz="2400" dirty="0">
                <a:solidFill>
                  <a:schemeClr val="accent1"/>
                </a:solidFill>
                <a:latin typeface="+mj-lt"/>
              </a:rPr>
              <a:t>demographic pressure </a:t>
            </a:r>
            <a:r>
              <a:rPr lang="en-US" sz="2400" dirty="0">
                <a:solidFill>
                  <a:srgbClr val="000000"/>
                </a:solidFill>
                <a:latin typeface="+mj-lt"/>
              </a:rPr>
              <a:t>among the </a:t>
            </a:r>
            <a:r>
              <a:rPr lang="en-US" sz="2400" dirty="0">
                <a:solidFill>
                  <a:srgbClr val="FF0000"/>
                </a:solidFill>
                <a:latin typeface="+mj-lt"/>
              </a:rPr>
              <a:t>Afar and Somali pastoralists</a:t>
            </a:r>
            <a:r>
              <a:rPr lang="en-US" sz="2400" dirty="0">
                <a:solidFill>
                  <a:srgbClr val="000000"/>
                </a:solidFill>
                <a:latin typeface="+mj-lt"/>
              </a:rPr>
              <a:t> pushing to approach </a:t>
            </a:r>
            <a:r>
              <a:rPr lang="en-US" sz="2400" dirty="0" err="1">
                <a:solidFill>
                  <a:srgbClr val="000000"/>
                </a:solidFill>
                <a:latin typeface="+mj-lt"/>
              </a:rPr>
              <a:t>Harar</a:t>
            </a:r>
            <a:r>
              <a:rPr lang="en-US" sz="2400" dirty="0">
                <a:solidFill>
                  <a:srgbClr val="000000"/>
                </a:solidFill>
                <a:latin typeface="+mj-lt"/>
              </a:rPr>
              <a:t> and the Christian Kingdom</a:t>
            </a:r>
            <a:r>
              <a:rPr lang="en-US" sz="2400" dirty="0">
                <a:solidFill>
                  <a:srgbClr val="000000"/>
                </a:solidFill>
                <a:latin typeface="Times New Roman"/>
              </a:rPr>
              <a:t>. </a:t>
            </a:r>
            <a:endParaRPr lang="en-US" sz="2200" dirty="0">
              <a:solidFill>
                <a:srgbClr val="000000"/>
              </a:solidFill>
              <a:latin typeface="+mj-lt"/>
            </a:endParaRPr>
          </a:p>
          <a:p>
            <a:pPr marL="457200" indent="-457200" algn="just" eaLnBrk="1" fontAlgn="auto" hangingPunct="1">
              <a:spcBef>
                <a:spcPct val="20000"/>
              </a:spcBef>
              <a:spcAft>
                <a:spcPts val="0"/>
              </a:spcAft>
              <a:buClrTx/>
              <a:buSzTx/>
              <a:buFont typeface="Wingdings 2" panose="05020102010507070707" pitchFamily="18" charset="2"/>
              <a:buAutoNum type="arabicPeriod"/>
              <a:defRPr/>
            </a:pPr>
            <a:r>
              <a:rPr lang="en-US" sz="2200" dirty="0">
                <a:solidFill>
                  <a:srgbClr val="FF0000"/>
                </a:solidFill>
                <a:latin typeface="+mj-lt"/>
              </a:rPr>
              <a:t>religion</a:t>
            </a:r>
            <a:r>
              <a:rPr lang="en-US" sz="2200" dirty="0">
                <a:solidFill>
                  <a:srgbClr val="000000"/>
                </a:solidFill>
                <a:latin typeface="+mj-lt"/>
              </a:rPr>
              <a:t> provided ideological justification for the wars.</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a:extLst>
              <a:ext uri="{FF2B5EF4-FFF2-40B4-BE49-F238E27FC236}">
                <a16:creationId xmlns:a16="http://schemas.microsoft.com/office/drawing/2014/main" xmlns="" id="{7421A0D6-BB92-4F63-B55B-0A1F9AC6C915}"/>
              </a:ext>
            </a:extLst>
          </p:cNvPr>
          <p:cNvSpPr>
            <a:spLocks noGrp="1"/>
          </p:cNvSpPr>
          <p:nvPr>
            <p:ph idx="1"/>
          </p:nvPr>
        </p:nvSpPr>
        <p:spPr>
          <a:xfrm>
            <a:off x="228600" y="381000"/>
            <a:ext cx="8763000" cy="5562600"/>
          </a:xfrm>
        </p:spPr>
        <p:txBody>
          <a:bodyPr>
            <a:normAutofit fontScale="92500" lnSpcReduction="10000"/>
          </a:bodyPr>
          <a:lstStyle/>
          <a:p>
            <a:pPr marL="342900" indent="-342900" algn="just" eaLnBrk="1" fontAlgn="auto" hangingPunct="1">
              <a:spcBef>
                <a:spcPct val="20000"/>
              </a:spcBef>
              <a:spcAft>
                <a:spcPts val="0"/>
              </a:spcAft>
              <a:buClrTx/>
              <a:buSzTx/>
              <a:buFont typeface="Wingdings" pitchFamily="2" charset="2"/>
              <a:buChar char="v"/>
              <a:defRPr/>
            </a:pPr>
            <a:r>
              <a:rPr lang="en-US" sz="2200" dirty="0">
                <a:solidFill>
                  <a:srgbClr val="FF0000"/>
                </a:solidFill>
                <a:cs typeface="Times New Roman" pitchFamily="18" charset="0"/>
              </a:rPr>
              <a:t>Major causes remained</a:t>
            </a:r>
            <a:r>
              <a:rPr lang="en-US" sz="2200" dirty="0">
                <a:solidFill>
                  <a:srgbClr val="000000"/>
                </a:solidFill>
                <a:cs typeface="Times New Roman" pitchFamily="18" charset="0"/>
              </a:rPr>
              <a:t>:- </a:t>
            </a:r>
            <a:r>
              <a:rPr lang="en-US" sz="2200" dirty="0">
                <a:solidFill>
                  <a:srgbClr val="000000"/>
                </a:solidFill>
              </a:rPr>
              <a:t>the </a:t>
            </a:r>
            <a:r>
              <a:rPr lang="en-US" sz="2200" dirty="0">
                <a:solidFill>
                  <a:srgbClr val="00B0F0"/>
                </a:solidFill>
              </a:rPr>
              <a:t>interest to control trade routes </a:t>
            </a:r>
            <a:r>
              <a:rPr lang="en-US" sz="2200" dirty="0">
                <a:solidFill>
                  <a:srgbClr val="000000"/>
                </a:solidFill>
              </a:rPr>
              <a:t>lay at the heart of the conflict between the Christian Kingdom and the Muslim Sultanates that lasted from </a:t>
            </a:r>
            <a:r>
              <a:rPr lang="en-US" sz="2200" dirty="0">
                <a:solidFill>
                  <a:srgbClr val="FF0000"/>
                </a:solidFill>
              </a:rPr>
              <a:t>1529 to 1543</a:t>
            </a:r>
            <a:r>
              <a:rPr lang="en-US" sz="2200" dirty="0">
                <a:solidFill>
                  <a:srgbClr val="000000"/>
                </a:solidFill>
              </a:rPr>
              <a:t>. </a:t>
            </a:r>
            <a:endParaRPr lang="en-US" sz="2200" dirty="0">
              <a:solidFill>
                <a:srgbClr val="000000"/>
              </a:solidFill>
              <a:latin typeface="+mj-lt"/>
            </a:endParaRPr>
          </a:p>
          <a:p>
            <a:pPr marL="342900" indent="-342900" algn="just" eaLnBrk="1" fontAlgn="auto" hangingPunct="1">
              <a:spcBef>
                <a:spcPct val="20000"/>
              </a:spcBef>
              <a:spcAft>
                <a:spcPts val="0"/>
              </a:spcAft>
              <a:buClrTx/>
              <a:buSzTx/>
              <a:buFont typeface="Wingdings" pitchFamily="2" charset="2"/>
              <a:buChar char="v"/>
              <a:defRPr/>
            </a:pPr>
            <a:r>
              <a:rPr lang="en-US" sz="2200" dirty="0">
                <a:solidFill>
                  <a:srgbClr val="0070C0"/>
                </a:solidFill>
                <a:latin typeface="+mj-lt"/>
              </a:rPr>
              <a:t>Background to the Conflict</a:t>
            </a:r>
          </a:p>
          <a:p>
            <a:pPr marL="342900" indent="-342900" algn="just" eaLnBrk="1" fontAlgn="auto" hangingPunct="1">
              <a:spcBef>
                <a:spcPct val="20000"/>
              </a:spcBef>
              <a:spcAft>
                <a:spcPts val="0"/>
              </a:spcAft>
              <a:buClrTx/>
              <a:buSzTx/>
              <a:buFont typeface="Arial" pitchFamily="34" charset="0"/>
              <a:buChar char="•"/>
              <a:defRPr/>
            </a:pPr>
            <a:r>
              <a:rPr lang="en-US" sz="2200" dirty="0">
                <a:solidFill>
                  <a:srgbClr val="000000"/>
                </a:solidFill>
                <a:latin typeface="+mj-lt"/>
              </a:rPr>
              <a:t>Among the Muslim Sultanates, </a:t>
            </a:r>
            <a:r>
              <a:rPr lang="en-US" sz="2200" dirty="0">
                <a:solidFill>
                  <a:srgbClr val="FF0000"/>
                </a:solidFill>
                <a:latin typeface="+mj-lt"/>
              </a:rPr>
              <a:t>internal strife, corruption and anarchy</a:t>
            </a:r>
            <a:r>
              <a:rPr lang="en-US" sz="2200" dirty="0">
                <a:solidFill>
                  <a:srgbClr val="000000"/>
                </a:solidFill>
                <a:latin typeface="+mj-lt"/>
              </a:rPr>
              <a:t> was intensified and a new leadership was urgently called for. </a:t>
            </a:r>
          </a:p>
          <a:p>
            <a:pPr marL="342900" indent="-342900" algn="just" eaLnBrk="1" fontAlgn="auto" hangingPunct="1">
              <a:spcBef>
                <a:spcPct val="20000"/>
              </a:spcBef>
              <a:spcAft>
                <a:spcPts val="0"/>
              </a:spcAft>
              <a:buClrTx/>
              <a:buSzTx/>
              <a:buFont typeface="Arial" pitchFamily="34" charset="0"/>
              <a:buChar char="•"/>
              <a:defRPr/>
            </a:pPr>
            <a:r>
              <a:rPr lang="en-US" sz="2200" dirty="0">
                <a:solidFill>
                  <a:srgbClr val="000000"/>
                </a:solidFill>
                <a:latin typeface="+mj-lt"/>
              </a:rPr>
              <a:t>Such leadership came from </a:t>
            </a:r>
            <a:r>
              <a:rPr lang="en-US" sz="2200" dirty="0">
                <a:solidFill>
                  <a:srgbClr val="FF0000"/>
                </a:solidFill>
                <a:latin typeface="+mj-lt"/>
              </a:rPr>
              <a:t>Imam Ahmed </a:t>
            </a:r>
            <a:r>
              <a:rPr lang="en-US" sz="2200" dirty="0" err="1">
                <a:solidFill>
                  <a:srgbClr val="FF0000"/>
                </a:solidFill>
                <a:latin typeface="+mj-lt"/>
              </a:rPr>
              <a:t>Ibn</a:t>
            </a:r>
            <a:r>
              <a:rPr lang="en-US" sz="2200" dirty="0">
                <a:solidFill>
                  <a:srgbClr val="FF0000"/>
                </a:solidFill>
                <a:latin typeface="+mj-lt"/>
              </a:rPr>
              <a:t> Ibrahim al-Ghazi</a:t>
            </a:r>
            <a:r>
              <a:rPr lang="en-US" sz="2200" dirty="0">
                <a:solidFill>
                  <a:srgbClr val="000000"/>
                </a:solidFill>
                <a:latin typeface="+mj-lt"/>
              </a:rPr>
              <a:t>. The origins of Imam Ahmed, alias “the left-handed,” are </a:t>
            </a:r>
            <a:r>
              <a:rPr lang="en-US" sz="2200" dirty="0">
                <a:solidFill>
                  <a:srgbClr val="FF0000"/>
                </a:solidFill>
                <a:latin typeface="+mj-lt"/>
              </a:rPr>
              <a:t>obscure</a:t>
            </a:r>
            <a:r>
              <a:rPr lang="en-US" sz="2200" dirty="0">
                <a:solidFill>
                  <a:srgbClr val="000000"/>
                </a:solidFill>
                <a:latin typeface="+mj-lt"/>
              </a:rPr>
              <a:t>. </a:t>
            </a:r>
          </a:p>
          <a:p>
            <a:pPr marL="342900" indent="-342900" algn="just" eaLnBrk="1" fontAlgn="auto" hangingPunct="1">
              <a:spcBef>
                <a:spcPct val="20000"/>
              </a:spcBef>
              <a:spcAft>
                <a:spcPts val="0"/>
              </a:spcAft>
              <a:buClrTx/>
              <a:buSzTx/>
              <a:buFont typeface="Arial" pitchFamily="34" charset="0"/>
              <a:buChar char="•"/>
              <a:defRPr/>
            </a:pPr>
            <a:r>
              <a:rPr lang="en-US" sz="2200" dirty="0">
                <a:solidFill>
                  <a:srgbClr val="000000"/>
                </a:solidFill>
                <a:latin typeface="+mj-lt"/>
              </a:rPr>
              <a:t>He was born at </a:t>
            </a:r>
            <a:r>
              <a:rPr lang="en-US" sz="2200" dirty="0" err="1">
                <a:solidFill>
                  <a:srgbClr val="FF0000"/>
                </a:solidFill>
                <a:latin typeface="+mj-lt"/>
              </a:rPr>
              <a:t>Hubet</a:t>
            </a:r>
            <a:r>
              <a:rPr lang="en-US" sz="2200" dirty="0">
                <a:solidFill>
                  <a:srgbClr val="000000"/>
                </a:solidFill>
                <a:latin typeface="+mj-lt"/>
              </a:rPr>
              <a:t> in between Dire </a:t>
            </a:r>
            <a:r>
              <a:rPr lang="en-US" sz="2200" dirty="0" err="1">
                <a:solidFill>
                  <a:srgbClr val="000000"/>
                </a:solidFill>
                <a:latin typeface="+mj-lt"/>
              </a:rPr>
              <a:t>Dawa</a:t>
            </a:r>
            <a:r>
              <a:rPr lang="en-US" sz="2200" dirty="0">
                <a:solidFill>
                  <a:srgbClr val="000000"/>
                </a:solidFill>
                <a:latin typeface="+mj-lt"/>
              </a:rPr>
              <a:t> and </a:t>
            </a:r>
            <a:r>
              <a:rPr lang="en-US" sz="2200" dirty="0" err="1">
                <a:solidFill>
                  <a:srgbClr val="000000"/>
                </a:solidFill>
                <a:latin typeface="+mj-lt"/>
              </a:rPr>
              <a:t>Jigjiga</a:t>
            </a:r>
            <a:r>
              <a:rPr lang="en-US" sz="2200" dirty="0">
                <a:solidFill>
                  <a:srgbClr val="000000"/>
                </a:solidFill>
                <a:latin typeface="+mj-lt"/>
              </a:rPr>
              <a:t> and raised by his devout Muslim kin in one of the oases on the route to </a:t>
            </a:r>
            <a:r>
              <a:rPr lang="en-US" sz="2200" dirty="0" err="1">
                <a:solidFill>
                  <a:srgbClr val="000000"/>
                </a:solidFill>
                <a:latin typeface="+mj-lt"/>
              </a:rPr>
              <a:t>Zeila</a:t>
            </a:r>
            <a:r>
              <a:rPr lang="en-US" sz="2200" dirty="0">
                <a:solidFill>
                  <a:srgbClr val="000000"/>
                </a:solidFill>
                <a:latin typeface="+mj-lt"/>
              </a:rPr>
              <a:t>. </a:t>
            </a:r>
          </a:p>
          <a:p>
            <a:pPr marL="342900" indent="-342900" algn="just" eaLnBrk="1" fontAlgn="auto" hangingPunct="1">
              <a:spcBef>
                <a:spcPct val="20000"/>
              </a:spcBef>
              <a:spcAft>
                <a:spcPts val="0"/>
              </a:spcAft>
              <a:buClrTx/>
              <a:buSzTx/>
              <a:buFont typeface="Arial" pitchFamily="34" charset="0"/>
              <a:buChar char="•"/>
              <a:defRPr/>
            </a:pPr>
            <a:r>
              <a:rPr lang="en-US" sz="2200" dirty="0">
                <a:solidFill>
                  <a:srgbClr val="000000"/>
                </a:solidFill>
                <a:latin typeface="+mj-lt"/>
              </a:rPr>
              <a:t>He was a rigorous and ardent believer of Islam. He soldiered for </a:t>
            </a:r>
            <a:r>
              <a:rPr lang="en-US" sz="2200" i="1" dirty="0" err="1">
                <a:solidFill>
                  <a:srgbClr val="FF0000"/>
                </a:solidFill>
                <a:latin typeface="+mj-lt"/>
              </a:rPr>
              <a:t>Garad</a:t>
            </a:r>
            <a:r>
              <a:rPr lang="en-US" sz="2200" i="1" dirty="0">
                <a:solidFill>
                  <a:srgbClr val="FF0000"/>
                </a:solidFill>
                <a:latin typeface="+mj-lt"/>
              </a:rPr>
              <a:t> </a:t>
            </a:r>
            <a:r>
              <a:rPr lang="en-US" sz="2200" dirty="0" err="1">
                <a:solidFill>
                  <a:srgbClr val="FF0000"/>
                </a:solidFill>
                <a:latin typeface="+mj-lt"/>
              </a:rPr>
              <a:t>Abun</a:t>
            </a:r>
            <a:r>
              <a:rPr lang="en-US" sz="2200" dirty="0">
                <a:solidFill>
                  <a:srgbClr val="FF0000"/>
                </a:solidFill>
                <a:latin typeface="+mj-lt"/>
              </a:rPr>
              <a:t> of </a:t>
            </a:r>
            <a:r>
              <a:rPr lang="en-US" sz="2200" dirty="0" err="1">
                <a:solidFill>
                  <a:srgbClr val="FF0000"/>
                </a:solidFill>
                <a:latin typeface="+mj-lt"/>
              </a:rPr>
              <a:t>Adal</a:t>
            </a:r>
            <a:r>
              <a:rPr lang="en-US" sz="2200" dirty="0">
                <a:solidFill>
                  <a:srgbClr val="000000"/>
                </a:solidFill>
                <a:latin typeface="+mj-lt"/>
              </a:rPr>
              <a:t>, who during his few years in power called for </a:t>
            </a:r>
            <a:r>
              <a:rPr lang="en-US" sz="2200" dirty="0">
                <a:solidFill>
                  <a:srgbClr val="0070C0"/>
                </a:solidFill>
                <a:latin typeface="+mj-lt"/>
              </a:rPr>
              <a:t>Islamic Puritanism</a:t>
            </a:r>
            <a:r>
              <a:rPr lang="en-US" sz="2200" dirty="0">
                <a:solidFill>
                  <a:srgbClr val="000000"/>
                </a:solidFill>
                <a:latin typeface="+mj-lt"/>
              </a:rPr>
              <a:t>. </a:t>
            </a:r>
          </a:p>
          <a:p>
            <a:pPr marL="342900" indent="-342900" algn="just" eaLnBrk="1" fontAlgn="auto" hangingPunct="1">
              <a:spcBef>
                <a:spcPct val="20000"/>
              </a:spcBef>
              <a:spcAft>
                <a:spcPts val="0"/>
              </a:spcAft>
              <a:buClrTx/>
              <a:buSzTx/>
              <a:buFont typeface="Arial" pitchFamily="34" charset="0"/>
              <a:buChar char="•"/>
              <a:defRPr/>
            </a:pPr>
            <a:r>
              <a:rPr lang="en-US" sz="2200" dirty="0">
                <a:solidFill>
                  <a:srgbClr val="000000"/>
                </a:solidFill>
              </a:rPr>
              <a:t>For centuries, lowland inhabiting Muslim pastoralists had wanted to </a:t>
            </a:r>
            <a:r>
              <a:rPr lang="en-US" sz="2200" dirty="0">
                <a:solidFill>
                  <a:srgbClr val="0070C0"/>
                </a:solidFill>
              </a:rPr>
              <a:t>expand to high plateaus for better and enough pasturelands </a:t>
            </a:r>
            <a:r>
              <a:rPr lang="en-US" sz="2200" dirty="0">
                <a:solidFill>
                  <a:srgbClr val="000000"/>
                </a:solidFill>
              </a:rPr>
              <a:t>and their attempt was held back by the Christian army. </a:t>
            </a:r>
          </a:p>
          <a:p>
            <a:pPr marL="342900" indent="-342900" algn="just" eaLnBrk="1" fontAlgn="auto" hangingPunct="1">
              <a:spcBef>
                <a:spcPct val="20000"/>
              </a:spcBef>
              <a:spcAft>
                <a:spcPts val="0"/>
              </a:spcAft>
              <a:buClrTx/>
              <a:buSzTx/>
              <a:buFont typeface="Arial" pitchFamily="34" charset="0"/>
              <a:buChar char="•"/>
              <a:defRPr/>
            </a:pPr>
            <a:endParaRPr lang="en-US" altLang="en-US" sz="2200" dirty="0">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a:extLst>
              <a:ext uri="{FF2B5EF4-FFF2-40B4-BE49-F238E27FC236}">
                <a16:creationId xmlns:a16="http://schemas.microsoft.com/office/drawing/2014/main" xmlns="" id="{112433A9-53AB-49EC-93A4-ABBE7B2860A3}"/>
              </a:ext>
            </a:extLst>
          </p:cNvPr>
          <p:cNvSpPr>
            <a:spLocks noGrp="1"/>
          </p:cNvSpPr>
          <p:nvPr>
            <p:ph idx="1"/>
          </p:nvPr>
        </p:nvSpPr>
        <p:spPr>
          <a:xfrm>
            <a:off x="152400" y="152400"/>
            <a:ext cx="8991600" cy="5791200"/>
          </a:xfrm>
        </p:spPr>
        <p:txBody>
          <a:bodyPr>
            <a:normAutofit fontScale="92500" lnSpcReduction="20000"/>
          </a:bodyPr>
          <a:lstStyle/>
          <a:p>
            <a:pPr marL="342900" indent="-342900" algn="just" eaLnBrk="1" fontAlgn="auto" hangingPunct="1">
              <a:spcBef>
                <a:spcPct val="20000"/>
              </a:spcBef>
              <a:spcAft>
                <a:spcPts val="0"/>
              </a:spcAft>
              <a:buClrTx/>
              <a:buSzTx/>
              <a:buFont typeface="Arial" pitchFamily="34" charset="0"/>
              <a:buChar char="•"/>
              <a:defRPr/>
            </a:pPr>
            <a:r>
              <a:rPr lang="en-US" sz="2200" dirty="0">
                <a:solidFill>
                  <a:srgbClr val="000000"/>
                </a:solidFill>
                <a:latin typeface="+mj-lt"/>
              </a:rPr>
              <a:t>With </a:t>
            </a:r>
            <a:r>
              <a:rPr lang="en-US" sz="2200" dirty="0">
                <a:solidFill>
                  <a:srgbClr val="0070C0"/>
                </a:solidFill>
                <a:latin typeface="+mj-lt"/>
              </a:rPr>
              <a:t>increased population and overgrazing </a:t>
            </a:r>
            <a:r>
              <a:rPr lang="en-US" sz="2200" dirty="0">
                <a:solidFill>
                  <a:srgbClr val="000000"/>
                </a:solidFill>
                <a:latin typeface="+mj-lt"/>
              </a:rPr>
              <a:t>in </a:t>
            </a:r>
            <a:r>
              <a:rPr lang="en-US" sz="2200" dirty="0">
                <a:solidFill>
                  <a:srgbClr val="FF0000"/>
                </a:solidFill>
                <a:latin typeface="+mj-lt"/>
              </a:rPr>
              <a:t>Somali and Afar </a:t>
            </a:r>
            <a:r>
              <a:rPr lang="en-US" sz="2200" dirty="0">
                <a:solidFill>
                  <a:srgbClr val="000000"/>
                </a:solidFill>
                <a:latin typeface="+mj-lt"/>
              </a:rPr>
              <a:t>of eastern Ethiopia, between the 13</a:t>
            </a:r>
            <a:r>
              <a:rPr lang="en-US" sz="2200" baseline="30000" dirty="0">
                <a:solidFill>
                  <a:srgbClr val="000000"/>
                </a:solidFill>
                <a:latin typeface="+mj-lt"/>
              </a:rPr>
              <a:t>th</a:t>
            </a:r>
            <a:r>
              <a:rPr lang="en-US" sz="2200" dirty="0">
                <a:solidFill>
                  <a:srgbClr val="000000"/>
                </a:solidFill>
                <a:latin typeface="+mj-lt"/>
              </a:rPr>
              <a:t> and 16</a:t>
            </a:r>
            <a:r>
              <a:rPr lang="en-US" sz="2200" baseline="30000" dirty="0">
                <a:solidFill>
                  <a:srgbClr val="000000"/>
                </a:solidFill>
                <a:latin typeface="+mj-lt"/>
              </a:rPr>
              <a:t>th</a:t>
            </a:r>
            <a:r>
              <a:rPr lang="en-US" sz="2200" dirty="0">
                <a:solidFill>
                  <a:srgbClr val="000000"/>
                </a:solidFill>
                <a:latin typeface="+mj-lt"/>
              </a:rPr>
              <a:t> centuries, </a:t>
            </a:r>
            <a:r>
              <a:rPr lang="en-US" sz="2200" dirty="0">
                <a:solidFill>
                  <a:srgbClr val="00B0F0"/>
                </a:solidFill>
                <a:latin typeface="+mj-lt"/>
              </a:rPr>
              <a:t>raiding and counter-raiding at water holes or animal rustling intensified</a:t>
            </a:r>
            <a:r>
              <a:rPr lang="en-US" sz="2200" dirty="0">
                <a:solidFill>
                  <a:srgbClr val="000000"/>
                </a:solidFill>
                <a:latin typeface="+mj-lt"/>
              </a:rPr>
              <a:t>. </a:t>
            </a:r>
          </a:p>
          <a:p>
            <a:pPr algn="just">
              <a:defRPr/>
            </a:pPr>
            <a:r>
              <a:rPr lang="en-US" sz="2200" dirty="0">
                <a:solidFill>
                  <a:srgbClr val="000000"/>
                </a:solidFill>
                <a:latin typeface="+mj-lt"/>
              </a:rPr>
              <a:t>It was one of the </a:t>
            </a:r>
            <a:r>
              <a:rPr lang="en-US" sz="2200" dirty="0">
                <a:solidFill>
                  <a:srgbClr val="00B0F0"/>
                </a:solidFill>
                <a:latin typeface="+mj-lt"/>
              </a:rPr>
              <a:t>Imam’s remarkable achievements </a:t>
            </a:r>
            <a:r>
              <a:rPr lang="en-US" sz="2200" dirty="0">
                <a:solidFill>
                  <a:srgbClr val="000000"/>
                </a:solidFill>
                <a:latin typeface="+mj-lt"/>
              </a:rPr>
              <a:t>in </a:t>
            </a:r>
            <a:r>
              <a:rPr lang="en-US" sz="2200" dirty="0">
                <a:solidFill>
                  <a:srgbClr val="C00000"/>
                </a:solidFill>
                <a:latin typeface="+mj-lt"/>
              </a:rPr>
              <a:t>leadership</a:t>
            </a:r>
            <a:r>
              <a:rPr lang="en-US" sz="2200" dirty="0">
                <a:solidFill>
                  <a:srgbClr val="000000"/>
                </a:solidFill>
                <a:latin typeface="+mj-lt"/>
              </a:rPr>
              <a:t> that he mobilized the pastoral communities of the </a:t>
            </a:r>
            <a:r>
              <a:rPr lang="en-US" sz="2200" dirty="0">
                <a:solidFill>
                  <a:srgbClr val="C00000"/>
                </a:solidFill>
                <a:latin typeface="+mj-lt"/>
              </a:rPr>
              <a:t>Afar, the Somali, the </a:t>
            </a:r>
            <a:r>
              <a:rPr lang="en-US" sz="2200" dirty="0" err="1">
                <a:solidFill>
                  <a:srgbClr val="C00000"/>
                </a:solidFill>
                <a:latin typeface="+mj-lt"/>
              </a:rPr>
              <a:t>Harla</a:t>
            </a:r>
            <a:r>
              <a:rPr lang="en-US" sz="2200" dirty="0">
                <a:solidFill>
                  <a:srgbClr val="C00000"/>
                </a:solidFill>
                <a:latin typeface="+mj-lt"/>
              </a:rPr>
              <a:t>, </a:t>
            </a:r>
            <a:r>
              <a:rPr lang="en-US" sz="2200" dirty="0" err="1">
                <a:solidFill>
                  <a:srgbClr val="C00000"/>
                </a:solidFill>
                <a:latin typeface="+mj-lt"/>
              </a:rPr>
              <a:t>Harari</a:t>
            </a:r>
            <a:r>
              <a:rPr lang="en-US" sz="2200" dirty="0">
                <a:solidFill>
                  <a:srgbClr val="C00000"/>
                </a:solidFill>
                <a:latin typeface="+mj-lt"/>
              </a:rPr>
              <a:t> and others </a:t>
            </a:r>
            <a:r>
              <a:rPr lang="en-US" sz="2200" dirty="0">
                <a:solidFill>
                  <a:srgbClr val="000000"/>
                </a:solidFill>
                <a:latin typeface="+mj-lt"/>
              </a:rPr>
              <a:t>to a common cause. </a:t>
            </a:r>
          </a:p>
          <a:p>
            <a:pPr algn="just">
              <a:defRPr/>
            </a:pPr>
            <a:r>
              <a:rPr lang="en-US" sz="2200" dirty="0">
                <a:solidFill>
                  <a:srgbClr val="000000"/>
                </a:solidFill>
                <a:latin typeface="+mj-lt"/>
              </a:rPr>
              <a:t>He convinced them not to fight amongst themselves but to </a:t>
            </a:r>
            <a:r>
              <a:rPr lang="en-US" sz="2200" dirty="0">
                <a:solidFill>
                  <a:srgbClr val="C00000"/>
                </a:solidFill>
                <a:latin typeface="+mj-lt"/>
              </a:rPr>
              <a:t>unite and expand to the Christian Kingdom </a:t>
            </a:r>
            <a:r>
              <a:rPr lang="en-US" sz="2200" dirty="0">
                <a:solidFill>
                  <a:srgbClr val="000000"/>
                </a:solidFill>
                <a:latin typeface="+mj-lt"/>
              </a:rPr>
              <a:t>and resolve their pressing material needs while at the same time keep Islamic believes.</a:t>
            </a:r>
          </a:p>
          <a:p>
            <a:pPr algn="just">
              <a:buFont typeface="Wingdings" pitchFamily="2" charset="2"/>
              <a:buChar char="v"/>
              <a:defRPr/>
            </a:pPr>
            <a:r>
              <a:rPr lang="en-US" sz="2200" dirty="0">
                <a:solidFill>
                  <a:srgbClr val="00B0F0"/>
                </a:solidFill>
                <a:latin typeface="+mj-lt"/>
              </a:rPr>
              <a:t>The Course of the War:</a:t>
            </a:r>
          </a:p>
          <a:p>
            <a:pPr algn="just">
              <a:defRPr/>
            </a:pPr>
            <a:r>
              <a:rPr lang="en-US" sz="2200" dirty="0" err="1">
                <a:solidFill>
                  <a:srgbClr val="FF0000"/>
                </a:solidFill>
                <a:latin typeface="+mj-lt"/>
              </a:rPr>
              <a:t>Lebne-Dengel</a:t>
            </a:r>
            <a:r>
              <a:rPr lang="en-US" sz="2200" dirty="0">
                <a:solidFill>
                  <a:srgbClr val="FF0000"/>
                </a:solidFill>
                <a:latin typeface="+mj-lt"/>
              </a:rPr>
              <a:t> </a:t>
            </a:r>
            <a:r>
              <a:rPr lang="en-US" sz="2200" dirty="0">
                <a:solidFill>
                  <a:srgbClr val="000000"/>
                </a:solidFill>
                <a:latin typeface="+mj-lt"/>
              </a:rPr>
              <a:t>was enthroned when he was </a:t>
            </a:r>
            <a:r>
              <a:rPr lang="en-US" sz="2200" dirty="0">
                <a:solidFill>
                  <a:srgbClr val="FF0000"/>
                </a:solidFill>
                <a:latin typeface="+mj-lt"/>
              </a:rPr>
              <a:t>only eleven</a:t>
            </a:r>
            <a:r>
              <a:rPr lang="en-US" sz="2200" dirty="0">
                <a:solidFill>
                  <a:srgbClr val="000000"/>
                </a:solidFill>
                <a:latin typeface="+mj-lt"/>
              </a:rPr>
              <a:t>. Assisted by the elderly </a:t>
            </a:r>
            <a:r>
              <a:rPr lang="en-US" sz="2200" dirty="0" err="1">
                <a:solidFill>
                  <a:srgbClr val="000000"/>
                </a:solidFill>
                <a:latin typeface="+mj-lt"/>
              </a:rPr>
              <a:t>Elleni</a:t>
            </a:r>
            <a:r>
              <a:rPr lang="en-US" sz="2200" dirty="0">
                <a:solidFill>
                  <a:srgbClr val="000000"/>
                </a:solidFill>
                <a:latin typeface="+mj-lt"/>
              </a:rPr>
              <a:t> and due to internal conflicts in </a:t>
            </a:r>
            <a:r>
              <a:rPr lang="en-US" sz="2200" dirty="0" err="1">
                <a:solidFill>
                  <a:srgbClr val="000000"/>
                </a:solidFill>
                <a:latin typeface="+mj-lt"/>
              </a:rPr>
              <a:t>Adal</a:t>
            </a:r>
            <a:r>
              <a:rPr lang="en-US" sz="2200" dirty="0">
                <a:solidFill>
                  <a:srgbClr val="000000"/>
                </a:solidFill>
                <a:latin typeface="+mj-lt"/>
              </a:rPr>
              <a:t>, the Christian state initially retained its interest and even scoring significant victories into Muslim territory in the early 16</a:t>
            </a:r>
            <a:r>
              <a:rPr lang="en-US" sz="2200" baseline="30000" dirty="0">
                <a:solidFill>
                  <a:srgbClr val="000000"/>
                </a:solidFill>
                <a:latin typeface="+mj-lt"/>
              </a:rPr>
              <a:t>th</a:t>
            </a:r>
            <a:r>
              <a:rPr lang="en-US" sz="2200" dirty="0">
                <a:solidFill>
                  <a:srgbClr val="000000"/>
                </a:solidFill>
                <a:latin typeface="+mj-lt"/>
              </a:rPr>
              <a:t>  century. </a:t>
            </a:r>
          </a:p>
          <a:p>
            <a:pPr algn="just">
              <a:buClr>
                <a:srgbClr val="4F81BD"/>
              </a:buClr>
              <a:defRPr/>
            </a:pPr>
            <a:r>
              <a:rPr lang="en-US" sz="2200" dirty="0">
                <a:solidFill>
                  <a:srgbClr val="000000"/>
                </a:solidFill>
              </a:rPr>
              <a:t>However, shortly, </a:t>
            </a:r>
            <a:r>
              <a:rPr lang="en-US" sz="2200" dirty="0" err="1">
                <a:solidFill>
                  <a:srgbClr val="000000"/>
                </a:solidFill>
              </a:rPr>
              <a:t>Adal</a:t>
            </a:r>
            <a:r>
              <a:rPr lang="en-US" sz="2200" dirty="0">
                <a:solidFill>
                  <a:srgbClr val="000000"/>
                </a:solidFill>
              </a:rPr>
              <a:t> fell to </a:t>
            </a:r>
            <a:r>
              <a:rPr lang="en-US" sz="2200" dirty="0">
                <a:solidFill>
                  <a:srgbClr val="FF0000"/>
                </a:solidFill>
              </a:rPr>
              <a:t>Imam Ahmed’s army </a:t>
            </a:r>
            <a:r>
              <a:rPr lang="en-US" sz="2200" dirty="0">
                <a:solidFill>
                  <a:srgbClr val="000000"/>
                </a:solidFill>
              </a:rPr>
              <a:t>in </a:t>
            </a:r>
            <a:r>
              <a:rPr lang="en-US" sz="2200" dirty="0">
                <a:solidFill>
                  <a:srgbClr val="FF0000"/>
                </a:solidFill>
              </a:rPr>
              <a:t>1520</a:t>
            </a:r>
            <a:r>
              <a:rPr lang="en-US" sz="2200" dirty="0">
                <a:solidFill>
                  <a:srgbClr val="000000"/>
                </a:solidFill>
              </a:rPr>
              <a:t>, and he </a:t>
            </a:r>
            <a:r>
              <a:rPr lang="en-US" sz="2200" dirty="0">
                <a:solidFill>
                  <a:srgbClr val="00B0F0"/>
                </a:solidFill>
              </a:rPr>
              <a:t>refused to pay tribute </a:t>
            </a:r>
            <a:r>
              <a:rPr lang="en-US" sz="2200" dirty="0">
                <a:solidFill>
                  <a:srgbClr val="000000"/>
                </a:solidFill>
              </a:rPr>
              <a:t>and this was followed by a </a:t>
            </a:r>
            <a:r>
              <a:rPr lang="en-US" sz="2200" dirty="0">
                <a:solidFill>
                  <a:srgbClr val="00B0F0"/>
                </a:solidFill>
              </a:rPr>
              <a:t>campaign against the Christian Kingdom in 1527.</a:t>
            </a:r>
          </a:p>
          <a:p>
            <a:pPr marL="82550" indent="0" algn="just">
              <a:buFont typeface="Wingdings 2" panose="05020102010507070707" pitchFamily="18" charset="2"/>
              <a:buNone/>
              <a:defRPr/>
            </a:pPr>
            <a:endParaRPr lang="en-US" sz="2200" dirty="0">
              <a:solidFill>
                <a:srgbClr val="FF0000"/>
              </a:solidFill>
              <a:latin typeface="+mj-lt"/>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a:extLst>
              <a:ext uri="{FF2B5EF4-FFF2-40B4-BE49-F238E27FC236}">
                <a16:creationId xmlns:a16="http://schemas.microsoft.com/office/drawing/2014/main" xmlns="" id="{BD0EF922-E57E-474A-85A4-07DB23DE27CF}"/>
              </a:ext>
            </a:extLst>
          </p:cNvPr>
          <p:cNvSpPr>
            <a:spLocks noGrp="1"/>
          </p:cNvSpPr>
          <p:nvPr>
            <p:ph idx="1"/>
          </p:nvPr>
        </p:nvSpPr>
        <p:spPr>
          <a:xfrm>
            <a:off x="76200" y="152400"/>
            <a:ext cx="9067800" cy="5943600"/>
          </a:xfrm>
        </p:spPr>
        <p:txBody>
          <a:bodyPr>
            <a:normAutofit fontScale="92500" lnSpcReduction="10000"/>
          </a:bodyPr>
          <a:lstStyle/>
          <a:p>
            <a:pPr algn="just">
              <a:defRPr/>
            </a:pPr>
            <a:r>
              <a:rPr lang="en-US" sz="2200" dirty="0">
                <a:solidFill>
                  <a:srgbClr val="000000"/>
                </a:solidFill>
                <a:latin typeface="+mj-lt"/>
              </a:rPr>
              <a:t>The </a:t>
            </a:r>
            <a:r>
              <a:rPr lang="en-US" sz="2200" dirty="0">
                <a:solidFill>
                  <a:srgbClr val="FF0000"/>
                </a:solidFill>
                <a:latin typeface="+mj-lt"/>
              </a:rPr>
              <a:t>Imam’s army </a:t>
            </a:r>
            <a:r>
              <a:rPr lang="en-US" sz="2200" dirty="0">
                <a:solidFill>
                  <a:srgbClr val="000000"/>
                </a:solidFill>
                <a:latin typeface="+mj-lt"/>
              </a:rPr>
              <a:t>fought fiercely and controlled the territories including </a:t>
            </a:r>
            <a:r>
              <a:rPr lang="en-US" sz="2200" dirty="0">
                <a:solidFill>
                  <a:srgbClr val="00B0F0"/>
                </a:solidFill>
                <a:latin typeface="+mj-lt"/>
              </a:rPr>
              <a:t>Bali, </a:t>
            </a:r>
            <a:r>
              <a:rPr lang="en-US" sz="2200" dirty="0" err="1">
                <a:solidFill>
                  <a:srgbClr val="00B0F0"/>
                </a:solidFill>
                <a:latin typeface="+mj-lt"/>
              </a:rPr>
              <a:t>Dawaro</a:t>
            </a:r>
            <a:r>
              <a:rPr lang="en-US" sz="2200" dirty="0">
                <a:solidFill>
                  <a:srgbClr val="00B0F0"/>
                </a:solidFill>
                <a:latin typeface="+mj-lt"/>
              </a:rPr>
              <a:t>, </a:t>
            </a:r>
            <a:r>
              <a:rPr lang="en-US" sz="2200" dirty="0" err="1">
                <a:solidFill>
                  <a:srgbClr val="00B0F0"/>
                </a:solidFill>
                <a:latin typeface="+mj-lt"/>
              </a:rPr>
              <a:t>Fatagar</a:t>
            </a:r>
            <a:r>
              <a:rPr lang="en-US" sz="2200" dirty="0">
                <a:solidFill>
                  <a:srgbClr val="00B0F0"/>
                </a:solidFill>
                <a:latin typeface="+mj-lt"/>
              </a:rPr>
              <a:t>, </a:t>
            </a:r>
            <a:r>
              <a:rPr lang="en-US" sz="2200" dirty="0" err="1">
                <a:solidFill>
                  <a:srgbClr val="00B0F0"/>
                </a:solidFill>
                <a:latin typeface="+mj-lt"/>
              </a:rPr>
              <a:t>Sidama</a:t>
            </a:r>
            <a:r>
              <a:rPr lang="en-US" sz="2200" dirty="0">
                <a:solidFill>
                  <a:srgbClr val="00B0F0"/>
                </a:solidFill>
                <a:latin typeface="+mj-lt"/>
              </a:rPr>
              <a:t>, </a:t>
            </a:r>
            <a:r>
              <a:rPr lang="en-US" sz="2200" dirty="0" err="1">
                <a:solidFill>
                  <a:srgbClr val="00B0F0"/>
                </a:solidFill>
                <a:latin typeface="+mj-lt"/>
              </a:rPr>
              <a:t>Hadiya</a:t>
            </a:r>
            <a:r>
              <a:rPr lang="en-US" sz="2200" dirty="0">
                <a:solidFill>
                  <a:srgbClr val="00B0F0"/>
                </a:solidFill>
                <a:latin typeface="+mj-lt"/>
              </a:rPr>
              <a:t> and </a:t>
            </a:r>
            <a:r>
              <a:rPr lang="en-US" sz="2200" dirty="0" err="1">
                <a:solidFill>
                  <a:srgbClr val="00B0F0"/>
                </a:solidFill>
                <a:latin typeface="+mj-lt"/>
              </a:rPr>
              <a:t>Kambata</a:t>
            </a:r>
            <a:r>
              <a:rPr lang="en-US" sz="2200" dirty="0">
                <a:solidFill>
                  <a:srgbClr val="00B0F0"/>
                </a:solidFill>
                <a:latin typeface="+mj-lt"/>
              </a:rPr>
              <a:t> </a:t>
            </a:r>
            <a:r>
              <a:rPr lang="en-US" sz="2200" dirty="0">
                <a:solidFill>
                  <a:srgbClr val="000000"/>
                </a:solidFill>
                <a:latin typeface="+mj-lt"/>
              </a:rPr>
              <a:t>and the Christian Kingdom was at risk. </a:t>
            </a:r>
          </a:p>
          <a:p>
            <a:pPr algn="just">
              <a:defRPr/>
            </a:pPr>
            <a:r>
              <a:rPr lang="en-US" sz="2200" dirty="0">
                <a:solidFill>
                  <a:srgbClr val="000000"/>
                </a:solidFill>
                <a:latin typeface="+mj-lt"/>
              </a:rPr>
              <a:t>In </a:t>
            </a:r>
            <a:r>
              <a:rPr lang="en-US" sz="2200" dirty="0">
                <a:solidFill>
                  <a:srgbClr val="FF0000"/>
                </a:solidFill>
                <a:latin typeface="+mj-lt"/>
              </a:rPr>
              <a:t>1528</a:t>
            </a:r>
            <a:r>
              <a:rPr lang="en-US" sz="2200" dirty="0">
                <a:solidFill>
                  <a:srgbClr val="000000"/>
                </a:solidFill>
                <a:latin typeface="+mj-lt"/>
              </a:rPr>
              <a:t>, </a:t>
            </a:r>
            <a:r>
              <a:rPr lang="en-US" sz="2200" dirty="0" err="1">
                <a:solidFill>
                  <a:srgbClr val="FF0000"/>
                </a:solidFill>
                <a:latin typeface="+mj-lt"/>
              </a:rPr>
              <a:t>Lebne-Dengel</a:t>
            </a:r>
            <a:r>
              <a:rPr lang="en-US" sz="2200" dirty="0">
                <a:solidFill>
                  <a:srgbClr val="FF0000"/>
                </a:solidFill>
                <a:latin typeface="+mj-lt"/>
              </a:rPr>
              <a:t> mobilized</a:t>
            </a:r>
            <a:r>
              <a:rPr lang="en-US" sz="2200" dirty="0">
                <a:solidFill>
                  <a:srgbClr val="000000"/>
                </a:solidFill>
                <a:latin typeface="+mj-lt"/>
              </a:rPr>
              <a:t> a </a:t>
            </a:r>
            <a:r>
              <a:rPr lang="en-US" sz="2200" dirty="0">
                <a:solidFill>
                  <a:srgbClr val="FF0000"/>
                </a:solidFill>
                <a:latin typeface="+mj-lt"/>
              </a:rPr>
              <a:t>vast force </a:t>
            </a:r>
            <a:r>
              <a:rPr lang="en-US" sz="2200" dirty="0">
                <a:solidFill>
                  <a:srgbClr val="000000"/>
                </a:solidFill>
                <a:latin typeface="+mj-lt"/>
              </a:rPr>
              <a:t>and encamped about fifty kilometers east of what is now Addis Ababa. </a:t>
            </a:r>
          </a:p>
          <a:p>
            <a:pPr algn="just">
              <a:defRPr/>
            </a:pPr>
            <a:r>
              <a:rPr lang="en-US" sz="2200" dirty="0">
                <a:solidFill>
                  <a:srgbClr val="000000"/>
                </a:solidFill>
                <a:latin typeface="+mj-lt"/>
              </a:rPr>
              <a:t>There was the </a:t>
            </a:r>
            <a:r>
              <a:rPr lang="en-US" sz="2200" dirty="0">
                <a:solidFill>
                  <a:srgbClr val="00B0F0"/>
                </a:solidFill>
                <a:latin typeface="+mj-lt"/>
              </a:rPr>
              <a:t>problem of logistics and the leadership of the army </a:t>
            </a:r>
            <a:r>
              <a:rPr lang="en-US" sz="2200" dirty="0">
                <a:solidFill>
                  <a:srgbClr val="000000"/>
                </a:solidFill>
                <a:latin typeface="+mj-lt"/>
              </a:rPr>
              <a:t>of Christian Kingdom failed to adopt a common strategy to defeat </a:t>
            </a:r>
            <a:r>
              <a:rPr lang="en-US" sz="2200" dirty="0" err="1">
                <a:solidFill>
                  <a:srgbClr val="000000"/>
                </a:solidFill>
                <a:latin typeface="+mj-lt"/>
              </a:rPr>
              <a:t>Adal’s</a:t>
            </a:r>
            <a:r>
              <a:rPr lang="en-US" sz="2200" dirty="0">
                <a:solidFill>
                  <a:srgbClr val="000000"/>
                </a:solidFill>
                <a:latin typeface="+mj-lt"/>
              </a:rPr>
              <a:t> force. </a:t>
            </a:r>
          </a:p>
          <a:p>
            <a:pPr algn="just">
              <a:defRPr/>
            </a:pPr>
            <a:r>
              <a:rPr lang="en-US" sz="2200" dirty="0">
                <a:solidFill>
                  <a:srgbClr val="000000"/>
                </a:solidFill>
                <a:latin typeface="+mj-lt"/>
              </a:rPr>
              <a:t>On the other hand, </a:t>
            </a:r>
            <a:r>
              <a:rPr lang="en-US" sz="2200" dirty="0">
                <a:solidFill>
                  <a:srgbClr val="FF0000"/>
                </a:solidFill>
                <a:latin typeface="+mj-lt"/>
              </a:rPr>
              <a:t>enthusiastic Imam Ahmed’s army </a:t>
            </a:r>
            <a:r>
              <a:rPr lang="en-US" sz="2200" dirty="0">
                <a:solidFill>
                  <a:srgbClr val="000000"/>
                </a:solidFill>
                <a:latin typeface="+mj-lt"/>
              </a:rPr>
              <a:t>managed logistics problems with its </a:t>
            </a:r>
            <a:r>
              <a:rPr lang="en-US" sz="2200" dirty="0">
                <a:solidFill>
                  <a:srgbClr val="FF0000"/>
                </a:solidFill>
                <a:latin typeface="+mj-lt"/>
              </a:rPr>
              <a:t>small-sized army</a:t>
            </a:r>
            <a:r>
              <a:rPr lang="en-US" sz="2200" dirty="0">
                <a:solidFill>
                  <a:srgbClr val="000000"/>
                </a:solidFill>
                <a:latin typeface="+mj-lt"/>
              </a:rPr>
              <a:t>. The Imam’s army had also an </a:t>
            </a:r>
            <a:r>
              <a:rPr lang="en-US" sz="2200" dirty="0">
                <a:solidFill>
                  <a:srgbClr val="FF0000"/>
                </a:solidFill>
                <a:latin typeface="+mj-lt"/>
              </a:rPr>
              <a:t>excellent leadership</a:t>
            </a:r>
            <a:r>
              <a:rPr lang="en-US" sz="2200" dirty="0">
                <a:solidFill>
                  <a:srgbClr val="000000"/>
                </a:solidFill>
                <a:latin typeface="+mj-lt"/>
              </a:rPr>
              <a:t> characterized by </a:t>
            </a:r>
            <a:r>
              <a:rPr lang="en-US" sz="2200" dirty="0">
                <a:solidFill>
                  <a:srgbClr val="FF0000"/>
                </a:solidFill>
                <a:latin typeface="+mj-lt"/>
              </a:rPr>
              <a:t>better mobility and flexible tactics</a:t>
            </a:r>
            <a:r>
              <a:rPr lang="en-US" sz="2200" dirty="0">
                <a:solidFill>
                  <a:srgbClr val="000000"/>
                </a:solidFill>
                <a:latin typeface="+mj-lt"/>
              </a:rPr>
              <a:t> with a unified command. </a:t>
            </a:r>
            <a:endParaRPr lang="en-US" sz="2200" dirty="0">
              <a:solidFill>
                <a:srgbClr val="7030A0"/>
              </a:solidFill>
              <a:latin typeface="+mj-lt"/>
              <a:cs typeface="Times New Roman" pitchFamily="18" charset="0"/>
            </a:endParaRPr>
          </a:p>
          <a:p>
            <a:pPr marL="342900" indent="-342900" algn="just" eaLnBrk="1" fontAlgn="auto" hangingPunct="1">
              <a:spcBef>
                <a:spcPct val="20000"/>
              </a:spcBef>
              <a:spcAft>
                <a:spcPts val="0"/>
              </a:spcAft>
              <a:buClrTx/>
              <a:buSzTx/>
              <a:buFont typeface="Wingdings" pitchFamily="2" charset="2"/>
              <a:buChar char="ü"/>
              <a:defRPr/>
            </a:pPr>
            <a:r>
              <a:rPr lang="en-US" sz="2200" dirty="0">
                <a:solidFill>
                  <a:srgbClr val="000000"/>
                </a:solidFill>
                <a:latin typeface="+mj-lt"/>
              </a:rPr>
              <a:t>As a result, the </a:t>
            </a:r>
            <a:r>
              <a:rPr lang="en-US" sz="2200" dirty="0">
                <a:solidFill>
                  <a:srgbClr val="FF0000"/>
                </a:solidFill>
                <a:latin typeface="+mj-lt"/>
              </a:rPr>
              <a:t>larger and well-equipped Christian army</a:t>
            </a:r>
            <a:r>
              <a:rPr lang="en-US" sz="2200" dirty="0">
                <a:solidFill>
                  <a:srgbClr val="000000"/>
                </a:solidFill>
                <a:latin typeface="+mj-lt"/>
              </a:rPr>
              <a:t> was defeated in one of the most decisive engagement at the battle of </a:t>
            </a:r>
            <a:r>
              <a:rPr lang="en-US" sz="2200" dirty="0" err="1">
                <a:solidFill>
                  <a:srgbClr val="FF0000"/>
                </a:solidFill>
                <a:latin typeface="+mj-lt"/>
              </a:rPr>
              <a:t>Shimbra</a:t>
            </a:r>
            <a:r>
              <a:rPr lang="en-US" sz="2200" dirty="0">
                <a:solidFill>
                  <a:srgbClr val="FF0000"/>
                </a:solidFill>
                <a:latin typeface="+mj-lt"/>
              </a:rPr>
              <a:t> Kure in 1529</a:t>
            </a:r>
            <a:r>
              <a:rPr lang="en-US" sz="2200" dirty="0">
                <a:solidFill>
                  <a:srgbClr val="000000"/>
                </a:solidFill>
                <a:latin typeface="+mj-lt"/>
              </a:rPr>
              <a:t>, near present day Mojo. </a:t>
            </a:r>
            <a:endParaRPr lang="en-US" sz="2200" dirty="0">
              <a:solidFill>
                <a:srgbClr val="FF0000"/>
              </a:solidFill>
              <a:latin typeface="+mj-lt"/>
              <a:cs typeface="Times New Roman" pitchFamily="18" charset="0"/>
            </a:endParaRPr>
          </a:p>
          <a:p>
            <a:pPr marL="342900" indent="-342900" algn="just" eaLnBrk="1" fontAlgn="auto" hangingPunct="1">
              <a:spcBef>
                <a:spcPct val="20000"/>
              </a:spcBef>
              <a:spcAft>
                <a:spcPts val="0"/>
              </a:spcAft>
              <a:buClrTx/>
              <a:buSzTx/>
              <a:buFont typeface="Wingdings" pitchFamily="2" charset="2"/>
              <a:buChar char="ü"/>
              <a:defRPr/>
            </a:pPr>
            <a:r>
              <a:rPr lang="en-US" sz="2200" dirty="0">
                <a:solidFill>
                  <a:srgbClr val="000000"/>
                </a:solidFill>
              </a:rPr>
              <a:t>After the victory, the Imam’s army made a </a:t>
            </a:r>
            <a:r>
              <a:rPr lang="en-US" sz="2200" dirty="0">
                <a:solidFill>
                  <a:srgbClr val="FF0000"/>
                </a:solidFill>
              </a:rPr>
              <a:t>large-scale control </a:t>
            </a:r>
            <a:r>
              <a:rPr lang="en-US" sz="2200" dirty="0">
                <a:solidFill>
                  <a:srgbClr val="000000"/>
                </a:solidFill>
              </a:rPr>
              <a:t>of the territories of the Christian Kingdom including </a:t>
            </a:r>
            <a:r>
              <a:rPr lang="en-US" sz="2200" dirty="0" err="1">
                <a:solidFill>
                  <a:srgbClr val="FF0000"/>
                </a:solidFill>
              </a:rPr>
              <a:t>Shewa</a:t>
            </a:r>
            <a:r>
              <a:rPr lang="en-US" sz="2200" dirty="0">
                <a:solidFill>
                  <a:srgbClr val="FF0000"/>
                </a:solidFill>
              </a:rPr>
              <a:t>, </a:t>
            </a:r>
            <a:r>
              <a:rPr lang="en-US" sz="2200" dirty="0" err="1">
                <a:solidFill>
                  <a:srgbClr val="FF0000"/>
                </a:solidFill>
              </a:rPr>
              <a:t>Amhara</a:t>
            </a:r>
            <a:r>
              <a:rPr lang="en-US" sz="2200" dirty="0">
                <a:solidFill>
                  <a:srgbClr val="FF0000"/>
                </a:solidFill>
              </a:rPr>
              <a:t>, </a:t>
            </a:r>
            <a:r>
              <a:rPr lang="en-US" sz="2200" dirty="0" err="1">
                <a:solidFill>
                  <a:srgbClr val="FF0000"/>
                </a:solidFill>
              </a:rPr>
              <a:t>Lasta</a:t>
            </a:r>
            <a:r>
              <a:rPr lang="en-US" sz="2200" dirty="0">
                <a:solidFill>
                  <a:srgbClr val="000000"/>
                </a:solidFill>
              </a:rPr>
              <a:t>, and moved as far north as </a:t>
            </a:r>
            <a:r>
              <a:rPr lang="en-US" sz="2200" dirty="0" err="1">
                <a:solidFill>
                  <a:srgbClr val="FF0000"/>
                </a:solidFill>
              </a:rPr>
              <a:t>Mereb</a:t>
            </a:r>
            <a:r>
              <a:rPr lang="en-US" sz="2200" dirty="0">
                <a:solidFill>
                  <a:srgbClr val="FF0000"/>
                </a:solidFill>
              </a:rPr>
              <a:t> </a:t>
            </a:r>
            <a:r>
              <a:rPr lang="en-US" sz="2200" dirty="0" err="1">
                <a:solidFill>
                  <a:srgbClr val="FF0000"/>
                </a:solidFill>
              </a:rPr>
              <a:t>Melash</a:t>
            </a:r>
            <a:r>
              <a:rPr lang="en-US" sz="2200" dirty="0">
                <a:solidFill>
                  <a:srgbClr val="000000"/>
                </a:solidFill>
              </a:rPr>
              <a:t>.</a:t>
            </a:r>
            <a:endParaRPr lang="en-US" altLang="en-US" sz="2200" dirty="0">
              <a:solidFill>
                <a:prstClr val="black"/>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xmlns="" id="{2AF5FE2B-E270-4AD3-9326-2E92E45F5211}"/>
              </a:ext>
            </a:extLst>
          </p:cNvPr>
          <p:cNvSpPr>
            <a:spLocks noGrp="1"/>
          </p:cNvSpPr>
          <p:nvPr>
            <p:ph idx="1"/>
          </p:nvPr>
        </p:nvSpPr>
        <p:spPr>
          <a:xfrm>
            <a:off x="152400" y="0"/>
            <a:ext cx="8915400" cy="6096000"/>
          </a:xfrm>
        </p:spPr>
        <p:txBody>
          <a:bodyPr>
            <a:normAutofit fontScale="92500"/>
          </a:bodyPr>
          <a:lstStyle/>
          <a:p>
            <a:pPr algn="just">
              <a:buFont typeface="Wingdings" panose="05000000000000000000" pitchFamily="2" charset="2"/>
              <a:buChar char="v"/>
            </a:pPr>
            <a:r>
              <a:rPr lang="en-US" altLang="en-US" sz="2200" dirty="0">
                <a:solidFill>
                  <a:srgbClr val="0070C0"/>
                </a:solidFill>
              </a:rPr>
              <a:t>The Process of Conquest/Futuh al </a:t>
            </a:r>
            <a:r>
              <a:rPr lang="en-US" altLang="en-US" sz="2200" dirty="0" err="1">
                <a:solidFill>
                  <a:srgbClr val="0070C0"/>
                </a:solidFill>
              </a:rPr>
              <a:t>Habasha</a:t>
            </a:r>
            <a:r>
              <a:rPr lang="en-US" altLang="en-US" sz="2200" dirty="0">
                <a:solidFill>
                  <a:srgbClr val="0070C0"/>
                </a:solidFill>
              </a:rPr>
              <a:t>/ </a:t>
            </a:r>
          </a:p>
          <a:p>
            <a:pPr algn="just">
              <a:spcBef>
                <a:spcPts val="1200"/>
              </a:spcBef>
            </a:pPr>
            <a:r>
              <a:rPr lang="en-US" altLang="en-US" sz="2200" dirty="0">
                <a:ea typeface="Calibri" panose="020F0502020204030204" pitchFamily="34" charset="0"/>
                <a:cs typeface="Times New Roman" panose="02020603050405020304" pitchFamily="18" charset="0"/>
              </a:rPr>
              <a:t>Ahmad resumed an overall invasion of Christian territories in </a:t>
            </a:r>
            <a:r>
              <a:rPr lang="en-US" altLang="en-US" sz="2200" dirty="0">
                <a:solidFill>
                  <a:srgbClr val="FF0000"/>
                </a:solidFill>
                <a:ea typeface="Calibri" panose="020F0502020204030204" pitchFamily="34" charset="0"/>
                <a:cs typeface="Times New Roman" panose="02020603050405020304" pitchFamily="18" charset="0"/>
              </a:rPr>
              <a:t>1531</a:t>
            </a:r>
            <a:r>
              <a:rPr lang="en-US" altLang="en-US" sz="2200" dirty="0">
                <a:ea typeface="Calibri" panose="020F0502020204030204" pitchFamily="34" charset="0"/>
                <a:cs typeface="Times New Roman" panose="02020603050405020304" pitchFamily="18" charset="0"/>
              </a:rPr>
              <a:t> and occupied </a:t>
            </a:r>
            <a:r>
              <a:rPr lang="en-US" altLang="en-US" sz="2200" dirty="0" err="1">
                <a:solidFill>
                  <a:srgbClr val="FF0000"/>
                </a:solidFill>
                <a:ea typeface="Calibri" panose="020F0502020204030204" pitchFamily="34" charset="0"/>
                <a:cs typeface="Times New Roman" panose="02020603050405020304" pitchFamily="18" charset="0"/>
              </a:rPr>
              <a:t>Dawaro</a:t>
            </a:r>
            <a:r>
              <a:rPr lang="en-US" altLang="en-US" sz="2200" dirty="0">
                <a:solidFill>
                  <a:srgbClr val="FF0000"/>
                </a:solidFill>
                <a:ea typeface="Calibri" panose="020F0502020204030204" pitchFamily="34" charset="0"/>
                <a:cs typeface="Times New Roman" panose="02020603050405020304" pitchFamily="18" charset="0"/>
              </a:rPr>
              <a:t> and </a:t>
            </a:r>
            <a:r>
              <a:rPr lang="en-US" altLang="en-US" sz="2200" dirty="0" err="1">
                <a:solidFill>
                  <a:srgbClr val="FF0000"/>
                </a:solidFill>
                <a:ea typeface="Calibri" panose="020F0502020204030204" pitchFamily="34" charset="0"/>
                <a:cs typeface="Times New Roman" panose="02020603050405020304" pitchFamily="18" charset="0"/>
              </a:rPr>
              <a:t>Shawa</a:t>
            </a:r>
            <a:r>
              <a:rPr lang="en-US" altLang="en-US" sz="2200" dirty="0">
                <a:ea typeface="Calibri" panose="020F0502020204030204" pitchFamily="34" charset="0"/>
                <a:cs typeface="Times New Roman" panose="02020603050405020304" pitchFamily="18" charset="0"/>
              </a:rPr>
              <a:t>. </a:t>
            </a:r>
          </a:p>
          <a:p>
            <a:pPr algn="just">
              <a:spcBef>
                <a:spcPts val="1200"/>
              </a:spcBef>
            </a:pPr>
            <a:r>
              <a:rPr lang="en-US" altLang="en-US" sz="2200" dirty="0">
                <a:ea typeface="Calibri" panose="020F0502020204030204" pitchFamily="34" charset="0"/>
                <a:cs typeface="Times New Roman" panose="02020603050405020304" pitchFamily="18" charset="0"/>
              </a:rPr>
              <a:t>By </a:t>
            </a:r>
            <a:r>
              <a:rPr lang="en-US" altLang="en-US" sz="2200" dirty="0">
                <a:solidFill>
                  <a:srgbClr val="FF0000"/>
                </a:solidFill>
                <a:ea typeface="Calibri" panose="020F0502020204030204" pitchFamily="34" charset="0"/>
                <a:cs typeface="Times New Roman" panose="02020603050405020304" pitchFamily="18" charset="0"/>
              </a:rPr>
              <a:t>1535</a:t>
            </a:r>
            <a:r>
              <a:rPr lang="en-US" altLang="en-US" sz="2200" dirty="0">
                <a:ea typeface="Calibri" panose="020F0502020204030204" pitchFamily="34" charset="0"/>
                <a:cs typeface="Times New Roman" panose="02020603050405020304" pitchFamily="18" charset="0"/>
              </a:rPr>
              <a:t>, he brought most parts of the country under his control. </a:t>
            </a:r>
          </a:p>
          <a:p>
            <a:pPr algn="just">
              <a:spcBef>
                <a:spcPts val="1200"/>
              </a:spcBef>
            </a:pPr>
            <a:r>
              <a:rPr lang="en-US" altLang="en-US" sz="2200" dirty="0">
                <a:ea typeface="Calibri" panose="020F0502020204030204" pitchFamily="34" charset="0"/>
                <a:cs typeface="Times New Roman" panose="02020603050405020304" pitchFamily="18" charset="0"/>
              </a:rPr>
              <a:t>He continued his devastating conquest without any effective resistance and reached the present provinces of </a:t>
            </a:r>
            <a:r>
              <a:rPr lang="en-US" altLang="en-US" sz="2200" dirty="0">
                <a:solidFill>
                  <a:srgbClr val="FF0000"/>
                </a:solidFill>
                <a:ea typeface="Calibri" panose="020F0502020204030204" pitchFamily="34" charset="0"/>
                <a:cs typeface="Times New Roman" panose="02020603050405020304" pitchFamily="18" charset="0"/>
              </a:rPr>
              <a:t>Tigray and Eritrea </a:t>
            </a:r>
            <a:r>
              <a:rPr lang="en-US" altLang="en-US" sz="2200" dirty="0">
                <a:ea typeface="Calibri" panose="020F0502020204030204" pitchFamily="34" charset="0"/>
                <a:cs typeface="Times New Roman" panose="02020603050405020304" pitchFamily="18" charset="0"/>
              </a:rPr>
              <a:t>and along the Red Sea coast.</a:t>
            </a:r>
          </a:p>
          <a:p>
            <a:pPr algn="just">
              <a:spcBef>
                <a:spcPts val="1200"/>
              </a:spcBef>
            </a:pPr>
            <a:r>
              <a:rPr lang="en-US" altLang="en-US" sz="2200" dirty="0">
                <a:ea typeface="Calibri" panose="020F0502020204030204" pitchFamily="34" charset="0"/>
                <a:cs typeface="Times New Roman" panose="02020603050405020304" pitchFamily="18" charset="0"/>
              </a:rPr>
              <a:t> </a:t>
            </a:r>
            <a:r>
              <a:rPr lang="en-US" altLang="en-US" sz="2200" dirty="0">
                <a:solidFill>
                  <a:srgbClr val="000000"/>
                </a:solidFill>
              </a:rPr>
              <a:t>By </a:t>
            </a:r>
            <a:r>
              <a:rPr lang="en-US" altLang="en-US" sz="2200" dirty="0">
                <a:solidFill>
                  <a:srgbClr val="FF0000"/>
                </a:solidFill>
              </a:rPr>
              <a:t>1535</a:t>
            </a:r>
            <a:r>
              <a:rPr lang="en-US" altLang="en-US" sz="2200" dirty="0">
                <a:solidFill>
                  <a:srgbClr val="000000"/>
                </a:solidFill>
              </a:rPr>
              <a:t>, Imam Ahmed’s empire stretched from </a:t>
            </a:r>
            <a:r>
              <a:rPr lang="en-US" altLang="en-US" sz="2200" dirty="0">
                <a:solidFill>
                  <a:srgbClr val="FF0000"/>
                </a:solidFill>
              </a:rPr>
              <a:t>Zeila to Massawa </a:t>
            </a:r>
            <a:r>
              <a:rPr lang="en-US" altLang="en-US" sz="2200" dirty="0">
                <a:solidFill>
                  <a:srgbClr val="000000"/>
                </a:solidFill>
              </a:rPr>
              <a:t>on the coast including the Ethiopian interior. </a:t>
            </a:r>
          </a:p>
          <a:p>
            <a:pPr algn="just">
              <a:spcBef>
                <a:spcPts val="1200"/>
              </a:spcBef>
            </a:pPr>
            <a:r>
              <a:rPr lang="en-US" altLang="en-US" sz="2200" dirty="0">
                <a:cs typeface="Calibri" panose="020F0502020204030204" pitchFamily="34" charset="0"/>
              </a:rPr>
              <a:t>However, despite his success in crushing the Christian army, Ahmad was </a:t>
            </a:r>
            <a:r>
              <a:rPr lang="en-US" altLang="en-US" sz="2200" dirty="0">
                <a:solidFill>
                  <a:srgbClr val="FF0000"/>
                </a:solidFill>
                <a:cs typeface="Calibri" panose="020F0502020204030204" pitchFamily="34" charset="0"/>
              </a:rPr>
              <a:t>not able to capture </a:t>
            </a:r>
            <a:r>
              <a:rPr lang="en-US" altLang="en-US" sz="2200" dirty="0" err="1">
                <a:solidFill>
                  <a:srgbClr val="FF0000"/>
                </a:solidFill>
                <a:cs typeface="Calibri" panose="020F0502020204030204" pitchFamily="34" charset="0"/>
              </a:rPr>
              <a:t>Libne</a:t>
            </a:r>
            <a:r>
              <a:rPr lang="en-US" altLang="en-US" sz="2200" dirty="0">
                <a:solidFill>
                  <a:srgbClr val="FF0000"/>
                </a:solidFill>
                <a:cs typeface="Calibri" panose="020F0502020204030204" pitchFamily="34" charset="0"/>
              </a:rPr>
              <a:t> </a:t>
            </a:r>
            <a:r>
              <a:rPr lang="en-US" altLang="en-US" sz="2200" dirty="0" err="1">
                <a:solidFill>
                  <a:srgbClr val="FF0000"/>
                </a:solidFill>
                <a:cs typeface="Calibri" panose="020F0502020204030204" pitchFamily="34" charset="0"/>
              </a:rPr>
              <a:t>Dingel</a:t>
            </a:r>
            <a:r>
              <a:rPr lang="en-US" altLang="en-US" sz="2200" dirty="0">
                <a:cs typeface="Calibri" panose="020F0502020204030204" pitchFamily="34" charset="0"/>
              </a:rPr>
              <a:t>, who remained fugitive and died in the </a:t>
            </a:r>
            <a:r>
              <a:rPr lang="en-US" altLang="en-US" sz="2200" dirty="0">
                <a:solidFill>
                  <a:srgbClr val="FF0000"/>
                </a:solidFill>
                <a:cs typeface="Calibri" panose="020F0502020204030204" pitchFamily="34" charset="0"/>
              </a:rPr>
              <a:t>1540</a:t>
            </a:r>
            <a:r>
              <a:rPr lang="en-US" altLang="en-US" sz="2200" dirty="0">
                <a:cs typeface="Calibri" panose="020F0502020204030204" pitchFamily="34" charset="0"/>
              </a:rPr>
              <a:t> in the monastery of </a:t>
            </a:r>
            <a:r>
              <a:rPr lang="en-US" altLang="en-US" sz="2200" dirty="0" err="1">
                <a:cs typeface="Calibri" panose="020F0502020204030204" pitchFamily="34" charset="0"/>
              </a:rPr>
              <a:t>Dabra</a:t>
            </a:r>
            <a:r>
              <a:rPr lang="en-US" altLang="en-US" sz="2200" dirty="0">
                <a:cs typeface="Calibri" panose="020F0502020204030204" pitchFamily="34" charset="0"/>
              </a:rPr>
              <a:t> Damo, and was succeeded by his son, </a:t>
            </a:r>
            <a:r>
              <a:rPr lang="en-US" altLang="en-US" sz="2200" dirty="0" err="1">
                <a:cs typeface="Calibri" panose="020F0502020204030204" pitchFamily="34" charset="0"/>
              </a:rPr>
              <a:t>Gelawdewos</a:t>
            </a:r>
            <a:r>
              <a:rPr lang="en-US" altLang="en-US" sz="2200" dirty="0">
                <a:cs typeface="Calibri" panose="020F0502020204030204" pitchFamily="34" charset="0"/>
              </a:rPr>
              <a:t> (1540-1559).</a:t>
            </a:r>
            <a:endParaRPr lang="en-US" altLang="en-US" sz="2200" dirty="0">
              <a:solidFill>
                <a:srgbClr val="000000"/>
              </a:solidFill>
            </a:endParaRPr>
          </a:p>
          <a:p>
            <a:pPr algn="just"/>
            <a:r>
              <a:rPr lang="en-US" altLang="en-US" sz="2200" dirty="0">
                <a:solidFill>
                  <a:srgbClr val="000000"/>
                </a:solidFill>
              </a:rPr>
              <a:t>Imam Ahmed established a </a:t>
            </a:r>
            <a:r>
              <a:rPr lang="en-US" altLang="en-US" sz="2200" dirty="0">
                <a:solidFill>
                  <a:srgbClr val="FF0000"/>
                </a:solidFill>
              </a:rPr>
              <a:t>civil administrative bureaucracy </a:t>
            </a:r>
            <a:r>
              <a:rPr lang="en-US" altLang="en-US" sz="2200" dirty="0">
                <a:solidFill>
                  <a:srgbClr val="000000"/>
                </a:solidFill>
              </a:rPr>
              <a:t>constituted from his </a:t>
            </a:r>
            <a:r>
              <a:rPr lang="en-US" altLang="en-US" sz="2200" dirty="0">
                <a:solidFill>
                  <a:srgbClr val="00B0F0"/>
                </a:solidFill>
              </a:rPr>
              <a:t>own men and newly recruited personnel </a:t>
            </a:r>
            <a:r>
              <a:rPr lang="en-US" altLang="en-US" sz="2200" dirty="0">
                <a:solidFill>
                  <a:srgbClr val="000000"/>
                </a:solidFill>
              </a:rPr>
              <a:t>from the Christian territories.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xmlns="" id="{061FD45A-88C1-4265-B4D2-C45889CCBE4D}"/>
              </a:ext>
            </a:extLst>
          </p:cNvPr>
          <p:cNvSpPr>
            <a:spLocks noGrp="1"/>
          </p:cNvSpPr>
          <p:nvPr>
            <p:ph idx="1"/>
          </p:nvPr>
        </p:nvSpPr>
        <p:spPr>
          <a:xfrm>
            <a:off x="152400" y="76200"/>
            <a:ext cx="8915400" cy="5943600"/>
          </a:xfrm>
        </p:spPr>
        <p:txBody>
          <a:bodyPr>
            <a:normAutofit lnSpcReduction="10000"/>
          </a:bodyPr>
          <a:lstStyle/>
          <a:p>
            <a:pPr algn="just">
              <a:buClr>
                <a:srgbClr val="4F81BD"/>
              </a:buClr>
              <a:defRPr/>
            </a:pPr>
            <a:r>
              <a:rPr lang="en-GB" sz="1800" dirty="0">
                <a:solidFill>
                  <a:srgbClr val="000000"/>
                </a:solidFill>
              </a:rPr>
              <a:t>One </a:t>
            </a:r>
            <a:r>
              <a:rPr lang="en-US" sz="1800" dirty="0">
                <a:solidFill>
                  <a:srgbClr val="000000"/>
                </a:solidFill>
              </a:rPr>
              <a:t>of the </a:t>
            </a:r>
            <a:r>
              <a:rPr lang="en-US" sz="1800" dirty="0">
                <a:solidFill>
                  <a:srgbClr val="00B0F0"/>
                </a:solidFill>
              </a:rPr>
              <a:t>most illuminating figures </a:t>
            </a:r>
            <a:r>
              <a:rPr lang="en-US" sz="1800" dirty="0">
                <a:solidFill>
                  <a:srgbClr val="000000"/>
                </a:solidFill>
              </a:rPr>
              <a:t>during the war was the wife of the Imam, </a:t>
            </a:r>
            <a:r>
              <a:rPr lang="en-US" sz="1800" dirty="0" err="1">
                <a:solidFill>
                  <a:srgbClr val="FF0000"/>
                </a:solidFill>
              </a:rPr>
              <a:t>Bati</a:t>
            </a:r>
            <a:r>
              <a:rPr lang="en-US" sz="1800" dirty="0">
                <a:solidFill>
                  <a:srgbClr val="FF0000"/>
                </a:solidFill>
              </a:rPr>
              <a:t> Del </a:t>
            </a:r>
            <a:r>
              <a:rPr lang="en-US" sz="1800" dirty="0" err="1">
                <a:solidFill>
                  <a:srgbClr val="FF0000"/>
                </a:solidFill>
              </a:rPr>
              <a:t>Wanbara</a:t>
            </a:r>
            <a:r>
              <a:rPr lang="en-US" sz="1800" dirty="0">
                <a:solidFill>
                  <a:srgbClr val="000000"/>
                </a:solidFill>
              </a:rPr>
              <a:t>. She was the daughter of a Muslim military commander of </a:t>
            </a:r>
            <a:r>
              <a:rPr lang="en-US" sz="1800" dirty="0" err="1">
                <a:solidFill>
                  <a:srgbClr val="000000"/>
                </a:solidFill>
              </a:rPr>
              <a:t>Adal</a:t>
            </a:r>
            <a:r>
              <a:rPr lang="en-US" sz="1800" dirty="0">
                <a:solidFill>
                  <a:srgbClr val="000000"/>
                </a:solidFill>
              </a:rPr>
              <a:t> known as </a:t>
            </a:r>
            <a:r>
              <a:rPr lang="en-US" sz="1800" dirty="0" err="1">
                <a:solidFill>
                  <a:srgbClr val="FF0000"/>
                </a:solidFill>
              </a:rPr>
              <a:t>Mahfuz</a:t>
            </a:r>
            <a:r>
              <a:rPr lang="en-US" sz="1800" dirty="0">
                <a:solidFill>
                  <a:srgbClr val="FF0000"/>
                </a:solidFill>
              </a:rPr>
              <a:t>.</a:t>
            </a:r>
            <a:r>
              <a:rPr lang="en-US" sz="1800" dirty="0">
                <a:solidFill>
                  <a:srgbClr val="000000"/>
                </a:solidFill>
              </a:rPr>
              <a:t> </a:t>
            </a:r>
          </a:p>
          <a:p>
            <a:pPr algn="just">
              <a:buClr>
                <a:srgbClr val="4F81BD"/>
              </a:buClr>
              <a:defRPr/>
            </a:pPr>
            <a:r>
              <a:rPr lang="en-US" sz="1800" dirty="0">
                <a:solidFill>
                  <a:srgbClr val="000000"/>
                </a:solidFill>
              </a:rPr>
              <a:t>Tradition claimed that </a:t>
            </a:r>
            <a:r>
              <a:rPr lang="en-US" sz="1800" dirty="0">
                <a:solidFill>
                  <a:srgbClr val="FF0000"/>
                </a:solidFill>
              </a:rPr>
              <a:t>Del </a:t>
            </a:r>
            <a:r>
              <a:rPr lang="en-US" sz="1800" dirty="0" err="1">
                <a:solidFill>
                  <a:srgbClr val="FF0000"/>
                </a:solidFill>
              </a:rPr>
              <a:t>Wanbara</a:t>
            </a:r>
            <a:r>
              <a:rPr lang="en-US" sz="1800" dirty="0">
                <a:solidFill>
                  <a:srgbClr val="FF0000"/>
                </a:solidFill>
              </a:rPr>
              <a:t> had encouraged her husband </a:t>
            </a:r>
            <a:r>
              <a:rPr lang="en-US" sz="1800" dirty="0">
                <a:solidFill>
                  <a:srgbClr val="000000"/>
                </a:solidFill>
              </a:rPr>
              <a:t>to </a:t>
            </a:r>
            <a:r>
              <a:rPr lang="en-US" sz="1800" dirty="0">
                <a:solidFill>
                  <a:srgbClr val="00B0F0"/>
                </a:solidFill>
              </a:rPr>
              <a:t>avenge the death of her father</a:t>
            </a:r>
            <a:r>
              <a:rPr lang="en-US" sz="1800" dirty="0">
                <a:solidFill>
                  <a:srgbClr val="000000"/>
                </a:solidFill>
              </a:rPr>
              <a:t>. She accompanied her husband throughout his expeditions and she is said to have marched even in </a:t>
            </a:r>
            <a:r>
              <a:rPr lang="en-US" sz="1800" dirty="0">
                <a:solidFill>
                  <a:srgbClr val="00B0F0"/>
                </a:solidFill>
              </a:rPr>
              <a:t>a state of pregnancy </a:t>
            </a:r>
            <a:r>
              <a:rPr lang="en-US" sz="1800" dirty="0">
                <a:solidFill>
                  <a:srgbClr val="000000"/>
                </a:solidFill>
              </a:rPr>
              <a:t>during which she was unable to use mules. </a:t>
            </a:r>
          </a:p>
          <a:p>
            <a:pPr algn="just">
              <a:buClr>
                <a:srgbClr val="4F81BD"/>
              </a:buClr>
              <a:defRPr/>
            </a:pPr>
            <a:r>
              <a:rPr lang="en-US" sz="1800" dirty="0">
                <a:solidFill>
                  <a:srgbClr val="000000"/>
                </a:solidFill>
              </a:rPr>
              <a:t>Indeed, she delivered </a:t>
            </a:r>
            <a:r>
              <a:rPr lang="en-US" sz="1800" dirty="0">
                <a:solidFill>
                  <a:srgbClr val="00B0F0"/>
                </a:solidFill>
              </a:rPr>
              <a:t>her two sons </a:t>
            </a:r>
            <a:r>
              <a:rPr lang="en-US" sz="1800" dirty="0">
                <a:solidFill>
                  <a:srgbClr val="000000"/>
                </a:solidFill>
              </a:rPr>
              <a:t>during the campaigns of </a:t>
            </a:r>
            <a:r>
              <a:rPr lang="en-US" sz="1800" dirty="0">
                <a:solidFill>
                  <a:srgbClr val="00B0F0"/>
                </a:solidFill>
              </a:rPr>
              <a:t>1531 and 1533</a:t>
            </a:r>
            <a:r>
              <a:rPr lang="en-US" sz="1800" dirty="0">
                <a:solidFill>
                  <a:srgbClr val="000000"/>
                </a:solidFill>
              </a:rPr>
              <a:t> in </a:t>
            </a:r>
            <a:r>
              <a:rPr lang="en-US" sz="1800" dirty="0" err="1">
                <a:solidFill>
                  <a:srgbClr val="000000"/>
                </a:solidFill>
              </a:rPr>
              <a:t>Ifat</a:t>
            </a:r>
            <a:r>
              <a:rPr lang="en-US" sz="1800" dirty="0">
                <a:solidFill>
                  <a:srgbClr val="000000"/>
                </a:solidFill>
              </a:rPr>
              <a:t> and present day </a:t>
            </a:r>
            <a:r>
              <a:rPr lang="en-US" sz="1800" dirty="0" err="1">
                <a:solidFill>
                  <a:srgbClr val="000000"/>
                </a:solidFill>
              </a:rPr>
              <a:t>Tigray</a:t>
            </a:r>
            <a:r>
              <a:rPr lang="en-US" sz="1800" dirty="0">
                <a:solidFill>
                  <a:srgbClr val="000000"/>
                </a:solidFill>
              </a:rPr>
              <a:t> respectively. </a:t>
            </a:r>
            <a:endParaRPr lang="en-US" sz="1800" dirty="0">
              <a:solidFill>
                <a:srgbClr val="C00000"/>
              </a:solidFill>
              <a:cs typeface="Times New Roman" pitchFamily="18" charset="0"/>
            </a:endParaRPr>
          </a:p>
          <a:p>
            <a:pPr algn="just">
              <a:buClr>
                <a:srgbClr val="4F81BD"/>
              </a:buClr>
              <a:buFont typeface="Wingdings" pitchFamily="2" charset="2"/>
              <a:buChar char="v"/>
              <a:defRPr/>
            </a:pPr>
            <a:r>
              <a:rPr lang="en-US" dirty="0" err="1">
                <a:solidFill>
                  <a:srgbClr val="0070C0"/>
                </a:solidFill>
                <a:latin typeface="+mj-lt"/>
              </a:rPr>
              <a:t>Gelawdewos</a:t>
            </a:r>
            <a:r>
              <a:rPr lang="en-US" dirty="0">
                <a:solidFill>
                  <a:srgbClr val="0070C0"/>
                </a:solidFill>
                <a:latin typeface="+mj-lt"/>
              </a:rPr>
              <a:t> (</a:t>
            </a:r>
            <a:r>
              <a:rPr lang="en-US" dirty="0">
                <a:solidFill>
                  <a:srgbClr val="0070C0"/>
                </a:solidFill>
              </a:rPr>
              <a:t>(r. 1540-1559) and the Battle of Woyna-Dega:</a:t>
            </a:r>
            <a:endParaRPr lang="en-US" dirty="0">
              <a:solidFill>
                <a:srgbClr val="0070C0"/>
              </a:solidFill>
              <a:latin typeface="+mj-lt"/>
            </a:endParaRPr>
          </a:p>
          <a:p>
            <a:pPr algn="just">
              <a:defRPr/>
            </a:pPr>
            <a:r>
              <a:rPr lang="en-US" sz="1800" dirty="0" err="1">
                <a:solidFill>
                  <a:srgbClr val="000000"/>
                </a:solidFill>
                <a:latin typeface="+mj-lt"/>
              </a:rPr>
              <a:t>Gelawdewos</a:t>
            </a:r>
            <a:r>
              <a:rPr lang="en-US" sz="1800" dirty="0">
                <a:solidFill>
                  <a:srgbClr val="000000"/>
                </a:solidFill>
                <a:latin typeface="+mj-lt"/>
              </a:rPr>
              <a:t> (r. 1540-1559), continued to face the wars with more intensity as Imam Ahmed had received </a:t>
            </a:r>
            <a:r>
              <a:rPr lang="en-US" sz="1800" dirty="0">
                <a:solidFill>
                  <a:srgbClr val="FF0000"/>
                </a:solidFill>
                <a:latin typeface="+mj-lt"/>
              </a:rPr>
              <a:t>Turkish musketeers</a:t>
            </a:r>
            <a:r>
              <a:rPr lang="en-US" sz="1800" dirty="0">
                <a:solidFill>
                  <a:srgbClr val="000000"/>
                </a:solidFill>
                <a:latin typeface="+mj-lt"/>
              </a:rPr>
              <a:t>. </a:t>
            </a:r>
          </a:p>
          <a:p>
            <a:pPr algn="just">
              <a:defRPr/>
            </a:pPr>
            <a:r>
              <a:rPr lang="en-US" sz="1800" dirty="0">
                <a:solidFill>
                  <a:srgbClr val="000000"/>
                </a:solidFill>
                <a:latin typeface="+mj-lt"/>
              </a:rPr>
              <a:t>In the meantime, based on earlier request made by </a:t>
            </a:r>
            <a:r>
              <a:rPr lang="en-US" sz="1800" dirty="0" err="1">
                <a:solidFill>
                  <a:srgbClr val="000000"/>
                </a:solidFill>
                <a:latin typeface="+mj-lt"/>
              </a:rPr>
              <a:t>Lebne-Dengel</a:t>
            </a:r>
            <a:r>
              <a:rPr lang="en-US" sz="1800" dirty="0">
                <a:solidFill>
                  <a:srgbClr val="000000"/>
                </a:solidFill>
                <a:latin typeface="+mj-lt"/>
              </a:rPr>
              <a:t> in </a:t>
            </a:r>
            <a:r>
              <a:rPr lang="en-US" sz="1800" dirty="0">
                <a:solidFill>
                  <a:srgbClr val="0070C0"/>
                </a:solidFill>
                <a:latin typeface="+mj-lt"/>
              </a:rPr>
              <a:t>1535</a:t>
            </a:r>
            <a:r>
              <a:rPr lang="en-US" sz="1800" dirty="0">
                <a:solidFill>
                  <a:srgbClr val="000000"/>
                </a:solidFill>
                <a:latin typeface="+mj-lt"/>
              </a:rPr>
              <a:t>, about </a:t>
            </a:r>
            <a:r>
              <a:rPr lang="en-US" sz="1800" dirty="0">
                <a:solidFill>
                  <a:srgbClr val="0070C0"/>
                </a:solidFill>
                <a:latin typeface="+mj-lt"/>
              </a:rPr>
              <a:t>400 Portuguese soldiers</a:t>
            </a:r>
            <a:r>
              <a:rPr lang="en-US" sz="1800" dirty="0">
                <a:solidFill>
                  <a:srgbClr val="000000"/>
                </a:solidFill>
                <a:latin typeface="+mj-lt"/>
              </a:rPr>
              <a:t>, armed with matchlocks arrived in the Christian court in </a:t>
            </a:r>
            <a:r>
              <a:rPr lang="en-US" sz="1800" dirty="0">
                <a:solidFill>
                  <a:srgbClr val="0070C0"/>
                </a:solidFill>
                <a:latin typeface="+mj-lt"/>
              </a:rPr>
              <a:t>1541</a:t>
            </a:r>
            <a:r>
              <a:rPr lang="en-US" sz="1800" dirty="0">
                <a:solidFill>
                  <a:srgbClr val="00B0F0"/>
                </a:solidFill>
                <a:latin typeface="+mj-lt"/>
                <a:ea typeface="Calibri"/>
              </a:rPr>
              <a:t>Christopher da Gama</a:t>
            </a:r>
            <a:r>
              <a:rPr lang="en-US" sz="1800" dirty="0">
                <a:solidFill>
                  <a:srgbClr val="00B0F0"/>
                </a:solidFill>
                <a:latin typeface="+mj-lt"/>
              </a:rPr>
              <a:t>.</a:t>
            </a:r>
          </a:p>
          <a:p>
            <a:pPr algn="just">
              <a:defRPr/>
            </a:pPr>
            <a:r>
              <a:rPr lang="en-US" sz="1800" dirty="0">
                <a:solidFill>
                  <a:srgbClr val="000000"/>
                </a:solidFill>
                <a:latin typeface="+mj-lt"/>
              </a:rPr>
              <a:t>The Portuguese army, in August </a:t>
            </a:r>
            <a:r>
              <a:rPr lang="en-US" sz="1800" dirty="0">
                <a:solidFill>
                  <a:srgbClr val="FF0000"/>
                </a:solidFill>
                <a:latin typeface="+mj-lt"/>
              </a:rPr>
              <a:t>1542</a:t>
            </a:r>
            <a:r>
              <a:rPr lang="en-US" sz="1800" dirty="0">
                <a:solidFill>
                  <a:srgbClr val="000000"/>
                </a:solidFill>
                <a:latin typeface="+mj-lt"/>
              </a:rPr>
              <a:t> the Christian army was defeated in </a:t>
            </a:r>
            <a:r>
              <a:rPr lang="en-US" sz="1800" dirty="0" err="1">
                <a:solidFill>
                  <a:srgbClr val="FF0000"/>
                </a:solidFill>
                <a:latin typeface="+mj-lt"/>
              </a:rPr>
              <a:t>wofla</a:t>
            </a:r>
            <a:r>
              <a:rPr lang="en-US" sz="1800" dirty="0">
                <a:solidFill>
                  <a:srgbClr val="000000"/>
                </a:solidFill>
                <a:latin typeface="+mj-lt"/>
              </a:rPr>
              <a:t>, in today's southern Tigray.  But, in the battle, about </a:t>
            </a:r>
            <a:r>
              <a:rPr lang="en-US" sz="1800" dirty="0">
                <a:solidFill>
                  <a:srgbClr val="FF0000"/>
                </a:solidFill>
                <a:latin typeface="+mj-lt"/>
              </a:rPr>
              <a:t>200 Portuguese </a:t>
            </a:r>
            <a:r>
              <a:rPr lang="en-US" sz="1800" dirty="0">
                <a:solidFill>
                  <a:srgbClr val="000000"/>
                </a:solidFill>
                <a:latin typeface="+mj-lt"/>
              </a:rPr>
              <a:t>and their leader Christopher da Gama were killed and the leader was beheaded.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a:extLst>
              <a:ext uri="{FF2B5EF4-FFF2-40B4-BE49-F238E27FC236}">
                <a16:creationId xmlns:a16="http://schemas.microsoft.com/office/drawing/2014/main" xmlns="" id="{9F184E59-8D2F-4DAF-8680-B9E07C4EA3DC}"/>
              </a:ext>
            </a:extLst>
          </p:cNvPr>
          <p:cNvSpPr>
            <a:spLocks noGrp="1"/>
          </p:cNvSpPr>
          <p:nvPr>
            <p:ph idx="1"/>
          </p:nvPr>
        </p:nvSpPr>
        <p:spPr>
          <a:xfrm>
            <a:off x="0" y="0"/>
            <a:ext cx="9144000" cy="6095999"/>
          </a:xfrm>
        </p:spPr>
        <p:txBody>
          <a:bodyPr>
            <a:normAutofit fontScale="92500" lnSpcReduction="10000"/>
          </a:bodyPr>
          <a:lstStyle/>
          <a:p>
            <a:pPr algn="just">
              <a:buClr>
                <a:srgbClr val="4F81BD"/>
              </a:buClr>
              <a:defRPr/>
            </a:pPr>
            <a:r>
              <a:rPr lang="en-US" sz="2200" dirty="0">
                <a:solidFill>
                  <a:srgbClr val="000000"/>
                </a:solidFill>
              </a:rPr>
              <a:t>An important anecdote that should be mentioned here is the role of </a:t>
            </a:r>
            <a:r>
              <a:rPr lang="en-US" sz="2200" dirty="0" err="1">
                <a:solidFill>
                  <a:srgbClr val="000000"/>
                </a:solidFill>
              </a:rPr>
              <a:t>Lebne-Dengel's</a:t>
            </a:r>
            <a:r>
              <a:rPr lang="en-US" sz="2200" dirty="0">
                <a:solidFill>
                  <a:srgbClr val="000000"/>
                </a:solidFill>
              </a:rPr>
              <a:t> wife </a:t>
            </a:r>
            <a:r>
              <a:rPr lang="en-US" sz="2200" dirty="0" err="1">
                <a:solidFill>
                  <a:srgbClr val="FF0000"/>
                </a:solidFill>
              </a:rPr>
              <a:t>Seblewongel</a:t>
            </a:r>
            <a:r>
              <a:rPr lang="en-US" sz="2200" dirty="0">
                <a:solidFill>
                  <a:srgbClr val="000000"/>
                </a:solidFill>
              </a:rPr>
              <a:t>. She is said to have </a:t>
            </a:r>
            <a:r>
              <a:rPr lang="en-US" sz="2200" dirty="0">
                <a:solidFill>
                  <a:srgbClr val="FF0000"/>
                </a:solidFill>
              </a:rPr>
              <a:t>participated in the war </a:t>
            </a:r>
            <a:r>
              <a:rPr lang="en-US" sz="2200" dirty="0">
                <a:solidFill>
                  <a:srgbClr val="000000"/>
                </a:solidFill>
              </a:rPr>
              <a:t>against Imam Ahmed in </a:t>
            </a:r>
            <a:r>
              <a:rPr lang="en-US" sz="2200" dirty="0">
                <a:solidFill>
                  <a:srgbClr val="FF0000"/>
                </a:solidFill>
              </a:rPr>
              <a:t>1542</a:t>
            </a:r>
            <a:r>
              <a:rPr lang="en-US" sz="2200" dirty="0">
                <a:solidFill>
                  <a:srgbClr val="000000"/>
                </a:solidFill>
              </a:rPr>
              <a:t>.  </a:t>
            </a:r>
            <a:endParaRPr lang="en-US" sz="2200" dirty="0">
              <a:solidFill>
                <a:srgbClr val="000000"/>
              </a:solidFill>
              <a:latin typeface="+mj-lt"/>
            </a:endParaRPr>
          </a:p>
          <a:p>
            <a:pPr algn="just">
              <a:defRPr/>
            </a:pPr>
            <a:r>
              <a:rPr lang="en-US" sz="2200" dirty="0">
                <a:solidFill>
                  <a:srgbClr val="000000"/>
                </a:solidFill>
                <a:latin typeface="+mj-lt"/>
              </a:rPr>
              <a:t>After the success, Imam Ahmed was </a:t>
            </a:r>
            <a:r>
              <a:rPr lang="en-US" sz="2200" dirty="0">
                <a:solidFill>
                  <a:srgbClr val="FF0000"/>
                </a:solidFill>
                <a:latin typeface="+mj-lt"/>
              </a:rPr>
              <a:t>confident about his army’s, </a:t>
            </a:r>
            <a:r>
              <a:rPr lang="en-US" sz="2200" dirty="0">
                <a:solidFill>
                  <a:srgbClr val="000000"/>
                </a:solidFill>
                <a:latin typeface="+mj-lt"/>
              </a:rPr>
              <a:t>he sent his </a:t>
            </a:r>
            <a:r>
              <a:rPr lang="en-US" sz="2200" dirty="0">
                <a:solidFill>
                  <a:srgbClr val="FF0000"/>
                </a:solidFill>
                <a:latin typeface="+mj-lt"/>
              </a:rPr>
              <a:t>allies back home </a:t>
            </a:r>
            <a:r>
              <a:rPr lang="en-US" sz="2200" dirty="0">
                <a:solidFill>
                  <a:srgbClr val="000000"/>
                </a:solidFill>
                <a:latin typeface="+mj-lt"/>
              </a:rPr>
              <a:t>and let his army camp. </a:t>
            </a:r>
          </a:p>
          <a:p>
            <a:pPr algn="just">
              <a:defRPr/>
            </a:pPr>
            <a:r>
              <a:rPr lang="en-US" sz="2200" dirty="0">
                <a:solidFill>
                  <a:srgbClr val="000000"/>
                </a:solidFill>
                <a:latin typeface="+mj-lt"/>
              </a:rPr>
              <a:t>On the part of the Christians, preparations were made for final confrontation under the leadership of Emperor </a:t>
            </a:r>
            <a:r>
              <a:rPr lang="en-US" sz="2200" dirty="0" err="1">
                <a:solidFill>
                  <a:srgbClr val="000000"/>
                </a:solidFill>
                <a:latin typeface="+mj-lt"/>
              </a:rPr>
              <a:t>Gelawdewos</a:t>
            </a:r>
            <a:r>
              <a:rPr lang="en-US" sz="2200" dirty="0">
                <a:solidFill>
                  <a:srgbClr val="000000"/>
                </a:solidFill>
                <a:latin typeface="+mj-lt"/>
              </a:rPr>
              <a:t> (r.1540-59). </a:t>
            </a:r>
          </a:p>
          <a:p>
            <a:pPr algn="just">
              <a:defRPr/>
            </a:pPr>
            <a:r>
              <a:rPr lang="en-US" sz="2200" dirty="0">
                <a:solidFill>
                  <a:srgbClr val="000000"/>
                </a:solidFill>
                <a:latin typeface="+mj-lt"/>
              </a:rPr>
              <a:t>The Queen mother, </a:t>
            </a:r>
            <a:r>
              <a:rPr lang="en-US" sz="2200" dirty="0">
                <a:solidFill>
                  <a:srgbClr val="FF0000"/>
                </a:solidFill>
                <a:latin typeface="+mj-lt"/>
              </a:rPr>
              <a:t>Seble-Wonge</a:t>
            </a:r>
            <a:r>
              <a:rPr lang="en-US" sz="2200" dirty="0">
                <a:solidFill>
                  <a:srgbClr val="000000"/>
                </a:solidFill>
                <a:latin typeface="+mj-lt"/>
              </a:rPr>
              <a:t>l, </a:t>
            </a:r>
            <a:r>
              <a:rPr lang="en-US" sz="2200" dirty="0">
                <a:solidFill>
                  <a:srgbClr val="00B0F0"/>
                </a:solidFill>
                <a:latin typeface="+mj-lt"/>
              </a:rPr>
              <a:t>advised</a:t>
            </a:r>
            <a:r>
              <a:rPr lang="en-US" sz="2200" dirty="0">
                <a:solidFill>
                  <a:srgbClr val="000000"/>
                </a:solidFill>
                <a:latin typeface="+mj-lt"/>
              </a:rPr>
              <a:t> the reigning emperor how to prepare and march for the battle of </a:t>
            </a:r>
            <a:r>
              <a:rPr lang="en-US" sz="2200" dirty="0">
                <a:solidFill>
                  <a:srgbClr val="FF0000"/>
                </a:solidFill>
                <a:latin typeface="+mj-lt"/>
              </a:rPr>
              <a:t>Woyna-Dega. </a:t>
            </a:r>
          </a:p>
          <a:p>
            <a:pPr algn="just">
              <a:defRPr/>
            </a:pPr>
            <a:r>
              <a:rPr lang="en-US" sz="2200" dirty="0">
                <a:solidFill>
                  <a:srgbClr val="000000"/>
                </a:solidFill>
                <a:latin typeface="+mj-lt"/>
              </a:rPr>
              <a:t>Due to limited resources, the monarch </a:t>
            </a:r>
            <a:r>
              <a:rPr lang="en-US" sz="2200" dirty="0">
                <a:solidFill>
                  <a:srgbClr val="00B0F0"/>
                </a:solidFill>
                <a:latin typeface="+mj-lt"/>
              </a:rPr>
              <a:t>employed hit and run strategy</a:t>
            </a:r>
            <a:r>
              <a:rPr lang="en-US" sz="2200" dirty="0">
                <a:solidFill>
                  <a:srgbClr val="000000"/>
                </a:solidFill>
                <a:latin typeface="+mj-lt"/>
              </a:rPr>
              <a:t>, which severely affected Imam’s army. </a:t>
            </a:r>
          </a:p>
          <a:p>
            <a:pPr algn="just">
              <a:defRPr/>
            </a:pPr>
            <a:r>
              <a:rPr lang="en-US" sz="2200" dirty="0">
                <a:solidFill>
                  <a:srgbClr val="FF0000"/>
                </a:solidFill>
                <a:latin typeface="+mj-lt"/>
              </a:rPr>
              <a:t>Imam Ahmed’s army </a:t>
            </a:r>
            <a:r>
              <a:rPr lang="en-US" sz="2200" dirty="0">
                <a:solidFill>
                  <a:srgbClr val="000000"/>
                </a:solidFill>
                <a:latin typeface="+mj-lt"/>
              </a:rPr>
              <a:t>could not use its previous quality of </a:t>
            </a:r>
            <a:r>
              <a:rPr lang="en-US" sz="2200" dirty="0">
                <a:solidFill>
                  <a:srgbClr val="00B0F0"/>
                </a:solidFill>
                <a:latin typeface="+mj-lt"/>
              </a:rPr>
              <a:t>easy mobility </a:t>
            </a:r>
            <a:r>
              <a:rPr lang="en-US" sz="2200" dirty="0">
                <a:solidFill>
                  <a:srgbClr val="000000"/>
                </a:solidFill>
                <a:latin typeface="+mj-lt"/>
              </a:rPr>
              <a:t>because they did not know where the attacks came from.</a:t>
            </a:r>
          </a:p>
          <a:p>
            <a:pPr algn="just">
              <a:defRPr/>
            </a:pPr>
            <a:r>
              <a:rPr lang="en-US" sz="2200" dirty="0">
                <a:solidFill>
                  <a:srgbClr val="000000"/>
                </a:solidFill>
                <a:latin typeface="+mj-lt"/>
              </a:rPr>
              <a:t> </a:t>
            </a:r>
            <a:r>
              <a:rPr lang="en-US" sz="2200" dirty="0">
                <a:solidFill>
                  <a:srgbClr val="00B0F0"/>
                </a:solidFill>
                <a:latin typeface="+mj-lt"/>
              </a:rPr>
              <a:t>On February 25, 1543 </a:t>
            </a:r>
            <a:r>
              <a:rPr lang="en-US" sz="2200" dirty="0">
                <a:solidFill>
                  <a:srgbClr val="000000"/>
                </a:solidFill>
                <a:latin typeface="+mj-lt"/>
              </a:rPr>
              <a:t>while Imam Ahmed was encamped near Lake Tana, he was attacked and killed after a fierce fighting at the battle of </a:t>
            </a:r>
            <a:r>
              <a:rPr lang="en-US" sz="2200" dirty="0">
                <a:solidFill>
                  <a:srgbClr val="FF0000"/>
                </a:solidFill>
                <a:latin typeface="+mj-lt"/>
              </a:rPr>
              <a:t>Woyna-Dega</a:t>
            </a:r>
            <a:r>
              <a:rPr lang="en-US" sz="2200" dirty="0">
                <a:solidFill>
                  <a:srgbClr val="000000"/>
                </a:solidFill>
                <a:latin typeface="+mj-lt"/>
              </a:rPr>
              <a:t>.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952780FC-8E44-4470-8C76-3A27606A5CFC}"/>
              </a:ext>
            </a:extLst>
          </p:cNvPr>
          <p:cNvSpPr>
            <a:spLocks noGrp="1"/>
          </p:cNvSpPr>
          <p:nvPr>
            <p:ph idx="1"/>
          </p:nvPr>
        </p:nvSpPr>
        <p:spPr>
          <a:xfrm>
            <a:off x="76200" y="0"/>
            <a:ext cx="8991600" cy="6172200"/>
          </a:xfrm>
        </p:spPr>
        <p:txBody>
          <a:bodyPr>
            <a:normAutofit fontScale="92500" lnSpcReduction="20000"/>
          </a:bodyPr>
          <a:lstStyle/>
          <a:p>
            <a:pPr algn="just">
              <a:buClr>
                <a:srgbClr val="4F81BD"/>
              </a:buClr>
              <a:defRPr/>
            </a:pPr>
            <a:endParaRPr lang="en-US" sz="2200" dirty="0">
              <a:solidFill>
                <a:srgbClr val="000000"/>
              </a:solidFill>
            </a:endParaRPr>
          </a:p>
          <a:p>
            <a:pPr algn="just">
              <a:buClr>
                <a:srgbClr val="4F81BD"/>
              </a:buClr>
              <a:defRPr/>
            </a:pPr>
            <a:endParaRPr lang="en-US" sz="2200" dirty="0">
              <a:solidFill>
                <a:srgbClr val="000000"/>
              </a:solidFill>
            </a:endParaRPr>
          </a:p>
          <a:p>
            <a:pPr algn="just">
              <a:buClr>
                <a:srgbClr val="4F81BD"/>
              </a:buClr>
              <a:defRPr/>
            </a:pPr>
            <a:r>
              <a:rPr lang="en-US" sz="2200" dirty="0">
                <a:solidFill>
                  <a:srgbClr val="000000"/>
                </a:solidFill>
              </a:rPr>
              <a:t>Soon after the battle, </a:t>
            </a:r>
            <a:r>
              <a:rPr lang="en-US" sz="2200" dirty="0" err="1">
                <a:solidFill>
                  <a:srgbClr val="000000"/>
                </a:solidFill>
              </a:rPr>
              <a:t>Gelawdewos</a:t>
            </a:r>
            <a:r>
              <a:rPr lang="en-US" sz="2200" dirty="0">
                <a:solidFill>
                  <a:srgbClr val="000000"/>
                </a:solidFill>
              </a:rPr>
              <a:t> was confident that the nobility and his army were loyal to him. As a result, the king </a:t>
            </a:r>
            <a:r>
              <a:rPr lang="en-US" sz="2200" dirty="0">
                <a:solidFill>
                  <a:srgbClr val="00B0F0"/>
                </a:solidFill>
              </a:rPr>
              <a:t>restored possession of almost all the northern and central plateau</a:t>
            </a:r>
            <a:r>
              <a:rPr lang="en-US" sz="2200" dirty="0">
                <a:solidFill>
                  <a:srgbClr val="000000"/>
                </a:solidFill>
              </a:rPr>
              <a:t>. </a:t>
            </a:r>
          </a:p>
          <a:p>
            <a:pPr algn="just">
              <a:buClr>
                <a:srgbClr val="4F81BD"/>
              </a:buClr>
              <a:defRPr/>
            </a:pPr>
            <a:r>
              <a:rPr lang="en-US" sz="2200" dirty="0">
                <a:solidFill>
                  <a:srgbClr val="00B0F0"/>
                </a:solidFill>
              </a:rPr>
              <a:t>Muslim communities </a:t>
            </a:r>
            <a:r>
              <a:rPr lang="en-US" sz="2200" dirty="0">
                <a:solidFill>
                  <a:srgbClr val="000000"/>
                </a:solidFill>
              </a:rPr>
              <a:t>in the highlands </a:t>
            </a:r>
            <a:r>
              <a:rPr lang="en-US" sz="2200" dirty="0">
                <a:solidFill>
                  <a:srgbClr val="00B0F0"/>
                </a:solidFill>
              </a:rPr>
              <a:t>submitted to </a:t>
            </a:r>
            <a:r>
              <a:rPr lang="en-US" sz="2200" dirty="0" err="1">
                <a:solidFill>
                  <a:srgbClr val="00B0F0"/>
                </a:solidFill>
              </a:rPr>
              <a:t>Gelawdewos</a:t>
            </a:r>
            <a:r>
              <a:rPr lang="en-US" sz="2200" dirty="0">
                <a:solidFill>
                  <a:srgbClr val="00B0F0"/>
                </a:solidFill>
              </a:rPr>
              <a:t> </a:t>
            </a:r>
            <a:r>
              <a:rPr lang="en-US" sz="2200" dirty="0">
                <a:solidFill>
                  <a:srgbClr val="000000"/>
                </a:solidFill>
              </a:rPr>
              <a:t>and he was </a:t>
            </a:r>
            <a:r>
              <a:rPr lang="en-US" sz="2200" dirty="0">
                <a:solidFill>
                  <a:srgbClr val="00B0F0"/>
                </a:solidFill>
              </a:rPr>
              <a:t>tolerant toward them </a:t>
            </a:r>
            <a:r>
              <a:rPr lang="en-US" sz="2200" dirty="0">
                <a:solidFill>
                  <a:srgbClr val="000000"/>
                </a:solidFill>
              </a:rPr>
              <a:t>to promote national conciliation and to develop </a:t>
            </a:r>
            <a:r>
              <a:rPr lang="en-US" sz="2200" dirty="0">
                <a:solidFill>
                  <a:srgbClr val="00B0F0"/>
                </a:solidFill>
              </a:rPr>
              <a:t>revival of smooth relations with the Muslim world. </a:t>
            </a:r>
          </a:p>
          <a:p>
            <a:pPr algn="just">
              <a:buClr>
                <a:srgbClr val="4F81BD"/>
              </a:buClr>
              <a:defRPr/>
            </a:pPr>
            <a:r>
              <a:rPr lang="en-US" sz="2200" dirty="0" err="1">
                <a:solidFill>
                  <a:srgbClr val="FF0000"/>
                </a:solidFill>
              </a:rPr>
              <a:t>Gelawdewos</a:t>
            </a:r>
            <a:r>
              <a:rPr lang="en-US" sz="2200" dirty="0">
                <a:solidFill>
                  <a:srgbClr val="000000"/>
                </a:solidFill>
              </a:rPr>
              <a:t> was able to </a:t>
            </a:r>
            <a:r>
              <a:rPr lang="en-US" sz="2200" dirty="0">
                <a:solidFill>
                  <a:srgbClr val="FF0000"/>
                </a:solidFill>
              </a:rPr>
              <a:t>restore many of pre-1520s territories </a:t>
            </a:r>
            <a:r>
              <a:rPr lang="en-US" sz="2200" dirty="0">
                <a:solidFill>
                  <a:srgbClr val="000000"/>
                </a:solidFill>
              </a:rPr>
              <a:t>and tributary regions. The king attempted to reconsolidate the state through campaigns to different areas and camping </a:t>
            </a:r>
            <a:r>
              <a:rPr lang="en-US" sz="2200" i="1" dirty="0" err="1">
                <a:solidFill>
                  <a:srgbClr val="000000"/>
                </a:solidFill>
              </a:rPr>
              <a:t>Chewa</a:t>
            </a:r>
            <a:r>
              <a:rPr lang="en-US" sz="2200" i="1" dirty="0">
                <a:solidFill>
                  <a:srgbClr val="000000"/>
                </a:solidFill>
              </a:rPr>
              <a:t> </a:t>
            </a:r>
            <a:r>
              <a:rPr lang="en-US" sz="2200" dirty="0">
                <a:solidFill>
                  <a:srgbClr val="000000"/>
                </a:solidFill>
              </a:rPr>
              <a:t>(regiment) in border areas. </a:t>
            </a:r>
          </a:p>
          <a:p>
            <a:pPr algn="just">
              <a:buClr>
                <a:srgbClr val="4F81BD"/>
              </a:buClr>
              <a:defRPr/>
            </a:pPr>
            <a:r>
              <a:rPr lang="en-US" sz="2200" dirty="0">
                <a:solidFill>
                  <a:srgbClr val="000000"/>
                </a:solidFill>
              </a:rPr>
              <a:t>By the early </a:t>
            </a:r>
            <a:r>
              <a:rPr lang="en-US" sz="2200" dirty="0">
                <a:solidFill>
                  <a:srgbClr val="FF0000"/>
                </a:solidFill>
              </a:rPr>
              <a:t>1550s</a:t>
            </a:r>
            <a:r>
              <a:rPr lang="en-US" sz="2200" dirty="0">
                <a:solidFill>
                  <a:srgbClr val="000000"/>
                </a:solidFill>
              </a:rPr>
              <a:t>, </a:t>
            </a:r>
            <a:r>
              <a:rPr lang="en-US" sz="2200" dirty="0" err="1">
                <a:solidFill>
                  <a:srgbClr val="000000"/>
                </a:solidFill>
              </a:rPr>
              <a:t>Gelawdewos</a:t>
            </a:r>
            <a:r>
              <a:rPr lang="en-US" sz="2200" dirty="0">
                <a:solidFill>
                  <a:srgbClr val="000000"/>
                </a:solidFill>
              </a:rPr>
              <a:t> had established </a:t>
            </a:r>
            <a:r>
              <a:rPr lang="en-US" sz="2200" dirty="0">
                <a:solidFill>
                  <a:srgbClr val="FF0000"/>
                </a:solidFill>
              </a:rPr>
              <a:t>a strong Christian Kingdom</a:t>
            </a:r>
            <a:r>
              <a:rPr lang="en-US" sz="2200" dirty="0">
                <a:solidFill>
                  <a:srgbClr val="000000"/>
                </a:solidFill>
              </a:rPr>
              <a:t>. However, the control over the Muslim dominated areas was not an easy task. </a:t>
            </a:r>
          </a:p>
          <a:p>
            <a:pPr algn="just">
              <a:buClr>
                <a:srgbClr val="4F81BD"/>
              </a:buClr>
              <a:defRPr/>
            </a:pPr>
            <a:r>
              <a:rPr lang="en-US" sz="2200" dirty="0">
                <a:solidFill>
                  <a:srgbClr val="000000"/>
                </a:solidFill>
              </a:rPr>
              <a:t>In the period, the </a:t>
            </a:r>
            <a:r>
              <a:rPr lang="en-US" sz="2200" dirty="0">
                <a:solidFill>
                  <a:srgbClr val="FF0000"/>
                </a:solidFill>
              </a:rPr>
              <a:t>growing challenge </a:t>
            </a:r>
            <a:r>
              <a:rPr lang="en-US" sz="2200" dirty="0">
                <a:solidFill>
                  <a:srgbClr val="000000"/>
                </a:solidFill>
              </a:rPr>
              <a:t>to the Christian state came from:</a:t>
            </a:r>
          </a:p>
          <a:p>
            <a:pPr marL="82550" indent="0" algn="just">
              <a:buClr>
                <a:srgbClr val="4F81BD"/>
              </a:buClr>
              <a:buFont typeface="Wingdings 2" panose="05020102010507070707" pitchFamily="18" charset="2"/>
              <a:buNone/>
              <a:defRPr/>
            </a:pPr>
            <a:r>
              <a:rPr lang="en-US" sz="2200" dirty="0">
                <a:solidFill>
                  <a:srgbClr val="000000"/>
                </a:solidFill>
              </a:rPr>
              <a:t>     </a:t>
            </a:r>
            <a:r>
              <a:rPr lang="en-US" sz="2200" dirty="0">
                <a:solidFill>
                  <a:srgbClr val="00B0F0"/>
                </a:solidFill>
              </a:rPr>
              <a:t>- the retreating soldiers of the Sultanate of Adal</a:t>
            </a:r>
          </a:p>
          <a:p>
            <a:pPr marL="82550" indent="0" algn="just">
              <a:buClr>
                <a:srgbClr val="4F81BD"/>
              </a:buClr>
              <a:buFont typeface="Wingdings 2" panose="05020102010507070707" pitchFamily="18" charset="2"/>
              <a:buNone/>
              <a:defRPr/>
            </a:pPr>
            <a:r>
              <a:rPr lang="en-US" sz="2200" dirty="0">
                <a:solidFill>
                  <a:srgbClr val="00B0F0"/>
                </a:solidFill>
              </a:rPr>
              <a:t>     - the Ottoman Turks</a:t>
            </a:r>
            <a:r>
              <a:rPr lang="en-US" sz="2200" dirty="0">
                <a:solidFill>
                  <a:srgbClr val="000000"/>
                </a:solidFill>
              </a:rPr>
              <a:t>.</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65064C39-5685-4AC6-919B-A76E2F4370B4}"/>
              </a:ext>
            </a:extLst>
          </p:cNvPr>
          <p:cNvSpPr>
            <a:spLocks noGrp="1"/>
          </p:cNvSpPr>
          <p:nvPr>
            <p:ph idx="1"/>
          </p:nvPr>
        </p:nvSpPr>
        <p:spPr>
          <a:xfrm>
            <a:off x="76200" y="0"/>
            <a:ext cx="8991600" cy="6019800"/>
          </a:xfrm>
        </p:spPr>
        <p:txBody>
          <a:bodyPr/>
          <a:lstStyle/>
          <a:p>
            <a:pPr marL="82550" indent="0" algn="just">
              <a:buClr>
                <a:srgbClr val="4F81BD"/>
              </a:buClr>
              <a:buFont typeface="Wingdings 2" panose="05020102010507070707" pitchFamily="18" charset="2"/>
              <a:buNone/>
              <a:defRPr/>
            </a:pPr>
            <a:r>
              <a:rPr lang="en-US" sz="2200" dirty="0">
                <a:solidFill>
                  <a:srgbClr val="000000"/>
                </a:solidFill>
              </a:rPr>
              <a:t>     </a:t>
            </a:r>
            <a:r>
              <a:rPr lang="en-US" sz="2200" dirty="0">
                <a:solidFill>
                  <a:srgbClr val="00B0F0"/>
                </a:solidFill>
              </a:rPr>
              <a:t>-Jesuit interlude, and</a:t>
            </a:r>
          </a:p>
          <a:p>
            <a:pPr marL="82550" indent="0" algn="just">
              <a:buClr>
                <a:srgbClr val="4F81BD"/>
              </a:buClr>
              <a:buFont typeface="Wingdings 2" panose="05020102010507070707" pitchFamily="18" charset="2"/>
              <a:buNone/>
              <a:defRPr/>
            </a:pPr>
            <a:r>
              <a:rPr lang="en-US" sz="2200" dirty="0">
                <a:solidFill>
                  <a:srgbClr val="00B0F0"/>
                </a:solidFill>
              </a:rPr>
              <a:t>     - Oromo that advanced into the center. </a:t>
            </a:r>
          </a:p>
          <a:p>
            <a:pPr algn="just">
              <a:buClr>
                <a:srgbClr val="4F81BD"/>
              </a:buClr>
              <a:defRPr/>
            </a:pPr>
            <a:r>
              <a:rPr lang="en-US" sz="2200" dirty="0" err="1">
                <a:solidFill>
                  <a:srgbClr val="FF0000"/>
                </a:solidFill>
              </a:rPr>
              <a:t>Adal</a:t>
            </a:r>
            <a:r>
              <a:rPr lang="en-US" sz="2200" dirty="0">
                <a:solidFill>
                  <a:srgbClr val="000000"/>
                </a:solidFill>
              </a:rPr>
              <a:t> under the leadership of </a:t>
            </a:r>
            <a:r>
              <a:rPr lang="en-US" sz="2200" dirty="0" err="1">
                <a:solidFill>
                  <a:srgbClr val="FF0000"/>
                </a:solidFill>
              </a:rPr>
              <a:t>Nur</a:t>
            </a:r>
            <a:r>
              <a:rPr lang="en-US" sz="2200" dirty="0">
                <a:solidFill>
                  <a:srgbClr val="FF0000"/>
                </a:solidFill>
              </a:rPr>
              <a:t> </a:t>
            </a:r>
            <a:r>
              <a:rPr lang="en-US" sz="2200" dirty="0" err="1">
                <a:solidFill>
                  <a:srgbClr val="FF0000"/>
                </a:solidFill>
              </a:rPr>
              <a:t>Ibn</a:t>
            </a:r>
            <a:r>
              <a:rPr lang="en-US" sz="2200" dirty="0">
                <a:solidFill>
                  <a:srgbClr val="FF0000"/>
                </a:solidFill>
              </a:rPr>
              <a:t> al-</a:t>
            </a:r>
            <a:r>
              <a:rPr lang="en-US" sz="2200" dirty="0" err="1">
                <a:solidFill>
                  <a:srgbClr val="FF0000"/>
                </a:solidFill>
              </a:rPr>
              <a:t>Waazir</a:t>
            </a:r>
            <a:r>
              <a:rPr lang="en-US" sz="2200" dirty="0">
                <a:solidFill>
                  <a:srgbClr val="FF0000"/>
                </a:solidFill>
              </a:rPr>
              <a:t> </a:t>
            </a:r>
            <a:r>
              <a:rPr lang="en-US" sz="2200" dirty="0" err="1">
                <a:solidFill>
                  <a:srgbClr val="FF0000"/>
                </a:solidFill>
              </a:rPr>
              <a:t>Mujahid</a:t>
            </a:r>
            <a:r>
              <a:rPr lang="en-US" sz="2200" dirty="0">
                <a:solidFill>
                  <a:srgbClr val="FF0000"/>
                </a:solidFill>
              </a:rPr>
              <a:t> </a:t>
            </a:r>
            <a:r>
              <a:rPr lang="en-US" sz="2200" dirty="0">
                <a:solidFill>
                  <a:srgbClr val="000000"/>
                </a:solidFill>
              </a:rPr>
              <a:t>was ready to wage war against the Christian state for revenge. </a:t>
            </a:r>
          </a:p>
          <a:p>
            <a:pPr algn="just">
              <a:buClr>
                <a:srgbClr val="4F81BD"/>
              </a:buClr>
              <a:defRPr/>
            </a:pPr>
            <a:r>
              <a:rPr lang="en-US" sz="2200" dirty="0">
                <a:solidFill>
                  <a:srgbClr val="000000"/>
                </a:solidFill>
              </a:rPr>
              <a:t>In </a:t>
            </a:r>
            <a:r>
              <a:rPr lang="en-US" sz="2200" dirty="0">
                <a:solidFill>
                  <a:srgbClr val="FF0000"/>
                </a:solidFill>
              </a:rPr>
              <a:t>1559</a:t>
            </a:r>
            <a:r>
              <a:rPr lang="en-US" sz="2200" dirty="0">
                <a:solidFill>
                  <a:srgbClr val="000000"/>
                </a:solidFill>
              </a:rPr>
              <a:t>, the forces of </a:t>
            </a:r>
            <a:r>
              <a:rPr lang="en-US" sz="2200" dirty="0">
                <a:solidFill>
                  <a:srgbClr val="FF0000"/>
                </a:solidFill>
              </a:rPr>
              <a:t>Emir </a:t>
            </a:r>
            <a:r>
              <a:rPr lang="en-US" sz="2200" dirty="0" err="1">
                <a:solidFill>
                  <a:srgbClr val="FF0000"/>
                </a:solidFill>
              </a:rPr>
              <a:t>Nur</a:t>
            </a:r>
            <a:r>
              <a:rPr lang="en-US" sz="2200" dirty="0">
                <a:solidFill>
                  <a:srgbClr val="000000"/>
                </a:solidFill>
              </a:rPr>
              <a:t> confronted </a:t>
            </a:r>
            <a:r>
              <a:rPr lang="en-US" sz="2200" dirty="0" err="1">
                <a:solidFill>
                  <a:srgbClr val="00B0F0"/>
                </a:solidFill>
              </a:rPr>
              <a:t>Gelawdewos</a:t>
            </a:r>
            <a:r>
              <a:rPr lang="en-US" sz="2200" dirty="0">
                <a:solidFill>
                  <a:srgbClr val="000000"/>
                </a:solidFill>
              </a:rPr>
              <a:t> and killed the king himself. </a:t>
            </a:r>
            <a:endParaRPr lang="en-US" altLang="en-US" sz="2200" dirty="0">
              <a:solidFill>
                <a:prstClr val="black"/>
              </a:solidFill>
            </a:endParaRPr>
          </a:p>
          <a:p>
            <a:pPr algn="just">
              <a:buClr>
                <a:srgbClr val="4F81BD"/>
              </a:buClr>
              <a:defRPr/>
            </a:pPr>
            <a:r>
              <a:rPr lang="en-US" sz="2200" dirty="0">
                <a:solidFill>
                  <a:srgbClr val="FF0000"/>
                </a:solidFill>
                <a:latin typeface="+mj-lt"/>
              </a:rPr>
              <a:t>Emperor Minas (r.1559-1563)</a:t>
            </a:r>
            <a:r>
              <a:rPr lang="en-US" sz="2200" dirty="0">
                <a:solidFill>
                  <a:srgbClr val="000000"/>
                </a:solidFill>
                <a:latin typeface="+mj-lt"/>
              </a:rPr>
              <a:t> who succeeded </a:t>
            </a:r>
            <a:r>
              <a:rPr lang="en-US" sz="2200" dirty="0" err="1">
                <a:solidFill>
                  <a:srgbClr val="000000"/>
                </a:solidFill>
                <a:latin typeface="+mj-lt"/>
              </a:rPr>
              <a:t>Gelawdewos</a:t>
            </a:r>
            <a:r>
              <a:rPr lang="en-US" sz="2200" dirty="0">
                <a:solidFill>
                  <a:srgbClr val="000000"/>
                </a:solidFill>
                <a:latin typeface="+mj-lt"/>
              </a:rPr>
              <a:t> defeated the </a:t>
            </a:r>
            <a:r>
              <a:rPr lang="en-US" sz="2200" dirty="0">
                <a:solidFill>
                  <a:srgbClr val="00B0F0"/>
                </a:solidFill>
                <a:latin typeface="+mj-lt"/>
              </a:rPr>
              <a:t>Turks' force </a:t>
            </a:r>
            <a:r>
              <a:rPr lang="en-US" sz="2200" dirty="0">
                <a:solidFill>
                  <a:srgbClr val="000000"/>
                </a:solidFill>
                <a:latin typeface="+mj-lt"/>
              </a:rPr>
              <a:t>and reclaimed territories in the coast including </a:t>
            </a:r>
            <a:r>
              <a:rPr lang="en-US" sz="2200" dirty="0" err="1">
                <a:solidFill>
                  <a:srgbClr val="00B0F0"/>
                </a:solidFill>
                <a:latin typeface="+mj-lt"/>
              </a:rPr>
              <a:t>Dabarwa</a:t>
            </a:r>
            <a:r>
              <a:rPr lang="en-US" sz="2200" dirty="0">
                <a:solidFill>
                  <a:srgbClr val="000000"/>
                </a:solidFill>
                <a:latin typeface="+mj-lt"/>
              </a:rPr>
              <a:t>. </a:t>
            </a:r>
          </a:p>
          <a:p>
            <a:pPr algn="just">
              <a:buClr>
                <a:srgbClr val="4F81BD"/>
              </a:buClr>
              <a:defRPr/>
            </a:pPr>
            <a:r>
              <a:rPr lang="en-US" sz="2200" dirty="0">
                <a:solidFill>
                  <a:srgbClr val="000000"/>
                </a:solidFill>
                <a:latin typeface="+mj-lt"/>
              </a:rPr>
              <a:t>However, in the early </a:t>
            </a:r>
            <a:r>
              <a:rPr lang="en-US" sz="2200" dirty="0">
                <a:solidFill>
                  <a:srgbClr val="00B0F0"/>
                </a:solidFill>
                <a:latin typeface="+mj-lt"/>
              </a:rPr>
              <a:t>1560s, </a:t>
            </a:r>
            <a:r>
              <a:rPr lang="en-US" sz="2200" dirty="0" err="1">
                <a:solidFill>
                  <a:srgbClr val="00B0F0"/>
                </a:solidFill>
                <a:latin typeface="+mj-lt"/>
              </a:rPr>
              <a:t>Yishaq</a:t>
            </a:r>
            <a:r>
              <a:rPr lang="en-US" sz="2200" dirty="0">
                <a:solidFill>
                  <a:srgbClr val="000000"/>
                </a:solidFill>
                <a:latin typeface="+mj-lt"/>
              </a:rPr>
              <a:t> revolted and allied with the Turks against him. </a:t>
            </a:r>
          </a:p>
          <a:p>
            <a:pPr algn="just">
              <a:buClr>
                <a:srgbClr val="4F81BD"/>
              </a:buClr>
              <a:defRPr/>
            </a:pPr>
            <a:r>
              <a:rPr lang="en-US" sz="2200" dirty="0">
                <a:solidFill>
                  <a:srgbClr val="000000"/>
                </a:solidFill>
                <a:latin typeface="+mj-lt"/>
              </a:rPr>
              <a:t>Similarly, </a:t>
            </a:r>
            <a:r>
              <a:rPr lang="en-US" sz="2200" dirty="0" err="1">
                <a:solidFill>
                  <a:srgbClr val="FF0000"/>
                </a:solidFill>
                <a:latin typeface="+mj-lt"/>
              </a:rPr>
              <a:t>Sartsa-Dengle</a:t>
            </a:r>
            <a:r>
              <a:rPr lang="en-US" sz="2200" dirty="0">
                <a:solidFill>
                  <a:srgbClr val="FF0000"/>
                </a:solidFill>
                <a:latin typeface="+mj-lt"/>
              </a:rPr>
              <a:t> (r.1563-1598)</a:t>
            </a:r>
            <a:r>
              <a:rPr lang="en-US" sz="2200" dirty="0">
                <a:solidFill>
                  <a:srgbClr val="000000"/>
                </a:solidFill>
                <a:latin typeface="+mj-lt"/>
              </a:rPr>
              <a:t> had to defend the </a:t>
            </a:r>
            <a:r>
              <a:rPr lang="en-US" sz="2200" dirty="0">
                <a:solidFill>
                  <a:srgbClr val="00B0F0"/>
                </a:solidFill>
                <a:latin typeface="+mj-lt"/>
              </a:rPr>
              <a:t>Turks</a:t>
            </a:r>
            <a:r>
              <a:rPr lang="en-US" sz="2200" dirty="0">
                <a:solidFill>
                  <a:srgbClr val="000000"/>
                </a:solidFill>
                <a:latin typeface="+mj-lt"/>
              </a:rPr>
              <a:t> while fighting with the </a:t>
            </a:r>
            <a:r>
              <a:rPr lang="en-US" sz="2200" dirty="0" err="1">
                <a:solidFill>
                  <a:srgbClr val="00B0F0"/>
                </a:solidFill>
                <a:latin typeface="+mj-lt"/>
              </a:rPr>
              <a:t>Agaw</a:t>
            </a:r>
            <a:r>
              <a:rPr lang="en-US" sz="2200" dirty="0">
                <a:solidFill>
                  <a:srgbClr val="00B0F0"/>
                </a:solidFill>
                <a:latin typeface="+mj-lt"/>
              </a:rPr>
              <a:t>, </a:t>
            </a:r>
            <a:r>
              <a:rPr lang="en-US" sz="2200" dirty="0" err="1">
                <a:solidFill>
                  <a:srgbClr val="00B0F0"/>
                </a:solidFill>
                <a:latin typeface="+mj-lt"/>
              </a:rPr>
              <a:t>Gumuz</a:t>
            </a:r>
            <a:r>
              <a:rPr lang="en-US" sz="2200" dirty="0">
                <a:solidFill>
                  <a:srgbClr val="00B0F0"/>
                </a:solidFill>
                <a:latin typeface="+mj-lt"/>
              </a:rPr>
              <a:t>, </a:t>
            </a:r>
            <a:r>
              <a:rPr lang="en-US" sz="2200" dirty="0" err="1">
                <a:solidFill>
                  <a:srgbClr val="00B0F0"/>
                </a:solidFill>
                <a:latin typeface="+mj-lt"/>
              </a:rPr>
              <a:t>Bete</a:t>
            </a:r>
            <a:r>
              <a:rPr lang="en-US" sz="2200" dirty="0">
                <a:solidFill>
                  <a:srgbClr val="00B0F0"/>
                </a:solidFill>
                <a:latin typeface="+mj-lt"/>
              </a:rPr>
              <a:t>-Israel, </a:t>
            </a:r>
            <a:r>
              <a:rPr lang="en-US" sz="2200" dirty="0" err="1">
                <a:solidFill>
                  <a:srgbClr val="00B0F0"/>
                </a:solidFill>
                <a:latin typeface="+mj-lt"/>
              </a:rPr>
              <a:t>Sidama</a:t>
            </a:r>
            <a:r>
              <a:rPr lang="en-US" sz="2200" dirty="0">
                <a:solidFill>
                  <a:srgbClr val="00B0F0"/>
                </a:solidFill>
                <a:latin typeface="+mj-lt"/>
              </a:rPr>
              <a:t>, </a:t>
            </a:r>
            <a:r>
              <a:rPr lang="en-US" sz="2200" dirty="0" err="1">
                <a:solidFill>
                  <a:srgbClr val="00B0F0"/>
                </a:solidFill>
                <a:latin typeface="+mj-lt"/>
              </a:rPr>
              <a:t>Enarya</a:t>
            </a:r>
            <a:r>
              <a:rPr lang="en-US" sz="2200" dirty="0">
                <a:solidFill>
                  <a:srgbClr val="00B0F0"/>
                </a:solidFill>
                <a:latin typeface="+mj-lt"/>
              </a:rPr>
              <a:t> and the Oromo</a:t>
            </a:r>
            <a:r>
              <a:rPr lang="en-US" sz="2200" dirty="0">
                <a:solidFill>
                  <a:srgbClr val="000000"/>
                </a:solidFill>
                <a:latin typeface="+mj-lt"/>
              </a:rPr>
              <a:t>.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167" y="152400"/>
            <a:ext cx="6567033" cy="646573"/>
          </a:xfrm>
        </p:spPr>
        <p:txBody>
          <a:bodyPr>
            <a:normAutofit/>
          </a:bodyPr>
          <a:lstStyle/>
          <a:p>
            <a:r>
              <a:rPr lang="en-US" sz="2800" cap="none" dirty="0">
                <a:solidFill>
                  <a:srgbClr val="FF0000"/>
                </a:solidFill>
              </a:rPr>
              <a:t> </a:t>
            </a:r>
            <a:r>
              <a:rPr lang="en-US" sz="2400" cap="none" dirty="0">
                <a:solidFill>
                  <a:srgbClr val="FF0000"/>
                </a:solidFill>
              </a:rPr>
              <a:t>1.4. Critical Analysis of Sources </a:t>
            </a:r>
          </a:p>
        </p:txBody>
      </p:sp>
      <p:sp>
        <p:nvSpPr>
          <p:cNvPr id="3" name="Content Placeholder 2"/>
          <p:cNvSpPr>
            <a:spLocks noGrp="1"/>
          </p:cNvSpPr>
          <p:nvPr>
            <p:ph idx="1"/>
          </p:nvPr>
        </p:nvSpPr>
        <p:spPr>
          <a:xfrm>
            <a:off x="228600" y="798974"/>
            <a:ext cx="8686800" cy="5260054"/>
          </a:xfrm>
        </p:spPr>
        <p:txBody>
          <a:bodyPr>
            <a:normAutofit/>
          </a:bodyPr>
          <a:lstStyle/>
          <a:p>
            <a:pPr algn="just"/>
            <a:r>
              <a:rPr lang="en-US" dirty="0">
                <a:latin typeface="Garamond" panose="02020404030301010803" pitchFamily="18" charset="0"/>
              </a:rPr>
              <a:t>For the history of Ethiopia and the Horn, historians use a combination of the sources described above. However, whatever the source of information-primary or secondary, written or oral- the data should be subjected to critical evaluation before used as evidence. </a:t>
            </a:r>
          </a:p>
          <a:p>
            <a:pPr algn="just"/>
            <a:r>
              <a:rPr lang="en-US" dirty="0">
                <a:latin typeface="Garamond" panose="02020404030301010803" pitchFamily="18" charset="0"/>
              </a:rPr>
              <a:t>Primary sources have to be verified for their originality and authenticity because sometimes primary sources like letters may be forged. Secondary sources have to be examined for the reliability of their reconstructions. Oral data may lose its originality and authenticity due to distortion through time. Therefore, it should be crosschecked with other sources such as written documents to determine its veracity or authenticity. In short, historians (unlike novelists) must find evidence about the past, ask questions of that evidence, and come up with explanations that make sense of what the evidence says about the people, events, places and time periods they study about.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B2E368-3B7B-4333-96D8-7A51B353E424}"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406911429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05601BE3-1144-47D6-A922-F65448F75F43}"/>
              </a:ext>
            </a:extLst>
          </p:cNvPr>
          <p:cNvSpPr>
            <a:spLocks noGrp="1"/>
          </p:cNvSpPr>
          <p:nvPr>
            <p:ph idx="1"/>
          </p:nvPr>
        </p:nvSpPr>
        <p:spPr>
          <a:xfrm>
            <a:off x="76200" y="152400"/>
            <a:ext cx="8991600" cy="5867400"/>
          </a:xfrm>
        </p:spPr>
        <p:txBody>
          <a:bodyPr>
            <a:normAutofit lnSpcReduction="10000"/>
          </a:bodyPr>
          <a:lstStyle/>
          <a:p>
            <a:pPr algn="just">
              <a:buClr>
                <a:srgbClr val="4F81BD"/>
              </a:buClr>
              <a:buFont typeface="Wingdings" pitchFamily="2" charset="2"/>
              <a:buChar char="v"/>
              <a:defRPr/>
            </a:pPr>
            <a:r>
              <a:rPr lang="en-US" sz="2400" dirty="0">
                <a:solidFill>
                  <a:srgbClr val="00B0F0"/>
                </a:solidFill>
              </a:rPr>
              <a:t>Consequences of the War</a:t>
            </a:r>
          </a:p>
          <a:p>
            <a:pPr algn="just">
              <a:buClr>
                <a:srgbClr val="4F81BD"/>
              </a:buClr>
              <a:defRPr/>
            </a:pPr>
            <a:r>
              <a:rPr lang="en-US" sz="2200" dirty="0">
                <a:solidFill>
                  <a:srgbClr val="000000"/>
                </a:solidFill>
              </a:rPr>
              <a:t>The Muslim-Christian conflict had resulted in a number of consequences. </a:t>
            </a:r>
          </a:p>
          <a:p>
            <a:pPr marL="539750" indent="-457200" algn="just">
              <a:buClr>
                <a:srgbClr val="4F81BD"/>
              </a:buClr>
              <a:buFont typeface="Wingdings 2" panose="05020102010507070707" pitchFamily="18" charset="2"/>
              <a:buAutoNum type="arabicPeriod"/>
              <a:defRPr/>
            </a:pPr>
            <a:r>
              <a:rPr lang="en-US" sz="2200" dirty="0">
                <a:solidFill>
                  <a:srgbClr val="000000"/>
                </a:solidFill>
              </a:rPr>
              <a:t>One of the most obvious was the </a:t>
            </a:r>
            <a:r>
              <a:rPr lang="en-US" sz="2200" dirty="0">
                <a:solidFill>
                  <a:srgbClr val="FF0000"/>
                </a:solidFill>
              </a:rPr>
              <a:t>huge human and material </a:t>
            </a:r>
            <a:r>
              <a:rPr lang="en-US" sz="2200" dirty="0">
                <a:solidFill>
                  <a:srgbClr val="000000"/>
                </a:solidFill>
              </a:rPr>
              <a:t>cost. </a:t>
            </a:r>
            <a:r>
              <a:rPr lang="en-US" sz="2200" dirty="0">
                <a:solidFill>
                  <a:srgbClr val="000000"/>
                </a:solidFill>
                <a:latin typeface="+mj-lt"/>
                <a:ea typeface="Calibri"/>
              </a:rPr>
              <a:t>Ahmed </a:t>
            </a:r>
            <a:r>
              <a:rPr lang="en-US" sz="2200" dirty="0" err="1">
                <a:solidFill>
                  <a:srgbClr val="000000"/>
                </a:solidFill>
                <a:latin typeface="+mj-lt"/>
                <a:ea typeface="Calibri"/>
              </a:rPr>
              <a:t>Gragn</a:t>
            </a:r>
            <a:r>
              <a:rPr lang="en-US" sz="2200" dirty="0">
                <a:solidFill>
                  <a:srgbClr val="000000"/>
                </a:solidFill>
                <a:latin typeface="+mj-lt"/>
                <a:ea typeface="Calibri"/>
              </a:rPr>
              <a:t> also burnt so many </a:t>
            </a:r>
            <a:r>
              <a:rPr lang="en-US" sz="2200" dirty="0">
                <a:solidFill>
                  <a:srgbClr val="00B0F0"/>
                </a:solidFill>
                <a:latin typeface="+mj-lt"/>
                <a:ea typeface="Calibri"/>
              </a:rPr>
              <a:t>historical churches and monasteries </a:t>
            </a:r>
            <a:r>
              <a:rPr lang="en-US" sz="2200" dirty="0">
                <a:solidFill>
                  <a:srgbClr val="000000"/>
                </a:solidFill>
                <a:latin typeface="+mj-lt"/>
                <a:ea typeface="Calibri"/>
              </a:rPr>
              <a:t>with their invaluable heritage possessions and their priests and monks. </a:t>
            </a:r>
            <a:endParaRPr lang="en-US" sz="2200" dirty="0">
              <a:solidFill>
                <a:srgbClr val="000000"/>
              </a:solidFill>
              <a:latin typeface="+mj-lt"/>
            </a:endParaRPr>
          </a:p>
          <a:p>
            <a:pPr marL="539750" indent="-457200" algn="just">
              <a:buClr>
                <a:srgbClr val="4F81BD"/>
              </a:buClr>
              <a:buFont typeface="Wingdings 2" panose="05020102010507070707" pitchFamily="18" charset="2"/>
              <a:buAutoNum type="arabicPeriod"/>
              <a:defRPr/>
            </a:pPr>
            <a:r>
              <a:rPr lang="en-US" sz="2200" dirty="0">
                <a:solidFill>
                  <a:srgbClr val="000000"/>
                </a:solidFill>
              </a:rPr>
              <a:t>It is also evident that </a:t>
            </a:r>
            <a:r>
              <a:rPr lang="en-US" sz="2200" dirty="0">
                <a:solidFill>
                  <a:srgbClr val="FF0000"/>
                </a:solidFill>
              </a:rPr>
              <a:t>both the Muslim Sultanate and Christian Kingdom </a:t>
            </a:r>
            <a:r>
              <a:rPr lang="en-US" sz="2200" dirty="0">
                <a:solidFill>
                  <a:srgbClr val="000000"/>
                </a:solidFill>
              </a:rPr>
              <a:t>were </a:t>
            </a:r>
            <a:r>
              <a:rPr lang="en-US" sz="2200" dirty="0">
                <a:solidFill>
                  <a:srgbClr val="FF0000"/>
                </a:solidFill>
              </a:rPr>
              <a:t>weakened</a:t>
            </a:r>
            <a:r>
              <a:rPr lang="en-US" sz="2200" dirty="0">
                <a:solidFill>
                  <a:srgbClr val="000000"/>
                </a:solidFill>
              </a:rPr>
              <a:t> thereby paving the way for an easy infiltration and success of the </a:t>
            </a:r>
            <a:r>
              <a:rPr lang="en-US" sz="2200" dirty="0">
                <a:solidFill>
                  <a:srgbClr val="FF0000"/>
                </a:solidFill>
              </a:rPr>
              <a:t>Oromo population movement. </a:t>
            </a:r>
          </a:p>
          <a:p>
            <a:pPr marL="539750" indent="-457200" algn="just">
              <a:buClr>
                <a:srgbClr val="4F81BD"/>
              </a:buClr>
              <a:buFont typeface="Wingdings 2" panose="05020102010507070707" pitchFamily="18" charset="2"/>
              <a:buAutoNum type="arabicPeriod"/>
              <a:defRPr/>
            </a:pPr>
            <a:r>
              <a:rPr lang="en-US" sz="2200" dirty="0">
                <a:solidFill>
                  <a:srgbClr val="000000"/>
                </a:solidFill>
                <a:latin typeface="+mj-lt"/>
                <a:ea typeface="Calibri"/>
              </a:rPr>
              <a:t>Ahmad </a:t>
            </a:r>
            <a:r>
              <a:rPr lang="en-US" sz="2200" dirty="0" err="1">
                <a:solidFill>
                  <a:srgbClr val="000000"/>
                </a:solidFill>
                <a:latin typeface="+mj-lt"/>
                <a:ea typeface="Calibri"/>
              </a:rPr>
              <a:t>Gragn’s</a:t>
            </a:r>
            <a:r>
              <a:rPr lang="en-US" sz="2200" dirty="0">
                <a:solidFill>
                  <a:srgbClr val="000000"/>
                </a:solidFill>
                <a:latin typeface="+mj-lt"/>
                <a:ea typeface="Calibri"/>
              </a:rPr>
              <a:t> destruction of the </a:t>
            </a:r>
            <a:r>
              <a:rPr lang="en-US" sz="2200" dirty="0">
                <a:solidFill>
                  <a:srgbClr val="FF0000"/>
                </a:solidFill>
                <a:latin typeface="+mj-lt"/>
                <a:ea typeface="Calibri"/>
              </a:rPr>
              <a:t>royal prison of </a:t>
            </a:r>
            <a:r>
              <a:rPr lang="en-US" sz="2200" dirty="0" err="1">
                <a:solidFill>
                  <a:srgbClr val="FF0000"/>
                </a:solidFill>
                <a:latin typeface="+mj-lt"/>
                <a:ea typeface="Calibri"/>
              </a:rPr>
              <a:t>Amba</a:t>
            </a:r>
            <a:r>
              <a:rPr lang="en-US" sz="2200" dirty="0">
                <a:solidFill>
                  <a:srgbClr val="FF0000"/>
                </a:solidFill>
                <a:latin typeface="+mj-lt"/>
                <a:ea typeface="Calibri"/>
              </a:rPr>
              <a:t> </a:t>
            </a:r>
            <a:r>
              <a:rPr lang="en-US" sz="2200" dirty="0" err="1">
                <a:solidFill>
                  <a:srgbClr val="FF0000"/>
                </a:solidFill>
                <a:latin typeface="+mj-lt"/>
                <a:ea typeface="Calibri"/>
              </a:rPr>
              <a:t>Gishen</a:t>
            </a:r>
            <a:r>
              <a:rPr lang="en-US" sz="2200" dirty="0">
                <a:solidFill>
                  <a:srgbClr val="FF0000"/>
                </a:solidFill>
                <a:latin typeface="+mj-lt"/>
                <a:ea typeface="Calibri"/>
              </a:rPr>
              <a:t> </a:t>
            </a:r>
            <a:r>
              <a:rPr lang="en-US" sz="2200" dirty="0">
                <a:solidFill>
                  <a:srgbClr val="000000"/>
                </a:solidFill>
                <a:latin typeface="+mj-lt"/>
                <a:ea typeface="Calibri"/>
              </a:rPr>
              <a:t>left many contending princes free and this resulted into a dynastic conflict and political instability in the Christian kingdom. </a:t>
            </a:r>
          </a:p>
          <a:p>
            <a:pPr marL="539750" indent="-457200" algn="just">
              <a:buClr>
                <a:srgbClr val="4F81BD"/>
              </a:buClr>
              <a:buFont typeface="Wingdings 2" panose="05020102010507070707" pitchFamily="18" charset="2"/>
              <a:buAutoNum type="arabicPeriod"/>
              <a:defRPr/>
            </a:pPr>
            <a:r>
              <a:rPr lang="en-US" sz="2200" dirty="0">
                <a:solidFill>
                  <a:srgbClr val="000000"/>
                </a:solidFill>
                <a:latin typeface="+mj-lt"/>
                <a:ea typeface="Calibri"/>
              </a:rPr>
              <a:t>The war also led the shift of political </a:t>
            </a:r>
            <a:r>
              <a:rPr lang="en-US" sz="2200" dirty="0" err="1">
                <a:solidFill>
                  <a:srgbClr val="000000"/>
                </a:solidFill>
                <a:latin typeface="+mj-lt"/>
                <a:ea typeface="Calibri"/>
              </a:rPr>
              <a:t>centre</a:t>
            </a:r>
            <a:r>
              <a:rPr lang="en-US" sz="2200" dirty="0">
                <a:solidFill>
                  <a:srgbClr val="000000"/>
                </a:solidFill>
                <a:latin typeface="+mj-lt"/>
                <a:ea typeface="Calibri"/>
              </a:rPr>
              <a:t> of the Christian kingdom from </a:t>
            </a:r>
            <a:r>
              <a:rPr lang="en-US" sz="2200" dirty="0">
                <a:solidFill>
                  <a:srgbClr val="FF0000"/>
                </a:solidFill>
                <a:latin typeface="+mj-lt"/>
                <a:ea typeface="Calibri"/>
              </a:rPr>
              <a:t>central </a:t>
            </a:r>
            <a:r>
              <a:rPr lang="en-US" sz="2200" dirty="0" err="1">
                <a:solidFill>
                  <a:srgbClr val="FF0000"/>
                </a:solidFill>
                <a:latin typeface="+mj-lt"/>
                <a:ea typeface="Calibri"/>
              </a:rPr>
              <a:t>Shawa</a:t>
            </a:r>
            <a:r>
              <a:rPr lang="en-US" sz="2200" dirty="0">
                <a:solidFill>
                  <a:srgbClr val="FF0000"/>
                </a:solidFill>
                <a:latin typeface="+mj-lt"/>
                <a:ea typeface="Calibri"/>
              </a:rPr>
              <a:t> </a:t>
            </a:r>
            <a:r>
              <a:rPr lang="en-US" sz="2200" dirty="0">
                <a:solidFill>
                  <a:srgbClr val="000000"/>
                </a:solidFill>
                <a:latin typeface="+mj-lt"/>
                <a:ea typeface="Calibri"/>
              </a:rPr>
              <a:t>to the north, towards the </a:t>
            </a:r>
            <a:r>
              <a:rPr lang="en-US" sz="2200" dirty="0">
                <a:solidFill>
                  <a:srgbClr val="FF0000"/>
                </a:solidFill>
                <a:latin typeface="+mj-lt"/>
                <a:ea typeface="Calibri"/>
              </a:rPr>
              <a:t>Lake </a:t>
            </a:r>
            <a:r>
              <a:rPr lang="en-US" sz="2200" dirty="0" err="1">
                <a:solidFill>
                  <a:srgbClr val="FF0000"/>
                </a:solidFill>
                <a:latin typeface="+mj-lt"/>
                <a:ea typeface="Calibri"/>
              </a:rPr>
              <a:t>Tana</a:t>
            </a:r>
            <a:r>
              <a:rPr lang="en-US" sz="2200" dirty="0">
                <a:solidFill>
                  <a:srgbClr val="FF0000"/>
                </a:solidFill>
                <a:latin typeface="+mj-lt"/>
                <a:ea typeface="Calibri"/>
              </a:rPr>
              <a:t> </a:t>
            </a:r>
            <a:r>
              <a:rPr lang="en-US" sz="2200" dirty="0">
                <a:solidFill>
                  <a:srgbClr val="000000"/>
                </a:solidFill>
                <a:latin typeface="+mj-lt"/>
                <a:ea typeface="Calibri"/>
              </a:rPr>
              <a:t>area.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69A96837-15A1-4B91-A83A-8ABC3DE5DBBB}"/>
              </a:ext>
            </a:extLst>
          </p:cNvPr>
          <p:cNvSpPr>
            <a:spLocks noGrp="1"/>
          </p:cNvSpPr>
          <p:nvPr>
            <p:ph idx="1"/>
          </p:nvPr>
        </p:nvSpPr>
        <p:spPr>
          <a:xfrm>
            <a:off x="76200" y="0"/>
            <a:ext cx="8991600" cy="6781800"/>
          </a:xfrm>
        </p:spPr>
        <p:txBody>
          <a:bodyPr>
            <a:normAutofit/>
          </a:bodyPr>
          <a:lstStyle/>
          <a:p>
            <a:pPr marL="82550" indent="0" algn="just">
              <a:buClr>
                <a:srgbClr val="4F81BD"/>
              </a:buClr>
              <a:buFont typeface="Wingdings 2" panose="05020102010507070707" pitchFamily="18" charset="2"/>
              <a:buNone/>
              <a:defRPr/>
            </a:pPr>
            <a:r>
              <a:rPr lang="en-US" sz="2200" dirty="0">
                <a:solidFill>
                  <a:srgbClr val="FF0000"/>
                </a:solidFill>
                <a:ea typeface="Calibri"/>
              </a:rPr>
              <a:t>5.  The religious controversies in the Ethiopian Orthodox Church</a:t>
            </a:r>
            <a:r>
              <a:rPr lang="en-US" sz="2200" dirty="0">
                <a:solidFill>
                  <a:srgbClr val="000000"/>
                </a:solidFill>
                <a:ea typeface="Calibri"/>
              </a:rPr>
              <a:t>, caused by the Jesuit missionaries who came from Portugal following Portuguese army and </a:t>
            </a:r>
            <a:r>
              <a:rPr lang="en-US" sz="2200" dirty="0">
                <a:solidFill>
                  <a:srgbClr val="FF0000"/>
                </a:solidFill>
                <a:ea typeface="Calibri"/>
              </a:rPr>
              <a:t>the Ottoman Turkish threat along the Red Sea </a:t>
            </a:r>
            <a:r>
              <a:rPr lang="en-US" sz="2200" dirty="0">
                <a:solidFill>
                  <a:srgbClr val="000000"/>
                </a:solidFill>
                <a:ea typeface="Calibri"/>
              </a:rPr>
              <a:t>coasts after Ahmad’s war were some of </a:t>
            </a:r>
            <a:r>
              <a:rPr lang="en-US" sz="2200" dirty="0">
                <a:solidFill>
                  <a:srgbClr val="00B0F0"/>
                </a:solidFill>
                <a:ea typeface="Calibri"/>
              </a:rPr>
              <a:t>long term consequences </a:t>
            </a:r>
            <a:r>
              <a:rPr lang="en-US" sz="2200" dirty="0">
                <a:solidFill>
                  <a:srgbClr val="000000"/>
                </a:solidFill>
                <a:ea typeface="Calibri"/>
              </a:rPr>
              <a:t>of the war.</a:t>
            </a:r>
          </a:p>
          <a:p>
            <a:pPr marL="82550" indent="0" algn="just">
              <a:buClr>
                <a:srgbClr val="4F81BD"/>
              </a:buClr>
              <a:buFont typeface="Wingdings 2" panose="05020102010507070707" pitchFamily="18" charset="2"/>
              <a:buNone/>
              <a:defRPr/>
            </a:pPr>
            <a:r>
              <a:rPr lang="en-US" sz="2400" dirty="0">
                <a:solidFill>
                  <a:srgbClr val="FF0000"/>
                </a:solidFill>
                <a:ea typeface="Calibri"/>
              </a:rPr>
              <a:t>6. </a:t>
            </a:r>
            <a:r>
              <a:rPr lang="en-US" sz="2800" dirty="0">
                <a:solidFill>
                  <a:srgbClr val="FF0000"/>
                </a:solidFill>
                <a:latin typeface="Times New Roman"/>
                <a:ea typeface="Calibri"/>
              </a:rPr>
              <a:t>Ahmad </a:t>
            </a:r>
            <a:r>
              <a:rPr lang="en-US" sz="2800" dirty="0" err="1">
                <a:solidFill>
                  <a:srgbClr val="FF0000"/>
                </a:solidFill>
                <a:latin typeface="Times New Roman"/>
                <a:ea typeface="Calibri"/>
              </a:rPr>
              <a:t>Gragn’s</a:t>
            </a:r>
            <a:r>
              <a:rPr lang="en-US" sz="2800" dirty="0">
                <a:solidFill>
                  <a:srgbClr val="FF0000"/>
                </a:solidFill>
                <a:latin typeface="Times New Roman"/>
                <a:ea typeface="Calibri"/>
              </a:rPr>
              <a:t> domination also encouraged expansion of Islam. </a:t>
            </a:r>
            <a:r>
              <a:rPr lang="en-US" sz="2400" dirty="0">
                <a:solidFill>
                  <a:srgbClr val="000000"/>
                </a:solidFill>
                <a:latin typeface="Times New Roman"/>
                <a:ea typeface="Calibri"/>
              </a:rPr>
              <a:t>However, the war had also a disastrous impact on Muslims. </a:t>
            </a:r>
          </a:p>
          <a:p>
            <a:pPr algn="just">
              <a:buClr>
                <a:srgbClr val="4F81BD"/>
              </a:buClr>
              <a:buFont typeface="Wingdings" pitchFamily="2" charset="2"/>
              <a:buChar char="ü"/>
              <a:defRPr/>
            </a:pPr>
            <a:r>
              <a:rPr lang="en-US" sz="2400" dirty="0">
                <a:solidFill>
                  <a:srgbClr val="000000"/>
                </a:solidFill>
                <a:latin typeface="Times New Roman"/>
                <a:ea typeface="Calibri"/>
              </a:rPr>
              <a:t>The Muslim states were left impoverished and the ground cleared the way for their occupations by the </a:t>
            </a:r>
            <a:r>
              <a:rPr lang="en-US" sz="2400" dirty="0" err="1">
                <a:solidFill>
                  <a:srgbClr val="000000"/>
                </a:solidFill>
                <a:latin typeface="Times New Roman"/>
                <a:ea typeface="Calibri"/>
              </a:rPr>
              <a:t>Oromos</a:t>
            </a:r>
            <a:r>
              <a:rPr lang="en-US" sz="2400" dirty="0">
                <a:solidFill>
                  <a:srgbClr val="000000"/>
                </a:solidFill>
                <a:latin typeface="Times New Roman"/>
                <a:ea typeface="Calibri"/>
              </a:rPr>
              <a:t>. </a:t>
            </a:r>
            <a:endParaRPr lang="en-US" sz="2200" dirty="0">
              <a:solidFill>
                <a:srgbClr val="000000"/>
              </a:solidFill>
              <a:ea typeface="Calibri"/>
            </a:endParaRPr>
          </a:p>
          <a:p>
            <a:pPr algn="just">
              <a:buClr>
                <a:srgbClr val="4F81BD"/>
              </a:buClr>
              <a:buFont typeface="Wingdings" pitchFamily="2" charset="2"/>
              <a:buChar char="v"/>
              <a:defRPr/>
            </a:pPr>
            <a:r>
              <a:rPr lang="en-US" sz="2200" dirty="0">
                <a:solidFill>
                  <a:srgbClr val="000000"/>
                </a:solidFill>
              </a:rPr>
              <a:t> On the </a:t>
            </a:r>
            <a:r>
              <a:rPr lang="en-US" sz="2200" dirty="0">
                <a:solidFill>
                  <a:srgbClr val="FF0000"/>
                </a:solidFill>
              </a:rPr>
              <a:t>positive side</a:t>
            </a:r>
            <a:r>
              <a:rPr lang="en-US" sz="2200" dirty="0">
                <a:solidFill>
                  <a:srgbClr val="000000"/>
                </a:solidFill>
              </a:rPr>
              <a:t>, it should be restated that the war had arguably resulted in </a:t>
            </a:r>
            <a:r>
              <a:rPr lang="en-US" sz="2200" dirty="0">
                <a:solidFill>
                  <a:srgbClr val="FF0000"/>
                </a:solidFill>
              </a:rPr>
              <a:t>cultural interaction </a:t>
            </a:r>
            <a:r>
              <a:rPr lang="en-US" sz="2200" dirty="0">
                <a:solidFill>
                  <a:srgbClr val="000000"/>
                </a:solidFill>
              </a:rPr>
              <a:t>among the peoples of Ethiopia. </a:t>
            </a:r>
          </a:p>
          <a:p>
            <a:pPr algn="just" eaLnBrk="1" hangingPunct="1">
              <a:buClr>
                <a:srgbClr val="4F81BD"/>
              </a:buClr>
              <a:buFont typeface="Wingdings" pitchFamily="2" charset="2"/>
              <a:buChar char="ü"/>
              <a:defRPr/>
            </a:pPr>
            <a:r>
              <a:rPr lang="en-US" sz="2200" dirty="0">
                <a:solidFill>
                  <a:srgbClr val="FF0000"/>
                </a:solidFill>
              </a:rPr>
              <a:t>Linguistic and religious interactions </a:t>
            </a:r>
            <a:r>
              <a:rPr lang="en-US" sz="2200" dirty="0">
                <a:solidFill>
                  <a:srgbClr val="000000"/>
                </a:solidFill>
              </a:rPr>
              <a:t>accompanied by </a:t>
            </a:r>
            <a:r>
              <a:rPr lang="en-US" sz="2200" dirty="0">
                <a:solidFill>
                  <a:srgbClr val="00B0F0"/>
                </a:solidFill>
              </a:rPr>
              <a:t>intermarriages</a:t>
            </a:r>
            <a:r>
              <a:rPr lang="en-US" sz="2200" dirty="0">
                <a:solidFill>
                  <a:srgbClr val="000000"/>
                </a:solidFill>
              </a:rPr>
              <a:t> among peoples of the various cultural groups were one of these manifestations in the long history of Ethiopia and the Horn.</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1583E526-7C3A-4A1D-A41B-299983C66DF1}"/>
              </a:ext>
            </a:extLst>
          </p:cNvPr>
          <p:cNvSpPr>
            <a:spLocks noGrp="1"/>
          </p:cNvSpPr>
          <p:nvPr>
            <p:ph idx="1"/>
          </p:nvPr>
        </p:nvSpPr>
        <p:spPr>
          <a:xfrm>
            <a:off x="76200" y="76200"/>
            <a:ext cx="9067800" cy="6019800"/>
          </a:xfrm>
        </p:spPr>
        <p:txBody>
          <a:bodyPr>
            <a:normAutofit lnSpcReduction="10000"/>
          </a:bodyPr>
          <a:lstStyle/>
          <a:p>
            <a:pPr algn="just" eaLnBrk="1" hangingPunct="1">
              <a:buClr>
                <a:srgbClr val="4F81BD"/>
              </a:buClr>
              <a:buFont typeface="Wingdings" pitchFamily="2" charset="2"/>
              <a:buChar char="ü"/>
              <a:defRPr/>
            </a:pPr>
            <a:r>
              <a:rPr lang="en-US" sz="2200" dirty="0">
                <a:solidFill>
                  <a:srgbClr val="FF0000"/>
                </a:solidFill>
              </a:rPr>
              <a:t>Competition for supremacy </a:t>
            </a:r>
            <a:r>
              <a:rPr lang="en-US" sz="2200" dirty="0">
                <a:solidFill>
                  <a:srgbClr val="000000"/>
                </a:solidFill>
              </a:rPr>
              <a:t>over the Red Sea and the Indian Ocean between </a:t>
            </a:r>
            <a:r>
              <a:rPr lang="en-US" sz="2200" dirty="0">
                <a:solidFill>
                  <a:srgbClr val="FF0000"/>
                </a:solidFill>
              </a:rPr>
              <a:t>Portugal and the Ottoman Turks </a:t>
            </a:r>
            <a:r>
              <a:rPr lang="en-US" sz="2200" dirty="0">
                <a:solidFill>
                  <a:srgbClr val="000000"/>
                </a:solidFill>
              </a:rPr>
              <a:t>gave the prolonged conflict between the Christian Kingdom and the Muslim principalities a </a:t>
            </a:r>
            <a:r>
              <a:rPr lang="en-US" sz="2200" dirty="0">
                <a:solidFill>
                  <a:srgbClr val="FF0000"/>
                </a:solidFill>
              </a:rPr>
              <a:t>global dimension</a:t>
            </a:r>
            <a:r>
              <a:rPr lang="en-US" sz="2200" dirty="0">
                <a:solidFill>
                  <a:srgbClr val="000000"/>
                </a:solidFill>
              </a:rPr>
              <a:t>. </a:t>
            </a:r>
          </a:p>
          <a:p>
            <a:pPr algn="just" eaLnBrk="1" hangingPunct="1">
              <a:buClr>
                <a:srgbClr val="4F81BD"/>
              </a:buClr>
              <a:buFont typeface="Wingdings" pitchFamily="2" charset="2"/>
              <a:buChar char="ü"/>
              <a:defRPr/>
            </a:pPr>
            <a:r>
              <a:rPr lang="en-US" sz="2200" dirty="0">
                <a:solidFill>
                  <a:srgbClr val="FF0000"/>
                </a:solidFill>
              </a:rPr>
              <a:t>Persians, Arabs, Syrians, Egyptians, and Turks, traditional international trade intermediaries</a:t>
            </a:r>
            <a:r>
              <a:rPr lang="en-US" sz="2200" dirty="0">
                <a:solidFill>
                  <a:srgbClr val="000000"/>
                </a:solidFill>
              </a:rPr>
              <a:t>, who were under Ottoman Turks were hit by discovery of a </a:t>
            </a:r>
            <a:r>
              <a:rPr lang="en-US" sz="2200" dirty="0">
                <a:solidFill>
                  <a:srgbClr val="00B0F0"/>
                </a:solidFill>
              </a:rPr>
              <a:t>seaway to India by Vasco da Gama in 1498 </a:t>
            </a:r>
            <a:r>
              <a:rPr lang="en-US" sz="2200" dirty="0">
                <a:solidFill>
                  <a:srgbClr val="000000"/>
                </a:solidFill>
              </a:rPr>
              <a:t>and tried to prevent rival Portuguese ships from trading with India. </a:t>
            </a:r>
          </a:p>
          <a:p>
            <a:pPr algn="just" eaLnBrk="1" hangingPunct="1">
              <a:buClr>
                <a:srgbClr val="4F81BD"/>
              </a:buClr>
              <a:buFont typeface="Wingdings" pitchFamily="2" charset="2"/>
              <a:buChar char="§"/>
              <a:defRPr/>
            </a:pPr>
            <a:r>
              <a:rPr lang="en-US" sz="2200" dirty="0">
                <a:solidFill>
                  <a:srgbClr val="000000"/>
                </a:solidFill>
                <a:latin typeface="+mj-lt"/>
              </a:rPr>
              <a:t>Having noticed the movement of </a:t>
            </a:r>
            <a:r>
              <a:rPr lang="en-US" sz="2200" dirty="0">
                <a:solidFill>
                  <a:srgbClr val="00B0F0"/>
                </a:solidFill>
                <a:latin typeface="+mj-lt"/>
              </a:rPr>
              <a:t>diplomatic missions between the Christian Kingdom and Portugal</a:t>
            </a:r>
            <a:r>
              <a:rPr lang="en-US" sz="2200" dirty="0">
                <a:solidFill>
                  <a:srgbClr val="000000"/>
                </a:solidFill>
                <a:latin typeface="+mj-lt"/>
              </a:rPr>
              <a:t>, the </a:t>
            </a:r>
            <a:r>
              <a:rPr lang="en-US" sz="2200" dirty="0">
                <a:solidFill>
                  <a:srgbClr val="FF0000"/>
                </a:solidFill>
                <a:latin typeface="+mj-lt"/>
              </a:rPr>
              <a:t>Turks gave moral and military support to Imam Ahmed</a:t>
            </a:r>
            <a:r>
              <a:rPr lang="en-US" sz="2200" dirty="0">
                <a:solidFill>
                  <a:srgbClr val="000000"/>
                </a:solidFill>
                <a:latin typeface="+mj-lt"/>
              </a:rPr>
              <a:t>.</a:t>
            </a:r>
          </a:p>
          <a:p>
            <a:pPr algn="just" eaLnBrk="1" hangingPunct="1">
              <a:buClr>
                <a:srgbClr val="4F81BD"/>
              </a:buClr>
              <a:buFont typeface="Wingdings" pitchFamily="2" charset="2"/>
              <a:buChar char="§"/>
              <a:defRPr/>
            </a:pPr>
            <a:r>
              <a:rPr lang="en-US" sz="2200" dirty="0">
                <a:solidFill>
                  <a:srgbClr val="000000"/>
                </a:solidFill>
                <a:latin typeface="+mj-lt"/>
              </a:rPr>
              <a:t> In </a:t>
            </a:r>
            <a:r>
              <a:rPr lang="en-US" sz="2200" dirty="0">
                <a:solidFill>
                  <a:srgbClr val="FF0000"/>
                </a:solidFill>
                <a:latin typeface="+mj-lt"/>
              </a:rPr>
              <a:t>1540</a:t>
            </a:r>
            <a:r>
              <a:rPr lang="en-US" sz="2200" dirty="0">
                <a:solidFill>
                  <a:srgbClr val="000000"/>
                </a:solidFill>
                <a:latin typeface="+mj-lt"/>
              </a:rPr>
              <a:t>, the Imam turned to his Muslim ally, </a:t>
            </a:r>
            <a:r>
              <a:rPr lang="en-US" sz="2200" dirty="0">
                <a:solidFill>
                  <a:srgbClr val="FF0000"/>
                </a:solidFill>
                <a:latin typeface="+mj-lt"/>
              </a:rPr>
              <a:t>Turkey</a:t>
            </a:r>
            <a:r>
              <a:rPr lang="en-US" sz="2200" dirty="0">
                <a:solidFill>
                  <a:srgbClr val="000000"/>
                </a:solidFill>
                <a:latin typeface="+mj-lt"/>
              </a:rPr>
              <a:t>, for assistance and regional Ottoman authorities provided two hundred Muslim musketeers and ten cannons. </a:t>
            </a:r>
            <a:endParaRPr lang="en-US" altLang="en-US" sz="2200" dirty="0">
              <a:solidFill>
                <a:prstClr val="black"/>
              </a:solidFill>
              <a:latin typeface="+mj-lt"/>
            </a:endParaRPr>
          </a:p>
          <a:p>
            <a:pPr marL="82550" indent="0" algn="just">
              <a:buClr>
                <a:srgbClr val="4F81BD"/>
              </a:buClr>
              <a:buFont typeface="Wingdings 2" panose="05020102010507070707" pitchFamily="18" charset="2"/>
              <a:buNone/>
              <a:defRPr/>
            </a:pPr>
            <a:endParaRPr lang="en-US" altLang="en-US" sz="2200" dirty="0">
              <a:solidFill>
                <a:prstClr val="black"/>
              </a:solidFill>
            </a:endParaRPr>
          </a:p>
          <a:p>
            <a:pPr marL="82550" indent="0" algn="just" eaLnBrk="1" hangingPunct="1">
              <a:buClr>
                <a:srgbClr val="4F81BD"/>
              </a:buClr>
              <a:buFont typeface="Wingdings 2" panose="05020102010507070707" pitchFamily="18" charset="2"/>
              <a:buNone/>
              <a:defRPr/>
            </a:pPr>
            <a:endParaRPr lang="en-US" altLang="en-US" sz="2200" dirty="0">
              <a:solidFill>
                <a:prstClr val="black"/>
              </a:solidFill>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F82AB5BA-6FD6-4376-8C2E-99EAA05136F4}"/>
              </a:ext>
            </a:extLst>
          </p:cNvPr>
          <p:cNvSpPr>
            <a:spLocks noGrp="1"/>
          </p:cNvSpPr>
          <p:nvPr>
            <p:ph idx="1"/>
          </p:nvPr>
        </p:nvSpPr>
        <p:spPr>
          <a:xfrm>
            <a:off x="76200" y="0"/>
            <a:ext cx="8991600" cy="6019800"/>
          </a:xfrm>
        </p:spPr>
        <p:txBody>
          <a:bodyPr>
            <a:normAutofit fontScale="92500" lnSpcReduction="20000"/>
          </a:bodyPr>
          <a:lstStyle/>
          <a:p>
            <a:pPr marL="82550" indent="0" algn="ctr" eaLnBrk="1" hangingPunct="1">
              <a:buClr>
                <a:srgbClr val="4F81BD"/>
              </a:buClr>
              <a:buFont typeface="Wingdings 2" panose="05020102010507070707" pitchFamily="18" charset="2"/>
              <a:buNone/>
              <a:defRPr/>
            </a:pPr>
            <a:endParaRPr lang="en-US" sz="2200" b="1" dirty="0">
              <a:solidFill>
                <a:srgbClr val="C00000"/>
              </a:solidFill>
              <a:latin typeface="+mj-lt"/>
            </a:endParaRPr>
          </a:p>
          <a:p>
            <a:pPr marL="82550" indent="0" algn="ctr" eaLnBrk="1" hangingPunct="1">
              <a:buClr>
                <a:srgbClr val="4F81BD"/>
              </a:buClr>
              <a:buFont typeface="Wingdings 2" panose="05020102010507070707" pitchFamily="18" charset="2"/>
              <a:buNone/>
              <a:defRPr/>
            </a:pPr>
            <a:r>
              <a:rPr lang="en-US" sz="2200" b="1" dirty="0">
                <a:solidFill>
                  <a:srgbClr val="C00000"/>
                </a:solidFill>
                <a:latin typeface="+mj-lt"/>
              </a:rPr>
              <a:t>5.2. FOREIGN INTERVENTION AND RELIGIOUS CONTROVERSIES </a:t>
            </a:r>
          </a:p>
          <a:p>
            <a:pPr algn="just" eaLnBrk="1" hangingPunct="1">
              <a:buClr>
                <a:srgbClr val="4F81BD"/>
              </a:buClr>
              <a:buFont typeface="Wingdings" pitchFamily="2" charset="2"/>
              <a:buChar char="ü"/>
              <a:defRPr/>
            </a:pPr>
            <a:r>
              <a:rPr lang="en-US" sz="2200" dirty="0">
                <a:solidFill>
                  <a:srgbClr val="000000"/>
                </a:solidFill>
                <a:latin typeface="+mj-lt"/>
              </a:rPr>
              <a:t>The church was weakened by the wars against the sultanate of </a:t>
            </a:r>
            <a:r>
              <a:rPr lang="en-US" sz="2200" dirty="0" err="1">
                <a:solidFill>
                  <a:srgbClr val="000000"/>
                </a:solidFill>
                <a:latin typeface="+mj-lt"/>
              </a:rPr>
              <a:t>Adal</a:t>
            </a:r>
            <a:r>
              <a:rPr lang="en-US" sz="2200" dirty="0">
                <a:solidFill>
                  <a:srgbClr val="000000"/>
                </a:solidFill>
                <a:latin typeface="+mj-lt"/>
              </a:rPr>
              <a:t>. The </a:t>
            </a:r>
            <a:r>
              <a:rPr lang="en-US" sz="2200" dirty="0">
                <a:solidFill>
                  <a:srgbClr val="FF0000"/>
                </a:solidFill>
                <a:latin typeface="+mj-lt"/>
              </a:rPr>
              <a:t>destruction of property and deaths of its clergy </a:t>
            </a:r>
            <a:r>
              <a:rPr lang="en-US" sz="2200" dirty="0">
                <a:solidFill>
                  <a:srgbClr val="000000"/>
                </a:solidFill>
                <a:latin typeface="+mj-lt"/>
              </a:rPr>
              <a:t>hampered the operation of the Church and therefore, its service as an ideological arm of the state. </a:t>
            </a:r>
          </a:p>
          <a:p>
            <a:pPr algn="just" eaLnBrk="1" hangingPunct="1">
              <a:buClr>
                <a:srgbClr val="4F81BD"/>
              </a:buClr>
              <a:buFont typeface="Wingdings" pitchFamily="2" charset="2"/>
              <a:buChar char="ü"/>
              <a:defRPr/>
            </a:pPr>
            <a:r>
              <a:rPr lang="en-US" sz="2200" dirty="0">
                <a:solidFill>
                  <a:srgbClr val="000000"/>
                </a:solidFill>
                <a:latin typeface="+mj-lt"/>
              </a:rPr>
              <a:t>The rulers of the Christian Kingdom may have regarded an alliance with </a:t>
            </a:r>
            <a:r>
              <a:rPr lang="en-US" sz="2200" dirty="0">
                <a:solidFill>
                  <a:srgbClr val="FF0000"/>
                </a:solidFill>
                <a:latin typeface="+mj-lt"/>
              </a:rPr>
              <a:t>Roman Catholicism </a:t>
            </a:r>
            <a:r>
              <a:rPr lang="en-US" sz="2200" dirty="0">
                <a:solidFill>
                  <a:srgbClr val="000000"/>
                </a:solidFill>
                <a:latin typeface="+mj-lt"/>
              </a:rPr>
              <a:t>as a tactic to secure sufficient </a:t>
            </a:r>
            <a:r>
              <a:rPr lang="en-US" sz="2200" dirty="0">
                <a:solidFill>
                  <a:srgbClr val="FF0000"/>
                </a:solidFill>
                <a:latin typeface="+mj-lt"/>
              </a:rPr>
              <a:t>modern weaponry and training </a:t>
            </a:r>
            <a:r>
              <a:rPr lang="en-US" sz="2200" dirty="0">
                <a:solidFill>
                  <a:srgbClr val="000000"/>
                </a:solidFill>
                <a:latin typeface="+mj-lt"/>
              </a:rPr>
              <a:t>to restore its lost territories. </a:t>
            </a:r>
          </a:p>
          <a:p>
            <a:pPr algn="just" eaLnBrk="1" hangingPunct="1">
              <a:buClr>
                <a:srgbClr val="4F81BD"/>
              </a:buClr>
              <a:buFont typeface="Wingdings" pitchFamily="2" charset="2"/>
              <a:buChar char="v"/>
              <a:defRPr/>
            </a:pPr>
            <a:r>
              <a:rPr lang="en-US" sz="2200" dirty="0">
                <a:solidFill>
                  <a:srgbClr val="00B0F0"/>
                </a:solidFill>
                <a:latin typeface="+mj-lt"/>
              </a:rPr>
              <a:t>Background for the arrival of Jesuits:-</a:t>
            </a:r>
          </a:p>
          <a:p>
            <a:pPr algn="just" eaLnBrk="1" hangingPunct="1">
              <a:buClr>
                <a:srgbClr val="4F81BD"/>
              </a:buClr>
              <a:buFont typeface="Wingdings" pitchFamily="2" charset="2"/>
              <a:buChar char="ü"/>
              <a:defRPr/>
            </a:pPr>
            <a:r>
              <a:rPr lang="en-US" sz="2200" dirty="0">
                <a:latin typeface="+mj-lt"/>
                <a:ea typeface="Times New Roman"/>
              </a:rPr>
              <a:t>The background for the arrival of </a:t>
            </a:r>
            <a:r>
              <a:rPr lang="en-US" sz="2200" dirty="0">
                <a:latin typeface="+mj-lt"/>
                <a:ea typeface="Calibri"/>
              </a:rPr>
              <a:t>C</a:t>
            </a:r>
            <a:r>
              <a:rPr lang="en-US" sz="2200" dirty="0">
                <a:latin typeface="+mj-lt"/>
                <a:ea typeface="Times New Roman"/>
              </a:rPr>
              <a:t>atholic missionaries was led by the coming of </a:t>
            </a:r>
            <a:r>
              <a:rPr lang="en-US" sz="2200" dirty="0">
                <a:solidFill>
                  <a:srgbClr val="FF0000"/>
                </a:solidFill>
                <a:latin typeface="+mj-lt"/>
                <a:ea typeface="Times New Roman"/>
              </a:rPr>
              <a:t>Portuguese diplomatic mission </a:t>
            </a:r>
            <a:r>
              <a:rPr lang="en-US" sz="2200" dirty="0">
                <a:latin typeface="+mj-lt"/>
                <a:ea typeface="Times New Roman"/>
              </a:rPr>
              <a:t>in </a:t>
            </a:r>
            <a:r>
              <a:rPr lang="en-US" sz="2200" dirty="0">
                <a:solidFill>
                  <a:srgbClr val="FF0000"/>
                </a:solidFill>
                <a:latin typeface="+mj-lt"/>
                <a:ea typeface="Times New Roman"/>
              </a:rPr>
              <a:t>1520</a:t>
            </a:r>
            <a:r>
              <a:rPr lang="en-US" sz="2200" dirty="0">
                <a:latin typeface="+mj-lt"/>
                <a:ea typeface="Times New Roman"/>
              </a:rPr>
              <a:t> and </a:t>
            </a:r>
            <a:r>
              <a:rPr lang="en-US" sz="2200" dirty="0">
                <a:solidFill>
                  <a:srgbClr val="FF0000"/>
                </a:solidFill>
                <a:latin typeface="+mj-lt"/>
                <a:ea typeface="Times New Roman"/>
              </a:rPr>
              <a:t>Portuguese army in 1541</a:t>
            </a:r>
            <a:r>
              <a:rPr lang="en-US" sz="2200" dirty="0">
                <a:latin typeface="+mj-lt"/>
                <a:ea typeface="Times New Roman"/>
              </a:rPr>
              <a:t>. </a:t>
            </a:r>
            <a:endParaRPr lang="en-US" sz="2200" dirty="0">
              <a:solidFill>
                <a:srgbClr val="00B0F0"/>
              </a:solidFill>
              <a:latin typeface="+mj-lt"/>
            </a:endParaRPr>
          </a:p>
          <a:p>
            <a:pPr algn="just" eaLnBrk="1" hangingPunct="1">
              <a:buClr>
                <a:srgbClr val="4F81BD"/>
              </a:buClr>
              <a:buFont typeface="Wingdings" pitchFamily="2" charset="2"/>
              <a:buChar char="ü"/>
              <a:defRPr/>
            </a:pPr>
            <a:r>
              <a:rPr lang="en-US" sz="2200" dirty="0">
                <a:solidFill>
                  <a:srgbClr val="000000"/>
                </a:solidFill>
                <a:latin typeface="+mj-lt"/>
              </a:rPr>
              <a:t>In </a:t>
            </a:r>
            <a:r>
              <a:rPr lang="en-US" sz="2200" dirty="0">
                <a:solidFill>
                  <a:srgbClr val="FF0000"/>
                </a:solidFill>
                <a:latin typeface="+mj-lt"/>
              </a:rPr>
              <a:t>1557</a:t>
            </a:r>
            <a:r>
              <a:rPr lang="en-US" sz="2200" dirty="0">
                <a:solidFill>
                  <a:srgbClr val="000000"/>
                </a:solidFill>
                <a:latin typeface="+mj-lt"/>
              </a:rPr>
              <a:t>, several Jesuit missionaries along with their bishop, </a:t>
            </a:r>
            <a:r>
              <a:rPr lang="en-US" sz="2200" dirty="0">
                <a:solidFill>
                  <a:srgbClr val="FF0000"/>
                </a:solidFill>
                <a:latin typeface="+mj-lt"/>
              </a:rPr>
              <a:t>Andreas de Oviedo</a:t>
            </a:r>
            <a:r>
              <a:rPr lang="en-US" sz="2200" dirty="0">
                <a:solidFill>
                  <a:srgbClr val="000000"/>
                </a:solidFill>
                <a:latin typeface="+mj-lt"/>
              </a:rPr>
              <a:t>, came to Ethiopia to expand Catholicism. </a:t>
            </a:r>
          </a:p>
          <a:p>
            <a:pPr algn="just" eaLnBrk="1" hangingPunct="1">
              <a:buClr>
                <a:srgbClr val="4F81BD"/>
              </a:buClr>
              <a:buFont typeface="Wingdings" pitchFamily="2" charset="2"/>
              <a:buChar char="ü"/>
              <a:defRPr/>
            </a:pPr>
            <a:r>
              <a:rPr lang="en-US" sz="2200" dirty="0">
                <a:solidFill>
                  <a:srgbClr val="000000"/>
                </a:solidFill>
                <a:latin typeface="+mj-lt"/>
              </a:rPr>
              <a:t>The Jesuits promoted Catholic doctrine of </a:t>
            </a:r>
            <a:r>
              <a:rPr lang="en-US" sz="2200" dirty="0">
                <a:solidFill>
                  <a:srgbClr val="FF0000"/>
                </a:solidFill>
                <a:latin typeface="+mj-lt"/>
              </a:rPr>
              <a:t>two different </a:t>
            </a:r>
            <a:r>
              <a:rPr lang="en-US" sz="2200" dirty="0">
                <a:solidFill>
                  <a:srgbClr val="000000"/>
                </a:solidFill>
                <a:latin typeface="+mj-lt"/>
              </a:rPr>
              <a:t>and therefore </a:t>
            </a:r>
            <a:r>
              <a:rPr lang="en-US" sz="2200" dirty="0">
                <a:solidFill>
                  <a:srgbClr val="FF0000"/>
                </a:solidFill>
                <a:latin typeface="+mj-lt"/>
              </a:rPr>
              <a:t>separate, natures</a:t>
            </a:r>
            <a:r>
              <a:rPr lang="en-US" sz="2200" dirty="0">
                <a:solidFill>
                  <a:srgbClr val="000000"/>
                </a:solidFill>
                <a:latin typeface="+mj-lt"/>
              </a:rPr>
              <a:t> of </a:t>
            </a:r>
            <a:r>
              <a:rPr lang="en-US" sz="2200" dirty="0">
                <a:solidFill>
                  <a:srgbClr val="00B0F0"/>
                </a:solidFill>
                <a:latin typeface="+mj-lt"/>
              </a:rPr>
              <a:t>Christ-divine and human</a:t>
            </a:r>
            <a:r>
              <a:rPr lang="en-US" sz="2200" dirty="0">
                <a:solidFill>
                  <a:srgbClr val="000000"/>
                </a:solidFill>
                <a:latin typeface="+mj-lt"/>
              </a:rPr>
              <a:t>, which was contrary to </a:t>
            </a:r>
            <a:r>
              <a:rPr lang="en-US" sz="2200" dirty="0" err="1">
                <a:solidFill>
                  <a:srgbClr val="00B0F0"/>
                </a:solidFill>
                <a:latin typeface="+mj-lt"/>
              </a:rPr>
              <a:t>Monophysite</a:t>
            </a:r>
            <a:r>
              <a:rPr lang="en-US" sz="2200" dirty="0">
                <a:solidFill>
                  <a:srgbClr val="000000"/>
                </a:solidFill>
                <a:latin typeface="+mj-lt"/>
              </a:rPr>
              <a:t> theology of EOC.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26809CC8-27C9-47CE-B70B-3A4098E830D0}"/>
              </a:ext>
            </a:extLst>
          </p:cNvPr>
          <p:cNvSpPr>
            <a:spLocks noGrp="1"/>
          </p:cNvSpPr>
          <p:nvPr>
            <p:ph idx="1"/>
          </p:nvPr>
        </p:nvSpPr>
        <p:spPr>
          <a:xfrm>
            <a:off x="0" y="228600"/>
            <a:ext cx="9067800" cy="5867400"/>
          </a:xfrm>
        </p:spPr>
        <p:txBody>
          <a:bodyPr>
            <a:normAutofit fontScale="92500" lnSpcReduction="10000"/>
          </a:bodyPr>
          <a:lstStyle/>
          <a:p>
            <a:pPr algn="just" eaLnBrk="1" hangingPunct="1">
              <a:buClr>
                <a:srgbClr val="4F81BD"/>
              </a:buClr>
              <a:buFont typeface="Wingdings" pitchFamily="2" charset="2"/>
              <a:buChar char="ü"/>
              <a:defRPr/>
            </a:pPr>
            <a:r>
              <a:rPr lang="en-US" sz="2200" dirty="0">
                <a:solidFill>
                  <a:srgbClr val="00B0F0"/>
                </a:solidFill>
              </a:rPr>
              <a:t>EOC</a:t>
            </a:r>
            <a:r>
              <a:rPr lang="en-US" sz="2200" dirty="0">
                <a:solidFill>
                  <a:srgbClr val="000000"/>
                </a:solidFill>
              </a:rPr>
              <a:t> taught that Christ, through </a:t>
            </a:r>
            <a:r>
              <a:rPr lang="en-US" sz="2200" dirty="0">
                <a:solidFill>
                  <a:srgbClr val="00B0F0"/>
                </a:solidFill>
              </a:rPr>
              <a:t>union or </a:t>
            </a:r>
            <a:r>
              <a:rPr lang="en-US" sz="2200" i="1" dirty="0" err="1">
                <a:solidFill>
                  <a:srgbClr val="00B0F0"/>
                </a:solidFill>
              </a:rPr>
              <a:t>Tewahedo</a:t>
            </a:r>
            <a:r>
              <a:rPr lang="en-US" sz="2200" i="1" dirty="0">
                <a:solidFill>
                  <a:srgbClr val="00B0F0"/>
                </a:solidFill>
              </a:rPr>
              <a:t> </a:t>
            </a:r>
            <a:r>
              <a:rPr lang="en-US" sz="2200" dirty="0">
                <a:solidFill>
                  <a:srgbClr val="000000"/>
                </a:solidFill>
              </a:rPr>
              <a:t>had a </a:t>
            </a:r>
            <a:r>
              <a:rPr lang="en-US" sz="2200" dirty="0">
                <a:solidFill>
                  <a:srgbClr val="FF0000"/>
                </a:solidFill>
              </a:rPr>
              <a:t>perfect human nature inseparable from divinity. </a:t>
            </a:r>
          </a:p>
          <a:p>
            <a:pPr algn="just" eaLnBrk="1" hangingPunct="1">
              <a:buClr>
                <a:srgbClr val="4F81BD"/>
              </a:buClr>
              <a:buFont typeface="Wingdings" pitchFamily="2" charset="2"/>
              <a:buChar char="ü"/>
              <a:defRPr/>
            </a:pPr>
            <a:r>
              <a:rPr lang="en-US" sz="2200" dirty="0">
                <a:solidFill>
                  <a:srgbClr val="000000"/>
                </a:solidFill>
              </a:rPr>
              <a:t>The leading members of the Jesuits mission who played key role in efforts to evangelize the country include </a:t>
            </a:r>
            <a:r>
              <a:rPr lang="en-US" sz="2200" dirty="0">
                <a:solidFill>
                  <a:srgbClr val="FF0000"/>
                </a:solidFill>
              </a:rPr>
              <a:t>Joao Bermudez, Andreas de Oviedo, Pedro </a:t>
            </a:r>
            <a:r>
              <a:rPr lang="en-US" sz="2200" dirty="0" err="1">
                <a:solidFill>
                  <a:srgbClr val="FF0000"/>
                </a:solidFill>
              </a:rPr>
              <a:t>Paez</a:t>
            </a:r>
            <a:r>
              <a:rPr lang="en-US" sz="2200" dirty="0">
                <a:solidFill>
                  <a:srgbClr val="FF0000"/>
                </a:solidFill>
              </a:rPr>
              <a:t> and Alfonso Mendez</a:t>
            </a:r>
            <a:r>
              <a:rPr lang="en-US" sz="2200" dirty="0">
                <a:solidFill>
                  <a:srgbClr val="000000"/>
                </a:solidFill>
              </a:rPr>
              <a:t>. </a:t>
            </a:r>
            <a:endParaRPr lang="en-US" sz="2200" dirty="0">
              <a:solidFill>
                <a:srgbClr val="000000"/>
              </a:solidFill>
              <a:latin typeface="+mj-lt"/>
            </a:endParaRPr>
          </a:p>
          <a:p>
            <a:pPr algn="just" eaLnBrk="1" hangingPunct="1">
              <a:buClr>
                <a:srgbClr val="4F81BD"/>
              </a:buClr>
              <a:buFont typeface="Wingdings" pitchFamily="2" charset="2"/>
              <a:buChar char="ü"/>
              <a:defRPr/>
            </a:pPr>
            <a:r>
              <a:rPr lang="en-US" sz="2200" dirty="0">
                <a:solidFill>
                  <a:srgbClr val="000000"/>
                </a:solidFill>
                <a:latin typeface="+mj-lt"/>
              </a:rPr>
              <a:t>The Jesuits began their evangelical effort with Emperor </a:t>
            </a:r>
            <a:r>
              <a:rPr lang="en-US" sz="2200" dirty="0" err="1">
                <a:solidFill>
                  <a:srgbClr val="00B0F0"/>
                </a:solidFill>
                <a:latin typeface="+mj-lt"/>
              </a:rPr>
              <a:t>Gelawdewos</a:t>
            </a:r>
            <a:r>
              <a:rPr lang="en-US" sz="2200" dirty="0">
                <a:solidFill>
                  <a:srgbClr val="00B0F0"/>
                </a:solidFill>
                <a:latin typeface="+mj-lt"/>
              </a:rPr>
              <a:t> (r.1540-59</a:t>
            </a:r>
            <a:r>
              <a:rPr lang="en-US" sz="2200" dirty="0">
                <a:solidFill>
                  <a:srgbClr val="000000"/>
                </a:solidFill>
                <a:latin typeface="+mj-lt"/>
              </a:rPr>
              <a:t>), hoping that the rest of the society would follow suit. </a:t>
            </a:r>
          </a:p>
          <a:p>
            <a:pPr algn="just" eaLnBrk="1" hangingPunct="1">
              <a:buClr>
                <a:srgbClr val="4F81BD"/>
              </a:buClr>
              <a:buFont typeface="Wingdings" pitchFamily="2" charset="2"/>
              <a:buChar char="ü"/>
              <a:defRPr/>
            </a:pPr>
            <a:r>
              <a:rPr lang="en-US" sz="2200" dirty="0" err="1">
                <a:solidFill>
                  <a:srgbClr val="000000"/>
                </a:solidFill>
                <a:latin typeface="+mj-lt"/>
              </a:rPr>
              <a:t>Gelawdewos</a:t>
            </a:r>
            <a:r>
              <a:rPr lang="en-US" sz="2200" dirty="0">
                <a:solidFill>
                  <a:srgbClr val="000000"/>
                </a:solidFill>
                <a:latin typeface="+mj-lt"/>
              </a:rPr>
              <a:t> listened and engaged in doctrinal debates with the missionaries, but he was not prepared to give in. Instead, he defended the teachings of Orthodox Christianity in a document entitled the </a:t>
            </a:r>
            <a:r>
              <a:rPr lang="en-US" sz="2200" i="1" dirty="0">
                <a:solidFill>
                  <a:srgbClr val="FF0000"/>
                </a:solidFill>
                <a:latin typeface="+mj-lt"/>
              </a:rPr>
              <a:t>Confession of Faith</a:t>
            </a:r>
            <a:r>
              <a:rPr lang="en-US" sz="2200" dirty="0">
                <a:solidFill>
                  <a:srgbClr val="FF0000"/>
                </a:solidFill>
                <a:latin typeface="+mj-lt"/>
              </a:rPr>
              <a:t>. </a:t>
            </a:r>
          </a:p>
          <a:p>
            <a:pPr algn="just" eaLnBrk="1" hangingPunct="1">
              <a:buClr>
                <a:srgbClr val="4F81BD"/>
              </a:buClr>
              <a:buFont typeface="Wingdings" pitchFamily="2" charset="2"/>
              <a:buChar char="ü"/>
              <a:defRPr/>
            </a:pPr>
            <a:r>
              <a:rPr lang="en-US" sz="2200" dirty="0">
                <a:solidFill>
                  <a:srgbClr val="FF0000"/>
                </a:solidFill>
                <a:latin typeface="+mj-lt"/>
              </a:rPr>
              <a:t>Minas and </a:t>
            </a:r>
            <a:r>
              <a:rPr lang="en-US" sz="2200" dirty="0" err="1">
                <a:solidFill>
                  <a:srgbClr val="FF0000"/>
                </a:solidFill>
                <a:latin typeface="+mj-lt"/>
              </a:rPr>
              <a:t>Sertse-Dengel</a:t>
            </a:r>
            <a:r>
              <a:rPr lang="en-US" sz="2200" dirty="0">
                <a:solidFill>
                  <a:srgbClr val="000000"/>
                </a:solidFill>
                <a:latin typeface="+mj-lt"/>
              </a:rPr>
              <a:t>, who succeeded </a:t>
            </a:r>
            <a:r>
              <a:rPr lang="en-US" sz="2200" dirty="0" err="1">
                <a:solidFill>
                  <a:srgbClr val="000000"/>
                </a:solidFill>
                <a:latin typeface="+mj-lt"/>
              </a:rPr>
              <a:t>Gelawdewos</a:t>
            </a:r>
            <a:r>
              <a:rPr lang="en-US" sz="2200" dirty="0">
                <a:solidFill>
                  <a:srgbClr val="000000"/>
                </a:solidFill>
                <a:latin typeface="+mj-lt"/>
              </a:rPr>
              <a:t> one after the other, were too busy </a:t>
            </a:r>
            <a:r>
              <a:rPr lang="en-US" sz="2200" dirty="0">
                <a:solidFill>
                  <a:srgbClr val="FF0000"/>
                </a:solidFill>
                <a:latin typeface="+mj-lt"/>
              </a:rPr>
              <a:t>fighting against the Oromo and the Turkish forces</a:t>
            </a:r>
            <a:r>
              <a:rPr lang="en-US" sz="2200" dirty="0">
                <a:solidFill>
                  <a:srgbClr val="000000"/>
                </a:solidFill>
                <a:latin typeface="+mj-lt"/>
              </a:rPr>
              <a:t> to entertain the Jesuits in their courts. </a:t>
            </a:r>
          </a:p>
          <a:p>
            <a:pPr algn="just" eaLnBrk="1" hangingPunct="1">
              <a:buClr>
                <a:srgbClr val="4F81BD"/>
              </a:buClr>
              <a:buFont typeface="Wingdings" pitchFamily="2" charset="2"/>
              <a:buChar char="ü"/>
              <a:defRPr/>
            </a:pPr>
            <a:r>
              <a:rPr lang="en-US" sz="2200" dirty="0">
                <a:solidFill>
                  <a:srgbClr val="000000"/>
                </a:solidFill>
                <a:latin typeface="+mj-lt"/>
              </a:rPr>
              <a:t>The Jesuits got </a:t>
            </a:r>
            <a:r>
              <a:rPr lang="en-US" sz="2200" dirty="0">
                <a:solidFill>
                  <a:srgbClr val="00B0F0"/>
                </a:solidFill>
                <a:latin typeface="+mj-lt"/>
              </a:rPr>
              <a:t>relative success </a:t>
            </a:r>
            <a:r>
              <a:rPr lang="en-US" sz="2200" dirty="0">
                <a:solidFill>
                  <a:srgbClr val="000000"/>
                </a:solidFill>
                <a:latin typeface="+mj-lt"/>
              </a:rPr>
              <a:t>with </a:t>
            </a:r>
            <a:r>
              <a:rPr lang="en-US" sz="2200" dirty="0">
                <a:solidFill>
                  <a:srgbClr val="00B0F0"/>
                </a:solidFill>
                <a:latin typeface="+mj-lt"/>
              </a:rPr>
              <a:t>Emperor </a:t>
            </a:r>
            <a:r>
              <a:rPr lang="en-US" sz="2200" dirty="0" err="1">
                <a:solidFill>
                  <a:srgbClr val="00B0F0"/>
                </a:solidFill>
                <a:latin typeface="+mj-lt"/>
              </a:rPr>
              <a:t>Za-Dengel</a:t>
            </a:r>
            <a:r>
              <a:rPr lang="en-US" sz="2200" dirty="0">
                <a:solidFill>
                  <a:srgbClr val="00B0F0"/>
                </a:solidFill>
                <a:latin typeface="+mj-lt"/>
              </a:rPr>
              <a:t> (r. 1603-4)</a:t>
            </a:r>
            <a:r>
              <a:rPr lang="en-US" sz="2200" dirty="0">
                <a:solidFill>
                  <a:srgbClr val="000000"/>
                </a:solidFill>
                <a:latin typeface="+mj-lt"/>
              </a:rPr>
              <a:t> who </a:t>
            </a:r>
            <a:r>
              <a:rPr lang="en-US" sz="2200" dirty="0">
                <a:solidFill>
                  <a:srgbClr val="FF0000"/>
                </a:solidFill>
                <a:latin typeface="+mj-lt"/>
              </a:rPr>
              <a:t>secretly converted to Catholicism</a:t>
            </a:r>
            <a:r>
              <a:rPr lang="en-US" sz="2200" dirty="0">
                <a:solidFill>
                  <a:srgbClr val="000000"/>
                </a:solidFill>
                <a:latin typeface="+mj-lt"/>
              </a:rPr>
              <a:t>. </a:t>
            </a:r>
          </a:p>
          <a:p>
            <a:pPr marL="82550" indent="0" algn="just" eaLnBrk="1" hangingPunct="1">
              <a:buClr>
                <a:srgbClr val="4F81BD"/>
              </a:buClr>
              <a:buFont typeface="Wingdings 2" panose="05020102010507070707" pitchFamily="18" charset="2"/>
              <a:buNone/>
              <a:defRPr/>
            </a:pPr>
            <a:endParaRPr lang="en-US" altLang="en-US" sz="2200" dirty="0">
              <a:solidFill>
                <a:prstClr val="black"/>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BBA932CC-C72F-45FB-BA1C-1C91821D9F60}"/>
              </a:ext>
            </a:extLst>
          </p:cNvPr>
          <p:cNvSpPr>
            <a:spLocks noGrp="1"/>
          </p:cNvSpPr>
          <p:nvPr>
            <p:ph idx="1"/>
          </p:nvPr>
        </p:nvSpPr>
        <p:spPr>
          <a:xfrm>
            <a:off x="152400" y="0"/>
            <a:ext cx="8915400" cy="6096000"/>
          </a:xfrm>
        </p:spPr>
        <p:txBody>
          <a:bodyPr>
            <a:normAutofit fontScale="92500" lnSpcReduction="20000"/>
          </a:bodyPr>
          <a:lstStyle/>
          <a:p>
            <a:pPr algn="just" eaLnBrk="1" hangingPunct="1">
              <a:buClr>
                <a:srgbClr val="4F81BD"/>
              </a:buClr>
              <a:buFont typeface="Wingdings" pitchFamily="2" charset="2"/>
              <a:buChar char="ü"/>
              <a:defRPr/>
            </a:pPr>
            <a:endParaRPr lang="en-US" sz="2200" dirty="0">
              <a:solidFill>
                <a:srgbClr val="000000"/>
              </a:solidFill>
            </a:endParaRPr>
          </a:p>
          <a:p>
            <a:pPr algn="just" eaLnBrk="1" hangingPunct="1">
              <a:buClr>
                <a:srgbClr val="4F81BD"/>
              </a:buClr>
              <a:buFont typeface="Wingdings" pitchFamily="2" charset="2"/>
              <a:buChar char="ü"/>
              <a:defRPr/>
            </a:pPr>
            <a:endParaRPr lang="en-US" sz="2200" dirty="0">
              <a:solidFill>
                <a:srgbClr val="000000"/>
              </a:solidFill>
            </a:endParaRPr>
          </a:p>
          <a:p>
            <a:pPr algn="just" eaLnBrk="1" hangingPunct="1">
              <a:buClr>
                <a:srgbClr val="4F81BD"/>
              </a:buClr>
              <a:buFont typeface="Wingdings" pitchFamily="2" charset="2"/>
              <a:buChar char="ü"/>
              <a:defRPr/>
            </a:pPr>
            <a:r>
              <a:rPr lang="en-US" sz="2200" dirty="0">
                <a:solidFill>
                  <a:srgbClr val="000000"/>
                </a:solidFill>
              </a:rPr>
              <a:t>But Za-</a:t>
            </a:r>
            <a:r>
              <a:rPr lang="en-US" sz="2200" dirty="0" err="1">
                <a:solidFill>
                  <a:srgbClr val="000000"/>
                </a:solidFill>
              </a:rPr>
              <a:t>Dengel’s</a:t>
            </a:r>
            <a:r>
              <a:rPr lang="en-US" sz="2200" dirty="0">
                <a:solidFill>
                  <a:srgbClr val="000000"/>
                </a:solidFill>
              </a:rPr>
              <a:t> reign was </a:t>
            </a:r>
            <a:r>
              <a:rPr lang="en-US" sz="2200" dirty="0">
                <a:solidFill>
                  <a:srgbClr val="FF0000"/>
                </a:solidFill>
              </a:rPr>
              <a:t>too short </a:t>
            </a:r>
            <a:r>
              <a:rPr lang="en-US" sz="2200" dirty="0">
                <a:solidFill>
                  <a:srgbClr val="000000"/>
                </a:solidFill>
              </a:rPr>
              <a:t>for the Jesuits to effect the desired result. </a:t>
            </a:r>
            <a:r>
              <a:rPr lang="en-US" sz="2200" dirty="0" err="1">
                <a:solidFill>
                  <a:srgbClr val="000000"/>
                </a:solidFill>
              </a:rPr>
              <a:t>Za-Dengel</a:t>
            </a:r>
            <a:r>
              <a:rPr lang="en-US" sz="2200" dirty="0">
                <a:solidFill>
                  <a:srgbClr val="000000"/>
                </a:solidFill>
              </a:rPr>
              <a:t> was overthrown by </a:t>
            </a:r>
            <a:r>
              <a:rPr lang="en-US" sz="2200" dirty="0" err="1">
                <a:solidFill>
                  <a:srgbClr val="FF0000"/>
                </a:solidFill>
              </a:rPr>
              <a:t>Yaqob</a:t>
            </a:r>
            <a:r>
              <a:rPr lang="en-US" sz="2200" dirty="0">
                <a:solidFill>
                  <a:srgbClr val="FF0000"/>
                </a:solidFill>
              </a:rPr>
              <a:t> (r. 1598-1603</a:t>
            </a:r>
            <a:r>
              <a:rPr lang="en-US" sz="2200" dirty="0">
                <a:solidFill>
                  <a:srgbClr val="000000"/>
                </a:solidFill>
              </a:rPr>
              <a:t>; </a:t>
            </a:r>
            <a:r>
              <a:rPr lang="en-US" sz="2200" dirty="0">
                <a:solidFill>
                  <a:srgbClr val="FF0000"/>
                </a:solidFill>
              </a:rPr>
              <a:t>1604-7), </a:t>
            </a:r>
            <a:r>
              <a:rPr lang="en-US" sz="2200" dirty="0">
                <a:solidFill>
                  <a:srgbClr val="000000"/>
                </a:solidFill>
              </a:rPr>
              <a:t>who befell a similar fate in the hands of </a:t>
            </a:r>
            <a:r>
              <a:rPr lang="en-US" sz="2200" dirty="0" err="1">
                <a:solidFill>
                  <a:srgbClr val="FF0000"/>
                </a:solidFill>
              </a:rPr>
              <a:t>Susenyos</a:t>
            </a:r>
            <a:r>
              <a:rPr lang="en-US" sz="2200" dirty="0">
                <a:solidFill>
                  <a:srgbClr val="FF0000"/>
                </a:solidFill>
              </a:rPr>
              <a:t> (r. 1607-32). </a:t>
            </a:r>
          </a:p>
          <a:p>
            <a:pPr algn="just" eaLnBrk="1" hangingPunct="1">
              <a:buClr>
                <a:srgbClr val="4F81BD"/>
              </a:buClr>
              <a:buFont typeface="Wingdings" pitchFamily="2" charset="2"/>
              <a:buChar char="ü"/>
              <a:defRPr/>
            </a:pPr>
            <a:r>
              <a:rPr lang="en-US" sz="2200" dirty="0" err="1">
                <a:solidFill>
                  <a:srgbClr val="FF0000"/>
                </a:solidFill>
                <a:latin typeface="+mj-lt"/>
              </a:rPr>
              <a:t>Susenyos</a:t>
            </a:r>
            <a:r>
              <a:rPr lang="en-US" sz="2200" dirty="0">
                <a:solidFill>
                  <a:srgbClr val="FF0000"/>
                </a:solidFill>
                <a:latin typeface="+mj-lt"/>
              </a:rPr>
              <a:t>, </a:t>
            </a:r>
            <a:r>
              <a:rPr lang="en-US" sz="2200" dirty="0">
                <a:solidFill>
                  <a:srgbClr val="000000"/>
                </a:solidFill>
                <a:latin typeface="+mj-lt"/>
              </a:rPr>
              <a:t>too, as was challenged by </a:t>
            </a:r>
            <a:r>
              <a:rPr lang="en-US" sz="2200" dirty="0">
                <a:solidFill>
                  <a:srgbClr val="00B0F0"/>
                </a:solidFill>
                <a:latin typeface="+mj-lt"/>
              </a:rPr>
              <a:t>provincial leaders who refused to pay tribute, integrated the Oromo </a:t>
            </a:r>
            <a:r>
              <a:rPr lang="en-US" sz="2200" dirty="0">
                <a:solidFill>
                  <a:srgbClr val="000000"/>
                </a:solidFill>
                <a:latin typeface="+mj-lt"/>
              </a:rPr>
              <a:t>with the forces of central government to consolidate his power and then stabilize the country. </a:t>
            </a:r>
          </a:p>
          <a:p>
            <a:pPr algn="just" eaLnBrk="1" hangingPunct="1">
              <a:buClr>
                <a:srgbClr val="4F81BD"/>
              </a:buClr>
              <a:buFont typeface="Wingdings" pitchFamily="2" charset="2"/>
              <a:buChar char="ü"/>
              <a:defRPr/>
            </a:pPr>
            <a:r>
              <a:rPr lang="en-US" sz="2200" dirty="0">
                <a:solidFill>
                  <a:srgbClr val="000000"/>
                </a:solidFill>
                <a:latin typeface="+mj-lt"/>
              </a:rPr>
              <a:t>Probably as a means to this, </a:t>
            </a:r>
            <a:r>
              <a:rPr lang="en-US" sz="2200" dirty="0" err="1">
                <a:solidFill>
                  <a:srgbClr val="000000"/>
                </a:solidFill>
                <a:latin typeface="+mj-lt"/>
              </a:rPr>
              <a:t>Susenyos</a:t>
            </a:r>
            <a:r>
              <a:rPr lang="en-US" sz="2200" dirty="0">
                <a:solidFill>
                  <a:srgbClr val="000000"/>
                </a:solidFill>
                <a:latin typeface="+mj-lt"/>
              </a:rPr>
              <a:t> sought for an alliance, which he got through the </a:t>
            </a:r>
            <a:r>
              <a:rPr lang="en-US" sz="2200" dirty="0">
                <a:solidFill>
                  <a:srgbClr val="00B0F0"/>
                </a:solidFill>
                <a:latin typeface="+mj-lt"/>
              </a:rPr>
              <a:t>diplomatic advisory of Pedro </a:t>
            </a:r>
            <a:r>
              <a:rPr lang="en-US" sz="2200" dirty="0" err="1">
                <a:solidFill>
                  <a:srgbClr val="00B0F0"/>
                </a:solidFill>
                <a:latin typeface="+mj-lt"/>
              </a:rPr>
              <a:t>Paez</a:t>
            </a:r>
            <a:r>
              <a:rPr lang="en-US" sz="2200" dirty="0">
                <a:solidFill>
                  <a:srgbClr val="000000"/>
                </a:solidFill>
                <a:latin typeface="+mj-lt"/>
              </a:rPr>
              <a:t>. </a:t>
            </a:r>
          </a:p>
          <a:p>
            <a:pPr algn="just" eaLnBrk="1" hangingPunct="1">
              <a:buClr>
                <a:srgbClr val="4F81BD"/>
              </a:buClr>
              <a:buFont typeface="Wingdings" pitchFamily="2" charset="2"/>
              <a:buChar char="ü"/>
              <a:defRPr/>
            </a:pPr>
            <a:r>
              <a:rPr lang="en-US" sz="2200" dirty="0">
                <a:solidFill>
                  <a:srgbClr val="FF0000"/>
                </a:solidFill>
                <a:latin typeface="+mj-lt"/>
              </a:rPr>
              <a:t>In 1612, </a:t>
            </a:r>
            <a:r>
              <a:rPr lang="en-US" sz="2200" dirty="0" err="1">
                <a:solidFill>
                  <a:srgbClr val="FF0000"/>
                </a:solidFill>
                <a:latin typeface="+mj-lt"/>
              </a:rPr>
              <a:t>Susenyos</a:t>
            </a:r>
            <a:r>
              <a:rPr lang="en-US" sz="2200" dirty="0">
                <a:solidFill>
                  <a:srgbClr val="FF0000"/>
                </a:solidFill>
                <a:latin typeface="+mj-lt"/>
              </a:rPr>
              <a:t> converted to Catholicism </a:t>
            </a:r>
            <a:r>
              <a:rPr lang="en-US" sz="2200" dirty="0">
                <a:solidFill>
                  <a:srgbClr val="000000"/>
                </a:solidFill>
                <a:latin typeface="+mj-lt"/>
              </a:rPr>
              <a:t>and announced it to be </a:t>
            </a:r>
            <a:r>
              <a:rPr lang="en-US" sz="2200" dirty="0">
                <a:solidFill>
                  <a:srgbClr val="FF0000"/>
                </a:solidFill>
                <a:latin typeface="+mj-lt"/>
              </a:rPr>
              <a:t>state religion later in 1622</a:t>
            </a:r>
            <a:r>
              <a:rPr lang="en-US" sz="2200" dirty="0">
                <a:solidFill>
                  <a:srgbClr val="000000"/>
                </a:solidFill>
                <a:latin typeface="+mj-lt"/>
              </a:rPr>
              <a:t>. In the meantime, in 1617-8 several anti-Catholic voices mounted following the changes in liturgy and religious practices. </a:t>
            </a:r>
          </a:p>
          <a:p>
            <a:pPr algn="just" eaLnBrk="1" hangingPunct="1">
              <a:buClr>
                <a:srgbClr val="4F81BD"/>
              </a:buClr>
              <a:buFont typeface="Wingdings" pitchFamily="2" charset="2"/>
              <a:buChar char="v"/>
              <a:defRPr/>
            </a:pPr>
            <a:r>
              <a:rPr lang="en-US" sz="2200" dirty="0">
                <a:solidFill>
                  <a:srgbClr val="000000"/>
                </a:solidFill>
                <a:latin typeface="+mj-lt"/>
              </a:rPr>
              <a:t>Even worse, with the monarch’s consent, another Spanish Jesuit, </a:t>
            </a:r>
            <a:r>
              <a:rPr lang="en-US" sz="2200" dirty="0">
                <a:solidFill>
                  <a:srgbClr val="FF0000"/>
                </a:solidFill>
                <a:latin typeface="+mj-lt"/>
              </a:rPr>
              <a:t>Alfonso Mendez </a:t>
            </a:r>
            <a:r>
              <a:rPr lang="en-US" sz="2200" dirty="0">
                <a:solidFill>
                  <a:srgbClr val="000000"/>
                </a:solidFill>
                <a:latin typeface="+mj-lt"/>
              </a:rPr>
              <a:t>ordered:-</a:t>
            </a:r>
          </a:p>
          <a:p>
            <a:pPr marL="82550" indent="0" algn="just" eaLnBrk="1" hangingPunct="1">
              <a:buClr>
                <a:srgbClr val="4F81BD"/>
              </a:buClr>
              <a:buFont typeface="Wingdings 2" panose="05020102010507070707" pitchFamily="18" charset="2"/>
              <a:buNone/>
              <a:defRPr/>
            </a:pPr>
            <a:r>
              <a:rPr lang="en-US" sz="2200" dirty="0">
                <a:solidFill>
                  <a:srgbClr val="000000"/>
                </a:solidFill>
                <a:latin typeface="+mj-lt"/>
              </a:rPr>
              <a:t>   </a:t>
            </a:r>
            <a:r>
              <a:rPr lang="en-US" sz="2200" dirty="0">
                <a:solidFill>
                  <a:srgbClr val="000000"/>
                </a:solidFill>
                <a:latin typeface="+mj-lt"/>
                <a:sym typeface="Wingdings" panose="05000000000000000000" pitchFamily="2" charset="2"/>
              </a:rPr>
              <a:t></a:t>
            </a:r>
            <a:r>
              <a:rPr lang="en-US" sz="2200" dirty="0">
                <a:solidFill>
                  <a:srgbClr val="00B0F0"/>
                </a:solidFill>
                <a:latin typeface="+mj-lt"/>
              </a:rPr>
              <a:t>re-consecration of Orthodox priests and deacons and rebaptism of the mass.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9A95DE1C-9B0A-46EA-B993-504021F7F3D1}"/>
              </a:ext>
            </a:extLst>
          </p:cNvPr>
          <p:cNvSpPr>
            <a:spLocks noGrp="1"/>
          </p:cNvSpPr>
          <p:nvPr>
            <p:ph idx="1"/>
          </p:nvPr>
        </p:nvSpPr>
        <p:spPr>
          <a:xfrm>
            <a:off x="0" y="152400"/>
            <a:ext cx="9067800" cy="5867400"/>
          </a:xfrm>
        </p:spPr>
        <p:txBody>
          <a:bodyPr>
            <a:normAutofit fontScale="85000" lnSpcReduction="20000"/>
          </a:bodyPr>
          <a:lstStyle/>
          <a:p>
            <a:pPr marL="82550" indent="0" algn="just" eaLnBrk="1" hangingPunct="1">
              <a:buClr>
                <a:srgbClr val="4F81BD"/>
              </a:buClr>
              <a:buFont typeface="Wingdings 2" panose="05020102010507070707" pitchFamily="18" charset="2"/>
              <a:buNone/>
              <a:defRPr/>
            </a:pPr>
            <a:r>
              <a:rPr lang="en-US" sz="2200" dirty="0">
                <a:solidFill>
                  <a:srgbClr val="000000"/>
                </a:solidFill>
                <a:latin typeface="+mj-lt"/>
                <a:sym typeface="Wingdings" panose="05000000000000000000" pitchFamily="2" charset="2"/>
              </a:rPr>
              <a:t>	</a:t>
            </a:r>
            <a:r>
              <a:rPr lang="en-US" sz="2200" dirty="0">
                <a:solidFill>
                  <a:srgbClr val="00B0F0"/>
                </a:solidFill>
              </a:rPr>
              <a:t>Besides, he called for the suspension of Jewish customs such a</a:t>
            </a:r>
          </a:p>
          <a:p>
            <a:pPr marL="82550" indent="0" algn="just" eaLnBrk="1" hangingPunct="1">
              <a:buClr>
                <a:srgbClr val="4F81BD"/>
              </a:buClr>
              <a:buFont typeface="Wingdings 2" panose="05020102010507070707" pitchFamily="18" charset="2"/>
              <a:buNone/>
              <a:defRPr/>
            </a:pPr>
            <a:r>
              <a:rPr lang="en-US" sz="2200" dirty="0">
                <a:solidFill>
                  <a:srgbClr val="00B0F0"/>
                </a:solidFill>
                <a:latin typeface="+mj-lt"/>
                <a:sym typeface="Wingdings" panose="05000000000000000000" pitchFamily="2" charset="2"/>
              </a:rPr>
              <a:t>	</a:t>
            </a:r>
            <a:r>
              <a:rPr lang="en-US" sz="2200" dirty="0">
                <a:solidFill>
                  <a:srgbClr val="000000"/>
                </a:solidFill>
                <a:latin typeface="+mj-lt"/>
                <a:sym typeface="Wingdings" panose="05000000000000000000" pitchFamily="2" charset="2"/>
              </a:rPr>
              <a:t></a:t>
            </a:r>
            <a:r>
              <a:rPr lang="en-US" sz="2200" dirty="0">
                <a:solidFill>
                  <a:srgbClr val="00B0F0"/>
                </a:solidFill>
              </a:rPr>
              <a:t>male circumcision and the observance of the </a:t>
            </a:r>
            <a:r>
              <a:rPr lang="en-US" sz="2200" i="1" dirty="0">
                <a:solidFill>
                  <a:srgbClr val="00B0F0"/>
                </a:solidFill>
              </a:rPr>
              <a:t>Sabbath</a:t>
            </a:r>
            <a:r>
              <a:rPr lang="en-US" sz="2200" dirty="0">
                <a:solidFill>
                  <a:srgbClr val="00B0F0"/>
                </a:solidFill>
              </a:rPr>
              <a:t>.</a:t>
            </a:r>
          </a:p>
          <a:p>
            <a:pPr marL="82550" indent="0" algn="just" eaLnBrk="1" hangingPunct="1">
              <a:buClr>
                <a:srgbClr val="4F81BD"/>
              </a:buClr>
              <a:buFont typeface="Wingdings 2" panose="05020102010507070707" pitchFamily="18" charset="2"/>
              <a:buNone/>
              <a:defRPr/>
            </a:pPr>
            <a:r>
              <a:rPr lang="en-US" sz="2200" dirty="0">
                <a:solidFill>
                  <a:srgbClr val="000000"/>
                </a:solidFill>
                <a:latin typeface="+mj-lt"/>
                <a:sym typeface="Wingdings" panose="05000000000000000000" pitchFamily="2" charset="2"/>
              </a:rPr>
              <a:t>	</a:t>
            </a:r>
            <a:r>
              <a:rPr lang="en-US" sz="2200" dirty="0">
                <a:solidFill>
                  <a:srgbClr val="00B0F0"/>
                </a:solidFill>
              </a:rPr>
              <a:t>Additional pronouncements include prohibition of preaching in Ge’ez.</a:t>
            </a:r>
          </a:p>
          <a:p>
            <a:pPr marL="82550" indent="0" algn="just" eaLnBrk="1" hangingPunct="1">
              <a:buClr>
                <a:srgbClr val="4F81BD"/>
              </a:buClr>
              <a:buFont typeface="Wingdings 2" panose="05020102010507070707" pitchFamily="18" charset="2"/>
              <a:buNone/>
              <a:defRPr/>
            </a:pPr>
            <a:r>
              <a:rPr lang="en-US" sz="2200" dirty="0">
                <a:solidFill>
                  <a:srgbClr val="000000"/>
                </a:solidFill>
                <a:latin typeface="+mj-lt"/>
                <a:sym typeface="Wingdings" panose="05000000000000000000" pitchFamily="2" charset="2"/>
              </a:rPr>
              <a:t>	</a:t>
            </a:r>
            <a:r>
              <a:rPr lang="en-US" sz="2200" dirty="0">
                <a:solidFill>
                  <a:srgbClr val="00B0F0"/>
                </a:solidFill>
              </a:rPr>
              <a:t>fasting on Wednesdays and Fridays, </a:t>
            </a:r>
          </a:p>
          <a:p>
            <a:pPr marL="82550" indent="0" algn="just" eaLnBrk="1" hangingPunct="1">
              <a:buClr>
                <a:srgbClr val="4F81BD"/>
              </a:buClr>
              <a:buFont typeface="Wingdings 2" panose="05020102010507070707" pitchFamily="18" charset="2"/>
              <a:buNone/>
              <a:defRPr/>
            </a:pPr>
            <a:r>
              <a:rPr lang="en-US" sz="2200" dirty="0">
                <a:solidFill>
                  <a:srgbClr val="000000"/>
                </a:solidFill>
                <a:latin typeface="+mj-lt"/>
                <a:sym typeface="Wingdings" panose="05000000000000000000" pitchFamily="2" charset="2"/>
              </a:rPr>
              <a:t>	</a:t>
            </a:r>
            <a:r>
              <a:rPr lang="en-US" sz="2200" dirty="0">
                <a:solidFill>
                  <a:srgbClr val="00B0F0"/>
                </a:solidFill>
              </a:rPr>
              <a:t>reverence for Ethiopian saints and the Ark of Covenant (</a:t>
            </a:r>
            <a:r>
              <a:rPr lang="en-US" sz="2200" i="1" dirty="0" err="1">
                <a:solidFill>
                  <a:srgbClr val="00B0F0"/>
                </a:solidFill>
              </a:rPr>
              <a:t>Tabot</a:t>
            </a:r>
            <a:r>
              <a:rPr lang="en-US" sz="2200" dirty="0">
                <a:solidFill>
                  <a:srgbClr val="00B0F0"/>
                </a:solidFill>
              </a:rPr>
              <a:t>). </a:t>
            </a:r>
          </a:p>
          <a:p>
            <a:pPr marL="82550" indent="0" algn="just" eaLnBrk="1" hangingPunct="1">
              <a:buClr>
                <a:srgbClr val="4F81BD"/>
              </a:buClr>
              <a:buFont typeface="Wingdings 2" panose="05020102010507070707" pitchFamily="18" charset="2"/>
              <a:buNone/>
              <a:defRPr/>
            </a:pPr>
            <a:r>
              <a:rPr lang="en-US" sz="2200" dirty="0">
                <a:solidFill>
                  <a:srgbClr val="000000"/>
                </a:solidFill>
                <a:latin typeface="+mj-lt"/>
                <a:sym typeface="Wingdings" panose="05000000000000000000" pitchFamily="2" charset="2"/>
              </a:rPr>
              <a:t>	</a:t>
            </a:r>
            <a:r>
              <a:rPr lang="en-US" sz="2200" dirty="0">
                <a:solidFill>
                  <a:srgbClr val="00B0F0"/>
                </a:solidFill>
              </a:rPr>
              <a:t>Meanwhile, he ordered eating pork, </a:t>
            </a:r>
          </a:p>
          <a:p>
            <a:pPr marL="82550" indent="0" algn="just" eaLnBrk="1" hangingPunct="1">
              <a:buClr>
                <a:srgbClr val="4F81BD"/>
              </a:buClr>
              <a:buFont typeface="Wingdings 2" panose="05020102010507070707" pitchFamily="18" charset="2"/>
              <a:buNone/>
              <a:defRPr/>
            </a:pPr>
            <a:r>
              <a:rPr lang="en-US" sz="2200" dirty="0">
                <a:solidFill>
                  <a:srgbClr val="000000"/>
                </a:solidFill>
                <a:latin typeface="+mj-lt"/>
                <a:sym typeface="Wingdings" panose="05000000000000000000" pitchFamily="2" charset="2"/>
              </a:rPr>
              <a:t>	</a:t>
            </a:r>
            <a:r>
              <a:rPr lang="en-US" sz="2200" dirty="0">
                <a:solidFill>
                  <a:srgbClr val="00B0F0"/>
                </a:solidFill>
              </a:rPr>
              <a:t>Latin Mass and Gregorian calendar to be adopted. </a:t>
            </a:r>
          </a:p>
          <a:p>
            <a:pPr algn="just" eaLnBrk="1" hangingPunct="1">
              <a:buClr>
                <a:srgbClr val="4F81BD"/>
              </a:buClr>
              <a:buFont typeface="Wingdings" pitchFamily="2" charset="2"/>
              <a:buChar char="ü"/>
              <a:defRPr/>
            </a:pPr>
            <a:r>
              <a:rPr lang="en-US" sz="2200" dirty="0">
                <a:solidFill>
                  <a:srgbClr val="000000"/>
                </a:solidFill>
                <a:latin typeface="+mj-lt"/>
              </a:rPr>
              <a:t>The </a:t>
            </a:r>
            <a:r>
              <a:rPr lang="en-US" sz="2200" dirty="0">
                <a:solidFill>
                  <a:srgbClr val="FF0000"/>
                </a:solidFill>
                <a:latin typeface="+mj-lt"/>
              </a:rPr>
              <a:t>reforms led to revolts </a:t>
            </a:r>
            <a:r>
              <a:rPr lang="en-US" sz="2200" dirty="0">
                <a:solidFill>
                  <a:srgbClr val="000000"/>
                </a:solidFill>
                <a:latin typeface="+mj-lt"/>
              </a:rPr>
              <a:t>led by the </a:t>
            </a:r>
            <a:r>
              <a:rPr lang="en-US" sz="2200" dirty="0">
                <a:solidFill>
                  <a:srgbClr val="FF0000"/>
                </a:solidFill>
                <a:latin typeface="+mj-lt"/>
              </a:rPr>
              <a:t>ecclesiastics and the nobility.</a:t>
            </a:r>
            <a:r>
              <a:rPr lang="en-US" sz="2200" dirty="0">
                <a:solidFill>
                  <a:srgbClr val="000000"/>
                </a:solidFill>
                <a:latin typeface="+mj-lt"/>
              </a:rPr>
              <a:t> Even loyal followers of the emperor including his own </a:t>
            </a:r>
            <a:r>
              <a:rPr lang="en-US" sz="2200" dirty="0">
                <a:solidFill>
                  <a:srgbClr val="FF0000"/>
                </a:solidFill>
                <a:latin typeface="+mj-lt"/>
              </a:rPr>
              <a:t>son </a:t>
            </a:r>
            <a:r>
              <a:rPr lang="en-US" sz="2200" dirty="0" err="1">
                <a:solidFill>
                  <a:srgbClr val="FF0000"/>
                </a:solidFill>
                <a:latin typeface="+mj-lt"/>
              </a:rPr>
              <a:t>Fasiledas</a:t>
            </a:r>
            <a:r>
              <a:rPr lang="en-US" sz="2200" dirty="0">
                <a:solidFill>
                  <a:srgbClr val="FF0000"/>
                </a:solidFill>
                <a:latin typeface="+mj-lt"/>
              </a:rPr>
              <a:t> (r. 1632-67</a:t>
            </a:r>
            <a:r>
              <a:rPr lang="en-US" sz="2200" dirty="0">
                <a:solidFill>
                  <a:srgbClr val="000000"/>
                </a:solidFill>
                <a:latin typeface="+mj-lt"/>
              </a:rPr>
              <a:t>) were opposed to the changes initiated by the Jesuits. </a:t>
            </a:r>
          </a:p>
          <a:p>
            <a:pPr algn="just" eaLnBrk="1" hangingPunct="1">
              <a:buClr>
                <a:srgbClr val="4F81BD"/>
              </a:buClr>
              <a:buFont typeface="Wingdings" pitchFamily="2" charset="2"/>
              <a:buChar char="ü"/>
              <a:defRPr/>
            </a:pPr>
            <a:r>
              <a:rPr lang="en-US" sz="2200" dirty="0">
                <a:solidFill>
                  <a:srgbClr val="000000"/>
                </a:solidFill>
                <a:latin typeface="+mj-lt"/>
              </a:rPr>
              <a:t>After </a:t>
            </a:r>
            <a:r>
              <a:rPr lang="en-US" sz="2200" dirty="0">
                <a:solidFill>
                  <a:srgbClr val="FF0000"/>
                </a:solidFill>
                <a:latin typeface="+mj-lt"/>
              </a:rPr>
              <a:t>1625, controversies, rebellions, repressions </a:t>
            </a:r>
            <a:r>
              <a:rPr lang="en-US" sz="2200" dirty="0">
                <a:solidFill>
                  <a:srgbClr val="000000"/>
                </a:solidFill>
                <a:latin typeface="+mj-lt"/>
              </a:rPr>
              <a:t>mounted and the state came to the verge of falling apart. In a battle in June </a:t>
            </a:r>
            <a:r>
              <a:rPr lang="en-US" sz="2200" dirty="0">
                <a:solidFill>
                  <a:srgbClr val="FF0000"/>
                </a:solidFill>
                <a:latin typeface="+mj-lt"/>
              </a:rPr>
              <a:t>1632, large number of peasants lost their lives </a:t>
            </a:r>
            <a:r>
              <a:rPr lang="en-US" sz="2200" dirty="0">
                <a:solidFill>
                  <a:srgbClr val="000000"/>
                </a:solidFill>
                <a:latin typeface="+mj-lt"/>
              </a:rPr>
              <a:t>in one day. </a:t>
            </a:r>
          </a:p>
          <a:p>
            <a:pPr algn="just" eaLnBrk="1" hangingPunct="1">
              <a:buClr>
                <a:srgbClr val="4F81BD"/>
              </a:buClr>
              <a:buFont typeface="Wingdings" pitchFamily="2" charset="2"/>
              <a:buChar char="ü"/>
              <a:defRPr/>
            </a:pPr>
            <a:r>
              <a:rPr lang="en-US" sz="2200" dirty="0">
                <a:solidFill>
                  <a:srgbClr val="000000"/>
                </a:solidFill>
                <a:latin typeface="+mj-lt"/>
              </a:rPr>
              <a:t>Finally, the </a:t>
            </a:r>
            <a:r>
              <a:rPr lang="en-US" sz="2200" dirty="0">
                <a:solidFill>
                  <a:srgbClr val="FF0000"/>
                </a:solidFill>
                <a:latin typeface="+mj-lt"/>
              </a:rPr>
              <a:t>emperor abdicated </a:t>
            </a:r>
            <a:r>
              <a:rPr lang="en-US" sz="2200" dirty="0">
                <a:solidFill>
                  <a:srgbClr val="000000"/>
                </a:solidFill>
                <a:latin typeface="+mj-lt"/>
              </a:rPr>
              <a:t>the throne in favor of </a:t>
            </a:r>
            <a:r>
              <a:rPr lang="en-US" sz="2200" dirty="0" err="1">
                <a:solidFill>
                  <a:srgbClr val="FF0000"/>
                </a:solidFill>
                <a:latin typeface="+mj-lt"/>
              </a:rPr>
              <a:t>Fasiledas</a:t>
            </a:r>
            <a:r>
              <a:rPr lang="en-US" sz="2200" dirty="0">
                <a:solidFill>
                  <a:srgbClr val="FF0000"/>
                </a:solidFill>
                <a:latin typeface="+mj-lt"/>
              </a:rPr>
              <a:t>, </a:t>
            </a:r>
            <a:r>
              <a:rPr lang="en-US" sz="2200" dirty="0">
                <a:solidFill>
                  <a:srgbClr val="000000"/>
                </a:solidFill>
                <a:latin typeface="+mj-lt"/>
              </a:rPr>
              <a:t>who countered the Catholic transformation.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F42D0643-22D5-4221-97AE-859169DF0AF0}"/>
              </a:ext>
            </a:extLst>
          </p:cNvPr>
          <p:cNvSpPr>
            <a:spLocks noGrp="1"/>
          </p:cNvSpPr>
          <p:nvPr>
            <p:ph idx="1"/>
          </p:nvPr>
        </p:nvSpPr>
        <p:spPr>
          <a:xfrm>
            <a:off x="152400" y="0"/>
            <a:ext cx="8915400" cy="6096000"/>
          </a:xfrm>
        </p:spPr>
        <p:txBody>
          <a:bodyPr>
            <a:normAutofit lnSpcReduction="10000"/>
          </a:bodyPr>
          <a:lstStyle/>
          <a:p>
            <a:pPr marL="0" indent="0" algn="just" eaLnBrk="1" hangingPunct="1">
              <a:buClr>
                <a:srgbClr val="4F81BD"/>
              </a:buClr>
              <a:buNone/>
              <a:defRPr/>
            </a:pPr>
            <a:r>
              <a:rPr lang="en-US" sz="2200" dirty="0" err="1">
                <a:solidFill>
                  <a:srgbClr val="FF0000"/>
                </a:solidFill>
              </a:rPr>
              <a:t>Fasiledas</a:t>
            </a:r>
            <a:r>
              <a:rPr lang="en-US" sz="2200" dirty="0">
                <a:solidFill>
                  <a:srgbClr val="FF0000"/>
                </a:solidFill>
              </a:rPr>
              <a:t>:-</a:t>
            </a:r>
          </a:p>
          <a:p>
            <a:pPr algn="just" eaLnBrk="1" hangingPunct="1">
              <a:buClr>
                <a:srgbClr val="4F81BD"/>
              </a:buClr>
              <a:buFont typeface="Wingdings" pitchFamily="2" charset="2"/>
              <a:buChar char="ü"/>
              <a:defRPr/>
            </a:pPr>
            <a:r>
              <a:rPr lang="en-US" sz="2200" dirty="0">
                <a:solidFill>
                  <a:srgbClr val="000000"/>
                </a:solidFill>
              </a:rPr>
              <a:t> </a:t>
            </a:r>
            <a:r>
              <a:rPr lang="en-US" sz="2200" dirty="0">
                <a:solidFill>
                  <a:srgbClr val="00B0F0"/>
                </a:solidFill>
              </a:rPr>
              <a:t>restored the position of Orthodox Church as the state religion</a:t>
            </a:r>
            <a:r>
              <a:rPr lang="en-US" sz="2200" dirty="0">
                <a:solidFill>
                  <a:srgbClr val="000000"/>
                </a:solidFill>
              </a:rPr>
              <a:t>, </a:t>
            </a:r>
          </a:p>
          <a:p>
            <a:pPr algn="just" eaLnBrk="1" hangingPunct="1">
              <a:buClr>
                <a:srgbClr val="4F81BD"/>
              </a:buClr>
              <a:buFont typeface="Wingdings" pitchFamily="2" charset="2"/>
              <a:buChar char="ü"/>
              <a:defRPr/>
            </a:pPr>
            <a:r>
              <a:rPr lang="en-US" sz="2200" dirty="0">
                <a:solidFill>
                  <a:srgbClr val="00B0F0"/>
                </a:solidFill>
              </a:rPr>
              <a:t>expelled the Jesuits and punished local converts </a:t>
            </a:r>
            <a:r>
              <a:rPr lang="en-US" sz="2200" dirty="0">
                <a:solidFill>
                  <a:srgbClr val="000000"/>
                </a:solidFill>
              </a:rPr>
              <a:t>including </a:t>
            </a:r>
            <a:r>
              <a:rPr lang="en-US" sz="2200" dirty="0" err="1">
                <a:solidFill>
                  <a:srgbClr val="000000"/>
                </a:solidFill>
              </a:rPr>
              <a:t>Susenyos</a:t>
            </a:r>
            <a:r>
              <a:rPr lang="en-US" sz="2200" dirty="0">
                <a:solidFill>
                  <a:srgbClr val="000000"/>
                </a:solidFill>
              </a:rPr>
              <a:t>’ uncle and the most fervent supporter of Catholicism, </a:t>
            </a:r>
            <a:r>
              <a:rPr lang="en-US" sz="2200" dirty="0" err="1">
                <a:solidFill>
                  <a:srgbClr val="00B0F0"/>
                </a:solidFill>
              </a:rPr>
              <a:t>Se'ela</a:t>
            </a:r>
            <a:r>
              <a:rPr lang="en-US" sz="2200" dirty="0">
                <a:solidFill>
                  <a:srgbClr val="00B0F0"/>
                </a:solidFill>
              </a:rPr>
              <a:t> </a:t>
            </a:r>
            <a:r>
              <a:rPr lang="en-US" sz="2200" dirty="0" err="1">
                <a:solidFill>
                  <a:srgbClr val="00B0F0"/>
                </a:solidFill>
              </a:rPr>
              <a:t>Kristos</a:t>
            </a:r>
            <a:r>
              <a:rPr lang="en-US" sz="2200" dirty="0">
                <a:solidFill>
                  <a:srgbClr val="00B0F0"/>
                </a:solidFill>
              </a:rPr>
              <a:t>. </a:t>
            </a:r>
          </a:p>
          <a:p>
            <a:pPr algn="just" eaLnBrk="1" hangingPunct="1">
              <a:buClr>
                <a:srgbClr val="4F81BD"/>
              </a:buClr>
              <a:buFont typeface="Wingdings" pitchFamily="2" charset="2"/>
              <a:buChar char="ü"/>
              <a:defRPr/>
            </a:pPr>
            <a:r>
              <a:rPr lang="en-US" sz="2200" dirty="0">
                <a:solidFill>
                  <a:srgbClr val="000000"/>
                </a:solidFill>
              </a:rPr>
              <a:t>By fearing another religious conflict, Emperor </a:t>
            </a:r>
            <a:r>
              <a:rPr lang="en-US" sz="2200" dirty="0" err="1">
                <a:solidFill>
                  <a:srgbClr val="000000"/>
                </a:solidFill>
              </a:rPr>
              <a:t>Fasiledas</a:t>
            </a:r>
            <a:r>
              <a:rPr lang="en-US" sz="2200" dirty="0">
                <a:solidFill>
                  <a:srgbClr val="000000"/>
                </a:solidFill>
              </a:rPr>
              <a:t> introduced a new policy called </a:t>
            </a:r>
            <a:r>
              <a:rPr lang="en-US" sz="2200" dirty="0">
                <a:solidFill>
                  <a:srgbClr val="00B0F0"/>
                </a:solidFill>
              </a:rPr>
              <a:t>"Close-Door Policy", </a:t>
            </a:r>
            <a:r>
              <a:rPr lang="en-US" sz="2200" dirty="0">
                <a:solidFill>
                  <a:srgbClr val="000000"/>
                </a:solidFill>
              </a:rPr>
              <a:t>which isolated the state from all Europeans for about a century and a half. </a:t>
            </a:r>
          </a:p>
          <a:p>
            <a:pPr algn="just" eaLnBrk="1" hangingPunct="1">
              <a:buClr>
                <a:srgbClr val="4F81BD"/>
              </a:buClr>
              <a:buFont typeface="Wingdings" pitchFamily="2" charset="2"/>
              <a:buChar char="ü"/>
              <a:defRPr/>
            </a:pPr>
            <a:r>
              <a:rPr lang="en-US" sz="2200" dirty="0">
                <a:solidFill>
                  <a:srgbClr val="000000"/>
                </a:solidFill>
              </a:rPr>
              <a:t>Conversely, he initiated and </a:t>
            </a:r>
            <a:r>
              <a:rPr lang="en-US" sz="2200" dirty="0">
                <a:solidFill>
                  <a:srgbClr val="00B0F0"/>
                </a:solidFill>
              </a:rPr>
              <a:t>adopted a policy of close diplomatic relations with the Islamic world</a:t>
            </a:r>
            <a:r>
              <a:rPr lang="en-US" sz="2200" dirty="0">
                <a:solidFill>
                  <a:srgbClr val="000000"/>
                </a:solidFill>
              </a:rPr>
              <a:t> and formed an alliance with the </a:t>
            </a:r>
            <a:r>
              <a:rPr lang="en-US" sz="2200" dirty="0">
                <a:solidFill>
                  <a:srgbClr val="00B0F0"/>
                </a:solidFill>
              </a:rPr>
              <a:t>neighboring Muslim states</a:t>
            </a:r>
            <a:r>
              <a:rPr lang="en-US" sz="2200" dirty="0">
                <a:solidFill>
                  <a:srgbClr val="000000"/>
                </a:solidFill>
              </a:rPr>
              <a:t> to ensure that no European crossed into the Christian Kingdom. </a:t>
            </a:r>
          </a:p>
          <a:p>
            <a:pPr algn="just" eaLnBrk="1" hangingPunct="1">
              <a:buClr>
                <a:srgbClr val="4F81BD"/>
              </a:buClr>
              <a:buFont typeface="Wingdings" pitchFamily="2" charset="2"/>
              <a:buChar char="ü"/>
              <a:defRPr/>
            </a:pPr>
            <a:r>
              <a:rPr lang="en-US" sz="2200" dirty="0">
                <a:solidFill>
                  <a:srgbClr val="000000"/>
                </a:solidFill>
              </a:rPr>
              <a:t>As a result, in </a:t>
            </a:r>
            <a:r>
              <a:rPr lang="en-US" sz="2200" dirty="0">
                <a:solidFill>
                  <a:srgbClr val="00B0F0"/>
                </a:solidFill>
              </a:rPr>
              <a:t>1647,</a:t>
            </a:r>
            <a:r>
              <a:rPr lang="en-US" sz="2200" dirty="0">
                <a:solidFill>
                  <a:srgbClr val="000000"/>
                </a:solidFill>
              </a:rPr>
              <a:t> he concluded an agreement with the </a:t>
            </a:r>
            <a:r>
              <a:rPr lang="en-US" sz="2200" dirty="0">
                <a:solidFill>
                  <a:srgbClr val="00B0F0"/>
                </a:solidFill>
              </a:rPr>
              <a:t>Ottoman Pasha at </a:t>
            </a:r>
            <a:r>
              <a:rPr lang="en-US" sz="2200" dirty="0" err="1">
                <a:solidFill>
                  <a:srgbClr val="00B0F0"/>
                </a:solidFill>
              </a:rPr>
              <a:t>Suakin</a:t>
            </a:r>
            <a:r>
              <a:rPr lang="en-US" sz="2200" dirty="0">
                <a:solidFill>
                  <a:srgbClr val="00B0F0"/>
                </a:solidFill>
              </a:rPr>
              <a:t> and </a:t>
            </a:r>
            <a:r>
              <a:rPr lang="en-US" sz="2200" dirty="0" err="1">
                <a:solidFill>
                  <a:srgbClr val="00B0F0"/>
                </a:solidFill>
              </a:rPr>
              <a:t>Massawa</a:t>
            </a:r>
            <a:r>
              <a:rPr lang="en-US" sz="2200" dirty="0">
                <a:solidFill>
                  <a:srgbClr val="00B0F0"/>
                </a:solidFill>
              </a:rPr>
              <a:t> </a:t>
            </a:r>
            <a:r>
              <a:rPr lang="en-US" sz="2200" dirty="0">
                <a:solidFill>
                  <a:srgbClr val="000000"/>
                </a:solidFill>
              </a:rPr>
              <a:t>to the effect that the latter should block any European from entering in to his territory. </a:t>
            </a:r>
          </a:p>
          <a:p>
            <a:pPr algn="just" eaLnBrk="1" hangingPunct="1">
              <a:buClr>
                <a:srgbClr val="4F81BD"/>
              </a:buClr>
              <a:buFont typeface="Wingdings" pitchFamily="2" charset="2"/>
              <a:buChar char="ü"/>
              <a:defRPr/>
            </a:pPr>
            <a:r>
              <a:rPr lang="en-US" sz="2200" dirty="0">
                <a:solidFill>
                  <a:srgbClr val="000000"/>
                </a:solidFill>
              </a:rPr>
              <a:t>By doing so, </a:t>
            </a:r>
            <a:r>
              <a:rPr lang="en-US" sz="2200" dirty="0" err="1">
                <a:solidFill>
                  <a:srgbClr val="000000"/>
                </a:solidFill>
              </a:rPr>
              <a:t>Fasiledas</a:t>
            </a:r>
            <a:r>
              <a:rPr lang="en-US" sz="2200" dirty="0">
                <a:solidFill>
                  <a:srgbClr val="000000"/>
                </a:solidFill>
              </a:rPr>
              <a:t> was able to restore peace and order. </a:t>
            </a:r>
            <a:endParaRPr lang="en-US" sz="2200" dirty="0">
              <a:solidFill>
                <a:srgbClr val="000000"/>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xmlns="" id="{40952C28-FC4E-4770-B89B-105202E4F53E}"/>
              </a:ext>
            </a:extLst>
          </p:cNvPr>
          <p:cNvSpPr>
            <a:spLocks noGrp="1"/>
          </p:cNvSpPr>
          <p:nvPr>
            <p:ph idx="1"/>
          </p:nvPr>
        </p:nvSpPr>
        <p:spPr>
          <a:xfrm>
            <a:off x="0" y="0"/>
            <a:ext cx="9065712" cy="6019800"/>
          </a:xfrm>
        </p:spPr>
        <p:txBody>
          <a:bodyPr>
            <a:normAutofit fontScale="92500" lnSpcReduction="10000"/>
          </a:bodyPr>
          <a:lstStyle/>
          <a:p>
            <a:pPr algn="just" eaLnBrk="1" hangingPunct="1">
              <a:buClr>
                <a:srgbClr val="4F81BD"/>
              </a:buClr>
              <a:buFont typeface="Wingdings" panose="05000000000000000000" pitchFamily="2" charset="2"/>
              <a:buChar char="ü"/>
            </a:pPr>
            <a:r>
              <a:rPr lang="en-US" altLang="en-US" sz="2200" dirty="0">
                <a:solidFill>
                  <a:srgbClr val="FF0000"/>
                </a:solidFill>
              </a:rPr>
              <a:t>Ethiopia’s diplomatic break from Europe</a:t>
            </a:r>
            <a:r>
              <a:rPr lang="en-US" altLang="en-US" sz="2200" dirty="0">
                <a:solidFill>
                  <a:srgbClr val="000000"/>
                </a:solidFill>
              </a:rPr>
              <a:t> remained effective until the beginning of the nineteenth century with the exception of secret visits by a </a:t>
            </a:r>
            <a:r>
              <a:rPr lang="en-US" altLang="en-US" sz="2200" dirty="0">
                <a:solidFill>
                  <a:srgbClr val="FF0000"/>
                </a:solidFill>
              </a:rPr>
              <a:t>French Doctor Charles Jacques </a:t>
            </a:r>
            <a:r>
              <a:rPr lang="en-US" altLang="en-US" sz="2200" dirty="0" err="1">
                <a:solidFill>
                  <a:srgbClr val="FF0000"/>
                </a:solidFill>
              </a:rPr>
              <a:t>Poncet</a:t>
            </a:r>
            <a:r>
              <a:rPr lang="en-US" altLang="en-US" sz="2200" dirty="0">
                <a:solidFill>
                  <a:srgbClr val="FF0000"/>
                </a:solidFill>
              </a:rPr>
              <a:t> and the Scottish traveler James Bruce in 1700 and 1769</a:t>
            </a:r>
            <a:r>
              <a:rPr lang="en-US" altLang="en-US" sz="2200" dirty="0">
                <a:solidFill>
                  <a:srgbClr val="000000"/>
                </a:solidFill>
              </a:rPr>
              <a:t>, respectively. </a:t>
            </a:r>
          </a:p>
          <a:p>
            <a:pPr algn="just" eaLnBrk="1" hangingPunct="1">
              <a:buClr>
                <a:srgbClr val="4F81BD"/>
              </a:buClr>
              <a:buFont typeface="Wingdings" panose="05000000000000000000" pitchFamily="2" charset="2"/>
              <a:buChar char="ü"/>
            </a:pPr>
            <a:r>
              <a:rPr lang="en-US" altLang="en-US" sz="2200" dirty="0">
                <a:solidFill>
                  <a:srgbClr val="000000"/>
                </a:solidFill>
              </a:rPr>
              <a:t>Yet, the </a:t>
            </a:r>
            <a:r>
              <a:rPr lang="en-US" altLang="en-US" sz="2200" dirty="0">
                <a:solidFill>
                  <a:srgbClr val="00B0F0"/>
                </a:solidFill>
              </a:rPr>
              <a:t>Jesuit intervention triggered doctrinal divisions </a:t>
            </a:r>
            <a:r>
              <a:rPr lang="en-US" altLang="en-US" sz="2200" dirty="0">
                <a:solidFill>
                  <a:srgbClr val="000000"/>
                </a:solidFill>
              </a:rPr>
              <a:t>and controversy within the Ethiopian Orthodox Church that was divided into disputant </a:t>
            </a:r>
            <a:r>
              <a:rPr lang="en-US" altLang="en-US" sz="2200" dirty="0">
                <a:solidFill>
                  <a:srgbClr val="00B0F0"/>
                </a:solidFill>
              </a:rPr>
              <a:t>sects and reached its peak during the </a:t>
            </a:r>
            <a:r>
              <a:rPr lang="en-US" altLang="en-US" sz="2200" i="1" dirty="0" err="1">
                <a:solidFill>
                  <a:srgbClr val="00B0F0"/>
                </a:solidFill>
              </a:rPr>
              <a:t>Zemene</a:t>
            </a:r>
            <a:r>
              <a:rPr lang="en-US" altLang="en-US" sz="2200" i="1" dirty="0">
                <a:solidFill>
                  <a:srgbClr val="00B0F0"/>
                </a:solidFill>
              </a:rPr>
              <a:t> </a:t>
            </a:r>
            <a:r>
              <a:rPr lang="en-US" altLang="en-US" sz="2200" i="1" dirty="0" err="1">
                <a:solidFill>
                  <a:srgbClr val="00B0F0"/>
                </a:solidFill>
              </a:rPr>
              <a:t>Mesafint</a:t>
            </a:r>
            <a:r>
              <a:rPr lang="en-US" altLang="en-US" sz="2200" dirty="0">
                <a:solidFill>
                  <a:srgbClr val="00B0F0"/>
                </a:solidFill>
              </a:rPr>
              <a:t>. </a:t>
            </a:r>
          </a:p>
          <a:p>
            <a:pPr algn="just" eaLnBrk="1" hangingPunct="1">
              <a:buClr>
                <a:srgbClr val="4F81BD"/>
              </a:buClr>
              <a:buFont typeface="Wingdings" panose="05000000000000000000" pitchFamily="2" charset="2"/>
              <a:buChar char="ü"/>
            </a:pPr>
            <a:r>
              <a:rPr lang="en-US" altLang="en-US" sz="2200" i="1" dirty="0" err="1">
                <a:solidFill>
                  <a:srgbClr val="FF0000"/>
                </a:solidFill>
              </a:rPr>
              <a:t>Tewahed</a:t>
            </a:r>
            <a:r>
              <a:rPr lang="en-US" altLang="en-US" sz="2200" dirty="0" err="1">
                <a:solidFill>
                  <a:srgbClr val="FF0000"/>
                </a:solidFill>
              </a:rPr>
              <a:t>o</a:t>
            </a:r>
            <a:r>
              <a:rPr lang="en-US" altLang="en-US" sz="2200" dirty="0">
                <a:solidFill>
                  <a:srgbClr val="000000"/>
                </a:solidFill>
              </a:rPr>
              <a:t> teaches </a:t>
            </a:r>
            <a:r>
              <a:rPr lang="en-US" altLang="en-US" sz="2200" i="1" dirty="0" err="1">
                <a:solidFill>
                  <a:srgbClr val="00B0F0"/>
                </a:solidFill>
              </a:rPr>
              <a:t>Hulet</a:t>
            </a:r>
            <a:r>
              <a:rPr lang="en-US" altLang="en-US" sz="2200" i="1" dirty="0">
                <a:solidFill>
                  <a:srgbClr val="00B0F0"/>
                </a:solidFill>
              </a:rPr>
              <a:t> </a:t>
            </a:r>
            <a:r>
              <a:rPr lang="en-US" altLang="en-US" sz="2200" i="1" dirty="0" err="1">
                <a:solidFill>
                  <a:srgbClr val="00B0F0"/>
                </a:solidFill>
              </a:rPr>
              <a:t>Lidet</a:t>
            </a:r>
            <a:r>
              <a:rPr lang="en-US" altLang="en-US" sz="2200" i="1" dirty="0">
                <a:solidFill>
                  <a:srgbClr val="00B0F0"/>
                </a:solidFill>
              </a:rPr>
              <a:t> </a:t>
            </a:r>
            <a:r>
              <a:rPr lang="en-US" altLang="en-US" sz="2200" dirty="0">
                <a:solidFill>
                  <a:srgbClr val="00B0F0"/>
                </a:solidFill>
              </a:rPr>
              <a:t>(two births) </a:t>
            </a:r>
            <a:r>
              <a:rPr lang="en-US" altLang="en-US" sz="2200" dirty="0">
                <a:solidFill>
                  <a:srgbClr val="000000"/>
                </a:solidFill>
              </a:rPr>
              <a:t>of Christ: first in eternity as a Divine Being the eternal birth and second, born again from St. Mary into the world as a perfect man and perfect divinity united in one nature, thus </a:t>
            </a:r>
            <a:r>
              <a:rPr lang="en-US" altLang="en-US" sz="2200" i="1" dirty="0" err="1">
                <a:solidFill>
                  <a:srgbClr val="000000"/>
                </a:solidFill>
              </a:rPr>
              <a:t>Tewahedo</a:t>
            </a:r>
            <a:r>
              <a:rPr lang="en-US" altLang="en-US" sz="2200" i="1" dirty="0">
                <a:solidFill>
                  <a:srgbClr val="000000"/>
                </a:solidFill>
              </a:rPr>
              <a:t> </a:t>
            </a:r>
            <a:r>
              <a:rPr lang="en-US" altLang="en-US" sz="2200" dirty="0">
                <a:solidFill>
                  <a:srgbClr val="000000"/>
                </a:solidFill>
              </a:rPr>
              <a:t>(United). It was dominant in </a:t>
            </a:r>
            <a:r>
              <a:rPr lang="en-US" altLang="en-US" sz="2200" dirty="0">
                <a:solidFill>
                  <a:srgbClr val="00B0F0"/>
                </a:solidFill>
              </a:rPr>
              <a:t>Tigray and </a:t>
            </a:r>
            <a:r>
              <a:rPr lang="en-US" altLang="en-US" sz="2200" dirty="0" err="1">
                <a:solidFill>
                  <a:srgbClr val="00B0F0"/>
                </a:solidFill>
              </a:rPr>
              <a:t>Lasta</a:t>
            </a:r>
            <a:r>
              <a:rPr lang="en-US" altLang="en-US" sz="2200" dirty="0">
                <a:solidFill>
                  <a:srgbClr val="000000"/>
                </a:solidFill>
              </a:rPr>
              <a:t>.</a:t>
            </a:r>
            <a:endParaRPr lang="en-US" altLang="en-US" sz="2200" i="1" dirty="0">
              <a:solidFill>
                <a:srgbClr val="000000"/>
              </a:solidFill>
            </a:endParaRPr>
          </a:p>
          <a:p>
            <a:pPr algn="just" eaLnBrk="1" hangingPunct="1">
              <a:buClr>
                <a:srgbClr val="4F81BD"/>
              </a:buClr>
              <a:buFont typeface="Wingdings" panose="05000000000000000000" pitchFamily="2" charset="2"/>
              <a:buChar char="ü"/>
            </a:pPr>
            <a:r>
              <a:rPr lang="en-US" altLang="en-US" sz="2200" i="1" dirty="0" err="1">
                <a:solidFill>
                  <a:srgbClr val="FF0000"/>
                </a:solidFill>
              </a:rPr>
              <a:t>Qibat</a:t>
            </a:r>
            <a:r>
              <a:rPr lang="en-US" altLang="en-US" sz="2200" i="1" dirty="0">
                <a:solidFill>
                  <a:srgbClr val="FF0000"/>
                </a:solidFill>
              </a:rPr>
              <a:t> </a:t>
            </a:r>
            <a:r>
              <a:rPr lang="en-US" altLang="en-US" sz="2200" dirty="0">
                <a:solidFill>
                  <a:srgbClr val="FF0000"/>
                </a:solidFill>
              </a:rPr>
              <a:t>(Unction) </a:t>
            </a:r>
            <a:r>
              <a:rPr lang="en-US" altLang="en-US" sz="2200" dirty="0">
                <a:solidFill>
                  <a:srgbClr val="000000"/>
                </a:solidFill>
              </a:rPr>
              <a:t>was also developed from </a:t>
            </a:r>
            <a:r>
              <a:rPr lang="en-US" altLang="en-US" sz="2200" i="1" dirty="0" err="1">
                <a:solidFill>
                  <a:srgbClr val="000000"/>
                </a:solidFill>
              </a:rPr>
              <a:t>Hulet</a:t>
            </a:r>
            <a:r>
              <a:rPr lang="en-US" altLang="en-US" sz="2200" i="1" dirty="0">
                <a:solidFill>
                  <a:srgbClr val="000000"/>
                </a:solidFill>
              </a:rPr>
              <a:t> </a:t>
            </a:r>
            <a:r>
              <a:rPr lang="en-US" altLang="en-US" sz="2200" i="1" dirty="0" err="1">
                <a:solidFill>
                  <a:srgbClr val="000000"/>
                </a:solidFill>
              </a:rPr>
              <a:t>Lidet</a:t>
            </a:r>
            <a:r>
              <a:rPr lang="en-US" altLang="en-US" sz="2200" i="1" dirty="0">
                <a:solidFill>
                  <a:srgbClr val="000000"/>
                </a:solidFill>
              </a:rPr>
              <a:t> </a:t>
            </a:r>
            <a:r>
              <a:rPr lang="en-US" altLang="en-US" sz="2200" dirty="0">
                <a:solidFill>
                  <a:srgbClr val="000000"/>
                </a:solidFill>
              </a:rPr>
              <a:t>doctrine and accepted the </a:t>
            </a:r>
            <a:r>
              <a:rPr lang="en-US" altLang="en-US" sz="2200" dirty="0">
                <a:solidFill>
                  <a:srgbClr val="FF0000"/>
                </a:solidFill>
              </a:rPr>
              <a:t>eternal birth as the first birth </a:t>
            </a:r>
            <a:r>
              <a:rPr lang="en-US" altLang="en-US" sz="2200" dirty="0">
                <a:solidFill>
                  <a:srgbClr val="000000"/>
                </a:solidFill>
              </a:rPr>
              <a:t>of Christ, but claimed that at the moment of his incarnation, when he was born into the world, Holy Ghost </a:t>
            </a:r>
            <a:r>
              <a:rPr lang="en-US" altLang="en-US" sz="2200" dirty="0">
                <a:solidFill>
                  <a:srgbClr val="FF0000"/>
                </a:solidFill>
              </a:rPr>
              <a:t>anointed him</a:t>
            </a:r>
            <a:r>
              <a:rPr lang="en-US" altLang="en-US" sz="2200" dirty="0">
                <a:solidFill>
                  <a:srgbClr val="000000"/>
                </a:solidFill>
              </a:rPr>
              <a:t>. </a:t>
            </a:r>
          </a:p>
          <a:p>
            <a:pPr algn="just" eaLnBrk="1" hangingPunct="1">
              <a:buClr>
                <a:srgbClr val="4F81BD"/>
              </a:buClr>
              <a:buFont typeface="Wingdings" panose="05000000000000000000" pitchFamily="2" charset="2"/>
              <a:buChar char="ü"/>
            </a:pPr>
            <a:r>
              <a:rPr lang="en-US" altLang="en-US" sz="2200" dirty="0">
                <a:solidFill>
                  <a:srgbClr val="000000"/>
                </a:solidFill>
              </a:rPr>
              <a:t>This sect was dominant in </a:t>
            </a:r>
            <a:r>
              <a:rPr lang="en-US" altLang="en-US" sz="2200" dirty="0" err="1">
                <a:solidFill>
                  <a:srgbClr val="00B0F0"/>
                </a:solidFill>
              </a:rPr>
              <a:t>Gojjam</a:t>
            </a:r>
            <a:r>
              <a:rPr lang="en-US" altLang="en-US" sz="2200" dirty="0">
                <a:solidFill>
                  <a:srgbClr val="000000"/>
                </a:solidFill>
              </a:rPr>
              <a:t>.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DA1147DA-602E-4902-8B7F-5968FA5FAABD}"/>
              </a:ext>
            </a:extLst>
          </p:cNvPr>
          <p:cNvSpPr>
            <a:spLocks noGrp="1"/>
          </p:cNvSpPr>
          <p:nvPr>
            <p:ph idx="1"/>
          </p:nvPr>
        </p:nvSpPr>
        <p:spPr>
          <a:xfrm>
            <a:off x="0" y="0"/>
            <a:ext cx="9067800" cy="6019800"/>
          </a:xfrm>
        </p:spPr>
        <p:txBody>
          <a:bodyPr>
            <a:normAutofit fontScale="92500" lnSpcReduction="20000"/>
          </a:bodyPr>
          <a:lstStyle/>
          <a:p>
            <a:pPr algn="just" eaLnBrk="1" hangingPunct="1">
              <a:buClr>
                <a:srgbClr val="4F81BD"/>
              </a:buClr>
              <a:buFont typeface="Wingdings" pitchFamily="2" charset="2"/>
              <a:buChar char="ü"/>
              <a:defRPr/>
            </a:pPr>
            <a:r>
              <a:rPr lang="en-US" sz="2200" i="1" dirty="0" err="1">
                <a:solidFill>
                  <a:srgbClr val="FF0000"/>
                </a:solidFill>
              </a:rPr>
              <a:t>Sost</a:t>
            </a:r>
            <a:r>
              <a:rPr lang="en-US" sz="2200" i="1" dirty="0">
                <a:solidFill>
                  <a:srgbClr val="FF0000"/>
                </a:solidFill>
              </a:rPr>
              <a:t> </a:t>
            </a:r>
            <a:r>
              <a:rPr lang="en-US" sz="2200" i="1" dirty="0" err="1">
                <a:solidFill>
                  <a:srgbClr val="FF0000"/>
                </a:solidFill>
              </a:rPr>
              <a:t>Lidet</a:t>
            </a:r>
            <a:r>
              <a:rPr lang="en-US" sz="2200" dirty="0">
                <a:solidFill>
                  <a:srgbClr val="FF0000"/>
                </a:solidFill>
              </a:rPr>
              <a:t>/Three Births (</a:t>
            </a:r>
            <a:r>
              <a:rPr lang="en-US" sz="2200" i="1" dirty="0" err="1">
                <a:solidFill>
                  <a:srgbClr val="FF0000"/>
                </a:solidFill>
              </a:rPr>
              <a:t>Ya</a:t>
            </a:r>
            <a:r>
              <a:rPr lang="en-US" sz="2200" i="1" dirty="0">
                <a:solidFill>
                  <a:srgbClr val="FF0000"/>
                </a:solidFill>
              </a:rPr>
              <a:t> </a:t>
            </a:r>
            <a:r>
              <a:rPr lang="en-US" sz="2200" i="1" dirty="0" err="1">
                <a:solidFill>
                  <a:srgbClr val="FF0000"/>
                </a:solidFill>
              </a:rPr>
              <a:t>Tsega</a:t>
            </a:r>
            <a:r>
              <a:rPr lang="en-US" sz="2200" i="1" dirty="0">
                <a:solidFill>
                  <a:srgbClr val="FF0000"/>
                </a:solidFill>
              </a:rPr>
              <a:t> </a:t>
            </a:r>
            <a:r>
              <a:rPr lang="en-US" sz="2200" i="1" dirty="0" err="1">
                <a:solidFill>
                  <a:srgbClr val="FF0000"/>
                </a:solidFill>
              </a:rPr>
              <a:t>Lij</a:t>
            </a:r>
            <a:r>
              <a:rPr lang="en-US" sz="2200" i="1" dirty="0">
                <a:solidFill>
                  <a:srgbClr val="FF0000"/>
                </a:solidFill>
              </a:rPr>
              <a:t>/</a:t>
            </a:r>
            <a:r>
              <a:rPr lang="en-US" sz="2200" dirty="0">
                <a:solidFill>
                  <a:srgbClr val="FF0000"/>
                </a:solidFill>
              </a:rPr>
              <a:t>Son through Grace)</a:t>
            </a:r>
            <a:r>
              <a:rPr lang="en-US" sz="2200" dirty="0">
                <a:solidFill>
                  <a:srgbClr val="000000"/>
                </a:solidFill>
              </a:rPr>
              <a:t> taught that Christ was </a:t>
            </a:r>
            <a:r>
              <a:rPr lang="en-US" sz="2200" dirty="0">
                <a:solidFill>
                  <a:srgbClr val="00B0F0"/>
                </a:solidFill>
              </a:rPr>
              <a:t>first born in eternity </a:t>
            </a:r>
            <a:r>
              <a:rPr lang="en-US" sz="2200" dirty="0">
                <a:solidFill>
                  <a:srgbClr val="000000"/>
                </a:solidFill>
              </a:rPr>
              <a:t>as divine being, was born again in the </a:t>
            </a:r>
            <a:r>
              <a:rPr lang="en-US" sz="2200" dirty="0">
                <a:solidFill>
                  <a:srgbClr val="00B0F0"/>
                </a:solidFill>
              </a:rPr>
              <a:t>womb of St. Mary </a:t>
            </a:r>
            <a:r>
              <a:rPr lang="en-US" sz="2200" dirty="0">
                <a:solidFill>
                  <a:srgbClr val="000000"/>
                </a:solidFill>
              </a:rPr>
              <a:t>and </a:t>
            </a:r>
            <a:r>
              <a:rPr lang="en-US" sz="2200" dirty="0">
                <a:solidFill>
                  <a:srgbClr val="00B0F0"/>
                </a:solidFill>
              </a:rPr>
              <a:t>anointed by Holy Ghost</a:t>
            </a:r>
            <a:r>
              <a:rPr lang="en-US" sz="2200" dirty="0">
                <a:solidFill>
                  <a:srgbClr val="000000"/>
                </a:solidFill>
              </a:rPr>
              <a:t>. This sect was dominant in </a:t>
            </a:r>
            <a:r>
              <a:rPr lang="en-US" sz="2200" dirty="0" err="1">
                <a:solidFill>
                  <a:srgbClr val="00B0F0"/>
                </a:solidFill>
              </a:rPr>
              <a:t>Gonder</a:t>
            </a:r>
            <a:r>
              <a:rPr lang="en-US" sz="2200" dirty="0">
                <a:solidFill>
                  <a:srgbClr val="00B0F0"/>
                </a:solidFill>
              </a:rPr>
              <a:t> and </a:t>
            </a:r>
            <a:r>
              <a:rPr lang="en-US" sz="2200" dirty="0" err="1">
                <a:solidFill>
                  <a:srgbClr val="00B0F0"/>
                </a:solidFill>
              </a:rPr>
              <a:t>Shawa</a:t>
            </a:r>
            <a:r>
              <a:rPr lang="en-US" sz="2200" dirty="0">
                <a:solidFill>
                  <a:srgbClr val="00B0F0"/>
                </a:solidFill>
              </a:rPr>
              <a:t>. </a:t>
            </a:r>
          </a:p>
          <a:p>
            <a:pPr marL="82550" indent="0" algn="ctr" eaLnBrk="1" hangingPunct="1">
              <a:buClr>
                <a:srgbClr val="4F81BD"/>
              </a:buClr>
              <a:buFont typeface="Wingdings 2" panose="05020102010507070707" pitchFamily="18" charset="2"/>
              <a:buNone/>
              <a:defRPr/>
            </a:pPr>
            <a:r>
              <a:rPr lang="en-US" sz="2200" dirty="0">
                <a:solidFill>
                  <a:srgbClr val="C00000"/>
                </a:solidFill>
              </a:rPr>
              <a:t>5.3. POPULATION MOVEMENTS</a:t>
            </a:r>
          </a:p>
          <a:p>
            <a:pPr algn="just" eaLnBrk="1" hangingPunct="1">
              <a:buClr>
                <a:srgbClr val="4F81BD"/>
              </a:buClr>
              <a:buFont typeface="Wingdings" pitchFamily="2" charset="2"/>
              <a:buChar char="Ø"/>
              <a:defRPr/>
            </a:pPr>
            <a:r>
              <a:rPr lang="en-US" sz="2200" dirty="0">
                <a:solidFill>
                  <a:srgbClr val="000000"/>
                </a:solidFill>
                <a:latin typeface="+mj-lt"/>
              </a:rPr>
              <a:t>The movements of people from one place to another have played important roles in </a:t>
            </a:r>
            <a:r>
              <a:rPr lang="en-US" sz="2200" dirty="0">
                <a:solidFill>
                  <a:srgbClr val="00B0F0"/>
                </a:solidFill>
                <a:latin typeface="+mj-lt"/>
              </a:rPr>
              <a:t>shaping the history of Ethiopia and the Horn</a:t>
            </a:r>
            <a:r>
              <a:rPr lang="en-US" sz="2200" dirty="0">
                <a:solidFill>
                  <a:srgbClr val="000000"/>
                </a:solidFill>
                <a:latin typeface="+mj-lt"/>
              </a:rPr>
              <a:t>. </a:t>
            </a:r>
          </a:p>
          <a:p>
            <a:pPr algn="just" eaLnBrk="1" hangingPunct="1">
              <a:buClr>
                <a:srgbClr val="4F81BD"/>
              </a:buClr>
              <a:buFont typeface="Wingdings" pitchFamily="2" charset="2"/>
              <a:buChar char="Ø"/>
              <a:defRPr/>
            </a:pPr>
            <a:r>
              <a:rPr lang="en-US" sz="2200" dirty="0">
                <a:solidFill>
                  <a:srgbClr val="000000"/>
                </a:solidFill>
                <a:latin typeface="+mj-lt"/>
              </a:rPr>
              <a:t>Population movements occurred in the Horn due to </a:t>
            </a:r>
            <a:r>
              <a:rPr lang="en-US" sz="2200" dirty="0">
                <a:solidFill>
                  <a:srgbClr val="00B0F0"/>
                </a:solidFill>
                <a:latin typeface="+mj-lt"/>
              </a:rPr>
              <a:t>various reasons</a:t>
            </a:r>
            <a:r>
              <a:rPr lang="en-US" sz="2200" dirty="0">
                <a:solidFill>
                  <a:srgbClr val="000000"/>
                </a:solidFill>
                <a:latin typeface="+mj-lt"/>
              </a:rPr>
              <a:t>, in varied </a:t>
            </a:r>
            <a:r>
              <a:rPr lang="en-US" sz="2200" dirty="0">
                <a:solidFill>
                  <a:srgbClr val="00B0F0"/>
                </a:solidFill>
                <a:latin typeface="+mj-lt"/>
              </a:rPr>
              <a:t>scales</a:t>
            </a:r>
            <a:r>
              <a:rPr lang="en-US" sz="2200" dirty="0">
                <a:solidFill>
                  <a:srgbClr val="000000"/>
                </a:solidFill>
                <a:latin typeface="+mj-lt"/>
              </a:rPr>
              <a:t> and followed different </a:t>
            </a:r>
            <a:r>
              <a:rPr lang="en-US" sz="2200" dirty="0">
                <a:solidFill>
                  <a:srgbClr val="00B0F0"/>
                </a:solidFill>
                <a:latin typeface="+mj-lt"/>
              </a:rPr>
              <a:t>directions</a:t>
            </a:r>
            <a:r>
              <a:rPr lang="en-US" sz="2200" dirty="0">
                <a:solidFill>
                  <a:srgbClr val="000000"/>
                </a:solidFill>
                <a:latin typeface="+mj-lt"/>
              </a:rPr>
              <a:t>. </a:t>
            </a:r>
          </a:p>
          <a:p>
            <a:pPr algn="just" eaLnBrk="1" hangingPunct="1">
              <a:buClr>
                <a:srgbClr val="4F81BD"/>
              </a:buClr>
              <a:buFont typeface="Wingdings" pitchFamily="2" charset="2"/>
              <a:buChar char="Ø"/>
              <a:defRPr/>
            </a:pPr>
            <a:r>
              <a:rPr lang="en-US" sz="2200" dirty="0">
                <a:solidFill>
                  <a:srgbClr val="000000"/>
                </a:solidFill>
                <a:latin typeface="+mj-lt"/>
              </a:rPr>
              <a:t>In </a:t>
            </a:r>
            <a:r>
              <a:rPr lang="en-US" sz="2200" dirty="0">
                <a:solidFill>
                  <a:srgbClr val="C00000"/>
                </a:solidFill>
                <a:latin typeface="+mj-lt"/>
              </a:rPr>
              <a:t>Ethiopia and the Horn</a:t>
            </a:r>
            <a:r>
              <a:rPr lang="en-US" sz="2200" dirty="0">
                <a:solidFill>
                  <a:srgbClr val="000000"/>
                </a:solidFill>
                <a:latin typeface="+mj-lt"/>
              </a:rPr>
              <a:t>, the causes of the movements could be attributed to the region's long socio-political conditions involving </a:t>
            </a:r>
            <a:r>
              <a:rPr lang="en-US" sz="2200" dirty="0">
                <a:solidFill>
                  <a:srgbClr val="00B0F0"/>
                </a:solidFill>
                <a:latin typeface="+mj-lt"/>
              </a:rPr>
              <a:t>military conflicts, drought and demographic factors</a:t>
            </a:r>
            <a:r>
              <a:rPr lang="en-US" sz="2200" dirty="0">
                <a:solidFill>
                  <a:srgbClr val="000000"/>
                </a:solidFill>
                <a:latin typeface="+mj-lt"/>
              </a:rPr>
              <a:t>. </a:t>
            </a:r>
          </a:p>
          <a:p>
            <a:pPr algn="just" eaLnBrk="1" hangingPunct="1">
              <a:buClr>
                <a:srgbClr val="4F81BD"/>
              </a:buClr>
              <a:buFont typeface="Wingdings" pitchFamily="2" charset="2"/>
              <a:buChar char="ü"/>
              <a:defRPr/>
            </a:pPr>
            <a:r>
              <a:rPr lang="en-US" sz="2200" dirty="0">
                <a:solidFill>
                  <a:srgbClr val="000000"/>
                </a:solidFill>
              </a:rPr>
              <a:t>Population movements had extensive effects including the </a:t>
            </a:r>
            <a:r>
              <a:rPr lang="en-US" sz="2200" dirty="0">
                <a:solidFill>
                  <a:srgbClr val="00B0F0"/>
                </a:solidFill>
              </a:rPr>
              <a:t>integration of peoples across ethnic and religious lines</a:t>
            </a:r>
            <a:r>
              <a:rPr lang="en-US" sz="2200" dirty="0">
                <a:solidFill>
                  <a:srgbClr val="000000"/>
                </a:solidFill>
              </a:rPr>
              <a:t>. </a:t>
            </a:r>
          </a:p>
          <a:p>
            <a:pPr algn="just" eaLnBrk="1" hangingPunct="1">
              <a:buClr>
                <a:srgbClr val="4F81BD"/>
              </a:buClr>
              <a:buFont typeface="Wingdings" pitchFamily="2" charset="2"/>
              <a:buChar char="ü"/>
              <a:defRPr/>
            </a:pPr>
            <a:r>
              <a:rPr lang="en-US" sz="2200" dirty="0">
                <a:solidFill>
                  <a:srgbClr val="FF0000"/>
                </a:solidFill>
              </a:rPr>
              <a:t>Major outcomes of population movements </a:t>
            </a:r>
            <a:r>
              <a:rPr lang="en-US" sz="2200" dirty="0">
                <a:solidFill>
                  <a:srgbClr val="000000"/>
                </a:solidFill>
              </a:rPr>
              <a:t>during the period include </a:t>
            </a:r>
            <a:r>
              <a:rPr lang="en-US" sz="2200" dirty="0">
                <a:solidFill>
                  <a:srgbClr val="00B0F0"/>
                </a:solidFill>
              </a:rPr>
              <a:t>religious, ethnic and linguistic interactions and intermingling</a:t>
            </a:r>
            <a:r>
              <a:rPr lang="en-US" sz="2200" dirty="0">
                <a:solidFill>
                  <a:srgbClr val="000000"/>
                </a:solidFill>
              </a:rPr>
              <a:t> of peoples through </a:t>
            </a:r>
            <a:r>
              <a:rPr lang="en-US" sz="2200" dirty="0">
                <a:solidFill>
                  <a:srgbClr val="FFC000"/>
                </a:solidFill>
              </a:rPr>
              <a:t>intermarriage</a:t>
            </a:r>
            <a:r>
              <a:rPr lang="en-US" sz="2200" dirty="0">
                <a:solidFill>
                  <a:srgbClr val="000000"/>
                </a:solidFill>
              </a:rPr>
              <a:t>, </a:t>
            </a:r>
            <a:r>
              <a:rPr lang="en-US" sz="2200" dirty="0">
                <a:solidFill>
                  <a:srgbClr val="FFC000"/>
                </a:solidFill>
              </a:rPr>
              <a:t>change of abode, original culture </a:t>
            </a:r>
            <a:r>
              <a:rPr lang="en-US" sz="2200" dirty="0">
                <a:solidFill>
                  <a:srgbClr val="000000"/>
                </a:solidFill>
              </a:rPr>
              <a:t>and </a:t>
            </a:r>
            <a:r>
              <a:rPr lang="en-US" sz="2200" dirty="0">
                <a:solidFill>
                  <a:srgbClr val="FFC000"/>
                </a:solidFill>
              </a:rPr>
              <a:t>evolution of new identities</a:t>
            </a:r>
            <a:r>
              <a:rPr lang="en-US" sz="2200" dirty="0">
                <a:solidFill>
                  <a:srgbClr val="000000"/>
                </a:solidFill>
              </a:rPr>
              <a:t>. </a:t>
            </a:r>
          </a:p>
          <a:p>
            <a:pPr algn="just" eaLnBrk="1" hangingPunct="1">
              <a:buClr>
                <a:srgbClr val="4F81BD"/>
              </a:buClr>
              <a:buFont typeface="Wingdings" pitchFamily="2" charset="2"/>
              <a:buChar char="Ø"/>
              <a:defRPr/>
            </a:pPr>
            <a:endParaRPr lang="en-GB" sz="2200" dirty="0">
              <a:solidFill>
                <a:srgbClr val="C00000"/>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471" y="1387498"/>
            <a:ext cx="7010400" cy="822960"/>
          </a:xfrm>
        </p:spPr>
        <p:txBody>
          <a:bodyPr>
            <a:normAutofit/>
          </a:bodyPr>
          <a:lstStyle/>
          <a:p>
            <a:r>
              <a:rPr lang="en-US" dirty="0"/>
              <a:t> </a:t>
            </a:r>
            <a:r>
              <a:rPr lang="en-US" sz="2200" dirty="0">
                <a:solidFill>
                  <a:srgbClr val="FF0000"/>
                </a:solidFill>
              </a:rPr>
              <a:t>1.5.Historiography of Ethiopia and the Horn </a:t>
            </a:r>
          </a:p>
        </p:txBody>
      </p:sp>
      <p:sp>
        <p:nvSpPr>
          <p:cNvPr id="3" name="Content Placeholder 2"/>
          <p:cNvSpPr>
            <a:spLocks noGrp="1"/>
          </p:cNvSpPr>
          <p:nvPr>
            <p:ph idx="1"/>
          </p:nvPr>
        </p:nvSpPr>
        <p:spPr>
          <a:xfrm>
            <a:off x="457200" y="1295400"/>
            <a:ext cx="8001000" cy="4846320"/>
          </a:xfrm>
        </p:spPr>
        <p:txBody>
          <a:bodyPr>
            <a:normAutofit/>
          </a:bodyPr>
          <a:lstStyle/>
          <a:p>
            <a:pPr algn="just"/>
            <a:endParaRPr lang="en-US" dirty="0">
              <a:latin typeface="Garamond" panose="02020404030301010803" pitchFamily="18" charset="0"/>
            </a:endParaRPr>
          </a:p>
          <a:p>
            <a:pPr algn="just"/>
            <a:r>
              <a:rPr lang="en-US" dirty="0">
                <a:latin typeface="Garamond" panose="02020404030301010803" pitchFamily="18" charset="0"/>
              </a:rPr>
              <a:t>Historiography can be defined as the history of historical writing, studying how knowledge of the past, either recent or distant, is obtained and transmitted. </a:t>
            </a:r>
          </a:p>
          <a:p>
            <a:pPr algn="just"/>
            <a:r>
              <a:rPr lang="en-US" dirty="0">
                <a:latin typeface="Garamond" panose="02020404030301010803" pitchFamily="18" charset="0"/>
              </a:rPr>
              <a:t>The organized study and narration of the past was introduced by ancient Greek historians notably Herodotus and Thucydides (c.455-400 B.C.E.) . The other major tradition of thinking and writing about the past is the Chinese. The most important early figure in Chinese historical thought and writing was the Han dynasty figure </a:t>
            </a:r>
            <a:r>
              <a:rPr lang="en-US" dirty="0" err="1">
                <a:latin typeface="Garamond" panose="02020404030301010803" pitchFamily="18" charset="0"/>
              </a:rPr>
              <a:t>Sima</a:t>
            </a:r>
            <a:r>
              <a:rPr lang="en-US" dirty="0">
                <a:latin typeface="Garamond" panose="02020404030301010803" pitchFamily="18" charset="0"/>
              </a:rPr>
              <a:t> </a:t>
            </a:r>
            <a:r>
              <a:rPr lang="en-US" dirty="0" err="1">
                <a:latin typeface="Garamond" panose="02020404030301010803" pitchFamily="18" charset="0"/>
              </a:rPr>
              <a:t>Qian</a:t>
            </a:r>
            <a:r>
              <a:rPr lang="en-US" dirty="0">
                <a:latin typeface="Garamond" panose="02020404030301010803" pitchFamily="18" charset="0"/>
              </a:rPr>
              <a:t> (145–86 B.C.E.).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4E8DFCE-12F7-4226-B026-1B7AF89E4DA5}" type="datetime1">
              <a:rPr kumimoji="0" lang="en-US" sz="1000" b="0" i="0" u="none" strike="noStrike" kern="1200" cap="none" spc="0" normalizeH="0" baseline="0" noProof="0" smtClean="0">
                <a:ln>
                  <a:noFill/>
                </a:ln>
                <a:solidFill>
                  <a:srgbClr val="B13F9A"/>
                </a:solidFill>
                <a:effectLst/>
                <a:uLnTx/>
                <a:uFillTx/>
                <a:latin typeface="Trebuchet M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8/3/2023</a:t>
            </a:fld>
            <a:endParaRPr kumimoji="0" lang="en-US" sz="1000" b="0" i="0" u="none" strike="noStrike" kern="1200" cap="none" spc="0" normalizeH="0" baseline="0" noProof="0">
              <a:ln>
                <a:noFill/>
              </a:ln>
              <a:solidFill>
                <a:srgbClr val="B13F9A"/>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A62161-4B57-4F53-91AC-2E008210E807}" type="slidenum">
              <a:rPr kumimoji="0" lang="en-US" sz="1100" b="0" i="0" u="none" strike="noStrike" kern="1200" cap="none" spc="0" normalizeH="0" baseline="0" noProof="0" smtClean="0">
                <a:ln>
                  <a:noFill/>
                </a:ln>
                <a:solidFill>
                  <a:srgbClr val="B13F9A"/>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a:ln>
                <a:noFill/>
              </a:ln>
              <a:solidFill>
                <a:srgbClr val="B13F9A"/>
              </a:solidFill>
              <a:effectLst/>
              <a:uLnTx/>
              <a:uFillTx/>
              <a:latin typeface="Trebuchet MS"/>
              <a:ea typeface="+mn-ea"/>
              <a:cs typeface="+mn-cs"/>
            </a:endParaRPr>
          </a:p>
        </p:txBody>
      </p:sp>
    </p:spTree>
    <p:extLst>
      <p:ext uri="{BB962C8B-B14F-4D97-AF65-F5344CB8AC3E}">
        <p14:creationId xmlns:p14="http://schemas.microsoft.com/office/powerpoint/2010/main" val="48982107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C47920A7-3932-470D-82C0-11992A4F4F13}"/>
              </a:ext>
            </a:extLst>
          </p:cNvPr>
          <p:cNvSpPr>
            <a:spLocks noGrp="1"/>
          </p:cNvSpPr>
          <p:nvPr>
            <p:ph idx="1"/>
          </p:nvPr>
        </p:nvSpPr>
        <p:spPr>
          <a:xfrm>
            <a:off x="76200" y="0"/>
            <a:ext cx="8991600" cy="5867400"/>
          </a:xfrm>
        </p:spPr>
        <p:txBody>
          <a:bodyPr>
            <a:normAutofit fontScale="85000" lnSpcReduction="20000"/>
          </a:bodyPr>
          <a:lstStyle/>
          <a:p>
            <a:pPr marL="82550" indent="0" algn="ctr">
              <a:buFont typeface="Wingdings 2" panose="05020102010507070707" pitchFamily="18" charset="2"/>
              <a:buNone/>
              <a:defRPr/>
            </a:pPr>
            <a:r>
              <a:rPr lang="en-US" sz="2200" dirty="0">
                <a:solidFill>
                  <a:srgbClr val="C00000"/>
                </a:solidFill>
                <a:latin typeface="+mj-lt"/>
              </a:rPr>
              <a:t>I. </a:t>
            </a:r>
            <a:r>
              <a:rPr lang="en-US" sz="2200" b="1" dirty="0">
                <a:solidFill>
                  <a:srgbClr val="C00000"/>
                </a:solidFill>
                <a:latin typeface="+mj-lt"/>
              </a:rPr>
              <a:t>POPULATION MOVEMENTS OF THE ARGOBA, AFAR, AND SOMALI </a:t>
            </a:r>
            <a:endParaRPr lang="en-US" sz="2200" dirty="0">
              <a:solidFill>
                <a:srgbClr val="C00000"/>
              </a:solidFill>
              <a:latin typeface="+mj-lt"/>
            </a:endParaRPr>
          </a:p>
          <a:p>
            <a:pPr algn="just">
              <a:buFont typeface="Wingdings" pitchFamily="2" charset="2"/>
              <a:buChar char="v"/>
              <a:defRPr/>
            </a:pPr>
            <a:r>
              <a:rPr lang="en-US" sz="2200" dirty="0">
                <a:solidFill>
                  <a:srgbClr val="FF0000"/>
                </a:solidFill>
                <a:latin typeface="+mj-lt"/>
              </a:rPr>
              <a:t>Causes:</a:t>
            </a:r>
          </a:p>
          <a:p>
            <a:pPr marL="539750" indent="-457200" algn="just">
              <a:buFont typeface="+mj-lt"/>
              <a:buAutoNum type="arabicPeriod"/>
              <a:defRPr/>
            </a:pPr>
            <a:r>
              <a:rPr lang="en-US" sz="2200" dirty="0">
                <a:solidFill>
                  <a:srgbClr val="000000"/>
                </a:solidFill>
                <a:latin typeface="+mj-lt"/>
              </a:rPr>
              <a:t> The military </a:t>
            </a:r>
            <a:r>
              <a:rPr lang="en-US" sz="2200" dirty="0">
                <a:solidFill>
                  <a:srgbClr val="00B0F0"/>
                </a:solidFill>
                <a:latin typeface="+mj-lt"/>
              </a:rPr>
              <a:t>conflict between the Christian Kingdom and the Sultanate of </a:t>
            </a:r>
            <a:r>
              <a:rPr lang="en-US" sz="2200" dirty="0" err="1">
                <a:solidFill>
                  <a:srgbClr val="00B0F0"/>
                </a:solidFill>
                <a:latin typeface="+mj-lt"/>
              </a:rPr>
              <a:t>Adal</a:t>
            </a:r>
            <a:r>
              <a:rPr lang="en-US" sz="2200" dirty="0">
                <a:solidFill>
                  <a:srgbClr val="00B0F0"/>
                </a:solidFill>
                <a:latin typeface="+mj-lt"/>
              </a:rPr>
              <a:t> </a:t>
            </a:r>
            <a:r>
              <a:rPr lang="en-US" sz="2200" dirty="0">
                <a:solidFill>
                  <a:srgbClr val="000000"/>
                </a:solidFill>
                <a:latin typeface="+mj-lt"/>
              </a:rPr>
              <a:t>in the late 15</a:t>
            </a:r>
            <a:r>
              <a:rPr lang="en-US" sz="2200" baseline="30000" dirty="0">
                <a:solidFill>
                  <a:srgbClr val="000000"/>
                </a:solidFill>
                <a:latin typeface="+mj-lt"/>
              </a:rPr>
              <a:t>th</a:t>
            </a:r>
            <a:r>
              <a:rPr lang="en-US" sz="2200" dirty="0">
                <a:solidFill>
                  <a:srgbClr val="000000"/>
                </a:solidFill>
                <a:latin typeface="+mj-lt"/>
              </a:rPr>
              <a:t> and the early 16</a:t>
            </a:r>
            <a:r>
              <a:rPr lang="en-US" sz="2200" baseline="30000" dirty="0">
                <a:solidFill>
                  <a:srgbClr val="000000"/>
                </a:solidFill>
                <a:latin typeface="+mj-lt"/>
              </a:rPr>
              <a:t>th</a:t>
            </a:r>
            <a:r>
              <a:rPr lang="en-US" sz="2200" dirty="0">
                <a:solidFill>
                  <a:srgbClr val="000000"/>
                </a:solidFill>
                <a:latin typeface="+mj-lt"/>
              </a:rPr>
              <a:t> centuries was </a:t>
            </a:r>
            <a:r>
              <a:rPr lang="en-US" sz="2200" dirty="0">
                <a:solidFill>
                  <a:srgbClr val="FF0000"/>
                </a:solidFill>
                <a:latin typeface="+mj-lt"/>
              </a:rPr>
              <a:t>partly responsible for the population movement of the </a:t>
            </a:r>
            <a:r>
              <a:rPr lang="en-US" sz="2200" dirty="0" err="1">
                <a:solidFill>
                  <a:srgbClr val="FF0000"/>
                </a:solidFill>
                <a:latin typeface="+mj-lt"/>
              </a:rPr>
              <a:t>Argoba</a:t>
            </a:r>
            <a:r>
              <a:rPr lang="en-US" sz="2200" dirty="0">
                <a:solidFill>
                  <a:srgbClr val="FF0000"/>
                </a:solidFill>
                <a:latin typeface="+mj-lt"/>
              </a:rPr>
              <a:t>, Afar and Somali. </a:t>
            </a:r>
          </a:p>
          <a:p>
            <a:pPr marL="539750" indent="-457200" algn="just">
              <a:buFont typeface="+mj-lt"/>
              <a:buAutoNum type="arabicPeriod"/>
              <a:defRPr/>
            </a:pPr>
            <a:r>
              <a:rPr lang="en-US" sz="2200" dirty="0">
                <a:solidFill>
                  <a:srgbClr val="000000"/>
                </a:solidFill>
                <a:latin typeface="+mj-lt"/>
              </a:rPr>
              <a:t>The </a:t>
            </a:r>
            <a:r>
              <a:rPr lang="en-US" sz="2200" dirty="0">
                <a:solidFill>
                  <a:srgbClr val="00B0F0"/>
                </a:solidFill>
                <a:latin typeface="+mj-lt"/>
              </a:rPr>
              <a:t>demographic pressure on environment </a:t>
            </a:r>
            <a:r>
              <a:rPr lang="en-US" sz="2200" dirty="0">
                <a:solidFill>
                  <a:srgbClr val="000000"/>
                </a:solidFill>
                <a:latin typeface="+mj-lt"/>
              </a:rPr>
              <a:t>gave background for the population movement. </a:t>
            </a:r>
          </a:p>
          <a:p>
            <a:pPr algn="just" eaLnBrk="1" hangingPunct="1">
              <a:buClr>
                <a:srgbClr val="4F81BD"/>
              </a:buClr>
              <a:buFont typeface="Wingdings" pitchFamily="2" charset="2"/>
              <a:buChar char="Ø"/>
              <a:defRPr/>
            </a:pPr>
            <a:r>
              <a:rPr lang="en-US" sz="2200" dirty="0">
                <a:solidFill>
                  <a:srgbClr val="000000"/>
                </a:solidFill>
                <a:ea typeface="Calibri"/>
              </a:rPr>
              <a:t>This population movement was probably triggered off by:             -</a:t>
            </a:r>
            <a:r>
              <a:rPr lang="en-US" sz="2200" dirty="0">
                <a:solidFill>
                  <a:srgbClr val="FF0000"/>
                </a:solidFill>
                <a:ea typeface="Calibri"/>
              </a:rPr>
              <a:t>population growth and shortage of grazing land</a:t>
            </a:r>
            <a:r>
              <a:rPr lang="en-US" sz="2200" dirty="0">
                <a:solidFill>
                  <a:srgbClr val="000000"/>
                </a:solidFill>
                <a:ea typeface="Calibri"/>
              </a:rPr>
              <a:t>, and </a:t>
            </a:r>
          </a:p>
          <a:p>
            <a:pPr marL="82550" indent="0" algn="just" eaLnBrk="1" hangingPunct="1">
              <a:buClr>
                <a:srgbClr val="4F81BD"/>
              </a:buClr>
              <a:buFont typeface="Wingdings 2" panose="05020102010507070707" pitchFamily="18" charset="2"/>
              <a:buNone/>
              <a:defRPr/>
            </a:pPr>
            <a:r>
              <a:rPr lang="en-US" sz="2200" dirty="0">
                <a:solidFill>
                  <a:srgbClr val="000000"/>
                </a:solidFill>
                <a:ea typeface="Calibri"/>
              </a:rPr>
              <a:t>    -finally, </a:t>
            </a:r>
            <a:r>
              <a:rPr lang="en-US" sz="2200" dirty="0">
                <a:solidFill>
                  <a:srgbClr val="FF0000"/>
                </a:solidFill>
                <a:ea typeface="Calibri"/>
              </a:rPr>
              <a:t>mounting pressure of </a:t>
            </a:r>
            <a:r>
              <a:rPr lang="en-US" sz="2200" dirty="0" err="1">
                <a:solidFill>
                  <a:srgbClr val="FF0000"/>
                </a:solidFill>
                <a:ea typeface="Calibri"/>
              </a:rPr>
              <a:t>Oromos</a:t>
            </a:r>
            <a:r>
              <a:rPr lang="en-US" sz="2200" dirty="0">
                <a:solidFill>
                  <a:srgbClr val="000000"/>
                </a:solidFill>
                <a:ea typeface="Calibri"/>
              </a:rPr>
              <a:t>, who began their </a:t>
            </a:r>
          </a:p>
          <a:p>
            <a:pPr marL="82550" indent="0" algn="just" eaLnBrk="1" hangingPunct="1">
              <a:buClr>
                <a:srgbClr val="4F81BD"/>
              </a:buClr>
              <a:buFont typeface="Wingdings 2" panose="05020102010507070707" pitchFamily="18" charset="2"/>
              <a:buNone/>
              <a:defRPr/>
            </a:pPr>
            <a:r>
              <a:rPr lang="en-US" sz="2200" dirty="0">
                <a:solidFill>
                  <a:srgbClr val="000000"/>
                </a:solidFill>
                <a:ea typeface="Calibri"/>
              </a:rPr>
              <a:t>      expansion in the 15</a:t>
            </a:r>
            <a:r>
              <a:rPr lang="en-US" sz="2200" baseline="30000" dirty="0">
                <a:solidFill>
                  <a:srgbClr val="000000"/>
                </a:solidFill>
                <a:ea typeface="Calibri"/>
              </a:rPr>
              <a:t>th</a:t>
            </a:r>
            <a:r>
              <a:rPr lang="en-US" sz="2200" dirty="0">
                <a:solidFill>
                  <a:srgbClr val="000000"/>
                </a:solidFill>
                <a:ea typeface="Calibri"/>
              </a:rPr>
              <a:t> Century. </a:t>
            </a:r>
            <a:endParaRPr lang="en-US" sz="2200" dirty="0">
              <a:solidFill>
                <a:srgbClr val="000000"/>
              </a:solidFill>
            </a:endParaRPr>
          </a:p>
          <a:p>
            <a:pPr marL="82550" indent="0" algn="just">
              <a:buClr>
                <a:srgbClr val="4F81BD"/>
              </a:buClr>
              <a:buFont typeface="Wingdings 2" panose="05020102010507070707" pitchFamily="18" charset="2"/>
              <a:buNone/>
              <a:defRPr/>
            </a:pPr>
            <a:r>
              <a:rPr lang="en-US" sz="2200" b="1" dirty="0" err="1">
                <a:solidFill>
                  <a:srgbClr val="C00000"/>
                </a:solidFill>
              </a:rPr>
              <a:t>A.The</a:t>
            </a:r>
            <a:r>
              <a:rPr lang="en-US" sz="2200" b="1" dirty="0">
                <a:solidFill>
                  <a:srgbClr val="C00000"/>
                </a:solidFill>
              </a:rPr>
              <a:t> </a:t>
            </a:r>
            <a:r>
              <a:rPr lang="en-US" sz="2200" b="1" dirty="0" err="1">
                <a:solidFill>
                  <a:srgbClr val="C00000"/>
                </a:solidFill>
              </a:rPr>
              <a:t>Argoba</a:t>
            </a:r>
            <a:r>
              <a:rPr lang="en-US" sz="2200" dirty="0">
                <a:solidFill>
                  <a:srgbClr val="C00000"/>
                </a:solidFill>
              </a:rPr>
              <a:t>: </a:t>
            </a:r>
            <a:r>
              <a:rPr lang="en-US" sz="2200" dirty="0">
                <a:solidFill>
                  <a:srgbClr val="000000"/>
                </a:solidFill>
              </a:rPr>
              <a:t>the </a:t>
            </a:r>
            <a:r>
              <a:rPr lang="en-US" sz="2200" dirty="0" err="1">
                <a:solidFill>
                  <a:srgbClr val="000000"/>
                </a:solidFill>
              </a:rPr>
              <a:t>Argoba</a:t>
            </a:r>
            <a:r>
              <a:rPr lang="en-US" sz="2200" dirty="0">
                <a:solidFill>
                  <a:srgbClr val="000000"/>
                </a:solidFill>
              </a:rPr>
              <a:t> were major agents of Islamic expansion, trade and Muslim state formation in the Horn. </a:t>
            </a:r>
          </a:p>
          <a:p>
            <a:pPr algn="just">
              <a:buClr>
                <a:srgbClr val="4F81BD"/>
              </a:buClr>
              <a:buFont typeface="Wingdings" pitchFamily="2" charset="2"/>
              <a:buChar char="ü"/>
              <a:defRPr/>
            </a:pPr>
            <a:r>
              <a:rPr lang="en-US" sz="2200" dirty="0">
                <a:solidFill>
                  <a:srgbClr val="000000"/>
                </a:solidFill>
              </a:rPr>
              <a:t>Towards the end of the 13</a:t>
            </a:r>
            <a:r>
              <a:rPr lang="en-US" sz="2200" baseline="30000" dirty="0">
                <a:solidFill>
                  <a:srgbClr val="000000"/>
                </a:solidFill>
              </a:rPr>
              <a:t>th</a:t>
            </a:r>
            <a:r>
              <a:rPr lang="en-US" sz="2200" dirty="0">
                <a:solidFill>
                  <a:srgbClr val="000000"/>
                </a:solidFill>
              </a:rPr>
              <a:t> century, with the decline of the </a:t>
            </a:r>
            <a:r>
              <a:rPr lang="en-US" sz="2200" dirty="0">
                <a:solidFill>
                  <a:srgbClr val="00B0F0"/>
                </a:solidFill>
              </a:rPr>
              <a:t>sultanate of </a:t>
            </a:r>
            <a:r>
              <a:rPr lang="en-US" sz="2200" dirty="0" err="1">
                <a:solidFill>
                  <a:srgbClr val="00B0F0"/>
                </a:solidFill>
              </a:rPr>
              <a:t>Shewa</a:t>
            </a:r>
            <a:r>
              <a:rPr lang="en-US" sz="2200" dirty="0">
                <a:solidFill>
                  <a:srgbClr val="000000"/>
                </a:solidFill>
              </a:rPr>
              <a:t>, the </a:t>
            </a:r>
            <a:r>
              <a:rPr lang="en-US" sz="2200" dirty="0">
                <a:solidFill>
                  <a:srgbClr val="00B0F0"/>
                </a:solidFill>
              </a:rPr>
              <a:t>sultanate of </a:t>
            </a:r>
            <a:r>
              <a:rPr lang="en-US" sz="2200" dirty="0" err="1">
                <a:solidFill>
                  <a:srgbClr val="00B0F0"/>
                </a:solidFill>
              </a:rPr>
              <a:t>Ifat</a:t>
            </a:r>
            <a:r>
              <a:rPr lang="en-US" sz="2200" dirty="0">
                <a:solidFill>
                  <a:srgbClr val="000000"/>
                </a:solidFill>
              </a:rPr>
              <a:t>, in which the </a:t>
            </a:r>
            <a:r>
              <a:rPr lang="en-US" sz="2200" dirty="0" err="1">
                <a:solidFill>
                  <a:srgbClr val="00B0F0"/>
                </a:solidFill>
              </a:rPr>
              <a:t>Argoba</a:t>
            </a:r>
            <a:r>
              <a:rPr lang="en-US" sz="2200" dirty="0">
                <a:solidFill>
                  <a:srgbClr val="00B0F0"/>
                </a:solidFill>
              </a:rPr>
              <a:t> </a:t>
            </a:r>
            <a:r>
              <a:rPr lang="en-US" sz="2200" dirty="0">
                <a:solidFill>
                  <a:srgbClr val="000000"/>
                </a:solidFill>
              </a:rPr>
              <a:t>were dominant, became the </a:t>
            </a:r>
            <a:r>
              <a:rPr lang="en-US" sz="2200" dirty="0">
                <a:solidFill>
                  <a:srgbClr val="FF0000"/>
                </a:solidFill>
              </a:rPr>
              <a:t>center of Muslim resistance. </a:t>
            </a:r>
          </a:p>
          <a:p>
            <a:pPr algn="just">
              <a:buClr>
                <a:srgbClr val="4F81BD"/>
              </a:buClr>
              <a:buFont typeface="Wingdings" pitchFamily="2" charset="2"/>
              <a:buChar char="ü"/>
              <a:defRPr/>
            </a:pPr>
            <a:endParaRPr lang="en-US" sz="2200" dirty="0">
              <a:solidFill>
                <a:srgbClr val="000000"/>
              </a:solidFill>
            </a:endParaRPr>
          </a:p>
          <a:p>
            <a:pPr marL="82550" indent="0" algn="just">
              <a:buFont typeface="Wingdings 2" panose="05020102010507070707" pitchFamily="18" charset="2"/>
              <a:buNone/>
              <a:defRPr/>
            </a:pPr>
            <a:endParaRPr lang="en-US" sz="2200" dirty="0">
              <a:solidFill>
                <a:srgbClr val="000000"/>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D0E3F625-D02E-412B-AEFE-87C6D12C1C8E}"/>
              </a:ext>
            </a:extLst>
          </p:cNvPr>
          <p:cNvSpPr>
            <a:spLocks noGrp="1"/>
          </p:cNvSpPr>
          <p:nvPr>
            <p:ph idx="1"/>
          </p:nvPr>
        </p:nvSpPr>
        <p:spPr>
          <a:xfrm>
            <a:off x="76200" y="0"/>
            <a:ext cx="8991600" cy="6019800"/>
          </a:xfrm>
        </p:spPr>
        <p:txBody>
          <a:bodyPr>
            <a:normAutofit fontScale="92500"/>
          </a:bodyPr>
          <a:lstStyle/>
          <a:p>
            <a:pPr algn="just">
              <a:buFont typeface="Wingdings" pitchFamily="2" charset="2"/>
              <a:buChar char="ü"/>
              <a:defRPr/>
            </a:pPr>
            <a:r>
              <a:rPr lang="en-US" sz="2200" dirty="0">
                <a:solidFill>
                  <a:srgbClr val="000000"/>
                </a:solidFill>
                <a:latin typeface="+mj-lt"/>
              </a:rPr>
              <a:t>On the eve of the </a:t>
            </a:r>
            <a:r>
              <a:rPr lang="en-US" sz="2200" dirty="0">
                <a:solidFill>
                  <a:srgbClr val="FF0000"/>
                </a:solidFill>
                <a:latin typeface="+mj-lt"/>
              </a:rPr>
              <a:t>wars of Imam Ahmed al Ghazi</a:t>
            </a:r>
            <a:r>
              <a:rPr lang="en-US" sz="2200" dirty="0">
                <a:solidFill>
                  <a:srgbClr val="000000"/>
                </a:solidFill>
                <a:latin typeface="+mj-lt"/>
              </a:rPr>
              <a:t>, the </a:t>
            </a:r>
            <a:r>
              <a:rPr lang="en-US" sz="2200" dirty="0" err="1">
                <a:solidFill>
                  <a:srgbClr val="00B0F0"/>
                </a:solidFill>
                <a:latin typeface="+mj-lt"/>
              </a:rPr>
              <a:t>Argoba</a:t>
            </a:r>
            <a:r>
              <a:rPr lang="en-US" sz="2200" dirty="0">
                <a:solidFill>
                  <a:srgbClr val="00B0F0"/>
                </a:solidFill>
                <a:latin typeface="+mj-lt"/>
              </a:rPr>
              <a:t> joined the Afar and the Somali</a:t>
            </a:r>
            <a:r>
              <a:rPr lang="en-US" sz="2200" dirty="0">
                <a:solidFill>
                  <a:srgbClr val="000000"/>
                </a:solidFill>
                <a:latin typeface="+mj-lt"/>
              </a:rPr>
              <a:t> against the Christian Kingdom. </a:t>
            </a:r>
          </a:p>
          <a:p>
            <a:pPr algn="just">
              <a:buFont typeface="Wingdings" pitchFamily="2" charset="2"/>
              <a:buChar char="ü"/>
              <a:defRPr/>
            </a:pPr>
            <a:r>
              <a:rPr lang="en-US" sz="2200" dirty="0">
                <a:solidFill>
                  <a:srgbClr val="000000"/>
                </a:solidFill>
                <a:latin typeface="+mj-lt"/>
              </a:rPr>
              <a:t>The area inhabited by the </a:t>
            </a:r>
            <a:r>
              <a:rPr lang="en-US" sz="2200" dirty="0" err="1">
                <a:solidFill>
                  <a:srgbClr val="000000"/>
                </a:solidFill>
                <a:latin typeface="+mj-lt"/>
              </a:rPr>
              <a:t>Argoba</a:t>
            </a:r>
            <a:r>
              <a:rPr lang="en-US" sz="2200" dirty="0">
                <a:solidFill>
                  <a:srgbClr val="000000"/>
                </a:solidFill>
                <a:latin typeface="+mj-lt"/>
              </a:rPr>
              <a:t> was also a </a:t>
            </a:r>
            <a:r>
              <a:rPr lang="en-US" sz="2200" dirty="0">
                <a:solidFill>
                  <a:srgbClr val="00B0F0"/>
                </a:solidFill>
                <a:latin typeface="+mj-lt"/>
              </a:rPr>
              <a:t>target of the expanding Christian Kingdom</a:t>
            </a:r>
            <a:r>
              <a:rPr lang="en-US" sz="2200" dirty="0">
                <a:solidFill>
                  <a:srgbClr val="000000"/>
                </a:solidFill>
                <a:latin typeface="+mj-lt"/>
              </a:rPr>
              <a:t> and was the major center of conflict. This was because the </a:t>
            </a:r>
            <a:r>
              <a:rPr lang="en-US" sz="2200" dirty="0">
                <a:solidFill>
                  <a:srgbClr val="00B0F0"/>
                </a:solidFill>
                <a:latin typeface="+mj-lt"/>
              </a:rPr>
              <a:t>major caravan trade routes passed through </a:t>
            </a:r>
            <a:r>
              <a:rPr lang="en-US" sz="2200" dirty="0" err="1">
                <a:solidFill>
                  <a:srgbClr val="00B0F0"/>
                </a:solidFill>
                <a:latin typeface="+mj-lt"/>
              </a:rPr>
              <a:t>Argoba</a:t>
            </a:r>
            <a:r>
              <a:rPr lang="en-US" sz="2200" dirty="0">
                <a:solidFill>
                  <a:srgbClr val="00B0F0"/>
                </a:solidFill>
                <a:latin typeface="+mj-lt"/>
              </a:rPr>
              <a:t> territory.</a:t>
            </a:r>
            <a:r>
              <a:rPr lang="en-US" sz="2200" dirty="0">
                <a:solidFill>
                  <a:srgbClr val="000000"/>
                </a:solidFill>
                <a:latin typeface="+mj-lt"/>
              </a:rPr>
              <a:t> </a:t>
            </a:r>
          </a:p>
          <a:p>
            <a:pPr marL="82550" indent="0" algn="just">
              <a:buFont typeface="Wingdings 2" panose="05020102010507070707" pitchFamily="18" charset="2"/>
              <a:buNone/>
              <a:defRPr/>
            </a:pPr>
            <a:r>
              <a:rPr lang="en-US" sz="2200" b="1" dirty="0">
                <a:solidFill>
                  <a:srgbClr val="C00000"/>
                </a:solidFill>
                <a:latin typeface="+mj-lt"/>
              </a:rPr>
              <a:t>B. The Afar</a:t>
            </a:r>
            <a:r>
              <a:rPr lang="en-US" sz="2200" dirty="0">
                <a:solidFill>
                  <a:srgbClr val="C00000"/>
                </a:solidFill>
                <a:latin typeface="+mj-lt"/>
              </a:rPr>
              <a:t>: </a:t>
            </a:r>
            <a:r>
              <a:rPr lang="en-US" sz="2200" dirty="0">
                <a:solidFill>
                  <a:srgbClr val="000000"/>
                </a:solidFill>
                <a:latin typeface="+mj-lt"/>
              </a:rPr>
              <a:t>before the 16</a:t>
            </a:r>
            <a:r>
              <a:rPr lang="en-US" sz="2200" baseline="30000" dirty="0">
                <a:solidFill>
                  <a:srgbClr val="000000"/>
                </a:solidFill>
                <a:latin typeface="+mj-lt"/>
              </a:rPr>
              <a:t>th</a:t>
            </a:r>
            <a:r>
              <a:rPr lang="en-US" sz="2200" dirty="0">
                <a:solidFill>
                  <a:srgbClr val="000000"/>
                </a:solidFill>
                <a:latin typeface="+mj-lt"/>
              </a:rPr>
              <a:t> century, due to </a:t>
            </a:r>
            <a:r>
              <a:rPr lang="en-US" sz="2200" dirty="0">
                <a:solidFill>
                  <a:srgbClr val="00B0F0"/>
                </a:solidFill>
                <a:latin typeface="+mj-lt"/>
              </a:rPr>
              <a:t>drought,</a:t>
            </a:r>
            <a:r>
              <a:rPr lang="en-US" sz="2200" dirty="0">
                <a:solidFill>
                  <a:srgbClr val="000000"/>
                </a:solidFill>
                <a:latin typeface="+mj-lt"/>
              </a:rPr>
              <a:t> the Afar moved towards the east until they reached the middle Awash. </a:t>
            </a:r>
          </a:p>
          <a:p>
            <a:pPr algn="just">
              <a:buFont typeface="Wingdings" pitchFamily="2" charset="2"/>
              <a:buChar char="ü"/>
              <a:defRPr/>
            </a:pPr>
            <a:r>
              <a:rPr lang="en-US" sz="2200" dirty="0">
                <a:solidFill>
                  <a:srgbClr val="00B0F0"/>
                </a:solidFill>
                <a:latin typeface="+mj-lt"/>
              </a:rPr>
              <a:t>Trade routes </a:t>
            </a:r>
            <a:r>
              <a:rPr lang="en-US" sz="2200" dirty="0">
                <a:solidFill>
                  <a:srgbClr val="000000"/>
                </a:solidFill>
                <a:latin typeface="+mj-lt"/>
              </a:rPr>
              <a:t>linking the ports in the Horn passed through the </a:t>
            </a:r>
            <a:r>
              <a:rPr lang="en-US" sz="2200" dirty="0" err="1">
                <a:solidFill>
                  <a:srgbClr val="000000"/>
                </a:solidFill>
                <a:latin typeface="+mj-lt"/>
              </a:rPr>
              <a:t>Afar's</a:t>
            </a:r>
            <a:r>
              <a:rPr lang="en-US" sz="2200" dirty="0">
                <a:solidFill>
                  <a:srgbClr val="000000"/>
                </a:solidFill>
                <a:latin typeface="+mj-lt"/>
              </a:rPr>
              <a:t> territory. </a:t>
            </a:r>
          </a:p>
          <a:p>
            <a:pPr algn="just">
              <a:buClr>
                <a:srgbClr val="4F81BD"/>
              </a:buClr>
              <a:buFont typeface="Wingdings" pitchFamily="2" charset="2"/>
              <a:buChar char="ü"/>
              <a:defRPr/>
            </a:pPr>
            <a:r>
              <a:rPr lang="en-US" sz="2200" dirty="0">
                <a:solidFill>
                  <a:srgbClr val="000000"/>
                </a:solidFill>
              </a:rPr>
              <a:t>As a result, the </a:t>
            </a:r>
            <a:r>
              <a:rPr lang="en-US" sz="2200" dirty="0">
                <a:solidFill>
                  <a:srgbClr val="00B0F0"/>
                </a:solidFill>
              </a:rPr>
              <a:t>region was the </a:t>
            </a:r>
            <a:r>
              <a:rPr lang="en-US" sz="2200" dirty="0" err="1">
                <a:solidFill>
                  <a:srgbClr val="00B0F0"/>
                </a:solidFill>
              </a:rPr>
              <a:t>centre</a:t>
            </a:r>
            <a:r>
              <a:rPr lang="en-US" sz="2200" dirty="0">
                <a:solidFill>
                  <a:srgbClr val="00B0F0"/>
                </a:solidFill>
              </a:rPr>
              <a:t> of competition </a:t>
            </a:r>
            <a:r>
              <a:rPr lang="en-US" sz="2200" dirty="0">
                <a:solidFill>
                  <a:srgbClr val="000000"/>
                </a:solidFill>
              </a:rPr>
              <a:t>between the </a:t>
            </a:r>
            <a:r>
              <a:rPr lang="en-US" sz="2200" dirty="0">
                <a:solidFill>
                  <a:srgbClr val="00B0F0"/>
                </a:solidFill>
              </a:rPr>
              <a:t>Christian Kingdom and the Muslim sultanates </a:t>
            </a:r>
            <a:r>
              <a:rPr lang="en-US" sz="2200" dirty="0">
                <a:solidFill>
                  <a:srgbClr val="000000"/>
                </a:solidFill>
              </a:rPr>
              <a:t>to control the trade routes. </a:t>
            </a:r>
          </a:p>
          <a:p>
            <a:pPr algn="just">
              <a:buClr>
                <a:srgbClr val="4F81BD"/>
              </a:buClr>
              <a:buFont typeface="Wingdings" pitchFamily="2" charset="2"/>
              <a:buChar char="ü"/>
              <a:defRPr/>
            </a:pPr>
            <a:r>
              <a:rPr lang="en-US" sz="2200" dirty="0">
                <a:solidFill>
                  <a:srgbClr val="000000"/>
                </a:solidFill>
              </a:rPr>
              <a:t>Besides being actors in the conflict, the conflict inevitably </a:t>
            </a:r>
            <a:r>
              <a:rPr lang="en-US" sz="2200" dirty="0">
                <a:solidFill>
                  <a:srgbClr val="00B0F0"/>
                </a:solidFill>
              </a:rPr>
              <a:t>pressurized the Afar </a:t>
            </a:r>
            <a:r>
              <a:rPr lang="en-US" sz="2200" dirty="0">
                <a:solidFill>
                  <a:srgbClr val="000000"/>
                </a:solidFill>
              </a:rPr>
              <a:t>to move into different directions to avoid the risk of the conflicts. </a:t>
            </a:r>
          </a:p>
          <a:p>
            <a:pPr algn="just">
              <a:buClr>
                <a:srgbClr val="4F81BD"/>
              </a:buClr>
              <a:buFont typeface="Wingdings" pitchFamily="2" charset="2"/>
              <a:buChar char="ü"/>
              <a:defRPr/>
            </a:pPr>
            <a:r>
              <a:rPr lang="en-US" sz="2200" dirty="0">
                <a:solidFill>
                  <a:srgbClr val="000000"/>
                </a:solidFill>
              </a:rPr>
              <a:t>In the 16</a:t>
            </a:r>
            <a:r>
              <a:rPr lang="en-US" sz="2200" baseline="30000" dirty="0">
                <a:solidFill>
                  <a:srgbClr val="000000"/>
                </a:solidFill>
              </a:rPr>
              <a:t>th</a:t>
            </a:r>
            <a:r>
              <a:rPr lang="en-US" sz="2200" dirty="0">
                <a:solidFill>
                  <a:srgbClr val="000000"/>
                </a:solidFill>
              </a:rPr>
              <a:t> century, their </a:t>
            </a:r>
            <a:r>
              <a:rPr lang="en-US" sz="2200" dirty="0">
                <a:solidFill>
                  <a:srgbClr val="00B0F0"/>
                </a:solidFill>
              </a:rPr>
              <a:t>pastoral economy </a:t>
            </a:r>
            <a:r>
              <a:rPr lang="en-US" sz="2200" dirty="0">
                <a:solidFill>
                  <a:srgbClr val="000000"/>
                </a:solidFill>
              </a:rPr>
              <a:t>helped them to survive the destructive effects of the wars. </a:t>
            </a:r>
          </a:p>
          <a:p>
            <a:pPr algn="just">
              <a:buFont typeface="Wingdings" pitchFamily="2" charset="2"/>
              <a:buChar char="ü"/>
              <a:defRPr/>
            </a:pPr>
            <a:endParaRPr lang="en-GB" sz="2200" dirty="0">
              <a:solidFill>
                <a:srgbClr val="C00000"/>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62E9E4FD-2D53-4D03-90A1-466CD10C1F74}"/>
              </a:ext>
            </a:extLst>
          </p:cNvPr>
          <p:cNvSpPr>
            <a:spLocks noGrp="1"/>
          </p:cNvSpPr>
          <p:nvPr>
            <p:ph idx="1"/>
          </p:nvPr>
        </p:nvSpPr>
        <p:spPr>
          <a:xfrm>
            <a:off x="0" y="76200"/>
            <a:ext cx="9067800" cy="5943600"/>
          </a:xfrm>
        </p:spPr>
        <p:txBody>
          <a:bodyPr>
            <a:noAutofit/>
          </a:bodyPr>
          <a:lstStyle/>
          <a:p>
            <a:pPr marL="82550" indent="0" algn="just">
              <a:buFont typeface="Wingdings 2" panose="05020102010507070707" pitchFamily="18" charset="2"/>
              <a:buNone/>
              <a:defRPr/>
            </a:pPr>
            <a:r>
              <a:rPr lang="en-US" b="1" dirty="0">
                <a:solidFill>
                  <a:srgbClr val="C00000"/>
                </a:solidFill>
                <a:latin typeface="+mj-lt"/>
              </a:rPr>
              <a:t>C. The Somali</a:t>
            </a:r>
            <a:r>
              <a:rPr lang="en-US" dirty="0">
                <a:solidFill>
                  <a:srgbClr val="C00000"/>
                </a:solidFill>
                <a:latin typeface="+mj-lt"/>
              </a:rPr>
              <a:t>: </a:t>
            </a:r>
            <a:r>
              <a:rPr lang="en-US" dirty="0">
                <a:solidFill>
                  <a:srgbClr val="000000"/>
                </a:solidFill>
                <a:latin typeface="+mj-lt"/>
              </a:rPr>
              <a:t>their territory laid in the medieval competition for the </a:t>
            </a:r>
            <a:r>
              <a:rPr lang="en-US" dirty="0">
                <a:solidFill>
                  <a:srgbClr val="00B0F0"/>
                </a:solidFill>
                <a:latin typeface="+mj-lt"/>
              </a:rPr>
              <a:t>control of trade routes</a:t>
            </a:r>
            <a:r>
              <a:rPr lang="en-US" dirty="0">
                <a:solidFill>
                  <a:srgbClr val="000000"/>
                </a:solidFill>
                <a:latin typeface="+mj-lt"/>
              </a:rPr>
              <a:t>. </a:t>
            </a:r>
          </a:p>
          <a:p>
            <a:pPr algn="just">
              <a:buFont typeface="Wingdings" pitchFamily="2" charset="2"/>
              <a:buChar char="ü"/>
              <a:defRPr/>
            </a:pPr>
            <a:r>
              <a:rPr lang="en-US" dirty="0">
                <a:solidFill>
                  <a:srgbClr val="000000"/>
                </a:solidFill>
                <a:latin typeface="+mj-lt"/>
              </a:rPr>
              <a:t>The </a:t>
            </a:r>
            <a:r>
              <a:rPr lang="en-US" dirty="0">
                <a:solidFill>
                  <a:srgbClr val="00B0F0"/>
                </a:solidFill>
                <a:latin typeface="+mj-lt"/>
              </a:rPr>
              <a:t>population movement of the Somali </a:t>
            </a:r>
            <a:r>
              <a:rPr lang="en-US" dirty="0">
                <a:solidFill>
                  <a:srgbClr val="000000"/>
                </a:solidFill>
                <a:latin typeface="+mj-lt"/>
              </a:rPr>
              <a:t>was a </a:t>
            </a:r>
            <a:r>
              <a:rPr lang="en-US" dirty="0">
                <a:solidFill>
                  <a:srgbClr val="00B0F0"/>
                </a:solidFill>
                <a:latin typeface="+mj-lt"/>
              </a:rPr>
              <a:t>strong force </a:t>
            </a:r>
            <a:r>
              <a:rPr lang="en-US" dirty="0">
                <a:solidFill>
                  <a:srgbClr val="000000"/>
                </a:solidFill>
                <a:latin typeface="+mj-lt"/>
              </a:rPr>
              <a:t>behind the military strength of the Imam. </a:t>
            </a:r>
          </a:p>
          <a:p>
            <a:pPr algn="just">
              <a:buFont typeface="Wingdings" pitchFamily="2" charset="2"/>
              <a:buChar char="ü"/>
              <a:defRPr/>
            </a:pPr>
            <a:r>
              <a:rPr lang="en-US" dirty="0">
                <a:solidFill>
                  <a:srgbClr val="000000"/>
                </a:solidFill>
                <a:latin typeface="+mj-lt"/>
              </a:rPr>
              <a:t>However, the population movement of the Somali </a:t>
            </a:r>
            <a:r>
              <a:rPr lang="en-US" dirty="0">
                <a:solidFill>
                  <a:srgbClr val="00B0F0"/>
                </a:solidFill>
                <a:latin typeface="+mj-lt"/>
              </a:rPr>
              <a:t>did not last for long</a:t>
            </a:r>
            <a:r>
              <a:rPr lang="en-US" dirty="0">
                <a:solidFill>
                  <a:srgbClr val="000000"/>
                </a:solidFill>
                <a:latin typeface="+mj-lt"/>
              </a:rPr>
              <a:t> as they returned to their home base following the defeat of Imam Ahmed in </a:t>
            </a:r>
            <a:r>
              <a:rPr lang="en-US" dirty="0">
                <a:solidFill>
                  <a:srgbClr val="00B0F0"/>
                </a:solidFill>
                <a:latin typeface="+mj-lt"/>
              </a:rPr>
              <a:t>1543</a:t>
            </a:r>
            <a:r>
              <a:rPr lang="en-US" dirty="0">
                <a:solidFill>
                  <a:srgbClr val="000000"/>
                </a:solidFill>
                <a:latin typeface="+mj-lt"/>
              </a:rPr>
              <a:t>. </a:t>
            </a:r>
          </a:p>
          <a:p>
            <a:pPr marL="82550" indent="0" algn="ctr">
              <a:buClr>
                <a:srgbClr val="4F81BD"/>
              </a:buClr>
              <a:buFont typeface="Wingdings 2" panose="05020102010507070707" pitchFamily="18" charset="2"/>
              <a:buNone/>
              <a:defRPr/>
            </a:pPr>
            <a:r>
              <a:rPr lang="en-US" sz="1800" b="1" dirty="0">
                <a:solidFill>
                  <a:srgbClr val="C00000"/>
                </a:solidFill>
                <a:latin typeface="Times New Roman" panose="02020603050405020304" pitchFamily="18" charset="0"/>
                <a:cs typeface="Times New Roman" panose="02020603050405020304" pitchFamily="18" charset="0"/>
              </a:rPr>
              <a:t>II. GADAA SYSTEM AND THE OROMO POPULATION MOVEMENT (1522-1618) </a:t>
            </a:r>
          </a:p>
          <a:p>
            <a:pPr marL="82550" indent="0" algn="just">
              <a:buClr>
                <a:srgbClr val="4F81BD"/>
              </a:buClr>
              <a:buFont typeface="Wingdings 2" panose="05020102010507070707" pitchFamily="18" charset="2"/>
              <a:buNone/>
              <a:defRPr/>
            </a:pPr>
            <a:r>
              <a:rPr lang="en-US" b="1" dirty="0">
                <a:solidFill>
                  <a:srgbClr val="C00000"/>
                </a:solidFill>
              </a:rPr>
              <a:t>A. </a:t>
            </a:r>
            <a:r>
              <a:rPr lang="en-GB" b="1" dirty="0">
                <a:solidFill>
                  <a:srgbClr val="C00000"/>
                </a:solidFill>
              </a:rPr>
              <a:t>The </a:t>
            </a:r>
            <a:r>
              <a:rPr lang="en-GB" b="1" i="1" dirty="0" err="1">
                <a:solidFill>
                  <a:srgbClr val="C00000"/>
                </a:solidFill>
              </a:rPr>
              <a:t>Gadaa</a:t>
            </a:r>
            <a:r>
              <a:rPr lang="en-GB" b="1" i="1" dirty="0">
                <a:solidFill>
                  <a:srgbClr val="C00000"/>
                </a:solidFill>
              </a:rPr>
              <a:t> </a:t>
            </a:r>
            <a:r>
              <a:rPr lang="en-GB" b="1" dirty="0">
                <a:solidFill>
                  <a:srgbClr val="C00000"/>
                </a:solidFill>
              </a:rPr>
              <a:t>System </a:t>
            </a:r>
          </a:p>
          <a:p>
            <a:pPr algn="just">
              <a:lnSpc>
                <a:spcPct val="100000"/>
              </a:lnSpc>
              <a:buClr>
                <a:srgbClr val="4F81BD"/>
              </a:buClr>
              <a:defRPr/>
            </a:pPr>
            <a:r>
              <a:rPr lang="en-US" dirty="0">
                <a:solidFill>
                  <a:srgbClr val="000000"/>
                </a:solidFill>
              </a:rPr>
              <a:t>The Oromo population movement of the 16</a:t>
            </a:r>
            <a:r>
              <a:rPr lang="en-US" baseline="30000" dirty="0">
                <a:solidFill>
                  <a:srgbClr val="000000"/>
                </a:solidFill>
              </a:rPr>
              <a:t>th</a:t>
            </a:r>
            <a:r>
              <a:rPr lang="en-US" dirty="0">
                <a:solidFill>
                  <a:srgbClr val="000000"/>
                </a:solidFill>
              </a:rPr>
              <a:t> century </a:t>
            </a:r>
            <a:r>
              <a:rPr lang="en-US" dirty="0">
                <a:solidFill>
                  <a:srgbClr val="00B0F0"/>
                </a:solidFill>
              </a:rPr>
              <a:t>cannot be better understood</a:t>
            </a:r>
            <a:r>
              <a:rPr lang="en-US" dirty="0">
                <a:solidFill>
                  <a:srgbClr val="000000"/>
                </a:solidFill>
              </a:rPr>
              <a:t> without considering the </a:t>
            </a:r>
            <a:r>
              <a:rPr lang="en-US" i="1" dirty="0" err="1">
                <a:solidFill>
                  <a:srgbClr val="FF0000"/>
                </a:solidFill>
              </a:rPr>
              <a:t>Gadaa</a:t>
            </a:r>
            <a:r>
              <a:rPr lang="en-US" i="1" dirty="0">
                <a:solidFill>
                  <a:srgbClr val="FF0000"/>
                </a:solidFill>
              </a:rPr>
              <a:t> </a:t>
            </a:r>
            <a:r>
              <a:rPr lang="en-US" dirty="0">
                <a:solidFill>
                  <a:srgbClr val="FF0000"/>
                </a:solidFill>
              </a:rPr>
              <a:t>system</a:t>
            </a:r>
            <a:r>
              <a:rPr lang="en-US" dirty="0">
                <a:solidFill>
                  <a:srgbClr val="000000"/>
                </a:solidFill>
              </a:rPr>
              <a:t>. </a:t>
            </a:r>
          </a:p>
          <a:p>
            <a:pPr algn="just">
              <a:lnSpc>
                <a:spcPct val="100000"/>
              </a:lnSpc>
              <a:buClr>
                <a:srgbClr val="4F81BD"/>
              </a:buClr>
              <a:defRPr/>
            </a:pPr>
            <a:r>
              <a:rPr lang="en-US" dirty="0">
                <a:solidFill>
                  <a:srgbClr val="00B0F0"/>
                </a:solidFill>
              </a:rPr>
              <a:t>The </a:t>
            </a:r>
            <a:r>
              <a:rPr lang="en-US" i="1" dirty="0" err="1">
                <a:solidFill>
                  <a:srgbClr val="00B0F0"/>
                </a:solidFill>
              </a:rPr>
              <a:t>Gadaa</a:t>
            </a:r>
            <a:r>
              <a:rPr lang="en-US" i="1" dirty="0">
                <a:solidFill>
                  <a:srgbClr val="00B0F0"/>
                </a:solidFill>
              </a:rPr>
              <a:t> </a:t>
            </a:r>
            <a:r>
              <a:rPr lang="en-US" dirty="0">
                <a:solidFill>
                  <a:srgbClr val="00B0F0"/>
                </a:solidFill>
              </a:rPr>
              <a:t>system </a:t>
            </a:r>
            <a:r>
              <a:rPr lang="en-US" dirty="0">
                <a:solidFill>
                  <a:srgbClr val="000000"/>
                </a:solidFill>
              </a:rPr>
              <a:t>was an institution through which the Oromo: --socially organized</a:t>
            </a:r>
          </a:p>
          <a:p>
            <a:pPr marL="82550" indent="0" algn="just">
              <a:lnSpc>
                <a:spcPct val="100000"/>
              </a:lnSpc>
              <a:buClr>
                <a:srgbClr val="4F81BD"/>
              </a:buClr>
              <a:buFont typeface="Wingdings 2" panose="05020102010507070707" pitchFamily="18" charset="2"/>
              <a:buNone/>
              <a:defRPr/>
            </a:pPr>
            <a:r>
              <a:rPr lang="en-US" dirty="0">
                <a:solidFill>
                  <a:srgbClr val="000000"/>
                </a:solidFill>
              </a:rPr>
              <a:t>    -administered their affairs, </a:t>
            </a:r>
          </a:p>
          <a:p>
            <a:pPr marL="82550" indent="0" algn="just">
              <a:lnSpc>
                <a:spcPct val="100000"/>
              </a:lnSpc>
              <a:buClr>
                <a:srgbClr val="4F81BD"/>
              </a:buClr>
              <a:buFont typeface="Wingdings 2" panose="05020102010507070707" pitchFamily="18" charset="2"/>
              <a:buNone/>
              <a:defRPr/>
            </a:pPr>
            <a:r>
              <a:rPr lang="en-US" dirty="0">
                <a:solidFill>
                  <a:srgbClr val="000000"/>
                </a:solidFill>
              </a:rPr>
              <a:t>    -defended their territories, maintained law and order, and   </a:t>
            </a:r>
          </a:p>
          <a:p>
            <a:pPr marL="82550" indent="0" algn="just">
              <a:lnSpc>
                <a:spcPct val="100000"/>
              </a:lnSpc>
              <a:buClr>
                <a:srgbClr val="4F81BD"/>
              </a:buClr>
              <a:buFont typeface="Wingdings 2" panose="05020102010507070707" pitchFamily="18" charset="2"/>
              <a:buNone/>
              <a:defRPr/>
            </a:pPr>
            <a:r>
              <a:rPr lang="en-US" dirty="0">
                <a:solidFill>
                  <a:srgbClr val="000000"/>
                </a:solidFill>
              </a:rPr>
              <a:t>    -managed their economies.</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9550A3BF-9BCD-4AF2-B41E-CBE534E48F5A}"/>
              </a:ext>
            </a:extLst>
          </p:cNvPr>
          <p:cNvSpPr>
            <a:spLocks noGrp="1"/>
          </p:cNvSpPr>
          <p:nvPr>
            <p:ph idx="1"/>
          </p:nvPr>
        </p:nvSpPr>
        <p:spPr>
          <a:xfrm>
            <a:off x="152400" y="0"/>
            <a:ext cx="8991600" cy="5943600"/>
          </a:xfrm>
        </p:spPr>
        <p:txBody>
          <a:bodyPr>
            <a:normAutofit fontScale="85000" lnSpcReduction="20000"/>
          </a:bodyPr>
          <a:lstStyle/>
          <a:p>
            <a:pPr algn="just">
              <a:defRPr/>
            </a:pPr>
            <a:r>
              <a:rPr lang="en-US" sz="2600" dirty="0">
                <a:solidFill>
                  <a:srgbClr val="000000"/>
                </a:solidFill>
                <a:latin typeface="+mj-lt"/>
              </a:rPr>
              <a:t>Studies do not clearly indicate </a:t>
            </a:r>
            <a:r>
              <a:rPr lang="en-US" sz="2600" dirty="0">
                <a:solidFill>
                  <a:srgbClr val="00B0F0"/>
                </a:solidFill>
                <a:latin typeface="+mj-lt"/>
              </a:rPr>
              <a:t>when and how the </a:t>
            </a:r>
            <a:r>
              <a:rPr lang="en-US" sz="2600" i="1" dirty="0" err="1">
                <a:solidFill>
                  <a:srgbClr val="00B0F0"/>
                </a:solidFill>
                <a:latin typeface="+mj-lt"/>
              </a:rPr>
              <a:t>Gadaa</a:t>
            </a:r>
            <a:r>
              <a:rPr lang="en-US" sz="2600" i="1" dirty="0">
                <a:solidFill>
                  <a:srgbClr val="00B0F0"/>
                </a:solidFill>
                <a:latin typeface="+mj-lt"/>
              </a:rPr>
              <a:t> </a:t>
            </a:r>
            <a:r>
              <a:rPr lang="en-US" sz="2600" dirty="0">
                <a:solidFill>
                  <a:srgbClr val="00B0F0"/>
                </a:solidFill>
                <a:latin typeface="+mj-lt"/>
              </a:rPr>
              <a:t>system emerged</a:t>
            </a:r>
            <a:r>
              <a:rPr lang="en-US" sz="2600" dirty="0">
                <a:solidFill>
                  <a:srgbClr val="000000"/>
                </a:solidFill>
                <a:latin typeface="+mj-lt"/>
              </a:rPr>
              <a:t>. However, it is clear that for long the society organized their </a:t>
            </a:r>
            <a:r>
              <a:rPr lang="en-US" sz="2600" dirty="0">
                <a:solidFill>
                  <a:srgbClr val="FF0000"/>
                </a:solidFill>
                <a:latin typeface="+mj-lt"/>
              </a:rPr>
              <a:t>politics, economy, social, cultural, and religious affairs </a:t>
            </a:r>
            <a:r>
              <a:rPr lang="en-US" sz="2600" dirty="0">
                <a:solidFill>
                  <a:srgbClr val="000000"/>
                </a:solidFill>
                <a:latin typeface="+mj-lt"/>
              </a:rPr>
              <a:t>through the </a:t>
            </a:r>
            <a:r>
              <a:rPr lang="en-US" sz="2600" i="1" dirty="0" err="1">
                <a:solidFill>
                  <a:srgbClr val="000000"/>
                </a:solidFill>
                <a:latin typeface="+mj-lt"/>
              </a:rPr>
              <a:t>Gadaa</a:t>
            </a:r>
            <a:r>
              <a:rPr lang="en-US" sz="2600" i="1" dirty="0">
                <a:solidFill>
                  <a:srgbClr val="000000"/>
                </a:solidFill>
                <a:latin typeface="+mj-lt"/>
              </a:rPr>
              <a:t> </a:t>
            </a:r>
            <a:r>
              <a:rPr lang="en-US" sz="2600" dirty="0">
                <a:solidFill>
                  <a:srgbClr val="000000"/>
                </a:solidFill>
                <a:latin typeface="+mj-lt"/>
              </a:rPr>
              <a:t>institution. </a:t>
            </a:r>
          </a:p>
          <a:p>
            <a:pPr algn="just">
              <a:defRPr/>
            </a:pPr>
            <a:r>
              <a:rPr lang="en-US" sz="2600" dirty="0">
                <a:solidFill>
                  <a:srgbClr val="000000"/>
                </a:solidFill>
                <a:latin typeface="+mj-lt"/>
              </a:rPr>
              <a:t>The account by </a:t>
            </a:r>
            <a:r>
              <a:rPr lang="en-US" sz="2600" dirty="0">
                <a:solidFill>
                  <a:srgbClr val="FF0000"/>
                </a:solidFill>
                <a:latin typeface="+mj-lt"/>
              </a:rPr>
              <a:t>Abba </a:t>
            </a:r>
            <a:r>
              <a:rPr lang="en-US" sz="2600" dirty="0" err="1">
                <a:solidFill>
                  <a:srgbClr val="FF0000"/>
                </a:solidFill>
                <a:latin typeface="+mj-lt"/>
              </a:rPr>
              <a:t>Bahrey</a:t>
            </a:r>
            <a:r>
              <a:rPr lang="en-US" sz="2600" dirty="0">
                <a:solidFill>
                  <a:srgbClr val="000000"/>
                </a:solidFill>
                <a:latin typeface="+mj-lt"/>
              </a:rPr>
              <a:t> indicates that during the early 16</a:t>
            </a:r>
            <a:r>
              <a:rPr lang="en-US" sz="2600" baseline="30000" dirty="0">
                <a:solidFill>
                  <a:srgbClr val="000000"/>
                </a:solidFill>
                <a:latin typeface="+mj-lt"/>
              </a:rPr>
              <a:t>th</a:t>
            </a:r>
            <a:r>
              <a:rPr lang="en-US" sz="2600" dirty="0">
                <a:solidFill>
                  <a:srgbClr val="000000"/>
                </a:solidFill>
                <a:latin typeface="+mj-lt"/>
              </a:rPr>
              <a:t>  century, the </a:t>
            </a:r>
            <a:r>
              <a:rPr lang="en-US" sz="2600" dirty="0">
                <a:solidFill>
                  <a:srgbClr val="00B0F0"/>
                </a:solidFill>
                <a:latin typeface="+mj-lt"/>
              </a:rPr>
              <a:t>system fully functioned </a:t>
            </a:r>
            <a:r>
              <a:rPr lang="en-US" sz="2600" dirty="0">
                <a:solidFill>
                  <a:srgbClr val="000000"/>
                </a:solidFill>
                <a:latin typeface="+mj-lt"/>
              </a:rPr>
              <a:t>because of which the Oromo were well organized. </a:t>
            </a:r>
          </a:p>
          <a:p>
            <a:pPr algn="just">
              <a:defRPr/>
            </a:pPr>
            <a:r>
              <a:rPr lang="en-US" sz="2600" dirty="0">
                <a:solidFill>
                  <a:srgbClr val="000000"/>
                </a:solidFill>
                <a:latin typeface="+mj-lt"/>
              </a:rPr>
              <a:t>Thus, it is reasonable to think that the Oromo had practiced the </a:t>
            </a:r>
            <a:r>
              <a:rPr lang="en-US" sz="2600" i="1" dirty="0" err="1">
                <a:solidFill>
                  <a:srgbClr val="00B0F0"/>
                </a:solidFill>
                <a:latin typeface="+mj-lt"/>
              </a:rPr>
              <a:t>Gadaa</a:t>
            </a:r>
            <a:r>
              <a:rPr lang="en-US" sz="2600" i="1" dirty="0">
                <a:solidFill>
                  <a:srgbClr val="00B0F0"/>
                </a:solidFill>
                <a:latin typeface="+mj-lt"/>
              </a:rPr>
              <a:t> </a:t>
            </a:r>
            <a:r>
              <a:rPr lang="en-US" sz="2600" dirty="0">
                <a:solidFill>
                  <a:srgbClr val="00B0F0"/>
                </a:solidFill>
                <a:latin typeface="+mj-lt"/>
              </a:rPr>
              <a:t>system long before the 16</a:t>
            </a:r>
            <a:r>
              <a:rPr lang="en-US" sz="2600" baseline="30000" dirty="0">
                <a:solidFill>
                  <a:srgbClr val="00B0F0"/>
                </a:solidFill>
                <a:latin typeface="+mj-lt"/>
              </a:rPr>
              <a:t>th</a:t>
            </a:r>
            <a:r>
              <a:rPr lang="en-US" sz="2600" dirty="0">
                <a:solidFill>
                  <a:srgbClr val="00B0F0"/>
                </a:solidFill>
                <a:latin typeface="+mj-lt"/>
              </a:rPr>
              <a:t> century </a:t>
            </a:r>
            <a:r>
              <a:rPr lang="en-US" sz="2600" dirty="0">
                <a:solidFill>
                  <a:srgbClr val="000000"/>
                </a:solidFill>
                <a:latin typeface="+mj-lt"/>
              </a:rPr>
              <a:t>movement of the Oromo. </a:t>
            </a:r>
          </a:p>
          <a:p>
            <a:pPr algn="just">
              <a:buClr>
                <a:srgbClr val="4F81BD"/>
              </a:buClr>
              <a:defRPr/>
            </a:pPr>
            <a:r>
              <a:rPr lang="en-US" sz="2600" dirty="0">
                <a:solidFill>
                  <a:srgbClr val="000000"/>
                </a:solidFill>
              </a:rPr>
              <a:t>Recent studies based on the </a:t>
            </a:r>
            <a:r>
              <a:rPr lang="en-US" sz="2600" i="1" dirty="0" err="1">
                <a:solidFill>
                  <a:srgbClr val="00B0F0"/>
                </a:solidFill>
              </a:rPr>
              <a:t>Gadaa</a:t>
            </a:r>
            <a:r>
              <a:rPr lang="en-US" sz="2600" i="1" dirty="0">
                <a:solidFill>
                  <a:srgbClr val="00B0F0"/>
                </a:solidFill>
              </a:rPr>
              <a:t> </a:t>
            </a:r>
            <a:r>
              <a:rPr lang="en-US" sz="2600" dirty="0">
                <a:solidFill>
                  <a:srgbClr val="00B0F0"/>
                </a:solidFill>
              </a:rPr>
              <a:t>calendar </a:t>
            </a:r>
            <a:r>
              <a:rPr lang="en-US" sz="2600" dirty="0">
                <a:solidFill>
                  <a:srgbClr val="000000"/>
                </a:solidFill>
              </a:rPr>
              <a:t>and </a:t>
            </a:r>
            <a:r>
              <a:rPr lang="en-US" sz="2600" i="1" dirty="0" err="1">
                <a:solidFill>
                  <a:srgbClr val="000000"/>
                </a:solidFill>
              </a:rPr>
              <a:t>Gadaa</a:t>
            </a:r>
            <a:r>
              <a:rPr lang="en-US" sz="2600" i="1" dirty="0">
                <a:solidFill>
                  <a:srgbClr val="000000"/>
                </a:solidFill>
              </a:rPr>
              <a:t> </a:t>
            </a:r>
            <a:r>
              <a:rPr lang="en-US" sz="2600" dirty="0">
                <a:solidFill>
                  <a:srgbClr val="000000"/>
                </a:solidFill>
              </a:rPr>
              <a:t>centers suggest that the system evolved from the earlier </a:t>
            </a:r>
            <a:r>
              <a:rPr lang="en-US" sz="2600" dirty="0">
                <a:solidFill>
                  <a:srgbClr val="00B0F0"/>
                </a:solidFill>
              </a:rPr>
              <a:t>Cushitic age-set social organization. </a:t>
            </a:r>
          </a:p>
          <a:p>
            <a:pPr algn="just">
              <a:buClr>
                <a:srgbClr val="4F81BD"/>
              </a:buClr>
              <a:defRPr/>
            </a:pPr>
            <a:r>
              <a:rPr lang="en-US" sz="2600" dirty="0">
                <a:solidFill>
                  <a:srgbClr val="00B0F0"/>
                </a:solidFill>
              </a:rPr>
              <a:t>Time computation and recording history </a:t>
            </a:r>
            <a:r>
              <a:rPr lang="en-US" sz="2600" dirty="0">
                <a:solidFill>
                  <a:srgbClr val="000000"/>
                </a:solidFill>
              </a:rPr>
              <a:t>was based on the </a:t>
            </a:r>
            <a:r>
              <a:rPr lang="en-US" sz="2600" dirty="0">
                <a:solidFill>
                  <a:srgbClr val="00B0F0"/>
                </a:solidFill>
              </a:rPr>
              <a:t>eight-year</a:t>
            </a:r>
            <a:r>
              <a:rPr lang="en-US" sz="2600" dirty="0">
                <a:solidFill>
                  <a:srgbClr val="000000"/>
                </a:solidFill>
              </a:rPr>
              <a:t> segment of time. In the system, eight years </a:t>
            </a:r>
            <a:r>
              <a:rPr lang="en-US" sz="2600" dirty="0">
                <a:solidFill>
                  <a:srgbClr val="00B0F0"/>
                </a:solidFill>
              </a:rPr>
              <a:t>represented one </a:t>
            </a:r>
            <a:r>
              <a:rPr lang="en-US" sz="2600" i="1" dirty="0" err="1">
                <a:solidFill>
                  <a:srgbClr val="00B0F0"/>
                </a:solidFill>
              </a:rPr>
              <a:t>Gadaa</a:t>
            </a:r>
            <a:r>
              <a:rPr lang="en-US" sz="2600" i="1" dirty="0">
                <a:solidFill>
                  <a:srgbClr val="00B0F0"/>
                </a:solidFill>
              </a:rPr>
              <a:t> </a:t>
            </a:r>
            <a:r>
              <a:rPr lang="en-US" sz="2600" dirty="0">
                <a:solidFill>
                  <a:srgbClr val="00B0F0"/>
                </a:solidFill>
              </a:rPr>
              <a:t>period</a:t>
            </a:r>
            <a:r>
              <a:rPr lang="en-US" sz="2600" dirty="0">
                <a:solidFill>
                  <a:srgbClr val="000000"/>
                </a:solidFill>
              </a:rPr>
              <a:t>, </a:t>
            </a:r>
            <a:r>
              <a:rPr lang="en-US" sz="2600" dirty="0">
                <a:solidFill>
                  <a:srgbClr val="00B0F0"/>
                </a:solidFill>
              </a:rPr>
              <a:t>5-</a:t>
            </a:r>
            <a:r>
              <a:rPr lang="en-US" sz="2600" i="1" dirty="0">
                <a:solidFill>
                  <a:srgbClr val="00B0F0"/>
                </a:solidFill>
              </a:rPr>
              <a:t>gadaa </a:t>
            </a:r>
            <a:r>
              <a:rPr lang="en-US" sz="2600" dirty="0">
                <a:solidFill>
                  <a:srgbClr val="00B0F0"/>
                </a:solidFill>
              </a:rPr>
              <a:t>periods or 40 years </a:t>
            </a:r>
            <a:r>
              <a:rPr lang="en-US" sz="2600" dirty="0">
                <a:solidFill>
                  <a:srgbClr val="000000"/>
                </a:solidFill>
              </a:rPr>
              <a:t>represented one generation and nine generations represented an era. </a:t>
            </a:r>
          </a:p>
          <a:p>
            <a:pPr marL="82550" indent="0" algn="just">
              <a:buFont typeface="Wingdings 2" panose="05020102010507070707" pitchFamily="18" charset="2"/>
              <a:buNone/>
              <a:defRPr/>
            </a:pPr>
            <a:endParaRPr lang="en-US" sz="2200" dirty="0">
              <a:solidFill>
                <a:srgbClr val="000000"/>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D25938A4-D61A-450E-85F9-9DBC7F676AA4}"/>
              </a:ext>
            </a:extLst>
          </p:cNvPr>
          <p:cNvSpPr>
            <a:spLocks noGrp="1"/>
          </p:cNvSpPr>
          <p:nvPr>
            <p:ph idx="1"/>
          </p:nvPr>
        </p:nvSpPr>
        <p:spPr>
          <a:xfrm>
            <a:off x="76200" y="0"/>
            <a:ext cx="8839200" cy="6096000"/>
          </a:xfrm>
        </p:spPr>
        <p:txBody>
          <a:bodyPr>
            <a:normAutofit fontScale="77500" lnSpcReduction="20000"/>
          </a:bodyPr>
          <a:lstStyle/>
          <a:p>
            <a:pPr algn="just">
              <a:defRPr/>
            </a:pPr>
            <a:r>
              <a:rPr lang="en-US" sz="2400" dirty="0" err="1">
                <a:solidFill>
                  <a:srgbClr val="000000"/>
                </a:solidFill>
                <a:latin typeface="+mj-lt"/>
              </a:rPr>
              <a:t>Gadaa</a:t>
            </a:r>
            <a:r>
              <a:rPr lang="en-US" sz="2400" dirty="0">
                <a:solidFill>
                  <a:srgbClr val="000000"/>
                </a:solidFill>
                <a:latin typeface="+mj-lt"/>
              </a:rPr>
              <a:t> was </a:t>
            </a:r>
            <a:r>
              <a:rPr lang="en-US" sz="2400" dirty="0">
                <a:solidFill>
                  <a:srgbClr val="00B0F0"/>
                </a:solidFill>
                <a:latin typeface="+mj-lt"/>
              </a:rPr>
              <a:t>interrupted and revitalized </a:t>
            </a:r>
            <a:r>
              <a:rPr lang="en-US" sz="2400" dirty="0">
                <a:solidFill>
                  <a:srgbClr val="000000"/>
                </a:solidFill>
                <a:latin typeface="+mj-lt"/>
              </a:rPr>
              <a:t>during various eras because of </a:t>
            </a:r>
            <a:r>
              <a:rPr lang="en-US" sz="2400" dirty="0">
                <a:solidFill>
                  <a:srgbClr val="00B0F0"/>
                </a:solidFill>
                <a:latin typeface="+mj-lt"/>
              </a:rPr>
              <a:t>various internal and external factors</a:t>
            </a:r>
            <a:r>
              <a:rPr lang="en-US" sz="2400" dirty="0">
                <a:solidFill>
                  <a:srgbClr val="000000"/>
                </a:solidFill>
                <a:latin typeface="+mj-lt"/>
              </a:rPr>
              <a:t>. For instance, the </a:t>
            </a:r>
            <a:r>
              <a:rPr lang="en-US" sz="2400" dirty="0" err="1">
                <a:solidFill>
                  <a:srgbClr val="000000"/>
                </a:solidFill>
                <a:latin typeface="+mj-lt"/>
              </a:rPr>
              <a:t>Borana-Barentu</a:t>
            </a:r>
            <a:r>
              <a:rPr lang="en-US" sz="2400" dirty="0">
                <a:solidFill>
                  <a:srgbClr val="000000"/>
                </a:solidFill>
                <a:latin typeface="+mj-lt"/>
              </a:rPr>
              <a:t> </a:t>
            </a:r>
            <a:r>
              <a:rPr lang="en-US" sz="2400" i="1" dirty="0" err="1">
                <a:solidFill>
                  <a:srgbClr val="000000"/>
                </a:solidFill>
                <a:latin typeface="+mj-lt"/>
              </a:rPr>
              <a:t>Gadaa</a:t>
            </a:r>
            <a:r>
              <a:rPr lang="en-US" sz="2400" i="1" dirty="0">
                <a:solidFill>
                  <a:srgbClr val="000000"/>
                </a:solidFill>
                <a:latin typeface="+mj-lt"/>
              </a:rPr>
              <a:t> </a:t>
            </a:r>
            <a:r>
              <a:rPr lang="en-US" sz="2400" dirty="0">
                <a:solidFill>
                  <a:srgbClr val="000000"/>
                </a:solidFill>
                <a:latin typeface="+mj-lt"/>
              </a:rPr>
              <a:t>was instituted after interruption for nearly </a:t>
            </a:r>
            <a:r>
              <a:rPr lang="en-US" sz="2400" dirty="0">
                <a:solidFill>
                  <a:srgbClr val="00B0F0"/>
                </a:solidFill>
                <a:latin typeface="+mj-lt"/>
              </a:rPr>
              <a:t>two generations</a:t>
            </a:r>
            <a:r>
              <a:rPr lang="en-US" sz="2400" dirty="0">
                <a:solidFill>
                  <a:srgbClr val="000000"/>
                </a:solidFill>
                <a:latin typeface="+mj-lt"/>
              </a:rPr>
              <a:t>. It was revived in 1450 at </a:t>
            </a:r>
            <a:r>
              <a:rPr lang="en-US" sz="2400" dirty="0" err="1">
                <a:solidFill>
                  <a:srgbClr val="000000"/>
                </a:solidFill>
                <a:latin typeface="+mj-lt"/>
              </a:rPr>
              <a:t>Madda</a:t>
            </a:r>
            <a:r>
              <a:rPr lang="en-US" sz="2400" dirty="0">
                <a:solidFill>
                  <a:srgbClr val="000000"/>
                </a:solidFill>
                <a:latin typeface="+mj-lt"/>
              </a:rPr>
              <a:t> </a:t>
            </a:r>
            <a:r>
              <a:rPr lang="en-US" sz="2400" dirty="0" err="1">
                <a:solidFill>
                  <a:srgbClr val="000000"/>
                </a:solidFill>
                <a:latin typeface="+mj-lt"/>
              </a:rPr>
              <a:t>Walabu</a:t>
            </a:r>
            <a:r>
              <a:rPr lang="en-US" sz="2400" dirty="0">
                <a:solidFill>
                  <a:srgbClr val="000000"/>
                </a:solidFill>
                <a:latin typeface="+mj-lt"/>
              </a:rPr>
              <a:t> that became the central </a:t>
            </a:r>
            <a:r>
              <a:rPr lang="en-US" sz="2400" i="1" dirty="0" err="1">
                <a:solidFill>
                  <a:srgbClr val="000000"/>
                </a:solidFill>
                <a:latin typeface="+mj-lt"/>
              </a:rPr>
              <a:t>Chaffe</a:t>
            </a:r>
            <a:r>
              <a:rPr lang="en-US" sz="2400" i="1" dirty="0">
                <a:solidFill>
                  <a:srgbClr val="000000"/>
                </a:solidFill>
                <a:latin typeface="+mj-lt"/>
              </a:rPr>
              <a:t> </a:t>
            </a:r>
            <a:r>
              <a:rPr lang="en-US" sz="2400" dirty="0">
                <a:solidFill>
                  <a:srgbClr val="000000"/>
                </a:solidFill>
                <a:latin typeface="+mj-lt"/>
              </a:rPr>
              <a:t>(assembly) and seat of the senior </a:t>
            </a:r>
            <a:r>
              <a:rPr lang="en-US" sz="2400" i="1" dirty="0" err="1">
                <a:solidFill>
                  <a:srgbClr val="000000"/>
                </a:solidFill>
                <a:latin typeface="+mj-lt"/>
              </a:rPr>
              <a:t>Qallu</a:t>
            </a:r>
            <a:r>
              <a:rPr lang="en-US" sz="2400" i="1" dirty="0">
                <a:solidFill>
                  <a:srgbClr val="000000"/>
                </a:solidFill>
                <a:latin typeface="+mj-lt"/>
              </a:rPr>
              <a:t> </a:t>
            </a:r>
            <a:r>
              <a:rPr lang="en-US" sz="2400" dirty="0">
                <a:solidFill>
                  <a:srgbClr val="000000"/>
                </a:solidFill>
                <a:latin typeface="+mj-lt"/>
              </a:rPr>
              <a:t>until 1900. </a:t>
            </a:r>
          </a:p>
          <a:p>
            <a:pPr algn="just">
              <a:buClr>
                <a:srgbClr val="4F81BD"/>
              </a:buClr>
              <a:defRPr/>
            </a:pPr>
            <a:r>
              <a:rPr lang="en-US" sz="2400" dirty="0">
                <a:solidFill>
                  <a:srgbClr val="000000"/>
                </a:solidFill>
              </a:rPr>
              <a:t>The </a:t>
            </a:r>
            <a:r>
              <a:rPr lang="en-US" sz="2400" i="1" dirty="0" err="1">
                <a:solidFill>
                  <a:srgbClr val="000000"/>
                </a:solidFill>
              </a:rPr>
              <a:t>Gadaa</a:t>
            </a:r>
            <a:r>
              <a:rPr lang="en-US" sz="2400" i="1" dirty="0">
                <a:solidFill>
                  <a:srgbClr val="000000"/>
                </a:solidFill>
              </a:rPr>
              <a:t> </a:t>
            </a:r>
            <a:r>
              <a:rPr lang="en-US" sz="2400" dirty="0">
                <a:solidFill>
                  <a:srgbClr val="000000"/>
                </a:solidFill>
              </a:rPr>
              <a:t>system constituted </a:t>
            </a:r>
            <a:r>
              <a:rPr lang="en-US" sz="2400" dirty="0">
                <a:solidFill>
                  <a:srgbClr val="FF0000"/>
                </a:solidFill>
              </a:rPr>
              <a:t>elements of democracy </a:t>
            </a:r>
            <a:r>
              <a:rPr lang="en-US" sz="2400" dirty="0">
                <a:solidFill>
                  <a:srgbClr val="000000"/>
                </a:solidFill>
              </a:rPr>
              <a:t>such as: -</a:t>
            </a:r>
          </a:p>
          <a:p>
            <a:pPr marL="82550" indent="0" algn="just">
              <a:buClr>
                <a:srgbClr val="4F81BD"/>
              </a:buClr>
              <a:buFont typeface="Wingdings 2" panose="05020102010507070707" pitchFamily="18" charset="2"/>
              <a:buNone/>
              <a:defRPr/>
            </a:pPr>
            <a:r>
              <a:rPr lang="en-US" sz="2100" dirty="0">
                <a:solidFill>
                  <a:srgbClr val="000000"/>
                </a:solidFill>
              </a:rPr>
              <a:t>    -</a:t>
            </a:r>
            <a:r>
              <a:rPr lang="en-US" sz="2100" dirty="0">
                <a:solidFill>
                  <a:srgbClr val="00B0F0"/>
                </a:solidFill>
              </a:rPr>
              <a:t>periodic succession and power sharing </a:t>
            </a:r>
            <a:r>
              <a:rPr lang="en-US" sz="2100" dirty="0">
                <a:solidFill>
                  <a:srgbClr val="000000"/>
                </a:solidFill>
              </a:rPr>
              <a:t>to prevent a one-man rule, </a:t>
            </a:r>
          </a:p>
          <a:p>
            <a:pPr marL="82550" indent="0" algn="just">
              <a:buClr>
                <a:srgbClr val="4F81BD"/>
              </a:buClr>
              <a:buFont typeface="Wingdings 2" panose="05020102010507070707" pitchFamily="18" charset="2"/>
              <a:buNone/>
              <a:defRPr/>
            </a:pPr>
            <a:r>
              <a:rPr lang="en-US" sz="2100" dirty="0">
                <a:solidFill>
                  <a:srgbClr val="000000"/>
                </a:solidFill>
              </a:rPr>
              <a:t>    -</a:t>
            </a:r>
            <a:r>
              <a:rPr lang="en-US" sz="2100" dirty="0">
                <a:solidFill>
                  <a:srgbClr val="00B0F0"/>
                </a:solidFill>
              </a:rPr>
              <a:t>representation of all lineages, clans and confederacies</a:t>
            </a:r>
            <a:r>
              <a:rPr lang="en-US" sz="2100" dirty="0">
                <a:solidFill>
                  <a:srgbClr val="000000"/>
                </a:solidFill>
              </a:rPr>
              <a:t>. </a:t>
            </a:r>
          </a:p>
          <a:p>
            <a:pPr marL="82550" indent="0" algn="just">
              <a:buClr>
                <a:srgbClr val="4F81BD"/>
              </a:buClr>
              <a:buFont typeface="Wingdings 2" panose="05020102010507070707" pitchFamily="18" charset="2"/>
              <a:buNone/>
              <a:defRPr/>
            </a:pPr>
            <a:r>
              <a:rPr lang="en-US" sz="2100" dirty="0">
                <a:solidFill>
                  <a:srgbClr val="000000"/>
                </a:solidFill>
              </a:rPr>
              <a:t>    -served as a </a:t>
            </a:r>
            <a:r>
              <a:rPr lang="en-US" sz="2100" dirty="0">
                <a:solidFill>
                  <a:srgbClr val="FF0000"/>
                </a:solidFill>
              </a:rPr>
              <a:t>mechanism of socialization, education, maintenance of peace </a:t>
            </a:r>
          </a:p>
          <a:p>
            <a:pPr marL="82550" indent="0" algn="just">
              <a:buClr>
                <a:srgbClr val="4F81BD"/>
              </a:buClr>
              <a:buFont typeface="Wingdings 2" panose="05020102010507070707" pitchFamily="18" charset="2"/>
              <a:buNone/>
              <a:defRPr/>
            </a:pPr>
            <a:r>
              <a:rPr lang="en-US" sz="2100" dirty="0">
                <a:solidFill>
                  <a:srgbClr val="FF0000"/>
                </a:solidFill>
              </a:rPr>
              <a:t>      and order, and social cohesion</a:t>
            </a:r>
            <a:r>
              <a:rPr lang="en-US" sz="2100" dirty="0">
                <a:solidFill>
                  <a:srgbClr val="000000"/>
                </a:solidFill>
              </a:rPr>
              <a:t>. </a:t>
            </a:r>
          </a:p>
          <a:p>
            <a:pPr marL="82550" indent="0" algn="just">
              <a:buClr>
                <a:srgbClr val="4F81BD"/>
              </a:buClr>
              <a:buFont typeface="Wingdings 2" panose="05020102010507070707" pitchFamily="18" charset="2"/>
              <a:buNone/>
              <a:defRPr/>
            </a:pPr>
            <a:r>
              <a:rPr lang="en-US" sz="2100" dirty="0">
                <a:solidFill>
                  <a:srgbClr val="000000"/>
                </a:solidFill>
              </a:rPr>
              <a:t>     -</a:t>
            </a:r>
            <a:r>
              <a:rPr lang="en-US" sz="2100" i="1" dirty="0" err="1">
                <a:solidFill>
                  <a:srgbClr val="000000"/>
                </a:solidFill>
              </a:rPr>
              <a:t>Gadaa</a:t>
            </a:r>
            <a:r>
              <a:rPr lang="en-US" sz="2100" i="1" dirty="0">
                <a:solidFill>
                  <a:srgbClr val="000000"/>
                </a:solidFill>
              </a:rPr>
              <a:t> </a:t>
            </a:r>
            <a:r>
              <a:rPr lang="en-US" sz="2100" dirty="0">
                <a:solidFill>
                  <a:srgbClr val="000000"/>
                </a:solidFill>
              </a:rPr>
              <a:t>constituted </a:t>
            </a:r>
            <a:r>
              <a:rPr lang="en-US" sz="2100" dirty="0">
                <a:solidFill>
                  <a:srgbClr val="00B0F0"/>
                </a:solidFill>
              </a:rPr>
              <a:t>rules of </a:t>
            </a:r>
            <a:r>
              <a:rPr lang="en-US" sz="2100" i="1" dirty="0" err="1">
                <a:solidFill>
                  <a:srgbClr val="00B0F0"/>
                </a:solidFill>
              </a:rPr>
              <a:t>arara</a:t>
            </a:r>
            <a:r>
              <a:rPr lang="en-US" sz="2100" i="1" dirty="0">
                <a:solidFill>
                  <a:srgbClr val="00B0F0"/>
                </a:solidFill>
              </a:rPr>
              <a:t> </a:t>
            </a:r>
            <a:r>
              <a:rPr lang="en-US" sz="2100" dirty="0">
                <a:solidFill>
                  <a:srgbClr val="000000"/>
                </a:solidFill>
              </a:rPr>
              <a:t>(conflict resolution), </a:t>
            </a:r>
            <a:r>
              <a:rPr lang="en-US" sz="2100" i="1" dirty="0" err="1">
                <a:solidFill>
                  <a:srgbClr val="00B0F0"/>
                </a:solidFill>
              </a:rPr>
              <a:t>guma</a:t>
            </a:r>
            <a:r>
              <a:rPr lang="en-US" sz="2100" i="1" dirty="0">
                <a:solidFill>
                  <a:srgbClr val="00B0F0"/>
                </a:solidFill>
              </a:rPr>
              <a:t>  </a:t>
            </a:r>
          </a:p>
          <a:p>
            <a:pPr marL="82550" indent="0" algn="just">
              <a:buClr>
                <a:srgbClr val="4F81BD"/>
              </a:buClr>
              <a:buFont typeface="Wingdings 2" panose="05020102010507070707" pitchFamily="18" charset="2"/>
              <a:buNone/>
              <a:defRPr/>
            </a:pPr>
            <a:r>
              <a:rPr lang="en-US" sz="2100" i="1" dirty="0">
                <a:solidFill>
                  <a:srgbClr val="00B0F0"/>
                </a:solidFill>
              </a:rPr>
              <a:t>      </a:t>
            </a:r>
            <a:r>
              <a:rPr lang="en-US" sz="2100" dirty="0">
                <a:solidFill>
                  <a:srgbClr val="000000"/>
                </a:solidFill>
              </a:rPr>
              <a:t>(compensation) and </a:t>
            </a:r>
            <a:r>
              <a:rPr lang="en-US" sz="2100" i="1" dirty="0" err="1">
                <a:solidFill>
                  <a:srgbClr val="00B0F0"/>
                </a:solidFill>
              </a:rPr>
              <a:t>rakoo</a:t>
            </a:r>
            <a:r>
              <a:rPr lang="en-US" sz="2100" i="1" dirty="0">
                <a:solidFill>
                  <a:srgbClr val="000000"/>
                </a:solidFill>
              </a:rPr>
              <a:t> </a:t>
            </a:r>
            <a:r>
              <a:rPr lang="en-US" sz="2100" dirty="0">
                <a:solidFill>
                  <a:srgbClr val="000000"/>
                </a:solidFill>
              </a:rPr>
              <a:t>(marriage). </a:t>
            </a:r>
          </a:p>
          <a:p>
            <a:pPr marL="82550" indent="0" algn="just">
              <a:buClr>
                <a:srgbClr val="4F81BD"/>
              </a:buClr>
              <a:buFont typeface="Wingdings 2" panose="05020102010507070707" pitchFamily="18" charset="2"/>
              <a:buNone/>
              <a:defRPr/>
            </a:pPr>
            <a:r>
              <a:rPr lang="en-US" sz="2100" dirty="0">
                <a:solidFill>
                  <a:srgbClr val="000000"/>
                </a:solidFill>
              </a:rPr>
              <a:t>     -provided a socio-political framework that institutionalized relationship </a:t>
            </a:r>
          </a:p>
          <a:p>
            <a:pPr marL="82550" indent="0" algn="just">
              <a:buClr>
                <a:srgbClr val="4F81BD"/>
              </a:buClr>
              <a:buFont typeface="Wingdings 2" panose="05020102010507070707" pitchFamily="18" charset="2"/>
              <a:buNone/>
              <a:defRPr/>
            </a:pPr>
            <a:r>
              <a:rPr lang="en-US" sz="2100" dirty="0">
                <a:solidFill>
                  <a:srgbClr val="000000"/>
                </a:solidFill>
              </a:rPr>
              <a:t>      between </a:t>
            </a:r>
            <a:r>
              <a:rPr lang="en-US" sz="2100" dirty="0">
                <a:solidFill>
                  <a:srgbClr val="00B0F0"/>
                </a:solidFill>
              </a:rPr>
              <a:t>seniors and juniors </a:t>
            </a:r>
            <a:r>
              <a:rPr lang="en-US" sz="2100" dirty="0">
                <a:solidFill>
                  <a:srgbClr val="000000"/>
                </a:solidFill>
              </a:rPr>
              <a:t>and </a:t>
            </a:r>
            <a:r>
              <a:rPr lang="en-US" sz="2100" dirty="0">
                <a:solidFill>
                  <a:srgbClr val="00B0F0"/>
                </a:solidFill>
              </a:rPr>
              <a:t>egalitarian relations</a:t>
            </a:r>
            <a:r>
              <a:rPr lang="en-US" sz="2100" dirty="0">
                <a:solidFill>
                  <a:srgbClr val="000000"/>
                </a:solidFill>
              </a:rPr>
              <a:t> among members. </a:t>
            </a:r>
          </a:p>
          <a:p>
            <a:pPr algn="just">
              <a:buClr>
                <a:srgbClr val="4F81BD"/>
              </a:buClr>
              <a:defRPr/>
            </a:pPr>
            <a:r>
              <a:rPr lang="en-US" sz="2400" dirty="0">
                <a:solidFill>
                  <a:srgbClr val="000000"/>
                </a:solidFill>
              </a:rPr>
              <a:t>The </a:t>
            </a:r>
            <a:r>
              <a:rPr lang="en-US" sz="2400" i="1" dirty="0" err="1">
                <a:solidFill>
                  <a:srgbClr val="000000"/>
                </a:solidFill>
              </a:rPr>
              <a:t>Gadaa</a:t>
            </a:r>
            <a:r>
              <a:rPr lang="en-US" sz="2400" i="1" dirty="0">
                <a:solidFill>
                  <a:srgbClr val="000000"/>
                </a:solidFill>
              </a:rPr>
              <a:t> </a:t>
            </a:r>
            <a:r>
              <a:rPr lang="en-US" sz="2400" dirty="0">
                <a:solidFill>
                  <a:srgbClr val="000000"/>
                </a:solidFill>
              </a:rPr>
              <a:t>system organized the Oromo society into </a:t>
            </a:r>
            <a:r>
              <a:rPr lang="en-US" sz="2400" dirty="0">
                <a:solidFill>
                  <a:srgbClr val="FF0000"/>
                </a:solidFill>
              </a:rPr>
              <a:t>age-grades and generation sets </a:t>
            </a:r>
            <a:r>
              <a:rPr lang="en-US" sz="2400" dirty="0">
                <a:solidFill>
                  <a:srgbClr val="000000"/>
                </a:solidFill>
              </a:rPr>
              <a:t>delineating members' social, political, and </a:t>
            </a:r>
            <a:r>
              <a:rPr lang="en-US" sz="2100" dirty="0">
                <a:solidFill>
                  <a:srgbClr val="000000"/>
                </a:solidFill>
              </a:rPr>
              <a:t>economic responsibilities. </a:t>
            </a:r>
            <a:r>
              <a:rPr lang="en-US" sz="2100" dirty="0">
                <a:solidFill>
                  <a:srgbClr val="FF0000"/>
                </a:solidFill>
              </a:rPr>
              <a:t>Ten age- grades </a:t>
            </a:r>
            <a:r>
              <a:rPr lang="en-US" sz="2100" dirty="0">
                <a:solidFill>
                  <a:srgbClr val="000000"/>
                </a:solidFill>
              </a:rPr>
              <a:t>and </a:t>
            </a:r>
            <a:r>
              <a:rPr lang="en-US" sz="2100" dirty="0">
                <a:solidFill>
                  <a:srgbClr val="00B0F0"/>
                </a:solidFill>
              </a:rPr>
              <a:t>five classes </a:t>
            </a:r>
            <a:r>
              <a:rPr lang="en-US" sz="2100" dirty="0">
                <a:solidFill>
                  <a:srgbClr val="000000"/>
                </a:solidFill>
              </a:rPr>
              <a:t>operated in parallel. </a:t>
            </a:r>
          </a:p>
          <a:p>
            <a:pPr algn="just">
              <a:defRPr/>
            </a:pPr>
            <a:endParaRPr lang="en-US" sz="2200" dirty="0">
              <a:solidFill>
                <a:srgbClr val="000000"/>
              </a:solidFill>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865D0535-D93E-4746-804F-41CD9BBC2ED9}"/>
              </a:ext>
            </a:extLst>
          </p:cNvPr>
          <p:cNvSpPr>
            <a:spLocks noGrp="1"/>
          </p:cNvSpPr>
          <p:nvPr>
            <p:ph idx="1"/>
          </p:nvPr>
        </p:nvSpPr>
        <p:spPr>
          <a:xfrm>
            <a:off x="-139874" y="266699"/>
            <a:ext cx="8915400" cy="5867400"/>
          </a:xfrm>
        </p:spPr>
        <p:txBody>
          <a:bodyPr>
            <a:normAutofit fontScale="77500" lnSpcReduction="20000"/>
          </a:bodyPr>
          <a:lstStyle/>
          <a:p>
            <a:pPr algn="just">
              <a:buClr>
                <a:srgbClr val="4F81BD"/>
              </a:buClr>
              <a:defRPr/>
            </a:pPr>
            <a:r>
              <a:rPr lang="en-US" sz="2200" dirty="0">
                <a:solidFill>
                  <a:srgbClr val="000000"/>
                </a:solidFill>
              </a:rPr>
              <a:t>The system helped the members of age-sets to develop a consistent and stable sense of self and others. </a:t>
            </a:r>
            <a:r>
              <a:rPr lang="en-US" sz="2200" dirty="0">
                <a:solidFill>
                  <a:srgbClr val="FF0000"/>
                </a:solidFill>
              </a:rPr>
              <a:t>Sons</a:t>
            </a:r>
            <a:r>
              <a:rPr lang="en-US" sz="2200" dirty="0">
                <a:solidFill>
                  <a:srgbClr val="000000"/>
                </a:solidFill>
              </a:rPr>
              <a:t> joined the </a:t>
            </a:r>
            <a:r>
              <a:rPr lang="en-US" sz="2200" dirty="0">
                <a:solidFill>
                  <a:srgbClr val="FF0000"/>
                </a:solidFill>
              </a:rPr>
              <a:t>first grade </a:t>
            </a:r>
            <a:r>
              <a:rPr lang="en-US" sz="2200" dirty="0">
                <a:solidFill>
                  <a:srgbClr val="000000"/>
                </a:solidFill>
              </a:rPr>
              <a:t>as members of </a:t>
            </a:r>
            <a:r>
              <a:rPr lang="en-US" sz="2200" i="1" dirty="0" err="1">
                <a:solidFill>
                  <a:srgbClr val="000000"/>
                </a:solidFill>
              </a:rPr>
              <a:t>Gadaa</a:t>
            </a:r>
            <a:r>
              <a:rPr lang="en-US" sz="2200" i="1" dirty="0">
                <a:solidFill>
                  <a:srgbClr val="000000"/>
                </a:solidFill>
              </a:rPr>
              <a:t> </a:t>
            </a:r>
            <a:r>
              <a:rPr lang="en-US" sz="2200" dirty="0">
                <a:solidFill>
                  <a:srgbClr val="000000"/>
                </a:solidFill>
              </a:rPr>
              <a:t>class (generation class or set) forty years after their </a:t>
            </a:r>
            <a:r>
              <a:rPr lang="en-US" sz="2200" dirty="0">
                <a:solidFill>
                  <a:srgbClr val="FF0000"/>
                </a:solidFill>
              </a:rPr>
              <a:t>fathers.</a:t>
            </a:r>
            <a:r>
              <a:rPr lang="en-US" sz="2200" dirty="0">
                <a:solidFill>
                  <a:srgbClr val="000000"/>
                </a:solidFill>
              </a:rPr>
              <a:t> </a:t>
            </a:r>
          </a:p>
          <a:p>
            <a:pPr marL="82550" indent="0">
              <a:buFont typeface="Wingdings 2" panose="05020102010507070707" pitchFamily="18" charset="2"/>
              <a:buNone/>
              <a:defRPr/>
            </a:pPr>
            <a:r>
              <a:rPr lang="en-GB" sz="2400" dirty="0">
                <a:solidFill>
                  <a:srgbClr val="FF0000"/>
                </a:solidFill>
                <a:latin typeface="+mj-lt"/>
              </a:rPr>
              <a:t>Age-grades and their roles</a:t>
            </a:r>
          </a:p>
          <a:p>
            <a:pPr marL="82550" indent="0">
              <a:buFont typeface="Wingdings 2" panose="05020102010507070707" pitchFamily="18" charset="2"/>
              <a:buNone/>
              <a:defRPr/>
            </a:pPr>
            <a:endParaRPr lang="en-GB" sz="2400" dirty="0">
              <a:latin typeface="Times New Roman"/>
            </a:endParaRPr>
          </a:p>
          <a:p>
            <a:pPr>
              <a:defRPr/>
            </a:pPr>
            <a:endParaRPr lang="en-GB" sz="2400" dirty="0">
              <a:latin typeface="Times New Roman"/>
            </a:endParaRPr>
          </a:p>
          <a:p>
            <a:pPr>
              <a:defRPr/>
            </a:pPr>
            <a:endParaRPr lang="en-GB" sz="2400" dirty="0">
              <a:latin typeface="Times New Roman"/>
            </a:endParaRPr>
          </a:p>
          <a:p>
            <a:pPr>
              <a:defRPr/>
            </a:pPr>
            <a:endParaRPr lang="en-GB" sz="2400" dirty="0">
              <a:latin typeface="Times New Roman"/>
            </a:endParaRPr>
          </a:p>
          <a:p>
            <a:pPr>
              <a:defRPr/>
            </a:pPr>
            <a:endParaRPr lang="en-GB" sz="2400" dirty="0">
              <a:latin typeface="Times New Roman"/>
            </a:endParaRPr>
          </a:p>
          <a:p>
            <a:pPr>
              <a:defRPr/>
            </a:pPr>
            <a:endParaRPr lang="en-GB" sz="2400" dirty="0">
              <a:latin typeface="Times New Roman"/>
            </a:endParaRPr>
          </a:p>
          <a:p>
            <a:pPr>
              <a:defRPr/>
            </a:pPr>
            <a:endParaRPr lang="en-GB" sz="2400" dirty="0">
              <a:latin typeface="Times New Roman"/>
            </a:endParaRPr>
          </a:p>
          <a:p>
            <a:pPr>
              <a:defRPr/>
            </a:pPr>
            <a:endParaRPr lang="en-GB" sz="2400" dirty="0">
              <a:latin typeface="Times New Roman"/>
            </a:endParaRPr>
          </a:p>
          <a:p>
            <a:pPr>
              <a:defRPr/>
            </a:pPr>
            <a:endParaRPr lang="en-GB" sz="2400" dirty="0">
              <a:latin typeface="Times New Roman"/>
            </a:endParaRPr>
          </a:p>
          <a:p>
            <a:pPr algn="just">
              <a:buClr>
                <a:srgbClr val="4F81BD"/>
              </a:buClr>
              <a:defRPr/>
            </a:pPr>
            <a:r>
              <a:rPr lang="en-GB" sz="2200" dirty="0">
                <a:solidFill>
                  <a:prstClr val="black"/>
                </a:solidFill>
              </a:rPr>
              <a:t>The </a:t>
            </a:r>
            <a:r>
              <a:rPr lang="en-GB" sz="2200" i="1" dirty="0" err="1">
                <a:solidFill>
                  <a:srgbClr val="FF0000"/>
                </a:solidFill>
              </a:rPr>
              <a:t>gadaa</a:t>
            </a:r>
            <a:r>
              <a:rPr lang="en-GB" sz="2200" dirty="0">
                <a:solidFill>
                  <a:srgbClr val="FF0000"/>
                </a:solidFill>
              </a:rPr>
              <a:t>/</a:t>
            </a:r>
            <a:r>
              <a:rPr lang="en-GB" sz="2200" i="1" dirty="0" err="1">
                <a:solidFill>
                  <a:srgbClr val="FF0000"/>
                </a:solidFill>
              </a:rPr>
              <a:t>luba</a:t>
            </a:r>
            <a:r>
              <a:rPr lang="en-GB" sz="2200" i="1" dirty="0">
                <a:solidFill>
                  <a:prstClr val="black"/>
                </a:solidFill>
              </a:rPr>
              <a:t> </a:t>
            </a:r>
            <a:r>
              <a:rPr lang="en-GB" sz="2200" dirty="0">
                <a:solidFill>
                  <a:prstClr val="black"/>
                </a:solidFill>
              </a:rPr>
              <a:t>assumed power for </a:t>
            </a:r>
            <a:r>
              <a:rPr lang="en-GB" sz="2200" dirty="0">
                <a:solidFill>
                  <a:srgbClr val="FF0000"/>
                </a:solidFill>
              </a:rPr>
              <a:t>eight years</a:t>
            </a:r>
            <a:r>
              <a:rPr lang="en-GB" sz="2200" dirty="0">
                <a:solidFill>
                  <a:prstClr val="black"/>
                </a:solidFill>
              </a:rPr>
              <a:t>. The head of the government was known as </a:t>
            </a:r>
            <a:r>
              <a:rPr lang="en-GB" sz="2200" i="1" dirty="0">
                <a:solidFill>
                  <a:srgbClr val="FF0000"/>
                </a:solidFill>
              </a:rPr>
              <a:t>Abba-</a:t>
            </a:r>
            <a:r>
              <a:rPr lang="en-GB" sz="2200" i="1" dirty="0" err="1">
                <a:solidFill>
                  <a:srgbClr val="FF0000"/>
                </a:solidFill>
              </a:rPr>
              <a:t>Gadaa</a:t>
            </a:r>
            <a:r>
              <a:rPr lang="en-GB" sz="2200" i="1" dirty="0">
                <a:solidFill>
                  <a:prstClr val="black"/>
                </a:solidFill>
              </a:rPr>
              <a:t> </a:t>
            </a:r>
            <a:r>
              <a:rPr lang="en-GB" sz="2200" dirty="0">
                <a:solidFill>
                  <a:prstClr val="black"/>
                </a:solidFill>
              </a:rPr>
              <a:t>and assisted by several representatives from among the generation set. </a:t>
            </a:r>
          </a:p>
          <a:p>
            <a:pPr algn="just">
              <a:defRPr/>
            </a:pPr>
            <a:endParaRPr lang="en-GB" sz="2200" dirty="0">
              <a:latin typeface="+mj-lt"/>
            </a:endParaRPr>
          </a:p>
        </p:txBody>
      </p:sp>
      <p:graphicFrame>
        <p:nvGraphicFramePr>
          <p:cNvPr id="2" name="Table 1">
            <a:extLst>
              <a:ext uri="{FF2B5EF4-FFF2-40B4-BE49-F238E27FC236}">
                <a16:creationId xmlns:a16="http://schemas.microsoft.com/office/drawing/2014/main" xmlns="" id="{B2A205B4-A83A-4AF0-B796-168B60F18146}"/>
              </a:ext>
            </a:extLst>
          </p:cNvPr>
          <p:cNvGraphicFramePr>
            <a:graphicFrameLocks noGrp="1"/>
          </p:cNvGraphicFramePr>
          <p:nvPr>
            <p:extLst>
              <p:ext uri="{D42A27DB-BD31-4B8C-83A1-F6EECF244321}">
                <p14:modId xmlns:p14="http://schemas.microsoft.com/office/powerpoint/2010/main" val="3944895220"/>
              </p:ext>
            </p:extLst>
          </p:nvPr>
        </p:nvGraphicFramePr>
        <p:xfrm>
          <a:off x="533400" y="1600200"/>
          <a:ext cx="8229600" cy="3429001"/>
        </p:xfrm>
        <a:graphic>
          <a:graphicData uri="http://schemas.openxmlformats.org/drawingml/2006/table">
            <a:tbl>
              <a:tblPr firstRow="1" bandRow="1">
                <a:tableStyleId>{5C22544A-7EE6-4342-B048-85BDC9FD1C3A}</a:tableStyleId>
              </a:tblPr>
              <a:tblGrid>
                <a:gridCol w="1855694">
                  <a:extLst>
                    <a:ext uri="{9D8B030D-6E8A-4147-A177-3AD203B41FA5}">
                      <a16:colId xmlns:a16="http://schemas.microsoft.com/office/drawing/2014/main" xmlns="" val="20000"/>
                    </a:ext>
                  </a:extLst>
                </a:gridCol>
                <a:gridCol w="1775012">
                  <a:extLst>
                    <a:ext uri="{9D8B030D-6E8A-4147-A177-3AD203B41FA5}">
                      <a16:colId xmlns:a16="http://schemas.microsoft.com/office/drawing/2014/main" xmlns="" val="20001"/>
                    </a:ext>
                  </a:extLst>
                </a:gridCol>
                <a:gridCol w="4598894">
                  <a:extLst>
                    <a:ext uri="{9D8B030D-6E8A-4147-A177-3AD203B41FA5}">
                      <a16:colId xmlns:a16="http://schemas.microsoft.com/office/drawing/2014/main" xmlns="" val="20002"/>
                    </a:ext>
                  </a:extLst>
                </a:gridCol>
              </a:tblGrid>
              <a:tr h="411590">
                <a:tc>
                  <a:txBody>
                    <a:bodyPr/>
                    <a:lstStyle/>
                    <a:p>
                      <a:r>
                        <a:rPr lang="en-GB" dirty="0" err="1"/>
                        <a:t>Gade</a:t>
                      </a:r>
                      <a:r>
                        <a:rPr lang="en-GB" dirty="0"/>
                        <a:t> Grade</a:t>
                      </a:r>
                    </a:p>
                  </a:txBody>
                  <a:tcPr/>
                </a:tc>
                <a:tc>
                  <a:txBody>
                    <a:bodyPr/>
                    <a:lstStyle/>
                    <a:p>
                      <a:r>
                        <a:rPr lang="en-GB" dirty="0"/>
                        <a:t>Age</a:t>
                      </a:r>
                    </a:p>
                  </a:txBody>
                  <a:tcPr/>
                </a:tc>
                <a:tc>
                  <a:txBody>
                    <a:bodyPr/>
                    <a:lstStyle/>
                    <a:p>
                      <a:r>
                        <a:rPr lang="en-GB" dirty="0"/>
                        <a:t>Roles</a:t>
                      </a:r>
                    </a:p>
                  </a:txBody>
                  <a:tcPr/>
                </a:tc>
                <a:extLst>
                  <a:ext uri="{0D108BD9-81ED-4DB2-BD59-A6C34878D82A}">
                    <a16:rowId xmlns:a16="http://schemas.microsoft.com/office/drawing/2014/main" xmlns="" val="10000"/>
                  </a:ext>
                </a:extLst>
              </a:tr>
              <a:tr h="411590">
                <a:tc>
                  <a:txBody>
                    <a:bodyPr/>
                    <a:lstStyle/>
                    <a:p>
                      <a:r>
                        <a:rPr lang="en-GB" dirty="0" err="1">
                          <a:solidFill>
                            <a:srgbClr val="0070C0"/>
                          </a:solidFill>
                        </a:rPr>
                        <a:t>Dabale</a:t>
                      </a:r>
                      <a:endParaRPr lang="en-GB" dirty="0">
                        <a:solidFill>
                          <a:srgbClr val="0070C0"/>
                        </a:solidFill>
                      </a:endParaRPr>
                    </a:p>
                  </a:txBody>
                  <a:tcPr/>
                </a:tc>
                <a:tc>
                  <a:txBody>
                    <a:bodyPr/>
                    <a:lstStyle/>
                    <a:p>
                      <a:r>
                        <a:rPr lang="en-GB" dirty="0"/>
                        <a:t>Birth-8 years</a:t>
                      </a:r>
                    </a:p>
                  </a:txBody>
                  <a:tcPr/>
                </a:tc>
                <a:tc rowSpan="2">
                  <a:txBody>
                    <a:bodyPr/>
                    <a:lstStyle/>
                    <a:p>
                      <a:endParaRPr lang="en-GB" dirty="0"/>
                    </a:p>
                    <a:p>
                      <a:r>
                        <a:rPr lang="en-GB" dirty="0"/>
                        <a:t>Socialization</a:t>
                      </a:r>
                    </a:p>
                  </a:txBody>
                  <a:tcPr/>
                </a:tc>
                <a:extLst>
                  <a:ext uri="{0D108BD9-81ED-4DB2-BD59-A6C34878D82A}">
                    <a16:rowId xmlns:a16="http://schemas.microsoft.com/office/drawing/2014/main" xmlns="" val="10001"/>
                  </a:ext>
                </a:extLst>
              </a:tr>
              <a:tr h="411590">
                <a:tc>
                  <a:txBody>
                    <a:bodyPr/>
                    <a:lstStyle/>
                    <a:p>
                      <a:r>
                        <a:rPr lang="en-GB" dirty="0">
                          <a:solidFill>
                            <a:srgbClr val="0070C0"/>
                          </a:solidFill>
                        </a:rPr>
                        <a:t>Game</a:t>
                      </a:r>
                    </a:p>
                  </a:txBody>
                  <a:tcPr/>
                </a:tc>
                <a:tc>
                  <a:txBody>
                    <a:bodyPr/>
                    <a:lstStyle/>
                    <a:p>
                      <a:r>
                        <a:rPr lang="en-GB" dirty="0"/>
                        <a:t>9-16 years</a:t>
                      </a:r>
                    </a:p>
                  </a:txBody>
                  <a:tcPr/>
                </a:tc>
                <a:tc vMerge="1">
                  <a:txBody>
                    <a:bodyPr/>
                    <a:lstStyle/>
                    <a:p>
                      <a:endParaRPr lang="en-GB" dirty="0"/>
                    </a:p>
                  </a:txBody>
                  <a:tcPr/>
                </a:tc>
                <a:extLst>
                  <a:ext uri="{0D108BD9-81ED-4DB2-BD59-A6C34878D82A}">
                    <a16:rowId xmlns:a16="http://schemas.microsoft.com/office/drawing/2014/main" xmlns="" val="10002"/>
                  </a:ext>
                </a:extLst>
              </a:tr>
              <a:tr h="411590">
                <a:tc>
                  <a:txBody>
                    <a:bodyPr/>
                    <a:lstStyle/>
                    <a:p>
                      <a:r>
                        <a:rPr lang="en-GB" dirty="0" err="1">
                          <a:solidFill>
                            <a:srgbClr val="0070C0"/>
                          </a:solidFill>
                        </a:rPr>
                        <a:t>Folle</a:t>
                      </a:r>
                      <a:endParaRPr lang="en-GB" dirty="0">
                        <a:solidFill>
                          <a:srgbClr val="0070C0"/>
                        </a:solidFill>
                      </a:endParaRPr>
                    </a:p>
                  </a:txBody>
                  <a:tcPr/>
                </a:tc>
                <a:tc>
                  <a:txBody>
                    <a:bodyPr/>
                    <a:lstStyle/>
                    <a:p>
                      <a:r>
                        <a:rPr lang="en-GB" dirty="0"/>
                        <a:t>17- 24 years</a:t>
                      </a:r>
                    </a:p>
                  </a:txBody>
                  <a:tcPr/>
                </a:tc>
                <a:tc>
                  <a:txBody>
                    <a:bodyPr/>
                    <a:lstStyle/>
                    <a:p>
                      <a:r>
                        <a:rPr lang="en-GB" dirty="0"/>
                        <a:t>Military training, agriculture, etc.</a:t>
                      </a:r>
                    </a:p>
                  </a:txBody>
                  <a:tcPr/>
                </a:tc>
                <a:extLst>
                  <a:ext uri="{0D108BD9-81ED-4DB2-BD59-A6C34878D82A}">
                    <a16:rowId xmlns:a16="http://schemas.microsoft.com/office/drawing/2014/main" xmlns="" val="10003"/>
                  </a:ext>
                </a:extLst>
              </a:tr>
              <a:tr h="411590">
                <a:tc>
                  <a:txBody>
                    <a:bodyPr/>
                    <a:lstStyle/>
                    <a:p>
                      <a:r>
                        <a:rPr lang="en-GB" dirty="0" err="1">
                          <a:solidFill>
                            <a:srgbClr val="0070C0"/>
                          </a:solidFill>
                        </a:rPr>
                        <a:t>Qondala</a:t>
                      </a:r>
                      <a:endParaRPr lang="en-GB" dirty="0">
                        <a:solidFill>
                          <a:srgbClr val="0070C0"/>
                        </a:solidFill>
                      </a:endParaRPr>
                    </a:p>
                  </a:txBody>
                  <a:tcPr/>
                </a:tc>
                <a:tc>
                  <a:txBody>
                    <a:bodyPr/>
                    <a:lstStyle/>
                    <a:p>
                      <a:r>
                        <a:rPr lang="en-GB" dirty="0"/>
                        <a:t>25-32 years</a:t>
                      </a:r>
                    </a:p>
                  </a:txBody>
                  <a:tcPr/>
                </a:tc>
                <a:tc>
                  <a:txBody>
                    <a:bodyPr/>
                    <a:lstStyle/>
                    <a:p>
                      <a:r>
                        <a:rPr lang="en-GB" dirty="0"/>
                        <a:t>Military service</a:t>
                      </a:r>
                    </a:p>
                  </a:txBody>
                  <a:tcPr/>
                </a:tc>
                <a:extLst>
                  <a:ext uri="{0D108BD9-81ED-4DB2-BD59-A6C34878D82A}">
                    <a16:rowId xmlns:a16="http://schemas.microsoft.com/office/drawing/2014/main" xmlns="" val="10004"/>
                  </a:ext>
                </a:extLst>
              </a:tr>
              <a:tr h="411590">
                <a:tc>
                  <a:txBody>
                    <a:bodyPr/>
                    <a:lstStyle/>
                    <a:p>
                      <a:r>
                        <a:rPr lang="en-GB" dirty="0">
                          <a:solidFill>
                            <a:srgbClr val="0070C0"/>
                          </a:solidFill>
                        </a:rPr>
                        <a:t>Raba-</a:t>
                      </a:r>
                      <a:r>
                        <a:rPr lang="en-GB" dirty="0" err="1">
                          <a:solidFill>
                            <a:srgbClr val="0070C0"/>
                          </a:solidFill>
                        </a:rPr>
                        <a:t>Dori</a:t>
                      </a:r>
                      <a:endParaRPr lang="en-GB" dirty="0">
                        <a:solidFill>
                          <a:srgbClr val="0070C0"/>
                        </a:solidFill>
                      </a:endParaRPr>
                    </a:p>
                  </a:txBody>
                  <a:tcPr/>
                </a:tc>
                <a:tc>
                  <a:txBody>
                    <a:bodyPr/>
                    <a:lstStyle/>
                    <a:p>
                      <a:r>
                        <a:rPr lang="en-GB" dirty="0"/>
                        <a:t>33-40 years</a:t>
                      </a:r>
                    </a:p>
                  </a:txBody>
                  <a:tcPr/>
                </a:tc>
                <a:tc>
                  <a:txBody>
                    <a:bodyPr/>
                    <a:lstStyle/>
                    <a:p>
                      <a:r>
                        <a:rPr lang="en-GB" dirty="0"/>
                        <a:t>Candidates for political power</a:t>
                      </a:r>
                    </a:p>
                  </a:txBody>
                  <a:tcPr/>
                </a:tc>
                <a:extLst>
                  <a:ext uri="{0D108BD9-81ED-4DB2-BD59-A6C34878D82A}">
                    <a16:rowId xmlns:a16="http://schemas.microsoft.com/office/drawing/2014/main" xmlns="" val="10005"/>
                  </a:ext>
                </a:extLst>
              </a:tr>
              <a:tr h="411590">
                <a:tc>
                  <a:txBody>
                    <a:bodyPr/>
                    <a:lstStyle/>
                    <a:p>
                      <a:r>
                        <a:rPr lang="en-GB" dirty="0" err="1">
                          <a:solidFill>
                            <a:srgbClr val="0070C0"/>
                          </a:solidFill>
                        </a:rPr>
                        <a:t>Luba</a:t>
                      </a:r>
                      <a:endParaRPr lang="en-GB" dirty="0">
                        <a:solidFill>
                          <a:srgbClr val="0070C0"/>
                        </a:solidFill>
                      </a:endParaRPr>
                    </a:p>
                  </a:txBody>
                  <a:tcPr/>
                </a:tc>
                <a:tc>
                  <a:txBody>
                    <a:bodyPr/>
                    <a:lstStyle/>
                    <a:p>
                      <a:r>
                        <a:rPr lang="en-GB" dirty="0"/>
                        <a:t>41-48 years</a:t>
                      </a:r>
                    </a:p>
                  </a:txBody>
                  <a:tcPr/>
                </a:tc>
                <a:tc>
                  <a:txBody>
                    <a:bodyPr/>
                    <a:lstStyle/>
                    <a:p>
                      <a:r>
                        <a:rPr lang="en-GB" dirty="0"/>
                        <a:t>Leaders of </a:t>
                      </a:r>
                      <a:r>
                        <a:rPr lang="en-GB" dirty="0" err="1"/>
                        <a:t>Gadaa</a:t>
                      </a:r>
                      <a:r>
                        <a:rPr lang="en-GB" dirty="0"/>
                        <a:t> government</a:t>
                      </a:r>
                    </a:p>
                  </a:txBody>
                  <a:tcPr/>
                </a:tc>
                <a:extLst>
                  <a:ext uri="{0D108BD9-81ED-4DB2-BD59-A6C34878D82A}">
                    <a16:rowId xmlns:a16="http://schemas.microsoft.com/office/drawing/2014/main" xmlns="" val="10006"/>
                  </a:ext>
                </a:extLst>
              </a:tr>
              <a:tr h="547871">
                <a:tc>
                  <a:txBody>
                    <a:bodyPr/>
                    <a:lstStyle/>
                    <a:p>
                      <a:r>
                        <a:rPr lang="en-GB" dirty="0">
                          <a:solidFill>
                            <a:srgbClr val="0070C0"/>
                          </a:solidFill>
                        </a:rPr>
                        <a:t>Yuba</a:t>
                      </a:r>
                    </a:p>
                  </a:txBody>
                  <a:tcPr/>
                </a:tc>
                <a:tc>
                  <a:txBody>
                    <a:bodyPr/>
                    <a:lstStyle/>
                    <a:p>
                      <a:r>
                        <a:rPr lang="en-GB" dirty="0"/>
                        <a:t>49-80 years</a:t>
                      </a:r>
                    </a:p>
                  </a:txBody>
                  <a:tcPr/>
                </a:tc>
                <a:tc>
                  <a:txBody>
                    <a:bodyPr/>
                    <a:lstStyle/>
                    <a:p>
                      <a:r>
                        <a:rPr lang="en-GB" dirty="0"/>
                        <a:t>Senior advisors, educators and ritual leaders</a:t>
                      </a:r>
                    </a:p>
                  </a:txBody>
                  <a:tcPr/>
                </a:tc>
                <a:extLst>
                  <a:ext uri="{0D108BD9-81ED-4DB2-BD59-A6C34878D82A}">
                    <a16:rowId xmlns:a16="http://schemas.microsoft.com/office/drawing/2014/main" xmlns="" val="10007"/>
                  </a:ext>
                </a:extLst>
              </a:tr>
            </a:tbl>
          </a:graphicData>
        </a:graphic>
      </p:graphicFrame>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53F9F51E-0FCF-485D-8FD0-F4C3BAF3AA86}"/>
              </a:ext>
            </a:extLst>
          </p:cNvPr>
          <p:cNvSpPr>
            <a:spLocks noGrp="1"/>
          </p:cNvSpPr>
          <p:nvPr>
            <p:ph idx="1"/>
          </p:nvPr>
        </p:nvSpPr>
        <p:spPr>
          <a:xfrm>
            <a:off x="76200" y="0"/>
            <a:ext cx="9067800" cy="6096000"/>
          </a:xfrm>
        </p:spPr>
        <p:txBody>
          <a:bodyPr>
            <a:normAutofit fontScale="92500"/>
          </a:bodyPr>
          <a:lstStyle/>
          <a:p>
            <a:pPr algn="just">
              <a:buClr>
                <a:srgbClr val="4F81BD"/>
              </a:buClr>
              <a:defRPr/>
            </a:pPr>
            <a:endParaRPr lang="en-GB" sz="2200" dirty="0">
              <a:solidFill>
                <a:prstClr val="black"/>
              </a:solidFill>
            </a:endParaRPr>
          </a:p>
          <a:p>
            <a:pPr algn="just">
              <a:buClr>
                <a:srgbClr val="4F81BD"/>
              </a:buClr>
              <a:defRPr/>
            </a:pPr>
            <a:r>
              <a:rPr lang="en-GB" sz="2200" dirty="0">
                <a:solidFill>
                  <a:prstClr val="black"/>
                </a:solidFill>
              </a:rPr>
              <a:t>These included </a:t>
            </a:r>
            <a:r>
              <a:rPr lang="en-GB" sz="2200" i="1" dirty="0">
                <a:solidFill>
                  <a:srgbClr val="FF0000"/>
                </a:solidFill>
              </a:rPr>
              <a:t>Abba </a:t>
            </a:r>
            <a:r>
              <a:rPr lang="en-GB" sz="2200" i="1" dirty="0" err="1">
                <a:solidFill>
                  <a:srgbClr val="FF0000"/>
                </a:solidFill>
              </a:rPr>
              <a:t>Bokku</a:t>
            </a:r>
            <a:r>
              <a:rPr lang="en-GB" sz="2200" i="1" dirty="0">
                <a:solidFill>
                  <a:srgbClr val="FF0000"/>
                </a:solidFill>
              </a:rPr>
              <a:t> </a:t>
            </a:r>
            <a:r>
              <a:rPr lang="en-GB" sz="2200" dirty="0">
                <a:solidFill>
                  <a:prstClr val="black"/>
                </a:solidFill>
              </a:rPr>
              <a:t>(father of </a:t>
            </a:r>
            <a:r>
              <a:rPr lang="en-GB" sz="2200" dirty="0" err="1">
                <a:solidFill>
                  <a:prstClr val="black"/>
                </a:solidFill>
              </a:rPr>
              <a:t>scepter</a:t>
            </a:r>
            <a:r>
              <a:rPr lang="en-GB" sz="2200" dirty="0">
                <a:solidFill>
                  <a:prstClr val="black"/>
                </a:solidFill>
              </a:rPr>
              <a:t>), </a:t>
            </a:r>
            <a:r>
              <a:rPr lang="en-GB" sz="2200" i="1" dirty="0">
                <a:solidFill>
                  <a:srgbClr val="FF0000"/>
                </a:solidFill>
              </a:rPr>
              <a:t>Abba Chaffe </a:t>
            </a:r>
            <a:r>
              <a:rPr lang="en-GB" sz="2200" dirty="0">
                <a:solidFill>
                  <a:prstClr val="black"/>
                </a:solidFill>
              </a:rPr>
              <a:t>(head of the assembly), </a:t>
            </a:r>
            <a:r>
              <a:rPr lang="en-GB" sz="2200" i="1" dirty="0">
                <a:solidFill>
                  <a:srgbClr val="FF0000"/>
                </a:solidFill>
              </a:rPr>
              <a:t>Abba-</a:t>
            </a:r>
            <a:r>
              <a:rPr lang="en-GB" sz="2200" i="1" dirty="0" err="1">
                <a:solidFill>
                  <a:srgbClr val="FF0000"/>
                </a:solidFill>
              </a:rPr>
              <a:t>Dula</a:t>
            </a:r>
            <a:r>
              <a:rPr lang="en-GB" sz="2200" i="1" dirty="0">
                <a:solidFill>
                  <a:prstClr val="black"/>
                </a:solidFill>
              </a:rPr>
              <a:t> </a:t>
            </a:r>
            <a:r>
              <a:rPr lang="en-GB" sz="2200" dirty="0">
                <a:solidFill>
                  <a:prstClr val="black"/>
                </a:solidFill>
              </a:rPr>
              <a:t>(war leader), </a:t>
            </a:r>
            <a:r>
              <a:rPr lang="en-GB" sz="2200" i="1" dirty="0">
                <a:solidFill>
                  <a:srgbClr val="FF0000"/>
                </a:solidFill>
              </a:rPr>
              <a:t>Abba Sera </a:t>
            </a:r>
            <a:r>
              <a:rPr lang="en-GB" sz="2200" dirty="0">
                <a:solidFill>
                  <a:prstClr val="black"/>
                </a:solidFill>
              </a:rPr>
              <a:t>(father of law), </a:t>
            </a:r>
            <a:r>
              <a:rPr lang="en-GB" sz="2200" i="1" dirty="0">
                <a:solidFill>
                  <a:srgbClr val="FF0000"/>
                </a:solidFill>
              </a:rPr>
              <a:t>Abba </a:t>
            </a:r>
            <a:r>
              <a:rPr lang="en-GB" sz="2200" i="1" dirty="0" err="1">
                <a:solidFill>
                  <a:srgbClr val="FF0000"/>
                </a:solidFill>
              </a:rPr>
              <a:t>Alanga</a:t>
            </a:r>
            <a:r>
              <a:rPr lang="en-GB" sz="2200" i="1" dirty="0">
                <a:solidFill>
                  <a:srgbClr val="FF0000"/>
                </a:solidFill>
              </a:rPr>
              <a:t> </a:t>
            </a:r>
            <a:r>
              <a:rPr lang="en-GB" sz="2200" dirty="0">
                <a:solidFill>
                  <a:prstClr val="black"/>
                </a:solidFill>
              </a:rPr>
              <a:t>(judge), </a:t>
            </a:r>
            <a:r>
              <a:rPr lang="en-GB" sz="2200" i="1" dirty="0">
                <a:solidFill>
                  <a:srgbClr val="FF0000"/>
                </a:solidFill>
              </a:rPr>
              <a:t>Abba </a:t>
            </a:r>
            <a:r>
              <a:rPr lang="en-GB" sz="2200" i="1" dirty="0" err="1">
                <a:solidFill>
                  <a:srgbClr val="FF0000"/>
                </a:solidFill>
              </a:rPr>
              <a:t>Sa'a</a:t>
            </a:r>
            <a:r>
              <a:rPr lang="en-GB" sz="2200" i="1" dirty="0">
                <a:solidFill>
                  <a:prstClr val="black"/>
                </a:solidFill>
              </a:rPr>
              <a:t> </a:t>
            </a:r>
            <a:r>
              <a:rPr lang="en-GB" sz="2200" dirty="0">
                <a:solidFill>
                  <a:prstClr val="black"/>
                </a:solidFill>
              </a:rPr>
              <a:t>(father of treasury) and other </a:t>
            </a:r>
            <a:r>
              <a:rPr lang="en-GB" sz="2200" dirty="0">
                <a:solidFill>
                  <a:srgbClr val="FF0000"/>
                </a:solidFill>
              </a:rPr>
              <a:t>councillors</a:t>
            </a:r>
            <a:r>
              <a:rPr lang="en-GB" sz="2200" dirty="0">
                <a:solidFill>
                  <a:prstClr val="black"/>
                </a:solidFill>
              </a:rPr>
              <a:t>.</a:t>
            </a:r>
            <a:endParaRPr lang="en-US" sz="2200" dirty="0">
              <a:solidFill>
                <a:srgbClr val="000000"/>
              </a:solidFill>
              <a:latin typeface="+mj-lt"/>
            </a:endParaRPr>
          </a:p>
          <a:p>
            <a:pPr algn="just">
              <a:defRPr/>
            </a:pPr>
            <a:r>
              <a:rPr lang="en-US" sz="2200" dirty="0">
                <a:solidFill>
                  <a:srgbClr val="000000"/>
                </a:solidFill>
                <a:latin typeface="+mj-lt"/>
              </a:rPr>
              <a:t>In the </a:t>
            </a:r>
            <a:r>
              <a:rPr lang="en-US" sz="2200" i="1" dirty="0" err="1">
                <a:solidFill>
                  <a:srgbClr val="000000"/>
                </a:solidFill>
                <a:latin typeface="+mj-lt"/>
              </a:rPr>
              <a:t>Gadaa</a:t>
            </a:r>
            <a:r>
              <a:rPr lang="en-US" sz="2200" i="1" dirty="0">
                <a:solidFill>
                  <a:srgbClr val="000000"/>
                </a:solidFill>
                <a:latin typeface="+mj-lt"/>
              </a:rPr>
              <a:t> </a:t>
            </a:r>
            <a:r>
              <a:rPr lang="en-US" sz="2200" dirty="0">
                <a:solidFill>
                  <a:srgbClr val="000000"/>
                </a:solidFill>
                <a:latin typeface="+mj-lt"/>
              </a:rPr>
              <a:t>system, the </a:t>
            </a:r>
            <a:r>
              <a:rPr lang="en-US" sz="2200" dirty="0">
                <a:solidFill>
                  <a:srgbClr val="00B0F0"/>
                </a:solidFill>
                <a:latin typeface="+mj-lt"/>
              </a:rPr>
              <a:t>senior </a:t>
            </a:r>
            <a:r>
              <a:rPr lang="en-US" sz="2200" i="1" dirty="0" err="1">
                <a:solidFill>
                  <a:srgbClr val="00B0F0"/>
                </a:solidFill>
                <a:latin typeface="+mj-lt"/>
              </a:rPr>
              <a:t>Qallu</a:t>
            </a:r>
            <a:r>
              <a:rPr lang="en-US" sz="2200" i="1" dirty="0">
                <a:solidFill>
                  <a:srgbClr val="00B0F0"/>
                </a:solidFill>
                <a:latin typeface="+mj-lt"/>
              </a:rPr>
              <a:t> (Abba </a:t>
            </a:r>
            <a:r>
              <a:rPr lang="en-US" sz="2200" i="1" dirty="0" err="1">
                <a:solidFill>
                  <a:srgbClr val="00B0F0"/>
                </a:solidFill>
                <a:latin typeface="+mj-lt"/>
              </a:rPr>
              <a:t>Muda</a:t>
            </a:r>
            <a:r>
              <a:rPr lang="en-US" sz="2200" i="1" dirty="0">
                <a:solidFill>
                  <a:srgbClr val="000000"/>
                </a:solidFill>
                <a:latin typeface="+mj-lt"/>
              </a:rPr>
              <a:t>) </a:t>
            </a:r>
            <a:r>
              <a:rPr lang="en-US" sz="2200" dirty="0">
                <a:solidFill>
                  <a:srgbClr val="000000"/>
                </a:solidFill>
                <a:latin typeface="+mj-lt"/>
              </a:rPr>
              <a:t>played indispensable roles in </a:t>
            </a:r>
            <a:r>
              <a:rPr lang="en-US" sz="2200" dirty="0">
                <a:solidFill>
                  <a:srgbClr val="00B0F0"/>
                </a:solidFill>
                <a:latin typeface="+mj-lt"/>
              </a:rPr>
              <a:t>power transfer and legitimizing</a:t>
            </a:r>
            <a:r>
              <a:rPr lang="en-US" sz="2200" dirty="0">
                <a:solidFill>
                  <a:srgbClr val="000000"/>
                </a:solidFill>
                <a:latin typeface="+mj-lt"/>
              </a:rPr>
              <a:t> the ruling </a:t>
            </a:r>
            <a:r>
              <a:rPr lang="en-US" sz="2200" i="1" dirty="0" err="1">
                <a:solidFill>
                  <a:srgbClr val="000000"/>
                </a:solidFill>
                <a:latin typeface="+mj-lt"/>
              </a:rPr>
              <a:t>gadaa</a:t>
            </a:r>
            <a:r>
              <a:rPr lang="en-US" sz="2200" i="1" dirty="0">
                <a:solidFill>
                  <a:srgbClr val="000000"/>
                </a:solidFill>
                <a:latin typeface="+mj-lt"/>
              </a:rPr>
              <a:t> </a:t>
            </a:r>
            <a:r>
              <a:rPr lang="en-US" sz="2200" dirty="0">
                <a:solidFill>
                  <a:srgbClr val="000000"/>
                </a:solidFill>
                <a:latin typeface="+mj-lt"/>
              </a:rPr>
              <a:t>class. </a:t>
            </a:r>
          </a:p>
          <a:p>
            <a:pPr algn="just">
              <a:defRPr/>
            </a:pPr>
            <a:r>
              <a:rPr lang="en-US" sz="2200" dirty="0">
                <a:solidFill>
                  <a:srgbClr val="FF0000"/>
                </a:solidFill>
                <a:latin typeface="+mj-lt"/>
              </a:rPr>
              <a:t>Women</a:t>
            </a:r>
            <a:r>
              <a:rPr lang="en-US" sz="2200" dirty="0">
                <a:solidFill>
                  <a:srgbClr val="000000"/>
                </a:solidFill>
                <a:latin typeface="+mj-lt"/>
              </a:rPr>
              <a:t> maintained their </a:t>
            </a:r>
            <a:r>
              <a:rPr lang="en-US" sz="2200" dirty="0">
                <a:solidFill>
                  <a:srgbClr val="FF0000"/>
                </a:solidFill>
                <a:latin typeface="+mj-lt"/>
              </a:rPr>
              <a:t>rights by the </a:t>
            </a:r>
            <a:r>
              <a:rPr lang="en-US" sz="2200" i="1" dirty="0" err="1">
                <a:solidFill>
                  <a:srgbClr val="FF0000"/>
                </a:solidFill>
                <a:latin typeface="+mj-lt"/>
              </a:rPr>
              <a:t>Sinqe</a:t>
            </a:r>
            <a:r>
              <a:rPr lang="en-US" sz="2200" i="1" dirty="0">
                <a:solidFill>
                  <a:srgbClr val="FF0000"/>
                </a:solidFill>
                <a:latin typeface="+mj-lt"/>
              </a:rPr>
              <a:t> </a:t>
            </a:r>
            <a:r>
              <a:rPr lang="en-US" sz="2200" dirty="0">
                <a:solidFill>
                  <a:srgbClr val="FF0000"/>
                </a:solidFill>
                <a:latin typeface="+mj-lt"/>
              </a:rPr>
              <a:t>institution</a:t>
            </a:r>
            <a:r>
              <a:rPr lang="en-US" sz="2200" dirty="0">
                <a:solidFill>
                  <a:srgbClr val="000000"/>
                </a:solidFill>
                <a:latin typeface="+mj-lt"/>
              </a:rPr>
              <a:t>, which helped them to form </a:t>
            </a:r>
            <a:r>
              <a:rPr lang="en-US" sz="2200" dirty="0">
                <a:solidFill>
                  <a:srgbClr val="00B0F0"/>
                </a:solidFill>
                <a:latin typeface="+mj-lt"/>
              </a:rPr>
              <a:t>sisterhood and solidarity</a:t>
            </a:r>
            <a:r>
              <a:rPr lang="en-US" sz="2200" dirty="0">
                <a:solidFill>
                  <a:srgbClr val="000000"/>
                </a:solidFill>
                <a:latin typeface="+mj-lt"/>
              </a:rPr>
              <a:t>. Women from childhood to old age i.e. </a:t>
            </a:r>
            <a:r>
              <a:rPr lang="en-US" sz="2200" i="1" dirty="0" err="1">
                <a:solidFill>
                  <a:srgbClr val="00B0F0"/>
                </a:solidFill>
                <a:latin typeface="+mj-lt"/>
              </a:rPr>
              <a:t>guduru</a:t>
            </a:r>
            <a:r>
              <a:rPr lang="en-US" sz="2200" i="1" dirty="0">
                <a:solidFill>
                  <a:srgbClr val="000000"/>
                </a:solidFill>
                <a:latin typeface="+mj-lt"/>
              </a:rPr>
              <a:t> </a:t>
            </a:r>
            <a:r>
              <a:rPr lang="en-US" sz="2200" dirty="0">
                <a:solidFill>
                  <a:srgbClr val="000000"/>
                </a:solidFill>
                <a:latin typeface="+mj-lt"/>
              </a:rPr>
              <a:t>(pre-pubescent), </a:t>
            </a:r>
            <a:r>
              <a:rPr lang="en-US" sz="2200" i="1" dirty="0" err="1">
                <a:solidFill>
                  <a:srgbClr val="00B0F0"/>
                </a:solidFill>
                <a:latin typeface="+mj-lt"/>
              </a:rPr>
              <a:t>qarre</a:t>
            </a:r>
            <a:r>
              <a:rPr lang="en-US" sz="2200" i="1" dirty="0">
                <a:solidFill>
                  <a:srgbClr val="00B0F0"/>
                </a:solidFill>
                <a:latin typeface="+mj-lt"/>
              </a:rPr>
              <a:t> </a:t>
            </a:r>
            <a:r>
              <a:rPr lang="en-US" sz="2200" dirty="0">
                <a:solidFill>
                  <a:srgbClr val="000000"/>
                </a:solidFill>
                <a:latin typeface="+mj-lt"/>
              </a:rPr>
              <a:t>(adolescent, ready for marriage), </a:t>
            </a:r>
            <a:r>
              <a:rPr lang="en-US" sz="2200" i="1" dirty="0" err="1">
                <a:solidFill>
                  <a:srgbClr val="00B0F0"/>
                </a:solidFill>
                <a:latin typeface="+mj-lt"/>
              </a:rPr>
              <a:t>kalale</a:t>
            </a:r>
            <a:r>
              <a:rPr lang="en-US" sz="2200" i="1" dirty="0">
                <a:solidFill>
                  <a:srgbClr val="000000"/>
                </a:solidFill>
                <a:latin typeface="+mj-lt"/>
              </a:rPr>
              <a:t> </a:t>
            </a:r>
            <a:r>
              <a:rPr lang="en-US" sz="2200" dirty="0">
                <a:solidFill>
                  <a:srgbClr val="000000"/>
                </a:solidFill>
                <a:latin typeface="+mj-lt"/>
              </a:rPr>
              <a:t>(wives of </a:t>
            </a:r>
            <a:r>
              <a:rPr lang="en-US" sz="2200" i="1" dirty="0" err="1">
                <a:solidFill>
                  <a:srgbClr val="000000"/>
                </a:solidFill>
                <a:latin typeface="+mj-lt"/>
              </a:rPr>
              <a:t>Luba</a:t>
            </a:r>
            <a:r>
              <a:rPr lang="en-US" sz="2200" i="1" dirty="0">
                <a:solidFill>
                  <a:srgbClr val="000000"/>
                </a:solidFill>
                <a:latin typeface="+mj-lt"/>
              </a:rPr>
              <a:t> </a:t>
            </a:r>
            <a:r>
              <a:rPr lang="en-US" sz="2200" dirty="0">
                <a:solidFill>
                  <a:srgbClr val="000000"/>
                </a:solidFill>
                <a:latin typeface="+mj-lt"/>
              </a:rPr>
              <a:t>and </a:t>
            </a:r>
            <a:r>
              <a:rPr lang="en-US" sz="2200" i="1" dirty="0">
                <a:solidFill>
                  <a:srgbClr val="000000"/>
                </a:solidFill>
                <a:latin typeface="+mj-lt"/>
              </a:rPr>
              <a:t>Yuba</a:t>
            </a:r>
            <a:r>
              <a:rPr lang="en-US" sz="2200" dirty="0">
                <a:solidFill>
                  <a:srgbClr val="000000"/>
                </a:solidFill>
                <a:latin typeface="+mj-lt"/>
              </a:rPr>
              <a:t>) and </a:t>
            </a:r>
            <a:r>
              <a:rPr lang="en-US" sz="2200" i="1" dirty="0" err="1">
                <a:solidFill>
                  <a:srgbClr val="00B0F0"/>
                </a:solidFill>
                <a:latin typeface="+mj-lt"/>
              </a:rPr>
              <a:t>cifire</a:t>
            </a:r>
            <a:r>
              <a:rPr lang="en-US" sz="2200" i="1" dirty="0">
                <a:solidFill>
                  <a:srgbClr val="000000"/>
                </a:solidFill>
                <a:latin typeface="+mj-lt"/>
              </a:rPr>
              <a:t> </a:t>
            </a:r>
            <a:r>
              <a:rPr lang="en-US" sz="2200" dirty="0">
                <a:solidFill>
                  <a:srgbClr val="000000"/>
                </a:solidFill>
                <a:latin typeface="+mj-lt"/>
              </a:rPr>
              <a:t>(wives of </a:t>
            </a:r>
            <a:r>
              <a:rPr lang="en-US" sz="2200" i="1" dirty="0" err="1">
                <a:solidFill>
                  <a:srgbClr val="000000"/>
                </a:solidFill>
                <a:latin typeface="+mj-lt"/>
              </a:rPr>
              <a:t>Gadamojji</a:t>
            </a:r>
            <a:r>
              <a:rPr lang="en-US" sz="2200" dirty="0">
                <a:solidFill>
                  <a:srgbClr val="000000"/>
                </a:solidFill>
                <a:latin typeface="+mj-lt"/>
              </a:rPr>
              <a:t>/above 80 years) were believed to have </a:t>
            </a:r>
            <a:r>
              <a:rPr lang="en-US" sz="2200" dirty="0">
                <a:solidFill>
                  <a:srgbClr val="FF0000"/>
                </a:solidFill>
                <a:latin typeface="+mj-lt"/>
              </a:rPr>
              <a:t>sacred power. </a:t>
            </a:r>
          </a:p>
          <a:p>
            <a:pPr algn="just">
              <a:defRPr/>
            </a:pPr>
            <a:r>
              <a:rPr lang="en-US" sz="2200" dirty="0">
                <a:solidFill>
                  <a:srgbClr val="000000"/>
                </a:solidFill>
                <a:latin typeface="+mj-lt"/>
              </a:rPr>
              <a:t>They involved in occasions like </a:t>
            </a:r>
            <a:r>
              <a:rPr lang="en-US" sz="2200" dirty="0">
                <a:solidFill>
                  <a:srgbClr val="00B0F0"/>
                </a:solidFill>
                <a:latin typeface="+mj-lt"/>
              </a:rPr>
              <a:t>power transfer, conflict resolution, thanks-giving and others</a:t>
            </a:r>
            <a:r>
              <a:rPr lang="en-US" sz="2200" dirty="0">
                <a:solidFill>
                  <a:srgbClr val="000000"/>
                </a:solidFill>
                <a:latin typeface="+mj-lt"/>
              </a:rPr>
              <a:t>. The </a:t>
            </a:r>
            <a:r>
              <a:rPr lang="en-US" sz="2200" i="1" dirty="0" err="1">
                <a:solidFill>
                  <a:srgbClr val="FF0000"/>
                </a:solidFill>
                <a:latin typeface="+mj-lt"/>
              </a:rPr>
              <a:t>kalale</a:t>
            </a:r>
            <a:r>
              <a:rPr lang="en-US" sz="2200" i="1" dirty="0">
                <a:solidFill>
                  <a:srgbClr val="000000"/>
                </a:solidFill>
                <a:latin typeface="+mj-lt"/>
              </a:rPr>
              <a:t> </a:t>
            </a:r>
            <a:r>
              <a:rPr lang="en-US" sz="2200" dirty="0">
                <a:solidFill>
                  <a:srgbClr val="000000"/>
                </a:solidFill>
                <a:latin typeface="+mj-lt"/>
              </a:rPr>
              <a:t>were also privileged to support and </a:t>
            </a:r>
            <a:r>
              <a:rPr lang="en-US" sz="2200" dirty="0">
                <a:solidFill>
                  <a:srgbClr val="FF0000"/>
                </a:solidFill>
                <a:latin typeface="+mj-lt"/>
              </a:rPr>
              <a:t>advise the ruling class</a:t>
            </a:r>
            <a:r>
              <a:rPr lang="en-US" sz="2200" dirty="0">
                <a:solidFill>
                  <a:srgbClr val="000000"/>
                </a:solidFill>
                <a:latin typeface="+mj-lt"/>
              </a:rPr>
              <a:t>. </a:t>
            </a:r>
          </a:p>
          <a:p>
            <a:pPr algn="just">
              <a:defRPr/>
            </a:pPr>
            <a:r>
              <a:rPr lang="en-US" sz="2200" dirty="0">
                <a:solidFill>
                  <a:srgbClr val="000000"/>
                </a:solidFill>
                <a:latin typeface="+mj-lt"/>
              </a:rPr>
              <a:t>The </a:t>
            </a:r>
            <a:r>
              <a:rPr lang="en-US" sz="2200" i="1" dirty="0" err="1">
                <a:solidFill>
                  <a:srgbClr val="000000"/>
                </a:solidFill>
                <a:latin typeface="+mj-lt"/>
              </a:rPr>
              <a:t>Gadaa</a:t>
            </a:r>
            <a:r>
              <a:rPr lang="en-US" sz="2200" i="1" dirty="0">
                <a:solidFill>
                  <a:srgbClr val="000000"/>
                </a:solidFill>
                <a:latin typeface="+mj-lt"/>
              </a:rPr>
              <a:t> </a:t>
            </a:r>
            <a:r>
              <a:rPr lang="en-US" sz="2200" dirty="0">
                <a:solidFill>
                  <a:srgbClr val="000000"/>
                </a:solidFill>
                <a:latin typeface="+mj-lt"/>
              </a:rPr>
              <a:t>system functioned by the </a:t>
            </a:r>
            <a:r>
              <a:rPr lang="en-US" sz="2200" dirty="0">
                <a:solidFill>
                  <a:srgbClr val="FF0000"/>
                </a:solidFill>
                <a:latin typeface="+mj-lt"/>
              </a:rPr>
              <a:t>cyclical power transfer </a:t>
            </a:r>
            <a:r>
              <a:rPr lang="en-US" sz="2200" dirty="0">
                <a:solidFill>
                  <a:srgbClr val="000000"/>
                </a:solidFill>
                <a:latin typeface="+mj-lt"/>
              </a:rPr>
              <a:t>from one </a:t>
            </a:r>
            <a:r>
              <a:rPr lang="en-US" sz="2200" i="1" dirty="0" err="1">
                <a:solidFill>
                  <a:srgbClr val="000000"/>
                </a:solidFill>
                <a:latin typeface="+mj-lt"/>
              </a:rPr>
              <a:t>Gadaa</a:t>
            </a:r>
            <a:r>
              <a:rPr lang="en-US" sz="2200" i="1" dirty="0">
                <a:solidFill>
                  <a:srgbClr val="000000"/>
                </a:solidFill>
                <a:latin typeface="+mj-lt"/>
              </a:rPr>
              <a:t> </a:t>
            </a:r>
            <a:r>
              <a:rPr lang="en-US" sz="2200" dirty="0">
                <a:solidFill>
                  <a:srgbClr val="000000"/>
                </a:solidFill>
                <a:latin typeface="+mj-lt"/>
              </a:rPr>
              <a:t>class to the next every </a:t>
            </a:r>
            <a:r>
              <a:rPr lang="en-US" sz="2200" dirty="0">
                <a:solidFill>
                  <a:srgbClr val="FF0000"/>
                </a:solidFill>
                <a:latin typeface="+mj-lt"/>
              </a:rPr>
              <a:t>eight years</a:t>
            </a:r>
            <a:r>
              <a:rPr lang="en-US" sz="2200" dirty="0">
                <a:solidFill>
                  <a:srgbClr val="000000"/>
                </a:solidFill>
                <a:latin typeface="+mj-lt"/>
              </a:rPr>
              <a:t>. </a:t>
            </a:r>
            <a:endParaRPr lang="en-GB" sz="2200" dirty="0">
              <a:latin typeface="+mj-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28A03289-C875-4552-BE01-135F119C67B4}"/>
              </a:ext>
            </a:extLst>
          </p:cNvPr>
          <p:cNvSpPr>
            <a:spLocks noGrp="1"/>
          </p:cNvSpPr>
          <p:nvPr>
            <p:ph idx="1"/>
          </p:nvPr>
        </p:nvSpPr>
        <p:spPr>
          <a:xfrm>
            <a:off x="228600" y="76200"/>
            <a:ext cx="8839200" cy="6019800"/>
          </a:xfrm>
        </p:spPr>
        <p:txBody>
          <a:bodyPr>
            <a:normAutofit fontScale="77500" lnSpcReduction="20000"/>
          </a:bodyPr>
          <a:lstStyle/>
          <a:p>
            <a:pPr algn="just">
              <a:buClr>
                <a:srgbClr val="4F81BD"/>
              </a:buClr>
              <a:defRPr/>
            </a:pPr>
            <a:r>
              <a:rPr lang="en-US" sz="2300" dirty="0">
                <a:solidFill>
                  <a:srgbClr val="000000"/>
                </a:solidFill>
              </a:rPr>
              <a:t>With some minor differences in nomenclature in different parts of Oromo territories, the five </a:t>
            </a:r>
            <a:r>
              <a:rPr lang="en-US" sz="2300" i="1" dirty="0" err="1">
                <a:solidFill>
                  <a:srgbClr val="000000"/>
                </a:solidFill>
              </a:rPr>
              <a:t>Gadaa</a:t>
            </a:r>
            <a:r>
              <a:rPr lang="en-US" sz="2300" i="1" dirty="0">
                <a:solidFill>
                  <a:srgbClr val="000000"/>
                </a:solidFill>
              </a:rPr>
              <a:t> </a:t>
            </a:r>
            <a:r>
              <a:rPr lang="en-US" sz="2300" dirty="0">
                <a:solidFill>
                  <a:srgbClr val="000000"/>
                </a:solidFill>
              </a:rPr>
              <a:t>classes (generation sets) are listed below: </a:t>
            </a:r>
            <a:endParaRPr lang="en-GB" sz="2300" dirty="0">
              <a:solidFill>
                <a:prstClr val="black"/>
              </a:solidFill>
            </a:endParaRPr>
          </a:p>
          <a:p>
            <a:pPr marL="82550" indent="0" algn="just">
              <a:buFont typeface="Wingdings 2" panose="05020102010507070707" pitchFamily="18" charset="2"/>
              <a:buNone/>
              <a:defRPr/>
            </a:pPr>
            <a:r>
              <a:rPr lang="en-US" sz="2300" b="1" dirty="0">
                <a:solidFill>
                  <a:srgbClr val="000000"/>
                </a:solidFill>
                <a:latin typeface="+mj-lt"/>
              </a:rPr>
              <a:t>The Five </a:t>
            </a:r>
            <a:r>
              <a:rPr lang="en-US" sz="2300" b="1" dirty="0" err="1">
                <a:solidFill>
                  <a:srgbClr val="000000"/>
                </a:solidFill>
                <a:latin typeface="+mj-lt"/>
              </a:rPr>
              <a:t>Gadaa</a:t>
            </a:r>
            <a:r>
              <a:rPr lang="en-US" sz="2300" b="1" dirty="0">
                <a:solidFill>
                  <a:srgbClr val="000000"/>
                </a:solidFill>
                <a:latin typeface="+mj-lt"/>
              </a:rPr>
              <a:t> Classes</a:t>
            </a:r>
          </a:p>
          <a:p>
            <a:pPr marL="82550" indent="0" algn="just">
              <a:buFont typeface="Wingdings 2" panose="05020102010507070707" pitchFamily="18" charset="2"/>
              <a:buNone/>
              <a:defRPr/>
            </a:pPr>
            <a:endParaRPr lang="en-US" sz="2300" b="1" dirty="0">
              <a:solidFill>
                <a:srgbClr val="000000"/>
              </a:solidFill>
              <a:latin typeface="+mj-lt"/>
            </a:endParaRPr>
          </a:p>
          <a:p>
            <a:pPr marL="82550" indent="0" algn="just">
              <a:buFont typeface="Wingdings 2" panose="05020102010507070707" pitchFamily="18" charset="2"/>
              <a:buNone/>
              <a:defRPr/>
            </a:pPr>
            <a:endParaRPr lang="en-US" sz="2300" b="1" dirty="0">
              <a:solidFill>
                <a:srgbClr val="000000"/>
              </a:solidFill>
              <a:latin typeface="+mj-lt"/>
            </a:endParaRPr>
          </a:p>
          <a:p>
            <a:pPr marL="82550" indent="0" algn="just">
              <a:buFont typeface="Wingdings 2" panose="05020102010507070707" pitchFamily="18" charset="2"/>
              <a:buNone/>
              <a:defRPr/>
            </a:pPr>
            <a:endParaRPr lang="en-US" sz="2300" b="1" dirty="0">
              <a:solidFill>
                <a:srgbClr val="000000"/>
              </a:solidFill>
              <a:latin typeface="+mj-lt"/>
            </a:endParaRPr>
          </a:p>
          <a:p>
            <a:pPr marL="82550" indent="0" algn="just">
              <a:buFont typeface="Wingdings 2" panose="05020102010507070707" pitchFamily="18" charset="2"/>
              <a:buNone/>
              <a:defRPr/>
            </a:pPr>
            <a:endParaRPr lang="en-US" sz="2300" b="1" dirty="0">
              <a:solidFill>
                <a:srgbClr val="000000"/>
              </a:solidFill>
              <a:latin typeface="+mj-lt"/>
            </a:endParaRPr>
          </a:p>
          <a:p>
            <a:pPr marL="82550" indent="0" algn="just">
              <a:buFont typeface="Wingdings 2" panose="05020102010507070707" pitchFamily="18" charset="2"/>
              <a:buNone/>
              <a:defRPr/>
            </a:pPr>
            <a:endParaRPr lang="en-US" sz="2300" b="1" dirty="0">
              <a:solidFill>
                <a:srgbClr val="000000"/>
              </a:solidFill>
              <a:latin typeface="+mj-lt"/>
            </a:endParaRPr>
          </a:p>
          <a:p>
            <a:pPr marL="82550" indent="0" algn="just">
              <a:buFont typeface="Wingdings 2" panose="05020102010507070707" pitchFamily="18" charset="2"/>
              <a:buNone/>
              <a:defRPr/>
            </a:pPr>
            <a:endParaRPr lang="en-US" sz="2300" b="1" dirty="0">
              <a:solidFill>
                <a:srgbClr val="000000"/>
              </a:solidFill>
              <a:latin typeface="+mj-lt"/>
            </a:endParaRPr>
          </a:p>
          <a:p>
            <a:pPr marL="82550" indent="0" algn="just">
              <a:buFont typeface="Wingdings 2" panose="05020102010507070707" pitchFamily="18" charset="2"/>
              <a:buNone/>
              <a:defRPr/>
            </a:pPr>
            <a:endParaRPr lang="en-US" sz="2300" b="1" dirty="0">
              <a:solidFill>
                <a:srgbClr val="000000"/>
              </a:solidFill>
              <a:latin typeface="+mj-lt"/>
            </a:endParaRPr>
          </a:p>
          <a:p>
            <a:pPr marL="82550" indent="0" algn="just">
              <a:buFont typeface="Wingdings 2" panose="05020102010507070707" pitchFamily="18" charset="2"/>
              <a:buNone/>
              <a:defRPr/>
            </a:pPr>
            <a:r>
              <a:rPr lang="en-US" sz="2300" b="1" dirty="0">
                <a:solidFill>
                  <a:srgbClr val="FF0000"/>
                </a:solidFill>
                <a:latin typeface="+mj-lt"/>
              </a:rPr>
              <a:t>B. The Oromo Population Movement (1522-1618) </a:t>
            </a:r>
            <a:endParaRPr lang="en-US" sz="2300" dirty="0">
              <a:solidFill>
                <a:srgbClr val="FF0000"/>
              </a:solidFill>
              <a:latin typeface="+mj-lt"/>
            </a:endParaRPr>
          </a:p>
          <a:p>
            <a:pPr algn="just">
              <a:buFont typeface="Wingdings" pitchFamily="2" charset="2"/>
              <a:buChar char="v"/>
              <a:defRPr/>
            </a:pPr>
            <a:r>
              <a:rPr lang="en-US" sz="2300" dirty="0">
                <a:solidFill>
                  <a:srgbClr val="0070C0"/>
                </a:solidFill>
                <a:latin typeface="+mj-lt"/>
              </a:rPr>
              <a:t>Causes:- </a:t>
            </a:r>
          </a:p>
          <a:p>
            <a:pPr algn="just">
              <a:buFont typeface="Wingdings" pitchFamily="2" charset="2"/>
              <a:buChar char="ü"/>
              <a:defRPr/>
            </a:pPr>
            <a:r>
              <a:rPr lang="en-US" sz="2300" dirty="0">
                <a:solidFill>
                  <a:srgbClr val="000000"/>
                </a:solidFill>
                <a:latin typeface="+mj-lt"/>
              </a:rPr>
              <a:t>A combination of </a:t>
            </a:r>
            <a:r>
              <a:rPr lang="en-US" sz="2300" dirty="0">
                <a:solidFill>
                  <a:srgbClr val="0070C0"/>
                </a:solidFill>
                <a:latin typeface="+mj-lt"/>
              </a:rPr>
              <a:t>natural and manmade factors </a:t>
            </a:r>
            <a:r>
              <a:rPr lang="en-US" sz="2300" dirty="0">
                <a:solidFill>
                  <a:srgbClr val="000000"/>
                </a:solidFill>
                <a:latin typeface="+mj-lt"/>
              </a:rPr>
              <a:t>caused the Oromo population movement of the 16</a:t>
            </a:r>
            <a:r>
              <a:rPr lang="en-US" sz="2300" baseline="30000" dirty="0">
                <a:solidFill>
                  <a:srgbClr val="000000"/>
                </a:solidFill>
                <a:latin typeface="+mj-lt"/>
              </a:rPr>
              <a:t>th</a:t>
            </a:r>
            <a:r>
              <a:rPr lang="en-US" sz="2300" dirty="0">
                <a:solidFill>
                  <a:srgbClr val="000000"/>
                </a:solidFill>
                <a:latin typeface="+mj-lt"/>
              </a:rPr>
              <a:t> and 17</a:t>
            </a:r>
            <a:r>
              <a:rPr lang="en-US" sz="2300" baseline="30000" dirty="0">
                <a:solidFill>
                  <a:srgbClr val="000000"/>
                </a:solidFill>
                <a:latin typeface="+mj-lt"/>
              </a:rPr>
              <a:t>th</a:t>
            </a:r>
            <a:r>
              <a:rPr lang="en-US" sz="2300" dirty="0">
                <a:solidFill>
                  <a:srgbClr val="000000"/>
                </a:solidFill>
                <a:latin typeface="+mj-lt"/>
              </a:rPr>
              <a:t> centuries. </a:t>
            </a:r>
          </a:p>
          <a:p>
            <a:pPr marL="539750" indent="-457200" algn="just">
              <a:buFont typeface="Wingdings 2" panose="05020102010507070707" pitchFamily="18" charset="2"/>
              <a:buAutoNum type="arabicPeriod"/>
              <a:defRPr/>
            </a:pPr>
            <a:r>
              <a:rPr lang="en-US" sz="2300" dirty="0">
                <a:solidFill>
                  <a:srgbClr val="0070C0"/>
                </a:solidFill>
                <a:latin typeface="+mj-lt"/>
              </a:rPr>
              <a:t>Natural factors </a:t>
            </a:r>
            <a:r>
              <a:rPr lang="en-US" sz="2300" dirty="0">
                <a:solidFill>
                  <a:srgbClr val="000000"/>
                </a:solidFill>
                <a:latin typeface="+mj-lt"/>
              </a:rPr>
              <a:t>include </a:t>
            </a:r>
            <a:r>
              <a:rPr lang="en-US" sz="2300" dirty="0">
                <a:solidFill>
                  <a:srgbClr val="FF0000"/>
                </a:solidFill>
                <a:latin typeface="+mj-lt"/>
              </a:rPr>
              <a:t>demographic pressure </a:t>
            </a:r>
            <a:r>
              <a:rPr lang="en-US" sz="2300" dirty="0">
                <a:solidFill>
                  <a:srgbClr val="000000"/>
                </a:solidFill>
                <a:latin typeface="+mj-lt"/>
              </a:rPr>
              <a:t>and subsequent need for land to accommodate the </a:t>
            </a:r>
            <a:r>
              <a:rPr lang="en-US" sz="2300" dirty="0">
                <a:solidFill>
                  <a:srgbClr val="FF0000"/>
                </a:solidFill>
                <a:latin typeface="+mj-lt"/>
              </a:rPr>
              <a:t>growing human and livestock population</a:t>
            </a:r>
            <a:r>
              <a:rPr lang="en-US" sz="2300" dirty="0">
                <a:solidFill>
                  <a:srgbClr val="000000"/>
                </a:solidFill>
                <a:latin typeface="+mj-lt"/>
              </a:rPr>
              <a:t>. </a:t>
            </a:r>
          </a:p>
          <a:p>
            <a:pPr marL="82550" indent="0" algn="just">
              <a:buFont typeface="Wingdings 2" panose="05020102010507070707" pitchFamily="18" charset="2"/>
              <a:buNone/>
              <a:defRPr/>
            </a:pPr>
            <a:endParaRPr lang="en-GB" sz="2000" dirty="0">
              <a:latin typeface="+mj-lt"/>
            </a:endParaRPr>
          </a:p>
        </p:txBody>
      </p:sp>
      <p:graphicFrame>
        <p:nvGraphicFramePr>
          <p:cNvPr id="2" name="Table 1">
            <a:extLst>
              <a:ext uri="{FF2B5EF4-FFF2-40B4-BE49-F238E27FC236}">
                <a16:creationId xmlns:a16="http://schemas.microsoft.com/office/drawing/2014/main" xmlns="" id="{348271BF-992E-43F0-988A-B9CC54976D10}"/>
              </a:ext>
            </a:extLst>
          </p:cNvPr>
          <p:cNvGraphicFramePr>
            <a:graphicFrameLocks noGrp="1"/>
          </p:cNvGraphicFramePr>
          <p:nvPr>
            <p:extLst>
              <p:ext uri="{D42A27DB-BD31-4B8C-83A1-F6EECF244321}">
                <p14:modId xmlns:p14="http://schemas.microsoft.com/office/powerpoint/2010/main" val="2904514375"/>
              </p:ext>
            </p:extLst>
          </p:nvPr>
        </p:nvGraphicFramePr>
        <p:xfrm>
          <a:off x="1371600" y="1524000"/>
          <a:ext cx="6096000" cy="256063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426773">
                <a:tc>
                  <a:txBody>
                    <a:bodyPr/>
                    <a:lstStyle/>
                    <a:p>
                      <a:r>
                        <a:rPr lang="en-GB" sz="2200" dirty="0">
                          <a:solidFill>
                            <a:schemeClr val="tx1"/>
                          </a:solidFill>
                        </a:rPr>
                        <a:t>Fathers</a:t>
                      </a:r>
                    </a:p>
                  </a:txBody>
                  <a:tcPr marT="45726" marB="45726"/>
                </a:tc>
                <a:tc>
                  <a:txBody>
                    <a:bodyPr/>
                    <a:lstStyle/>
                    <a:p>
                      <a:r>
                        <a:rPr lang="en-GB" sz="2200" dirty="0">
                          <a:solidFill>
                            <a:schemeClr val="tx1"/>
                          </a:solidFill>
                        </a:rPr>
                        <a:t>Sons</a:t>
                      </a:r>
                    </a:p>
                  </a:txBody>
                  <a:tcPr marT="45726" marB="45726"/>
                </a:tc>
                <a:extLst>
                  <a:ext uri="{0D108BD9-81ED-4DB2-BD59-A6C34878D82A}">
                    <a16:rowId xmlns:a16="http://schemas.microsoft.com/office/drawing/2014/main" xmlns="" val="10000"/>
                  </a:ext>
                </a:extLst>
              </a:tr>
              <a:tr h="426773">
                <a:tc>
                  <a:txBody>
                    <a:bodyPr/>
                    <a:lstStyle/>
                    <a:p>
                      <a:r>
                        <a:rPr lang="en-GB" sz="2200" dirty="0">
                          <a:solidFill>
                            <a:srgbClr val="0070C0"/>
                          </a:solidFill>
                        </a:rPr>
                        <a:t>Melba</a:t>
                      </a:r>
                    </a:p>
                  </a:txBody>
                  <a:tcPr marT="45726" marB="45726"/>
                </a:tc>
                <a:tc>
                  <a:txBody>
                    <a:bodyPr/>
                    <a:lstStyle/>
                    <a:p>
                      <a:r>
                        <a:rPr lang="en-GB" sz="2200" dirty="0">
                          <a:solidFill>
                            <a:srgbClr val="C00000"/>
                          </a:solidFill>
                        </a:rPr>
                        <a:t>Harmufa</a:t>
                      </a:r>
                    </a:p>
                  </a:txBody>
                  <a:tcPr marT="45726" marB="45726"/>
                </a:tc>
                <a:extLst>
                  <a:ext uri="{0D108BD9-81ED-4DB2-BD59-A6C34878D82A}">
                    <a16:rowId xmlns:a16="http://schemas.microsoft.com/office/drawing/2014/main" xmlns="" val="10001"/>
                  </a:ext>
                </a:extLst>
              </a:tr>
              <a:tr h="426773">
                <a:tc>
                  <a:txBody>
                    <a:bodyPr/>
                    <a:lstStyle/>
                    <a:p>
                      <a:r>
                        <a:rPr lang="en-GB" sz="2200" dirty="0" err="1">
                          <a:solidFill>
                            <a:srgbClr val="0070C0"/>
                          </a:solidFill>
                        </a:rPr>
                        <a:t>Mudana</a:t>
                      </a:r>
                      <a:endParaRPr lang="en-GB" sz="2200" dirty="0">
                        <a:solidFill>
                          <a:srgbClr val="0070C0"/>
                        </a:solidFill>
                      </a:endParaRPr>
                    </a:p>
                  </a:txBody>
                  <a:tcPr marT="45726" marB="45726"/>
                </a:tc>
                <a:tc>
                  <a:txBody>
                    <a:bodyPr/>
                    <a:lstStyle/>
                    <a:p>
                      <a:r>
                        <a:rPr lang="en-GB" sz="2200" dirty="0" err="1">
                          <a:solidFill>
                            <a:srgbClr val="C00000"/>
                          </a:solidFill>
                        </a:rPr>
                        <a:t>Robale</a:t>
                      </a:r>
                      <a:endParaRPr lang="en-GB" sz="2200" dirty="0">
                        <a:solidFill>
                          <a:srgbClr val="C00000"/>
                        </a:solidFill>
                      </a:endParaRPr>
                    </a:p>
                  </a:txBody>
                  <a:tcPr marT="45726" marB="45726"/>
                </a:tc>
                <a:extLst>
                  <a:ext uri="{0D108BD9-81ED-4DB2-BD59-A6C34878D82A}">
                    <a16:rowId xmlns:a16="http://schemas.microsoft.com/office/drawing/2014/main" xmlns="" val="10002"/>
                  </a:ext>
                </a:extLst>
              </a:tr>
              <a:tr h="426773">
                <a:tc>
                  <a:txBody>
                    <a:bodyPr/>
                    <a:lstStyle/>
                    <a:p>
                      <a:r>
                        <a:rPr lang="en-GB" sz="2200" dirty="0" err="1">
                          <a:solidFill>
                            <a:srgbClr val="0070C0"/>
                          </a:solidFill>
                        </a:rPr>
                        <a:t>Kilole</a:t>
                      </a:r>
                      <a:endParaRPr lang="en-GB" sz="2200" dirty="0">
                        <a:solidFill>
                          <a:srgbClr val="0070C0"/>
                        </a:solidFill>
                      </a:endParaRPr>
                    </a:p>
                  </a:txBody>
                  <a:tcPr marT="45726" marB="45726"/>
                </a:tc>
                <a:tc>
                  <a:txBody>
                    <a:bodyPr/>
                    <a:lstStyle/>
                    <a:p>
                      <a:r>
                        <a:rPr lang="en-GB" sz="2200" dirty="0" err="1">
                          <a:solidFill>
                            <a:srgbClr val="C00000"/>
                          </a:solidFill>
                        </a:rPr>
                        <a:t>Birmaji</a:t>
                      </a:r>
                      <a:endParaRPr lang="en-GB" sz="2200" dirty="0">
                        <a:solidFill>
                          <a:srgbClr val="C00000"/>
                        </a:solidFill>
                      </a:endParaRPr>
                    </a:p>
                  </a:txBody>
                  <a:tcPr marT="45726" marB="45726"/>
                </a:tc>
                <a:extLst>
                  <a:ext uri="{0D108BD9-81ED-4DB2-BD59-A6C34878D82A}">
                    <a16:rowId xmlns:a16="http://schemas.microsoft.com/office/drawing/2014/main" xmlns="" val="10003"/>
                  </a:ext>
                </a:extLst>
              </a:tr>
              <a:tr h="426773">
                <a:tc>
                  <a:txBody>
                    <a:bodyPr/>
                    <a:lstStyle/>
                    <a:p>
                      <a:r>
                        <a:rPr lang="en-GB" sz="2200" dirty="0" err="1">
                          <a:solidFill>
                            <a:srgbClr val="0070C0"/>
                          </a:solidFill>
                        </a:rPr>
                        <a:t>Bifole</a:t>
                      </a:r>
                      <a:endParaRPr lang="en-GB" sz="2200" dirty="0">
                        <a:solidFill>
                          <a:srgbClr val="0070C0"/>
                        </a:solidFill>
                      </a:endParaRPr>
                    </a:p>
                  </a:txBody>
                  <a:tcPr marT="45726" marB="45726"/>
                </a:tc>
                <a:tc>
                  <a:txBody>
                    <a:bodyPr/>
                    <a:lstStyle/>
                    <a:p>
                      <a:r>
                        <a:rPr lang="en-GB" sz="2200" dirty="0" err="1">
                          <a:solidFill>
                            <a:srgbClr val="C00000"/>
                          </a:solidFill>
                        </a:rPr>
                        <a:t>Mul’ata</a:t>
                      </a:r>
                      <a:endParaRPr lang="en-GB" sz="2200" dirty="0">
                        <a:solidFill>
                          <a:srgbClr val="C00000"/>
                        </a:solidFill>
                      </a:endParaRPr>
                    </a:p>
                  </a:txBody>
                  <a:tcPr marT="45726" marB="45726"/>
                </a:tc>
                <a:extLst>
                  <a:ext uri="{0D108BD9-81ED-4DB2-BD59-A6C34878D82A}">
                    <a16:rowId xmlns:a16="http://schemas.microsoft.com/office/drawing/2014/main" xmlns="" val="10004"/>
                  </a:ext>
                </a:extLst>
              </a:tr>
              <a:tr h="426773">
                <a:tc>
                  <a:txBody>
                    <a:bodyPr/>
                    <a:lstStyle/>
                    <a:p>
                      <a:r>
                        <a:rPr lang="en-GB" sz="2200" dirty="0" err="1">
                          <a:solidFill>
                            <a:srgbClr val="0070C0"/>
                          </a:solidFill>
                        </a:rPr>
                        <a:t>Michille</a:t>
                      </a:r>
                      <a:endParaRPr lang="en-GB" sz="2200" dirty="0">
                        <a:solidFill>
                          <a:srgbClr val="0070C0"/>
                        </a:solidFill>
                      </a:endParaRPr>
                    </a:p>
                  </a:txBody>
                  <a:tcPr marT="45726" marB="45726"/>
                </a:tc>
                <a:tc>
                  <a:txBody>
                    <a:bodyPr/>
                    <a:lstStyle/>
                    <a:p>
                      <a:r>
                        <a:rPr lang="en-GB" sz="2200" dirty="0" err="1">
                          <a:solidFill>
                            <a:srgbClr val="C00000"/>
                          </a:solidFill>
                        </a:rPr>
                        <a:t>Dulo</a:t>
                      </a:r>
                      <a:endParaRPr lang="en-GB" sz="2200" dirty="0">
                        <a:solidFill>
                          <a:srgbClr val="C00000"/>
                        </a:solidFill>
                      </a:endParaRPr>
                    </a:p>
                  </a:txBody>
                  <a:tcPr marT="45726" marB="45726"/>
                </a:tc>
                <a:extLst>
                  <a:ext uri="{0D108BD9-81ED-4DB2-BD59-A6C34878D82A}">
                    <a16:rowId xmlns:a16="http://schemas.microsoft.com/office/drawing/2014/main" xmlns="" val="10005"/>
                  </a:ext>
                </a:extLst>
              </a:tr>
            </a:tbl>
          </a:graphicData>
        </a:graphic>
      </p:graphicFrame>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96A1E615-1E6F-4B1A-B5A5-E0C39CE1DF90}"/>
              </a:ext>
            </a:extLst>
          </p:cNvPr>
          <p:cNvSpPr>
            <a:spLocks noGrp="1"/>
          </p:cNvSpPr>
          <p:nvPr>
            <p:ph idx="1"/>
          </p:nvPr>
        </p:nvSpPr>
        <p:spPr>
          <a:xfrm>
            <a:off x="0" y="0"/>
            <a:ext cx="9144000" cy="6019800"/>
          </a:xfrm>
        </p:spPr>
        <p:txBody>
          <a:bodyPr>
            <a:normAutofit fontScale="85000" lnSpcReduction="20000"/>
          </a:bodyPr>
          <a:lstStyle/>
          <a:p>
            <a:pPr marL="82550" indent="0" algn="just">
              <a:buClr>
                <a:srgbClr val="4F81BD"/>
              </a:buClr>
              <a:buFont typeface="Wingdings 2" panose="05020102010507070707" pitchFamily="18" charset="2"/>
              <a:buNone/>
              <a:defRPr/>
            </a:pPr>
            <a:r>
              <a:rPr lang="en-US" sz="2000" dirty="0">
                <a:solidFill>
                  <a:srgbClr val="000000"/>
                </a:solidFill>
              </a:rPr>
              <a:t>2. The </a:t>
            </a:r>
            <a:r>
              <a:rPr lang="en-US" sz="2000" dirty="0">
                <a:solidFill>
                  <a:srgbClr val="FF0000"/>
                </a:solidFill>
              </a:rPr>
              <a:t>conflict between the Christian Kingdom and Muslim Sultanates </a:t>
            </a:r>
            <a:r>
              <a:rPr lang="en-US" sz="2000" dirty="0">
                <a:solidFill>
                  <a:srgbClr val="000000"/>
                </a:solidFill>
              </a:rPr>
              <a:t>from the 13</a:t>
            </a:r>
            <a:r>
              <a:rPr lang="en-US" sz="2000" baseline="30000" dirty="0">
                <a:solidFill>
                  <a:srgbClr val="000000"/>
                </a:solidFill>
              </a:rPr>
              <a:t>th</a:t>
            </a:r>
            <a:r>
              <a:rPr lang="en-US" sz="2000" dirty="0">
                <a:solidFill>
                  <a:srgbClr val="000000"/>
                </a:solidFill>
              </a:rPr>
              <a:t> to the 16</a:t>
            </a:r>
            <a:r>
              <a:rPr lang="en-US" sz="2000" baseline="30000" dirty="0">
                <a:solidFill>
                  <a:srgbClr val="000000"/>
                </a:solidFill>
              </a:rPr>
              <a:t>th</a:t>
            </a:r>
            <a:r>
              <a:rPr lang="en-US" sz="2000" dirty="0">
                <a:solidFill>
                  <a:srgbClr val="000000"/>
                </a:solidFill>
              </a:rPr>
              <a:t> centuries might have pressurized mainly pastoral Oromo groups to leave the lands they inhabited for other areas. </a:t>
            </a:r>
          </a:p>
          <a:p>
            <a:pPr algn="just">
              <a:buFont typeface="Wingdings" pitchFamily="2" charset="2"/>
              <a:buChar char="v"/>
              <a:defRPr/>
            </a:pPr>
            <a:r>
              <a:rPr lang="en-GB" sz="2200" dirty="0">
                <a:solidFill>
                  <a:srgbClr val="FF0000"/>
                </a:solidFill>
                <a:latin typeface="+mj-lt"/>
              </a:rPr>
              <a:t>Courses of the Movement:-</a:t>
            </a:r>
          </a:p>
          <a:p>
            <a:pPr algn="just">
              <a:buFont typeface="Wingdings" pitchFamily="2" charset="2"/>
              <a:buChar char="ü"/>
              <a:defRPr/>
            </a:pPr>
            <a:r>
              <a:rPr lang="en-US" sz="2100" dirty="0">
                <a:solidFill>
                  <a:srgbClr val="000000"/>
                </a:solidFill>
                <a:latin typeface="+mj-lt"/>
              </a:rPr>
              <a:t>In 1522, when the population movement began, the Oromo were already organized under </a:t>
            </a:r>
            <a:r>
              <a:rPr lang="en-US" sz="2100" dirty="0" err="1">
                <a:solidFill>
                  <a:srgbClr val="00B0F0"/>
                </a:solidFill>
                <a:latin typeface="+mj-lt"/>
              </a:rPr>
              <a:t>Borana</a:t>
            </a:r>
            <a:r>
              <a:rPr lang="en-US" sz="2100" dirty="0">
                <a:solidFill>
                  <a:srgbClr val="00B0F0"/>
                </a:solidFill>
                <a:latin typeface="+mj-lt"/>
              </a:rPr>
              <a:t> and </a:t>
            </a:r>
            <a:r>
              <a:rPr lang="en-US" sz="2100" dirty="0" err="1">
                <a:solidFill>
                  <a:srgbClr val="00B0F0"/>
                </a:solidFill>
                <a:latin typeface="+mj-lt"/>
              </a:rPr>
              <a:t>Barentu</a:t>
            </a:r>
            <a:r>
              <a:rPr lang="en-US" sz="2100" dirty="0">
                <a:solidFill>
                  <a:srgbClr val="00B0F0"/>
                </a:solidFill>
                <a:latin typeface="+mj-lt"/>
              </a:rPr>
              <a:t> confederacies</a:t>
            </a:r>
            <a:r>
              <a:rPr lang="en-US" sz="2100" dirty="0">
                <a:solidFill>
                  <a:srgbClr val="000000"/>
                </a:solidFill>
                <a:latin typeface="+mj-lt"/>
              </a:rPr>
              <a:t>. </a:t>
            </a:r>
          </a:p>
          <a:p>
            <a:pPr algn="just">
              <a:buFont typeface="Wingdings" pitchFamily="2" charset="2"/>
              <a:buChar char="ü"/>
              <a:defRPr/>
            </a:pPr>
            <a:r>
              <a:rPr lang="en-US" sz="2100" dirty="0">
                <a:solidFill>
                  <a:srgbClr val="000000"/>
                </a:solidFill>
                <a:latin typeface="+mj-lt"/>
              </a:rPr>
              <a:t>The Oromo forces took </a:t>
            </a:r>
            <a:r>
              <a:rPr lang="en-US" sz="2100" dirty="0">
                <a:solidFill>
                  <a:srgbClr val="FF0000"/>
                </a:solidFill>
                <a:latin typeface="+mj-lt"/>
              </a:rPr>
              <a:t>northern direction </a:t>
            </a:r>
            <a:r>
              <a:rPr lang="en-US" sz="2100" dirty="0">
                <a:solidFill>
                  <a:srgbClr val="000000"/>
                </a:solidFill>
                <a:latin typeface="+mj-lt"/>
              </a:rPr>
              <a:t>and passed through a corridor between </a:t>
            </a:r>
            <a:r>
              <a:rPr lang="en-US" sz="2100" dirty="0">
                <a:solidFill>
                  <a:srgbClr val="00B0F0"/>
                </a:solidFill>
                <a:latin typeface="+mj-lt"/>
              </a:rPr>
              <a:t>Mount </a:t>
            </a:r>
            <a:r>
              <a:rPr lang="en-US" sz="2100" dirty="0" err="1">
                <a:solidFill>
                  <a:srgbClr val="00B0F0"/>
                </a:solidFill>
                <a:latin typeface="+mj-lt"/>
              </a:rPr>
              <a:t>Walabu</a:t>
            </a:r>
            <a:r>
              <a:rPr lang="en-US" sz="2100" dirty="0">
                <a:solidFill>
                  <a:srgbClr val="00B0F0"/>
                </a:solidFill>
                <a:latin typeface="+mj-lt"/>
              </a:rPr>
              <a:t> and Lake </a:t>
            </a:r>
            <a:r>
              <a:rPr lang="en-US" sz="2100" dirty="0" err="1">
                <a:solidFill>
                  <a:srgbClr val="00B0F0"/>
                </a:solidFill>
                <a:latin typeface="+mj-lt"/>
              </a:rPr>
              <a:t>Abbaya</a:t>
            </a:r>
            <a:r>
              <a:rPr lang="en-US" sz="2100" dirty="0">
                <a:solidFill>
                  <a:srgbClr val="000000"/>
                </a:solidFill>
                <a:latin typeface="+mj-lt"/>
              </a:rPr>
              <a:t>. When they reached half way between </a:t>
            </a:r>
            <a:r>
              <a:rPr lang="en-US" sz="2100" dirty="0">
                <a:solidFill>
                  <a:srgbClr val="00B0F0"/>
                </a:solidFill>
                <a:latin typeface="+mj-lt"/>
              </a:rPr>
              <a:t>Lakes </a:t>
            </a:r>
            <a:r>
              <a:rPr lang="en-US" sz="2100" dirty="0" err="1">
                <a:solidFill>
                  <a:srgbClr val="00B0F0"/>
                </a:solidFill>
                <a:latin typeface="+mj-lt"/>
              </a:rPr>
              <a:t>Abbaya</a:t>
            </a:r>
            <a:r>
              <a:rPr lang="en-US" sz="2100" dirty="0">
                <a:solidFill>
                  <a:srgbClr val="00B0F0"/>
                </a:solidFill>
                <a:latin typeface="+mj-lt"/>
              </a:rPr>
              <a:t> and </a:t>
            </a:r>
            <a:r>
              <a:rPr lang="en-US" sz="2100" dirty="0" err="1">
                <a:solidFill>
                  <a:srgbClr val="00B0F0"/>
                </a:solidFill>
                <a:latin typeface="+mj-lt"/>
              </a:rPr>
              <a:t>Hawassa</a:t>
            </a:r>
            <a:r>
              <a:rPr lang="en-US" sz="2100" dirty="0">
                <a:solidFill>
                  <a:srgbClr val="00B0F0"/>
                </a:solidFill>
                <a:latin typeface="+mj-lt"/>
              </a:rPr>
              <a:t> </a:t>
            </a:r>
            <a:r>
              <a:rPr lang="en-US" sz="2100" dirty="0">
                <a:solidFill>
                  <a:srgbClr val="000000"/>
                </a:solidFill>
                <a:latin typeface="+mj-lt"/>
              </a:rPr>
              <a:t>then </a:t>
            </a:r>
            <a:r>
              <a:rPr lang="en-US" sz="2100" dirty="0">
                <a:solidFill>
                  <a:srgbClr val="FF0000"/>
                </a:solidFill>
                <a:latin typeface="+mj-lt"/>
              </a:rPr>
              <a:t>westward</a:t>
            </a:r>
            <a:r>
              <a:rPr lang="en-US" sz="2100" dirty="0">
                <a:solidFill>
                  <a:srgbClr val="000000"/>
                </a:solidFill>
                <a:latin typeface="+mj-lt"/>
              </a:rPr>
              <a:t> and across the </a:t>
            </a:r>
            <a:r>
              <a:rPr lang="en-US" sz="2100" dirty="0" err="1">
                <a:solidFill>
                  <a:srgbClr val="00B0F0"/>
                </a:solidFill>
                <a:latin typeface="+mj-lt"/>
              </a:rPr>
              <a:t>Bilatte</a:t>
            </a:r>
            <a:r>
              <a:rPr lang="en-US" sz="2100" dirty="0">
                <a:solidFill>
                  <a:srgbClr val="00B0F0"/>
                </a:solidFill>
                <a:latin typeface="+mj-lt"/>
              </a:rPr>
              <a:t> River </a:t>
            </a:r>
            <a:r>
              <a:rPr lang="en-US" sz="2100" dirty="0">
                <a:solidFill>
                  <a:srgbClr val="000000"/>
                </a:solidFill>
                <a:latin typeface="+mj-lt"/>
              </a:rPr>
              <a:t>to the </a:t>
            </a:r>
            <a:r>
              <a:rPr lang="en-US" sz="2100" dirty="0">
                <a:solidFill>
                  <a:srgbClr val="FF0000"/>
                </a:solidFill>
                <a:latin typeface="+mj-lt"/>
              </a:rPr>
              <a:t>southwest</a:t>
            </a:r>
            <a:r>
              <a:rPr lang="en-US" sz="2100" dirty="0">
                <a:solidFill>
                  <a:srgbClr val="000000"/>
                </a:solidFill>
                <a:latin typeface="+mj-lt"/>
              </a:rPr>
              <a:t>. </a:t>
            </a:r>
          </a:p>
          <a:p>
            <a:pPr algn="just">
              <a:buFont typeface="Wingdings" pitchFamily="2" charset="2"/>
              <a:buChar char="ü"/>
              <a:defRPr/>
            </a:pPr>
            <a:r>
              <a:rPr lang="en-GB" sz="2100" dirty="0">
                <a:solidFill>
                  <a:srgbClr val="000000"/>
                </a:solidFill>
                <a:latin typeface="+mj-lt"/>
              </a:rPr>
              <a:t>From </a:t>
            </a:r>
            <a:r>
              <a:rPr lang="en-GB" sz="2100" dirty="0">
                <a:solidFill>
                  <a:srgbClr val="00B0F0"/>
                </a:solidFill>
                <a:latin typeface="+mj-lt"/>
              </a:rPr>
              <a:t>1522 to 1618</a:t>
            </a:r>
            <a:r>
              <a:rPr lang="en-GB" sz="2100" dirty="0">
                <a:solidFill>
                  <a:srgbClr val="000000"/>
                </a:solidFill>
                <a:latin typeface="+mj-lt"/>
              </a:rPr>
              <a:t>, the Oromo fought </a:t>
            </a:r>
            <a:r>
              <a:rPr lang="en-GB" sz="2100" dirty="0">
                <a:solidFill>
                  <a:srgbClr val="FF0000"/>
                </a:solidFill>
                <a:latin typeface="+mj-lt"/>
              </a:rPr>
              <a:t>twelve </a:t>
            </a:r>
            <a:r>
              <a:rPr lang="en-GB" sz="2100" i="1" dirty="0" err="1">
                <a:solidFill>
                  <a:srgbClr val="FF0000"/>
                </a:solidFill>
                <a:latin typeface="+mj-lt"/>
              </a:rPr>
              <a:t>Butta</a:t>
            </a:r>
            <a:r>
              <a:rPr lang="en-GB" sz="2100" i="1" dirty="0">
                <a:solidFill>
                  <a:srgbClr val="FF0000"/>
                </a:solidFill>
                <a:latin typeface="+mj-lt"/>
              </a:rPr>
              <a:t> </a:t>
            </a:r>
            <a:r>
              <a:rPr lang="en-GB" sz="2100" dirty="0">
                <a:solidFill>
                  <a:srgbClr val="FF0000"/>
                </a:solidFill>
                <a:latin typeface="+mj-lt"/>
              </a:rPr>
              <a:t>wars</a:t>
            </a:r>
            <a:r>
              <a:rPr lang="en-GB" sz="2100" dirty="0">
                <a:solidFill>
                  <a:srgbClr val="000000"/>
                </a:solidFill>
                <a:latin typeface="+mj-lt"/>
              </a:rPr>
              <a:t>.</a:t>
            </a:r>
          </a:p>
          <a:p>
            <a:pPr algn="just">
              <a:buFont typeface="Wingdings" pitchFamily="2" charset="2"/>
              <a:buChar char="ü"/>
              <a:defRPr/>
            </a:pPr>
            <a:r>
              <a:rPr lang="en-GB" sz="2000" dirty="0">
                <a:solidFill>
                  <a:srgbClr val="000000"/>
                </a:solidFill>
                <a:latin typeface="+mj-lt"/>
              </a:rPr>
              <a:t>The first </a:t>
            </a:r>
            <a:r>
              <a:rPr lang="en-GB" sz="2000" i="1" dirty="0" err="1">
                <a:solidFill>
                  <a:srgbClr val="000000"/>
                </a:solidFill>
                <a:latin typeface="+mj-lt"/>
              </a:rPr>
              <a:t>Gadaa</a:t>
            </a:r>
            <a:r>
              <a:rPr lang="en-GB" sz="2000" i="1" dirty="0">
                <a:solidFill>
                  <a:srgbClr val="000000"/>
                </a:solidFill>
                <a:latin typeface="+mj-lt"/>
              </a:rPr>
              <a:t> </a:t>
            </a:r>
            <a:r>
              <a:rPr lang="en-GB" sz="2000" dirty="0" err="1">
                <a:solidFill>
                  <a:srgbClr val="000000"/>
                </a:solidFill>
                <a:latin typeface="+mj-lt"/>
              </a:rPr>
              <a:t>i.e</a:t>
            </a:r>
            <a:r>
              <a:rPr lang="en-GB" sz="2000" dirty="0">
                <a:solidFill>
                  <a:srgbClr val="000000"/>
                </a:solidFill>
                <a:latin typeface="+mj-lt"/>
              </a:rPr>
              <a:t> </a:t>
            </a:r>
            <a:r>
              <a:rPr lang="en-GB" sz="2000" i="1" dirty="0">
                <a:solidFill>
                  <a:srgbClr val="FF0000"/>
                </a:solidFill>
                <a:latin typeface="+mj-lt"/>
              </a:rPr>
              <a:t>Melba </a:t>
            </a:r>
            <a:r>
              <a:rPr lang="en-GB" sz="2000" dirty="0">
                <a:solidFill>
                  <a:srgbClr val="FF0000"/>
                </a:solidFill>
                <a:latin typeface="+mj-lt"/>
              </a:rPr>
              <a:t>(1522-1530) </a:t>
            </a:r>
            <a:r>
              <a:rPr lang="en-GB" sz="2000" dirty="0">
                <a:solidFill>
                  <a:srgbClr val="000000"/>
                </a:solidFill>
                <a:latin typeface="+mj-lt"/>
              </a:rPr>
              <a:t>fought and defeated Christian regiment </a:t>
            </a:r>
            <a:r>
              <a:rPr lang="en-GB" sz="2000" dirty="0" err="1">
                <a:solidFill>
                  <a:srgbClr val="00B0F0"/>
                </a:solidFill>
                <a:latin typeface="+mj-lt"/>
              </a:rPr>
              <a:t>Batra</a:t>
            </a:r>
            <a:r>
              <a:rPr lang="en-GB" sz="2000" dirty="0">
                <a:solidFill>
                  <a:srgbClr val="00B0F0"/>
                </a:solidFill>
                <a:latin typeface="+mj-lt"/>
              </a:rPr>
              <a:t> </a:t>
            </a:r>
            <a:r>
              <a:rPr lang="en-GB" sz="2000" dirty="0" err="1">
                <a:solidFill>
                  <a:srgbClr val="00B0F0"/>
                </a:solidFill>
                <a:latin typeface="+mj-lt"/>
              </a:rPr>
              <a:t>Amora</a:t>
            </a:r>
            <a:r>
              <a:rPr lang="en-GB" sz="2000" dirty="0">
                <a:solidFill>
                  <a:srgbClr val="00B0F0"/>
                </a:solidFill>
                <a:latin typeface="+mj-lt"/>
              </a:rPr>
              <a:t> </a:t>
            </a:r>
            <a:r>
              <a:rPr lang="en-GB" sz="2000" dirty="0">
                <a:solidFill>
                  <a:srgbClr val="000000"/>
                </a:solidFill>
                <a:latin typeface="+mj-lt"/>
              </a:rPr>
              <a:t>led by </a:t>
            </a:r>
            <a:r>
              <a:rPr lang="en-GB" sz="2000" dirty="0" err="1">
                <a:solidFill>
                  <a:srgbClr val="00B0F0"/>
                </a:solidFill>
                <a:latin typeface="+mj-lt"/>
              </a:rPr>
              <a:t>Fasil</a:t>
            </a:r>
            <a:r>
              <a:rPr lang="en-GB" sz="2000" dirty="0">
                <a:solidFill>
                  <a:srgbClr val="00B0F0"/>
                </a:solidFill>
                <a:latin typeface="+mj-lt"/>
              </a:rPr>
              <a:t> </a:t>
            </a:r>
            <a:r>
              <a:rPr lang="en-GB" sz="2000" dirty="0">
                <a:solidFill>
                  <a:srgbClr val="000000"/>
                </a:solidFill>
                <a:latin typeface="+mj-lt"/>
              </a:rPr>
              <a:t>and occupied </a:t>
            </a:r>
            <a:r>
              <a:rPr lang="en-GB" sz="2000" dirty="0">
                <a:solidFill>
                  <a:srgbClr val="00B0F0"/>
                </a:solidFill>
                <a:latin typeface="+mj-lt"/>
              </a:rPr>
              <a:t>Bali</a:t>
            </a:r>
            <a:r>
              <a:rPr lang="en-GB" sz="2000" dirty="0">
                <a:solidFill>
                  <a:srgbClr val="000000"/>
                </a:solidFill>
                <a:latin typeface="+mj-lt"/>
              </a:rPr>
              <a:t>.</a:t>
            </a:r>
          </a:p>
          <a:p>
            <a:pPr algn="just">
              <a:buFont typeface="Wingdings" pitchFamily="2" charset="2"/>
              <a:buChar char="ü"/>
              <a:defRPr/>
            </a:pPr>
            <a:r>
              <a:rPr lang="en-GB" sz="2000" dirty="0">
                <a:solidFill>
                  <a:srgbClr val="000000"/>
                </a:solidFill>
                <a:latin typeface="+mj-lt"/>
              </a:rPr>
              <a:t> </a:t>
            </a:r>
            <a:r>
              <a:rPr lang="en-GB" sz="2000" i="1" dirty="0" err="1">
                <a:solidFill>
                  <a:srgbClr val="FF0000"/>
                </a:solidFill>
                <a:latin typeface="+mj-lt"/>
              </a:rPr>
              <a:t>Gadaa</a:t>
            </a:r>
            <a:r>
              <a:rPr lang="en-GB" sz="2000" i="1" dirty="0">
                <a:solidFill>
                  <a:srgbClr val="FF0000"/>
                </a:solidFill>
                <a:latin typeface="+mj-lt"/>
              </a:rPr>
              <a:t> </a:t>
            </a:r>
            <a:r>
              <a:rPr lang="en-GB" sz="2000" i="1" dirty="0" err="1">
                <a:solidFill>
                  <a:srgbClr val="FF0000"/>
                </a:solidFill>
                <a:latin typeface="+mj-lt"/>
              </a:rPr>
              <a:t>Mudena</a:t>
            </a:r>
            <a:r>
              <a:rPr lang="en-GB" sz="2000" i="1" dirty="0">
                <a:solidFill>
                  <a:srgbClr val="FF0000"/>
                </a:solidFill>
                <a:latin typeface="+mj-lt"/>
              </a:rPr>
              <a:t> </a:t>
            </a:r>
            <a:r>
              <a:rPr lang="en-GB" sz="2000" dirty="0">
                <a:solidFill>
                  <a:srgbClr val="FF0000"/>
                </a:solidFill>
                <a:latin typeface="+mj-lt"/>
              </a:rPr>
              <a:t>(1530-8) </a:t>
            </a:r>
            <a:r>
              <a:rPr lang="en-GB" sz="2000" dirty="0">
                <a:solidFill>
                  <a:srgbClr val="000000"/>
                </a:solidFill>
                <a:latin typeface="+mj-lt"/>
              </a:rPr>
              <a:t>reached the </a:t>
            </a:r>
            <a:r>
              <a:rPr lang="en-GB" sz="2000" dirty="0">
                <a:solidFill>
                  <a:srgbClr val="00B0F0"/>
                </a:solidFill>
                <a:latin typeface="+mj-lt"/>
              </a:rPr>
              <a:t>edge of Awash River</a:t>
            </a:r>
            <a:r>
              <a:rPr lang="en-GB" sz="2000" dirty="0">
                <a:solidFill>
                  <a:srgbClr val="000000"/>
                </a:solidFill>
                <a:latin typeface="+mj-lt"/>
              </a:rPr>
              <a:t>. </a:t>
            </a:r>
          </a:p>
          <a:p>
            <a:pPr algn="just">
              <a:buFont typeface="Wingdings" pitchFamily="2" charset="2"/>
              <a:buChar char="ü"/>
              <a:defRPr/>
            </a:pPr>
            <a:r>
              <a:rPr lang="en-GB" sz="2000" dirty="0">
                <a:solidFill>
                  <a:srgbClr val="000000"/>
                </a:solidFill>
                <a:latin typeface="+mj-lt"/>
              </a:rPr>
              <a:t>The </a:t>
            </a:r>
            <a:r>
              <a:rPr lang="en-GB" sz="2000" i="1" dirty="0" err="1">
                <a:solidFill>
                  <a:srgbClr val="FF0000"/>
                </a:solidFill>
                <a:latin typeface="+mj-lt"/>
              </a:rPr>
              <a:t>Kilole</a:t>
            </a:r>
            <a:r>
              <a:rPr lang="en-GB" sz="2000" i="1" dirty="0">
                <a:solidFill>
                  <a:srgbClr val="FF0000"/>
                </a:solidFill>
                <a:latin typeface="+mj-lt"/>
              </a:rPr>
              <a:t> </a:t>
            </a:r>
            <a:r>
              <a:rPr lang="en-GB" sz="2000" i="1" dirty="0" err="1">
                <a:solidFill>
                  <a:srgbClr val="FF0000"/>
                </a:solidFill>
                <a:latin typeface="+mj-lt"/>
              </a:rPr>
              <a:t>Gadaa</a:t>
            </a:r>
            <a:r>
              <a:rPr lang="en-GB" sz="2000" i="1" dirty="0">
                <a:solidFill>
                  <a:srgbClr val="FF0000"/>
                </a:solidFill>
                <a:latin typeface="+mj-lt"/>
              </a:rPr>
              <a:t> </a:t>
            </a:r>
            <a:r>
              <a:rPr lang="en-GB" sz="2000" dirty="0">
                <a:solidFill>
                  <a:srgbClr val="FF0000"/>
                </a:solidFill>
                <a:latin typeface="+mj-lt"/>
              </a:rPr>
              <a:t>(1538-46) </a:t>
            </a:r>
            <a:r>
              <a:rPr lang="en-GB" sz="2000" dirty="0">
                <a:solidFill>
                  <a:srgbClr val="000000"/>
                </a:solidFill>
                <a:latin typeface="+mj-lt"/>
              </a:rPr>
              <a:t>controlled </a:t>
            </a:r>
            <a:r>
              <a:rPr lang="en-GB" sz="2000" dirty="0" err="1">
                <a:solidFill>
                  <a:srgbClr val="00B0F0"/>
                </a:solidFill>
                <a:latin typeface="+mj-lt"/>
              </a:rPr>
              <a:t>Dawaro</a:t>
            </a:r>
            <a:r>
              <a:rPr lang="en-GB" sz="2000" dirty="0">
                <a:solidFill>
                  <a:srgbClr val="000000"/>
                </a:solidFill>
                <a:latin typeface="+mj-lt"/>
              </a:rPr>
              <a:t> after defeating Christian regiment </a:t>
            </a:r>
            <a:r>
              <a:rPr lang="en-GB" sz="2000" dirty="0" err="1">
                <a:solidFill>
                  <a:srgbClr val="00B0F0"/>
                </a:solidFill>
                <a:latin typeface="+mj-lt"/>
              </a:rPr>
              <a:t>Adal</a:t>
            </a:r>
            <a:r>
              <a:rPr lang="en-GB" sz="2000" dirty="0">
                <a:solidFill>
                  <a:srgbClr val="00B0F0"/>
                </a:solidFill>
                <a:latin typeface="+mj-lt"/>
              </a:rPr>
              <a:t> </a:t>
            </a:r>
            <a:r>
              <a:rPr lang="en-GB" sz="2000" dirty="0" err="1">
                <a:solidFill>
                  <a:srgbClr val="00B0F0"/>
                </a:solidFill>
                <a:latin typeface="+mj-lt"/>
              </a:rPr>
              <a:t>Mabraq</a:t>
            </a:r>
            <a:r>
              <a:rPr lang="en-GB" sz="2000" dirty="0">
                <a:solidFill>
                  <a:srgbClr val="000000"/>
                </a:solidFill>
                <a:latin typeface="+mj-lt"/>
              </a:rPr>
              <a:t>.</a:t>
            </a:r>
          </a:p>
          <a:p>
            <a:pPr algn="just">
              <a:buFont typeface="Wingdings" pitchFamily="2" charset="2"/>
              <a:buChar char="ü"/>
              <a:defRPr/>
            </a:pPr>
            <a:r>
              <a:rPr lang="en-GB" sz="2000" i="1" dirty="0" err="1">
                <a:solidFill>
                  <a:srgbClr val="FF0000"/>
                </a:solidFill>
                <a:latin typeface="+mj-lt"/>
              </a:rPr>
              <a:t>Gadaa</a:t>
            </a:r>
            <a:r>
              <a:rPr lang="en-GB" sz="2000" dirty="0">
                <a:solidFill>
                  <a:srgbClr val="FF0000"/>
                </a:solidFill>
                <a:latin typeface="+mj-lt"/>
              </a:rPr>
              <a:t> </a:t>
            </a:r>
            <a:r>
              <a:rPr lang="en-GB" sz="2000" i="1" dirty="0" err="1">
                <a:solidFill>
                  <a:srgbClr val="FF0000"/>
                </a:solidFill>
                <a:latin typeface="+mj-lt"/>
              </a:rPr>
              <a:t>Bifole</a:t>
            </a:r>
            <a:r>
              <a:rPr lang="en-GB" sz="2000" i="1" dirty="0">
                <a:solidFill>
                  <a:srgbClr val="FF0000"/>
                </a:solidFill>
                <a:latin typeface="+mj-lt"/>
              </a:rPr>
              <a:t> </a:t>
            </a:r>
            <a:r>
              <a:rPr lang="en-GB" sz="2000" dirty="0">
                <a:solidFill>
                  <a:srgbClr val="FF0000"/>
                </a:solidFill>
                <a:latin typeface="+mj-lt"/>
              </a:rPr>
              <a:t>(1546-54) </a:t>
            </a:r>
            <a:r>
              <a:rPr lang="en-GB" sz="2000" dirty="0">
                <a:solidFill>
                  <a:srgbClr val="000000"/>
                </a:solidFill>
                <a:latin typeface="+mj-lt"/>
              </a:rPr>
              <a:t>advanced to </a:t>
            </a:r>
            <a:r>
              <a:rPr lang="en-GB" sz="2000" dirty="0" err="1">
                <a:solidFill>
                  <a:srgbClr val="0070C0"/>
                </a:solidFill>
                <a:latin typeface="+mj-lt"/>
              </a:rPr>
              <a:t>Waj</a:t>
            </a:r>
            <a:r>
              <a:rPr lang="en-GB" sz="2000" dirty="0">
                <a:solidFill>
                  <a:srgbClr val="0070C0"/>
                </a:solidFill>
                <a:latin typeface="+mj-lt"/>
              </a:rPr>
              <a:t> and </a:t>
            </a:r>
            <a:r>
              <a:rPr lang="en-GB" sz="2000" dirty="0" err="1">
                <a:solidFill>
                  <a:srgbClr val="0070C0"/>
                </a:solidFill>
                <a:latin typeface="+mj-lt"/>
              </a:rPr>
              <a:t>Erer</a:t>
            </a:r>
            <a:r>
              <a:rPr lang="en-GB" sz="2000" dirty="0">
                <a:solidFill>
                  <a:srgbClr val="000000"/>
                </a:solidFill>
                <a:latin typeface="+mj-lt"/>
              </a:rPr>
              <a:t>. </a:t>
            </a:r>
          </a:p>
          <a:p>
            <a:pPr algn="just">
              <a:buFont typeface="Wingdings" pitchFamily="2" charset="2"/>
              <a:buChar char="ü"/>
              <a:defRPr/>
            </a:pPr>
            <a:r>
              <a:rPr lang="en-GB" sz="2000" dirty="0">
                <a:solidFill>
                  <a:srgbClr val="000000"/>
                </a:solidFill>
                <a:latin typeface="+mj-lt"/>
              </a:rPr>
              <a:t>The </a:t>
            </a:r>
            <a:r>
              <a:rPr lang="en-GB" sz="2000" i="1" dirty="0" err="1">
                <a:solidFill>
                  <a:srgbClr val="FF0000"/>
                </a:solidFill>
                <a:latin typeface="+mj-lt"/>
              </a:rPr>
              <a:t>Michille</a:t>
            </a:r>
            <a:r>
              <a:rPr lang="en-GB" sz="2000" i="1" dirty="0">
                <a:solidFill>
                  <a:srgbClr val="FF0000"/>
                </a:solidFill>
                <a:latin typeface="+mj-lt"/>
              </a:rPr>
              <a:t> </a:t>
            </a:r>
            <a:r>
              <a:rPr lang="en-GB" sz="2000" dirty="0">
                <a:solidFill>
                  <a:srgbClr val="FF0000"/>
                </a:solidFill>
                <a:latin typeface="+mj-lt"/>
              </a:rPr>
              <a:t>(1554-62) </a:t>
            </a:r>
            <a:r>
              <a:rPr lang="en-GB" sz="2000" dirty="0">
                <a:solidFill>
                  <a:srgbClr val="000000"/>
                </a:solidFill>
                <a:latin typeface="+mj-lt"/>
              </a:rPr>
              <a:t>scored victory over </a:t>
            </a:r>
            <a:r>
              <a:rPr lang="en-GB" sz="2000" dirty="0" err="1">
                <a:solidFill>
                  <a:srgbClr val="0070C0"/>
                </a:solidFill>
                <a:latin typeface="+mj-lt"/>
              </a:rPr>
              <a:t>Hamalmal's</a:t>
            </a:r>
            <a:r>
              <a:rPr lang="en-GB" sz="2000" dirty="0">
                <a:solidFill>
                  <a:srgbClr val="000000"/>
                </a:solidFill>
                <a:latin typeface="+mj-lt"/>
              </a:rPr>
              <a:t> force at </a:t>
            </a:r>
            <a:r>
              <a:rPr lang="en-GB" sz="2000" dirty="0">
                <a:solidFill>
                  <a:srgbClr val="0070C0"/>
                </a:solidFill>
                <a:latin typeface="+mj-lt"/>
              </a:rPr>
              <a:t>Dago, and Jan </a:t>
            </a:r>
            <a:r>
              <a:rPr lang="en-GB" sz="2000" dirty="0" err="1">
                <a:solidFill>
                  <a:srgbClr val="0070C0"/>
                </a:solidFill>
                <a:latin typeface="+mj-lt"/>
              </a:rPr>
              <a:t>Amora</a:t>
            </a:r>
            <a:r>
              <a:rPr lang="en-GB" sz="2000" dirty="0">
                <a:solidFill>
                  <a:srgbClr val="0070C0"/>
                </a:solidFill>
                <a:latin typeface="+mj-lt"/>
              </a:rPr>
              <a:t>; </a:t>
            </a:r>
            <a:r>
              <a:rPr lang="en-GB" sz="2000" dirty="0">
                <a:latin typeface="+mj-lt"/>
              </a:rPr>
              <a:t>on</a:t>
            </a:r>
            <a:r>
              <a:rPr lang="en-GB" sz="2000" dirty="0">
                <a:solidFill>
                  <a:srgbClr val="0070C0"/>
                </a:solidFill>
                <a:latin typeface="+mj-lt"/>
              </a:rPr>
              <a:t> </a:t>
            </a:r>
            <a:r>
              <a:rPr lang="en-GB" sz="2000" dirty="0">
                <a:solidFill>
                  <a:srgbClr val="000000"/>
                </a:solidFill>
                <a:latin typeface="+mj-lt"/>
              </a:rPr>
              <a:t> </a:t>
            </a:r>
            <a:r>
              <a:rPr lang="en-GB" sz="2000" dirty="0" err="1">
                <a:solidFill>
                  <a:srgbClr val="000000"/>
                </a:solidFill>
                <a:latin typeface="+mj-lt"/>
              </a:rPr>
              <a:t>Adal</a:t>
            </a:r>
            <a:r>
              <a:rPr lang="en-GB" sz="2000" dirty="0">
                <a:solidFill>
                  <a:srgbClr val="000000"/>
                </a:solidFill>
                <a:latin typeface="+mj-lt"/>
              </a:rPr>
              <a:t> led by </a:t>
            </a:r>
            <a:r>
              <a:rPr lang="en-GB" sz="2000" dirty="0">
                <a:solidFill>
                  <a:srgbClr val="0070C0"/>
                </a:solidFill>
                <a:latin typeface="+mj-lt"/>
              </a:rPr>
              <a:t>Emir </a:t>
            </a:r>
            <a:r>
              <a:rPr lang="en-GB" sz="2000" dirty="0" err="1">
                <a:solidFill>
                  <a:srgbClr val="0070C0"/>
                </a:solidFill>
                <a:latin typeface="+mj-lt"/>
              </a:rPr>
              <a:t>Nur</a:t>
            </a:r>
            <a:r>
              <a:rPr lang="en-GB" sz="2000" dirty="0">
                <a:solidFill>
                  <a:srgbClr val="0070C0"/>
                </a:solidFill>
                <a:latin typeface="+mj-lt"/>
              </a:rPr>
              <a:t> </a:t>
            </a:r>
            <a:r>
              <a:rPr lang="en-GB" sz="2000" dirty="0" err="1">
                <a:solidFill>
                  <a:srgbClr val="0070C0"/>
                </a:solidFill>
                <a:latin typeface="+mj-lt"/>
              </a:rPr>
              <a:t>Mujahiddin</a:t>
            </a:r>
            <a:r>
              <a:rPr lang="en-GB" sz="2000" dirty="0">
                <a:solidFill>
                  <a:srgbClr val="000000"/>
                </a:solidFill>
                <a:latin typeface="+mj-lt"/>
              </a:rPr>
              <a:t> at Mount </a:t>
            </a:r>
            <a:r>
              <a:rPr lang="en-GB" sz="2000" dirty="0" err="1">
                <a:solidFill>
                  <a:srgbClr val="0070C0"/>
                </a:solidFill>
                <a:latin typeface="+mj-lt"/>
              </a:rPr>
              <a:t>Hazalo</a:t>
            </a:r>
            <a:r>
              <a:rPr lang="en-GB" sz="2000" dirty="0">
                <a:solidFill>
                  <a:srgbClr val="000000"/>
                </a:solidFill>
                <a:latin typeface="+mj-lt"/>
              </a:rPr>
              <a:t>.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95C48095-7333-4AAD-8A1E-E81E9B48A368}"/>
              </a:ext>
            </a:extLst>
          </p:cNvPr>
          <p:cNvSpPr>
            <a:spLocks noGrp="1"/>
          </p:cNvSpPr>
          <p:nvPr>
            <p:ph idx="1"/>
          </p:nvPr>
        </p:nvSpPr>
        <p:spPr>
          <a:xfrm>
            <a:off x="228600" y="0"/>
            <a:ext cx="8839200" cy="5943600"/>
          </a:xfrm>
        </p:spPr>
        <p:txBody>
          <a:bodyPr>
            <a:normAutofit/>
          </a:bodyPr>
          <a:lstStyle/>
          <a:p>
            <a:pPr algn="just">
              <a:buClr>
                <a:srgbClr val="4F81BD"/>
              </a:buClr>
              <a:buFont typeface="Wingdings" pitchFamily="2" charset="2"/>
              <a:buChar char="ü"/>
              <a:defRPr/>
            </a:pPr>
            <a:r>
              <a:rPr lang="en-GB" sz="1800" dirty="0">
                <a:solidFill>
                  <a:srgbClr val="000000"/>
                </a:solidFill>
              </a:rPr>
              <a:t>The </a:t>
            </a:r>
            <a:r>
              <a:rPr lang="en-GB" sz="1800" i="1" dirty="0">
                <a:solidFill>
                  <a:srgbClr val="FF0000"/>
                </a:solidFill>
              </a:rPr>
              <a:t>Harmufa </a:t>
            </a:r>
            <a:r>
              <a:rPr lang="en-GB" sz="1800" dirty="0">
                <a:solidFill>
                  <a:srgbClr val="FF0000"/>
                </a:solidFill>
              </a:rPr>
              <a:t>(1562-70) </a:t>
            </a:r>
            <a:r>
              <a:rPr lang="en-GB" sz="1800" dirty="0">
                <a:solidFill>
                  <a:srgbClr val="000000"/>
                </a:solidFill>
              </a:rPr>
              <a:t>fought </a:t>
            </a:r>
            <a:r>
              <a:rPr lang="en-GB" sz="1800" dirty="0">
                <a:solidFill>
                  <a:srgbClr val="0070C0"/>
                </a:solidFill>
              </a:rPr>
              <a:t>Minas (r.1559-63)</a:t>
            </a:r>
            <a:r>
              <a:rPr lang="en-GB" sz="1800" dirty="0">
                <a:solidFill>
                  <a:srgbClr val="000000"/>
                </a:solidFill>
              </a:rPr>
              <a:t> at </a:t>
            </a:r>
            <a:r>
              <a:rPr lang="en-GB" sz="1800" dirty="0" err="1">
                <a:solidFill>
                  <a:srgbClr val="0070C0"/>
                </a:solidFill>
              </a:rPr>
              <a:t>Qacina</a:t>
            </a:r>
            <a:r>
              <a:rPr lang="en-GB" sz="1800" dirty="0">
                <a:solidFill>
                  <a:srgbClr val="0070C0"/>
                </a:solidFill>
              </a:rPr>
              <a:t> and </a:t>
            </a:r>
            <a:r>
              <a:rPr lang="en-GB" sz="1800" dirty="0" err="1">
                <a:solidFill>
                  <a:srgbClr val="0070C0"/>
                </a:solidFill>
              </a:rPr>
              <a:t>Wayyata</a:t>
            </a:r>
            <a:r>
              <a:rPr lang="en-GB" sz="1800" dirty="0">
                <a:solidFill>
                  <a:srgbClr val="000000"/>
                </a:solidFill>
              </a:rPr>
              <a:t>; occupied </a:t>
            </a:r>
            <a:r>
              <a:rPr lang="en-GB" sz="1800" dirty="0" err="1">
                <a:solidFill>
                  <a:srgbClr val="0070C0"/>
                </a:solidFill>
              </a:rPr>
              <a:t>Angot</a:t>
            </a:r>
            <a:r>
              <a:rPr lang="en-GB" sz="1800" dirty="0">
                <a:solidFill>
                  <a:srgbClr val="0070C0"/>
                </a:solidFill>
              </a:rPr>
              <a:t>, </a:t>
            </a:r>
            <a:r>
              <a:rPr lang="en-GB" sz="1800" dirty="0" err="1">
                <a:solidFill>
                  <a:srgbClr val="0070C0"/>
                </a:solidFill>
              </a:rPr>
              <a:t>Ganzyi</a:t>
            </a:r>
            <a:r>
              <a:rPr lang="en-GB" sz="1800" dirty="0">
                <a:solidFill>
                  <a:srgbClr val="0070C0"/>
                </a:solidFill>
              </a:rPr>
              <a:t>, </a:t>
            </a:r>
            <a:r>
              <a:rPr lang="en-GB" sz="1800" dirty="0" err="1">
                <a:solidFill>
                  <a:srgbClr val="0070C0"/>
                </a:solidFill>
              </a:rPr>
              <a:t>Sayint</a:t>
            </a:r>
            <a:r>
              <a:rPr lang="en-GB" sz="1800" dirty="0">
                <a:solidFill>
                  <a:srgbClr val="0070C0"/>
                </a:solidFill>
              </a:rPr>
              <a:t> </a:t>
            </a:r>
            <a:r>
              <a:rPr lang="en-GB" sz="1800" dirty="0">
                <a:solidFill>
                  <a:srgbClr val="000000"/>
                </a:solidFill>
              </a:rPr>
              <a:t>etc. </a:t>
            </a:r>
            <a:endParaRPr lang="en-GB" sz="1800" dirty="0">
              <a:solidFill>
                <a:srgbClr val="000000"/>
              </a:solidFill>
              <a:latin typeface="+mj-lt"/>
            </a:endParaRPr>
          </a:p>
          <a:p>
            <a:pPr algn="just">
              <a:buFont typeface="Wingdings" pitchFamily="2" charset="2"/>
              <a:buChar char="ü"/>
              <a:defRPr/>
            </a:pPr>
            <a:r>
              <a:rPr lang="en-GB" sz="1800" dirty="0">
                <a:solidFill>
                  <a:srgbClr val="000000"/>
                </a:solidFill>
                <a:latin typeface="+mj-lt"/>
              </a:rPr>
              <a:t>In </a:t>
            </a:r>
            <a:r>
              <a:rPr lang="en-GB" sz="1800" dirty="0">
                <a:solidFill>
                  <a:srgbClr val="0070C0"/>
                </a:solidFill>
                <a:latin typeface="+mj-lt"/>
              </a:rPr>
              <a:t>1574, </a:t>
            </a:r>
            <a:r>
              <a:rPr lang="en-GB" sz="1800" dirty="0" err="1">
                <a:solidFill>
                  <a:srgbClr val="0070C0"/>
                </a:solidFill>
                <a:latin typeface="+mj-lt"/>
              </a:rPr>
              <a:t>Sartsa</a:t>
            </a:r>
            <a:r>
              <a:rPr lang="en-GB" sz="1800" dirty="0">
                <a:solidFill>
                  <a:srgbClr val="0070C0"/>
                </a:solidFill>
                <a:latin typeface="+mj-lt"/>
              </a:rPr>
              <a:t> </a:t>
            </a:r>
            <a:r>
              <a:rPr lang="en-GB" sz="1800" dirty="0" err="1">
                <a:solidFill>
                  <a:srgbClr val="0070C0"/>
                </a:solidFill>
                <a:latin typeface="+mj-lt"/>
              </a:rPr>
              <a:t>Dingil’s</a:t>
            </a:r>
            <a:r>
              <a:rPr lang="en-GB" sz="1800" dirty="0">
                <a:solidFill>
                  <a:srgbClr val="0070C0"/>
                </a:solidFill>
                <a:latin typeface="+mj-lt"/>
              </a:rPr>
              <a:t> (r.1563-97) </a:t>
            </a:r>
            <a:r>
              <a:rPr lang="en-GB" sz="1800" dirty="0">
                <a:solidFill>
                  <a:srgbClr val="000000"/>
                </a:solidFill>
                <a:latin typeface="+mj-lt"/>
              </a:rPr>
              <a:t>cavalry led by </a:t>
            </a:r>
            <a:r>
              <a:rPr lang="en-GB" sz="1800" i="1" dirty="0" err="1">
                <a:solidFill>
                  <a:srgbClr val="0070C0"/>
                </a:solidFill>
                <a:latin typeface="+mj-lt"/>
              </a:rPr>
              <a:t>Azzaj</a:t>
            </a:r>
            <a:r>
              <a:rPr lang="en-GB" sz="1800" i="1" dirty="0">
                <a:solidFill>
                  <a:srgbClr val="0070C0"/>
                </a:solidFill>
                <a:latin typeface="+mj-lt"/>
              </a:rPr>
              <a:t> </a:t>
            </a:r>
            <a:r>
              <a:rPr lang="en-GB" sz="1800" dirty="0" err="1">
                <a:solidFill>
                  <a:srgbClr val="0070C0"/>
                </a:solidFill>
                <a:latin typeface="+mj-lt"/>
              </a:rPr>
              <a:t>Halibo</a:t>
            </a:r>
            <a:r>
              <a:rPr lang="en-GB" sz="1800" dirty="0">
                <a:solidFill>
                  <a:srgbClr val="0070C0"/>
                </a:solidFill>
                <a:latin typeface="+mj-lt"/>
              </a:rPr>
              <a:t> </a:t>
            </a:r>
            <a:r>
              <a:rPr lang="en-GB" sz="1800" dirty="0">
                <a:solidFill>
                  <a:srgbClr val="000000"/>
                </a:solidFill>
                <a:latin typeface="+mj-lt"/>
              </a:rPr>
              <a:t>defeated </a:t>
            </a:r>
            <a:r>
              <a:rPr lang="en-GB" sz="1800" i="1" dirty="0" err="1">
                <a:solidFill>
                  <a:srgbClr val="FF0000"/>
                </a:solidFill>
                <a:latin typeface="+mj-lt"/>
              </a:rPr>
              <a:t>Robale</a:t>
            </a:r>
            <a:r>
              <a:rPr lang="en-GB" sz="1800" i="1" dirty="0">
                <a:solidFill>
                  <a:srgbClr val="FF0000"/>
                </a:solidFill>
                <a:latin typeface="+mj-lt"/>
              </a:rPr>
              <a:t> </a:t>
            </a:r>
            <a:r>
              <a:rPr lang="en-GB" sz="1800" i="1" dirty="0" err="1">
                <a:solidFill>
                  <a:srgbClr val="FF0000"/>
                </a:solidFill>
                <a:latin typeface="+mj-lt"/>
              </a:rPr>
              <a:t>gadaa</a:t>
            </a:r>
            <a:r>
              <a:rPr lang="en-GB" sz="1800" i="1" dirty="0">
                <a:solidFill>
                  <a:srgbClr val="FF0000"/>
                </a:solidFill>
                <a:latin typeface="+mj-lt"/>
              </a:rPr>
              <a:t> </a:t>
            </a:r>
            <a:r>
              <a:rPr lang="en-GB" sz="1800" dirty="0">
                <a:solidFill>
                  <a:srgbClr val="FF0000"/>
                </a:solidFill>
                <a:latin typeface="+mj-lt"/>
              </a:rPr>
              <a:t>(1570-78) </a:t>
            </a:r>
            <a:r>
              <a:rPr lang="en-GB" sz="1800" dirty="0">
                <a:solidFill>
                  <a:srgbClr val="000000"/>
                </a:solidFill>
                <a:latin typeface="+mj-lt"/>
              </a:rPr>
              <a:t>at </a:t>
            </a:r>
            <a:r>
              <a:rPr lang="en-GB" sz="1800" dirty="0" err="1">
                <a:solidFill>
                  <a:srgbClr val="0070C0"/>
                </a:solidFill>
                <a:latin typeface="+mj-lt"/>
              </a:rPr>
              <a:t>Woyna</a:t>
            </a:r>
            <a:r>
              <a:rPr lang="en-GB" sz="1800" dirty="0">
                <a:solidFill>
                  <a:srgbClr val="0070C0"/>
                </a:solidFill>
                <a:latin typeface="+mj-lt"/>
              </a:rPr>
              <a:t> </a:t>
            </a:r>
            <a:r>
              <a:rPr lang="en-GB" sz="1800" dirty="0" err="1">
                <a:solidFill>
                  <a:srgbClr val="0070C0"/>
                </a:solidFill>
                <a:latin typeface="+mj-lt"/>
              </a:rPr>
              <a:t>Daga</a:t>
            </a:r>
            <a:r>
              <a:rPr lang="en-GB" sz="1800" dirty="0">
                <a:solidFill>
                  <a:srgbClr val="000000"/>
                </a:solidFill>
                <a:latin typeface="+mj-lt"/>
              </a:rPr>
              <a:t>, but </a:t>
            </a:r>
            <a:r>
              <a:rPr lang="en-GB" sz="1800" dirty="0" err="1">
                <a:solidFill>
                  <a:srgbClr val="FF0000"/>
                </a:solidFill>
                <a:latin typeface="+mj-lt"/>
              </a:rPr>
              <a:t>Robale</a:t>
            </a:r>
            <a:r>
              <a:rPr lang="en-GB" sz="1800" dirty="0">
                <a:solidFill>
                  <a:srgbClr val="000000"/>
                </a:solidFill>
                <a:latin typeface="+mj-lt"/>
              </a:rPr>
              <a:t> recovered by defeating </a:t>
            </a:r>
            <a:r>
              <a:rPr lang="en-GB" sz="1800" dirty="0" err="1">
                <a:solidFill>
                  <a:srgbClr val="00B0F0"/>
                </a:solidFill>
                <a:latin typeface="+mj-lt"/>
              </a:rPr>
              <a:t>Zara’a</a:t>
            </a:r>
            <a:r>
              <a:rPr lang="en-GB" sz="1800" dirty="0">
                <a:solidFill>
                  <a:srgbClr val="00B0F0"/>
                </a:solidFill>
                <a:latin typeface="+mj-lt"/>
              </a:rPr>
              <a:t> </a:t>
            </a:r>
            <a:r>
              <a:rPr lang="en-GB" sz="1800" dirty="0" err="1">
                <a:solidFill>
                  <a:srgbClr val="00B0F0"/>
                </a:solidFill>
                <a:latin typeface="+mj-lt"/>
              </a:rPr>
              <a:t>Yohannis</a:t>
            </a:r>
            <a:r>
              <a:rPr lang="en-GB" sz="1800" dirty="0">
                <a:solidFill>
                  <a:srgbClr val="00B0F0"/>
                </a:solidFill>
                <a:latin typeface="+mj-lt"/>
              </a:rPr>
              <a:t>’ force</a:t>
            </a:r>
            <a:r>
              <a:rPr lang="en-GB" sz="1800" dirty="0">
                <a:solidFill>
                  <a:srgbClr val="000000"/>
                </a:solidFill>
                <a:latin typeface="+mj-lt"/>
              </a:rPr>
              <a:t>. </a:t>
            </a:r>
          </a:p>
          <a:p>
            <a:pPr algn="just">
              <a:buFont typeface="Wingdings" pitchFamily="2" charset="2"/>
              <a:buChar char="ü"/>
              <a:defRPr/>
            </a:pPr>
            <a:r>
              <a:rPr lang="en-GB" sz="1800" dirty="0">
                <a:solidFill>
                  <a:srgbClr val="FF0000"/>
                </a:solidFill>
                <a:latin typeface="+mj-lt"/>
              </a:rPr>
              <a:t>The </a:t>
            </a:r>
            <a:r>
              <a:rPr lang="en-GB" sz="1800" i="1" dirty="0" err="1">
                <a:solidFill>
                  <a:srgbClr val="FF0000"/>
                </a:solidFill>
                <a:latin typeface="+mj-lt"/>
              </a:rPr>
              <a:t>Birmaji</a:t>
            </a:r>
            <a:r>
              <a:rPr lang="en-GB" sz="1800" i="1" dirty="0">
                <a:solidFill>
                  <a:srgbClr val="FF0000"/>
                </a:solidFill>
                <a:latin typeface="+mj-lt"/>
              </a:rPr>
              <a:t> </a:t>
            </a:r>
            <a:r>
              <a:rPr lang="en-GB" sz="1800" dirty="0">
                <a:solidFill>
                  <a:srgbClr val="FF0000"/>
                </a:solidFill>
                <a:latin typeface="+mj-lt"/>
              </a:rPr>
              <a:t>(1578-86) </a:t>
            </a:r>
            <a:r>
              <a:rPr lang="en-GB" sz="1800" dirty="0">
                <a:solidFill>
                  <a:srgbClr val="000000"/>
                </a:solidFill>
                <a:latin typeface="+mj-lt"/>
              </a:rPr>
              <a:t>controlled </a:t>
            </a:r>
            <a:r>
              <a:rPr lang="en-GB" sz="1800" dirty="0" err="1">
                <a:solidFill>
                  <a:srgbClr val="0070C0"/>
                </a:solidFill>
                <a:latin typeface="+mj-lt"/>
              </a:rPr>
              <a:t>Ar'ine</a:t>
            </a:r>
            <a:r>
              <a:rPr lang="en-GB" sz="1800" dirty="0">
                <a:solidFill>
                  <a:srgbClr val="0070C0"/>
                </a:solidFill>
                <a:latin typeface="+mj-lt"/>
              </a:rPr>
              <a:t> in </a:t>
            </a:r>
            <a:r>
              <a:rPr lang="en-GB" sz="1800" dirty="0" err="1">
                <a:solidFill>
                  <a:srgbClr val="0070C0"/>
                </a:solidFill>
                <a:latin typeface="+mj-lt"/>
              </a:rPr>
              <a:t>Waj</a:t>
            </a:r>
            <a:r>
              <a:rPr lang="en-GB" sz="1800" dirty="0">
                <a:solidFill>
                  <a:srgbClr val="000000"/>
                </a:solidFill>
                <a:latin typeface="+mj-lt"/>
              </a:rPr>
              <a:t>, crossed </a:t>
            </a:r>
            <a:r>
              <a:rPr lang="en-GB" sz="1800" dirty="0" err="1">
                <a:solidFill>
                  <a:srgbClr val="0070C0"/>
                </a:solidFill>
                <a:latin typeface="+mj-lt"/>
              </a:rPr>
              <a:t>Jama</a:t>
            </a:r>
            <a:r>
              <a:rPr lang="en-GB" sz="1800" dirty="0">
                <a:solidFill>
                  <a:srgbClr val="0070C0"/>
                </a:solidFill>
                <a:latin typeface="+mj-lt"/>
              </a:rPr>
              <a:t> to </a:t>
            </a:r>
            <a:r>
              <a:rPr lang="en-GB" sz="1800" dirty="0" err="1">
                <a:solidFill>
                  <a:srgbClr val="0070C0"/>
                </a:solidFill>
                <a:latin typeface="+mj-lt"/>
              </a:rPr>
              <a:t>Wolaqa</a:t>
            </a:r>
            <a:r>
              <a:rPr lang="en-GB" sz="1800" dirty="0">
                <a:solidFill>
                  <a:srgbClr val="000000"/>
                </a:solidFill>
                <a:latin typeface="+mj-lt"/>
              </a:rPr>
              <a:t> and overwhelmed the </a:t>
            </a:r>
            <a:r>
              <a:rPr lang="en-GB" sz="1800" dirty="0" err="1">
                <a:solidFill>
                  <a:srgbClr val="0070C0"/>
                </a:solidFill>
                <a:latin typeface="+mj-lt"/>
              </a:rPr>
              <a:t>Daragoti</a:t>
            </a:r>
            <a:r>
              <a:rPr lang="en-GB" sz="1800" dirty="0">
                <a:solidFill>
                  <a:srgbClr val="000000"/>
                </a:solidFill>
                <a:latin typeface="+mj-lt"/>
              </a:rPr>
              <a:t> regiment. </a:t>
            </a:r>
          </a:p>
          <a:p>
            <a:pPr algn="just">
              <a:buFont typeface="Wingdings" pitchFamily="2" charset="2"/>
              <a:buChar char="ü"/>
              <a:defRPr/>
            </a:pPr>
            <a:r>
              <a:rPr lang="en-GB" sz="1800" dirty="0">
                <a:solidFill>
                  <a:srgbClr val="FF0000"/>
                </a:solidFill>
                <a:latin typeface="+mj-lt"/>
              </a:rPr>
              <a:t>The </a:t>
            </a:r>
            <a:r>
              <a:rPr lang="en-GB" sz="1800" i="1" dirty="0" err="1">
                <a:solidFill>
                  <a:srgbClr val="FF0000"/>
                </a:solidFill>
                <a:latin typeface="+mj-lt"/>
              </a:rPr>
              <a:t>Mul’ata</a:t>
            </a:r>
            <a:r>
              <a:rPr lang="en-GB" sz="1800" i="1" dirty="0">
                <a:solidFill>
                  <a:srgbClr val="FF0000"/>
                </a:solidFill>
                <a:latin typeface="+mj-lt"/>
              </a:rPr>
              <a:t> </a:t>
            </a:r>
            <a:r>
              <a:rPr lang="en-GB" sz="1800" dirty="0">
                <a:solidFill>
                  <a:srgbClr val="FF0000"/>
                </a:solidFill>
                <a:latin typeface="+mj-lt"/>
              </a:rPr>
              <a:t>(1586-94</a:t>
            </a:r>
            <a:r>
              <a:rPr lang="en-GB" sz="1800" dirty="0">
                <a:solidFill>
                  <a:srgbClr val="000000"/>
                </a:solidFill>
                <a:latin typeface="+mj-lt"/>
              </a:rPr>
              <a:t>) seized </a:t>
            </a:r>
            <a:r>
              <a:rPr lang="en-GB" sz="1800" dirty="0" err="1">
                <a:solidFill>
                  <a:srgbClr val="0070C0"/>
                </a:solidFill>
                <a:latin typeface="+mj-lt"/>
              </a:rPr>
              <a:t>Damot</a:t>
            </a:r>
            <a:r>
              <a:rPr lang="en-GB" sz="1800" dirty="0">
                <a:solidFill>
                  <a:srgbClr val="0070C0"/>
                </a:solidFill>
                <a:latin typeface="+mj-lt"/>
              </a:rPr>
              <a:t>, </a:t>
            </a:r>
            <a:r>
              <a:rPr lang="en-GB" sz="1800" dirty="0" err="1">
                <a:solidFill>
                  <a:srgbClr val="0070C0"/>
                </a:solidFill>
                <a:latin typeface="+mj-lt"/>
              </a:rPr>
              <a:t>Bizamo</a:t>
            </a:r>
            <a:r>
              <a:rPr lang="en-GB" sz="1800" dirty="0">
                <a:solidFill>
                  <a:srgbClr val="0070C0"/>
                </a:solidFill>
                <a:latin typeface="+mj-lt"/>
              </a:rPr>
              <a:t>, </a:t>
            </a:r>
            <a:r>
              <a:rPr lang="en-GB" sz="1800" dirty="0" err="1">
                <a:solidFill>
                  <a:srgbClr val="0070C0"/>
                </a:solidFill>
                <a:latin typeface="+mj-lt"/>
              </a:rPr>
              <a:t>Gafat</a:t>
            </a:r>
            <a:r>
              <a:rPr lang="en-GB" sz="1800" dirty="0">
                <a:solidFill>
                  <a:srgbClr val="0070C0"/>
                </a:solidFill>
                <a:latin typeface="+mj-lt"/>
              </a:rPr>
              <a:t>, </a:t>
            </a:r>
            <a:r>
              <a:rPr lang="en-GB" sz="1800" dirty="0" err="1">
                <a:solidFill>
                  <a:srgbClr val="0070C0"/>
                </a:solidFill>
                <a:latin typeface="+mj-lt"/>
              </a:rPr>
              <a:t>Dambiya</a:t>
            </a:r>
            <a:r>
              <a:rPr lang="en-GB" sz="1800" dirty="0">
                <a:solidFill>
                  <a:srgbClr val="0070C0"/>
                </a:solidFill>
                <a:latin typeface="+mj-lt"/>
              </a:rPr>
              <a:t> and </a:t>
            </a:r>
            <a:r>
              <a:rPr lang="en-GB" sz="1800" dirty="0" err="1">
                <a:solidFill>
                  <a:srgbClr val="0070C0"/>
                </a:solidFill>
                <a:latin typeface="+mj-lt"/>
              </a:rPr>
              <a:t>Tigray</a:t>
            </a:r>
            <a:r>
              <a:rPr lang="en-GB" sz="1800" dirty="0">
                <a:solidFill>
                  <a:srgbClr val="000000"/>
                </a:solidFill>
                <a:latin typeface="+mj-lt"/>
              </a:rPr>
              <a:t>. </a:t>
            </a:r>
          </a:p>
          <a:p>
            <a:pPr algn="just">
              <a:buFont typeface="Wingdings" pitchFamily="2" charset="2"/>
              <a:buChar char="ü"/>
              <a:defRPr/>
            </a:pPr>
            <a:r>
              <a:rPr lang="en-US" sz="1800" dirty="0">
                <a:solidFill>
                  <a:srgbClr val="000000"/>
                </a:solidFill>
                <a:latin typeface="+mj-lt"/>
              </a:rPr>
              <a:t>In the early 17</a:t>
            </a:r>
            <a:r>
              <a:rPr lang="en-US" sz="1800" baseline="30000" dirty="0">
                <a:solidFill>
                  <a:srgbClr val="000000"/>
                </a:solidFill>
                <a:latin typeface="+mj-lt"/>
              </a:rPr>
              <a:t>th</a:t>
            </a:r>
            <a:r>
              <a:rPr lang="en-US" sz="1800" dirty="0">
                <a:solidFill>
                  <a:srgbClr val="000000"/>
                </a:solidFill>
                <a:latin typeface="+mj-lt"/>
              </a:rPr>
              <a:t> century, </a:t>
            </a:r>
            <a:r>
              <a:rPr lang="en-US" sz="1800" dirty="0">
                <a:solidFill>
                  <a:srgbClr val="FF0000"/>
                </a:solidFill>
                <a:latin typeface="+mj-lt"/>
              </a:rPr>
              <a:t>the </a:t>
            </a:r>
            <a:r>
              <a:rPr lang="en-US" sz="1800" dirty="0" err="1">
                <a:solidFill>
                  <a:srgbClr val="FF0000"/>
                </a:solidFill>
                <a:latin typeface="+mj-lt"/>
              </a:rPr>
              <a:t>Dulo</a:t>
            </a:r>
            <a:r>
              <a:rPr lang="en-US" sz="1800" dirty="0">
                <a:solidFill>
                  <a:srgbClr val="FF0000"/>
                </a:solidFill>
                <a:latin typeface="+mj-lt"/>
              </a:rPr>
              <a:t> (1594-1602</a:t>
            </a:r>
            <a:r>
              <a:rPr lang="en-US" sz="1800" dirty="0">
                <a:solidFill>
                  <a:srgbClr val="000000"/>
                </a:solidFill>
                <a:latin typeface="+mj-lt"/>
              </a:rPr>
              <a:t>), </a:t>
            </a:r>
            <a:r>
              <a:rPr lang="en-US" sz="1800" i="1" dirty="0">
                <a:solidFill>
                  <a:srgbClr val="FF0000"/>
                </a:solidFill>
                <a:latin typeface="+mj-lt"/>
              </a:rPr>
              <a:t>Melba </a:t>
            </a:r>
            <a:r>
              <a:rPr lang="en-US" sz="1800" dirty="0">
                <a:solidFill>
                  <a:srgbClr val="FF0000"/>
                </a:solidFill>
                <a:latin typeface="+mj-lt"/>
              </a:rPr>
              <a:t>(1603-10), and </a:t>
            </a:r>
            <a:r>
              <a:rPr lang="en-US" sz="1800" i="1" dirty="0" err="1">
                <a:solidFill>
                  <a:srgbClr val="FF0000"/>
                </a:solidFill>
                <a:latin typeface="+mj-lt"/>
              </a:rPr>
              <a:t>Mudena</a:t>
            </a:r>
            <a:r>
              <a:rPr lang="en-US" sz="1800" i="1" dirty="0">
                <a:solidFill>
                  <a:srgbClr val="FF0000"/>
                </a:solidFill>
                <a:latin typeface="+mj-lt"/>
              </a:rPr>
              <a:t> </a:t>
            </a:r>
            <a:r>
              <a:rPr lang="en-US" sz="1800" dirty="0">
                <a:solidFill>
                  <a:srgbClr val="FF0000"/>
                </a:solidFill>
                <a:latin typeface="+mj-lt"/>
              </a:rPr>
              <a:t>(1610-18)</a:t>
            </a:r>
            <a:r>
              <a:rPr lang="en-US" sz="1800" dirty="0">
                <a:solidFill>
                  <a:srgbClr val="000000"/>
                </a:solidFill>
                <a:latin typeface="+mj-lt"/>
              </a:rPr>
              <a:t> expanded to </a:t>
            </a:r>
            <a:r>
              <a:rPr lang="en-US" sz="1800" dirty="0">
                <a:solidFill>
                  <a:srgbClr val="0070C0"/>
                </a:solidFill>
                <a:latin typeface="+mj-lt"/>
              </a:rPr>
              <a:t>West and Northern </a:t>
            </a:r>
            <a:r>
              <a:rPr lang="en-US" sz="1800" dirty="0">
                <a:solidFill>
                  <a:srgbClr val="000000"/>
                </a:solidFill>
                <a:latin typeface="+mj-lt"/>
              </a:rPr>
              <a:t>parts of the Horn of Africa. </a:t>
            </a:r>
          </a:p>
          <a:p>
            <a:pPr algn="just">
              <a:buFont typeface="Wingdings" pitchFamily="2" charset="2"/>
              <a:buChar char="ü"/>
              <a:defRPr/>
            </a:pPr>
            <a:r>
              <a:rPr lang="en-US" sz="1800" dirty="0">
                <a:solidFill>
                  <a:srgbClr val="000000"/>
                </a:solidFill>
                <a:latin typeface="+mj-lt"/>
              </a:rPr>
              <a:t>Others like the </a:t>
            </a:r>
            <a:r>
              <a:rPr lang="en-US" sz="1800" dirty="0" err="1">
                <a:solidFill>
                  <a:srgbClr val="FF0000"/>
                </a:solidFill>
                <a:latin typeface="+mj-lt"/>
              </a:rPr>
              <a:t>Warday</a:t>
            </a:r>
            <a:r>
              <a:rPr lang="en-US" sz="1800" dirty="0">
                <a:solidFill>
                  <a:srgbClr val="000000"/>
                </a:solidFill>
                <a:latin typeface="+mj-lt"/>
              </a:rPr>
              <a:t> moved to </a:t>
            </a:r>
            <a:r>
              <a:rPr lang="en-US" sz="1800" dirty="0">
                <a:solidFill>
                  <a:srgbClr val="00B0F0"/>
                </a:solidFill>
                <a:latin typeface="+mj-lt"/>
              </a:rPr>
              <a:t>Kenya</a:t>
            </a:r>
            <a:r>
              <a:rPr lang="en-US" sz="1800" dirty="0">
                <a:solidFill>
                  <a:srgbClr val="000000"/>
                </a:solidFill>
                <a:latin typeface="+mj-lt"/>
              </a:rPr>
              <a:t> and </a:t>
            </a:r>
            <a:r>
              <a:rPr lang="en-US" sz="1800" dirty="0">
                <a:solidFill>
                  <a:srgbClr val="FF0000"/>
                </a:solidFill>
                <a:latin typeface="+mj-lt"/>
              </a:rPr>
              <a:t>Bur </a:t>
            </a:r>
            <a:r>
              <a:rPr lang="en-US" sz="1800" dirty="0" err="1">
                <a:solidFill>
                  <a:srgbClr val="FF0000"/>
                </a:solidFill>
                <a:latin typeface="+mj-lt"/>
              </a:rPr>
              <a:t>Haqaba</a:t>
            </a:r>
            <a:r>
              <a:rPr lang="en-US" sz="1800" dirty="0">
                <a:solidFill>
                  <a:srgbClr val="FF0000"/>
                </a:solidFill>
                <a:latin typeface="+mj-lt"/>
              </a:rPr>
              <a:t> </a:t>
            </a:r>
            <a:r>
              <a:rPr lang="en-US" sz="1800" dirty="0">
                <a:solidFill>
                  <a:srgbClr val="000000"/>
                </a:solidFill>
                <a:latin typeface="+mj-lt"/>
              </a:rPr>
              <a:t>and </a:t>
            </a:r>
            <a:r>
              <a:rPr lang="en-US" sz="1800" dirty="0" err="1">
                <a:solidFill>
                  <a:srgbClr val="FF0000"/>
                </a:solidFill>
                <a:latin typeface="+mj-lt"/>
              </a:rPr>
              <a:t>Majertin</a:t>
            </a:r>
            <a:r>
              <a:rPr lang="en-US" sz="1800" dirty="0">
                <a:solidFill>
                  <a:srgbClr val="000000"/>
                </a:solidFill>
                <a:latin typeface="+mj-lt"/>
              </a:rPr>
              <a:t> in </a:t>
            </a:r>
            <a:r>
              <a:rPr lang="en-US" sz="1800" dirty="0">
                <a:solidFill>
                  <a:srgbClr val="00B0F0"/>
                </a:solidFill>
                <a:latin typeface="+mj-lt"/>
              </a:rPr>
              <a:t>Somalia</a:t>
            </a:r>
            <a:r>
              <a:rPr lang="en-US" sz="1800" dirty="0">
                <a:solidFill>
                  <a:srgbClr val="000000"/>
                </a:solidFill>
                <a:latin typeface="+mj-lt"/>
              </a:rPr>
              <a:t>. </a:t>
            </a:r>
          </a:p>
          <a:p>
            <a:pPr algn="just">
              <a:buFont typeface="Wingdings" pitchFamily="2" charset="2"/>
              <a:buChar char="v"/>
              <a:defRPr/>
            </a:pPr>
            <a:r>
              <a:rPr lang="en-US" sz="1800" dirty="0">
                <a:solidFill>
                  <a:srgbClr val="C00000"/>
                </a:solidFill>
                <a:latin typeface="+mj-lt"/>
              </a:rPr>
              <a:t>Why the </a:t>
            </a:r>
            <a:r>
              <a:rPr lang="en-US" sz="1800" dirty="0" err="1">
                <a:solidFill>
                  <a:srgbClr val="C00000"/>
                </a:solidFill>
                <a:latin typeface="+mj-lt"/>
              </a:rPr>
              <a:t>Oromos</a:t>
            </a:r>
            <a:r>
              <a:rPr lang="en-US" sz="1800" dirty="0">
                <a:solidFill>
                  <a:srgbClr val="C00000"/>
                </a:solidFill>
                <a:latin typeface="+mj-lt"/>
              </a:rPr>
              <a:t> so successful:</a:t>
            </a:r>
          </a:p>
          <a:p>
            <a:pPr algn="just">
              <a:defRPr/>
            </a:pPr>
            <a:r>
              <a:rPr lang="en-US" sz="1800" dirty="0">
                <a:solidFill>
                  <a:srgbClr val="000000"/>
                </a:solidFill>
                <a:latin typeface="+mj-lt"/>
              </a:rPr>
              <a:t>The </a:t>
            </a:r>
            <a:r>
              <a:rPr lang="en-US" sz="1800" dirty="0">
                <a:solidFill>
                  <a:srgbClr val="00B0F0"/>
                </a:solidFill>
                <a:latin typeface="+mj-lt"/>
              </a:rPr>
              <a:t>wars</a:t>
            </a:r>
            <a:r>
              <a:rPr lang="en-US" sz="1800" dirty="0">
                <a:solidFill>
                  <a:srgbClr val="000000"/>
                </a:solidFill>
                <a:latin typeface="+mj-lt"/>
              </a:rPr>
              <a:t> between the </a:t>
            </a:r>
            <a:r>
              <a:rPr lang="en-US" sz="1800" dirty="0">
                <a:solidFill>
                  <a:srgbClr val="00B0F0"/>
                </a:solidFill>
                <a:latin typeface="+mj-lt"/>
              </a:rPr>
              <a:t>Christian Kingdom </a:t>
            </a:r>
            <a:r>
              <a:rPr lang="en-US" sz="1800" dirty="0">
                <a:solidFill>
                  <a:srgbClr val="000000"/>
                </a:solidFill>
                <a:latin typeface="+mj-lt"/>
              </a:rPr>
              <a:t>and </a:t>
            </a:r>
            <a:r>
              <a:rPr lang="en-US" sz="1800" dirty="0">
                <a:solidFill>
                  <a:srgbClr val="00B0F0"/>
                </a:solidFill>
                <a:latin typeface="+mj-lt"/>
              </a:rPr>
              <a:t>Muslim Sultanates</a:t>
            </a:r>
            <a:r>
              <a:rPr lang="en-US" sz="1800" dirty="0">
                <a:solidFill>
                  <a:srgbClr val="000000"/>
                </a:solidFill>
                <a:latin typeface="+mj-lt"/>
              </a:rPr>
              <a:t>,</a:t>
            </a:r>
          </a:p>
          <a:p>
            <a:pPr algn="just">
              <a:defRPr/>
            </a:pPr>
            <a:r>
              <a:rPr lang="en-US" sz="1800" dirty="0">
                <a:solidFill>
                  <a:srgbClr val="000000"/>
                </a:solidFill>
                <a:latin typeface="+mj-lt"/>
              </a:rPr>
              <a:t> The organization of the Oromo under </a:t>
            </a:r>
            <a:r>
              <a:rPr lang="en-US" sz="1800" dirty="0">
                <a:solidFill>
                  <a:srgbClr val="00B0F0"/>
                </a:solidFill>
                <a:latin typeface="+mj-lt"/>
              </a:rPr>
              <a:t>the </a:t>
            </a:r>
            <a:r>
              <a:rPr lang="en-US" sz="1800" i="1" dirty="0" err="1">
                <a:solidFill>
                  <a:srgbClr val="00B0F0"/>
                </a:solidFill>
                <a:latin typeface="+mj-lt"/>
              </a:rPr>
              <a:t>Gadaa</a:t>
            </a:r>
            <a:r>
              <a:rPr lang="en-US" sz="1800" i="1" dirty="0">
                <a:solidFill>
                  <a:srgbClr val="00B0F0"/>
                </a:solidFill>
                <a:latin typeface="+mj-lt"/>
              </a:rPr>
              <a:t> </a:t>
            </a:r>
            <a:r>
              <a:rPr lang="en-US" sz="1800" dirty="0">
                <a:solidFill>
                  <a:srgbClr val="00B0F0"/>
                </a:solidFill>
                <a:latin typeface="+mj-lt"/>
              </a:rPr>
              <a:t>system </a:t>
            </a:r>
            <a:r>
              <a:rPr lang="en-US" sz="1800" dirty="0">
                <a:solidFill>
                  <a:srgbClr val="000000"/>
                </a:solidFill>
                <a:latin typeface="+mj-lt"/>
              </a:rPr>
              <a:t>played crucial role in the success of the Oromo population movement.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14163</TotalTime>
  <Words>21569</Words>
  <Application>Microsoft Office PowerPoint</Application>
  <PresentationFormat>On-screen Show (4:3)</PresentationFormat>
  <Paragraphs>1274</Paragraphs>
  <Slides>150</Slides>
  <Notes>4</Notes>
  <HiddenSlides>0</HiddenSlides>
  <MMClips>0</MMClips>
  <ScaleCrop>false</ScaleCrop>
  <HeadingPairs>
    <vt:vector size="4" baseType="variant">
      <vt:variant>
        <vt:lpstr>Theme</vt:lpstr>
      </vt:variant>
      <vt:variant>
        <vt:i4>1</vt:i4>
      </vt:variant>
      <vt:variant>
        <vt:lpstr>Slide Titles</vt:lpstr>
      </vt:variant>
      <vt:variant>
        <vt:i4>150</vt:i4>
      </vt:variant>
    </vt:vector>
  </HeadingPairs>
  <TitlesOfParts>
    <vt:vector size="151" baseType="lpstr">
      <vt:lpstr>1_Gallery</vt:lpstr>
      <vt:lpstr> HISTORY OF ETHIOPIA AND  THE HORN, </vt:lpstr>
      <vt:lpstr>   CHAPTER ONE  : INTRODUCTION   1.1.NATURE OF HISTORY</vt:lpstr>
      <vt:lpstr>      Nature of History</vt:lpstr>
      <vt:lpstr>    1.2.Uses of Studying History</vt:lpstr>
      <vt:lpstr>…Uses of History </vt:lpstr>
      <vt:lpstr>   1.3.Sources and Methods of Historical Studies </vt:lpstr>
      <vt:lpstr>  Sources and Methods of Historical Studies </vt:lpstr>
      <vt:lpstr> 1.4. Critical Analysis of Sources </vt:lpstr>
      <vt:lpstr> 1.5.Historiography of Ethiopia and the Horn </vt:lpstr>
      <vt:lpstr>Historiography of Ethiopia and the Horn </vt:lpstr>
      <vt:lpstr>Historiography of Ethiopia and the Horn</vt:lpstr>
      <vt:lpstr>1.6. Sources On Ethiopian History :              HAGIOGRAPHIES AND KITABS  </vt:lpstr>
      <vt:lpstr>    1.6.1.HAGIOGRAPHIES AND KITABS </vt:lpstr>
      <vt:lpstr> ….chronicles  and  KITABS </vt:lpstr>
      <vt:lpstr>   1.6.2. Arabic Documents </vt:lpstr>
      <vt:lpstr>      1.6.3.Travel ACCOUNT </vt:lpstr>
      <vt:lpstr>   Travel ACCOUNT </vt:lpstr>
      <vt:lpstr>1.7.The professionalization of history in other parts of the Horn</vt:lpstr>
      <vt:lpstr> 1.8. Geographical Context </vt:lpstr>
      <vt:lpstr> Geographical Context </vt:lpstr>
      <vt:lpstr>PowerPoint Presentation</vt:lpstr>
      <vt:lpstr>Cont…</vt:lpstr>
      <vt:lpstr>Cont…</vt:lpstr>
      <vt:lpstr>Cont..</vt:lpstr>
      <vt:lpstr>Cont..</vt:lpstr>
      <vt:lpstr>Cont…</vt:lpstr>
      <vt:lpstr>Cont…</vt:lpstr>
      <vt:lpstr>Cont…</vt:lpstr>
      <vt:lpstr>Cont…</vt:lpstr>
      <vt:lpstr>Cont…</vt:lpstr>
      <vt:lpstr>Cont…</vt:lpstr>
      <vt:lpstr>cont…</vt:lpstr>
      <vt:lpstr>    Chapter Three</vt:lpstr>
      <vt:lpstr>Cont…</vt:lpstr>
      <vt:lpstr>Cont..</vt:lpstr>
      <vt:lpstr>Cont…</vt:lpstr>
      <vt:lpstr>Cont…</vt:lpstr>
      <vt:lpstr>Cont…</vt:lpstr>
      <vt:lpstr>Cont…</vt:lpstr>
      <vt:lpstr>Cont…</vt:lpstr>
      <vt:lpstr>Cont….</vt:lpstr>
      <vt:lpstr>Cont…</vt:lpstr>
      <vt:lpstr>Cont…</vt:lpstr>
      <vt:lpstr>External Relations…</vt:lpstr>
      <vt:lpstr>3.3Economy and socio-cultural achievements</vt:lpstr>
      <vt:lpstr>Cont…</vt:lpstr>
      <vt:lpstr>Cont…</vt:lpstr>
      <vt:lpstr>PowerPoint Presentation</vt:lpstr>
      <vt:lpstr>PowerPoint Presentation</vt:lpstr>
      <vt:lpstr>Evangelization, Religious Reforms and Religious Movements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5  Politics, Economy and Social Processes from the Early 16th to the end of the 18th C’s</vt:lpstr>
      <vt:lpstr>Outlines</vt:lpstr>
      <vt:lpstr>5.1. CONFLICT BETWEEN THE CHRISTIAN KINGDOM AND THE SULTANATE OF ADAL AND AFTER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6.1. The Nature of Interactions among Peoples and States of Ethiopia and the Horn </vt:lpstr>
      <vt:lpstr>B. The Gibe States: Towards the beginning of the 19th century, several monarchical states  </vt:lpstr>
      <vt:lpstr>C. The Leeqaa States: </vt:lpstr>
      <vt:lpstr> Trade and Trade Route</vt:lpstr>
      <vt:lpstr>Items of Trade</vt:lpstr>
      <vt:lpstr> Power Rivalry</vt:lpstr>
      <vt:lpstr> Con’t</vt:lpstr>
      <vt:lpstr>Con’t</vt:lpstr>
      <vt:lpstr>The Making Of Modern Ethiopian State </vt:lpstr>
      <vt:lpstr>Con’t</vt:lpstr>
      <vt:lpstr>PowerPoint Presentation</vt:lpstr>
      <vt:lpstr>PowerPoint Presentation</vt:lpstr>
      <vt:lpstr>PowerPoint Presentation</vt:lpstr>
      <vt:lpstr>  Foreign Aggressions in 19th century </vt:lpstr>
      <vt:lpstr>Consolidation of Political Power( 1896-1909) </vt:lpstr>
      <vt:lpstr>PowerPoint Presentation</vt:lpstr>
      <vt:lpstr>PowerPoint Presentation</vt:lpstr>
      <vt:lpstr> The Challenge of Taytu </vt:lpstr>
      <vt:lpstr>PowerPoint Presentation</vt:lpstr>
      <vt:lpstr>Reforms Under Iyasu </vt:lpstr>
      <vt:lpstr>  What Were Chief Events in Tafari's Rise to Power?</vt:lpstr>
      <vt:lpstr>PowerPoint Presentation</vt:lpstr>
      <vt:lpstr>PowerPoint Presentation</vt:lpstr>
      <vt:lpstr>PowerPoint Presentation</vt:lpstr>
      <vt:lpstr>PowerPoint Presentation</vt:lpstr>
      <vt:lpstr>Italian Occupation (1936-1941)</vt:lpstr>
      <vt:lpstr>PowerPoint Presentation</vt:lpstr>
      <vt:lpstr>PowerPoint Presentation</vt:lpstr>
      <vt:lpstr>Course of War</vt:lpstr>
      <vt:lpstr>   The Southern Front</vt:lpstr>
      <vt:lpstr>Why did Ethiopian lose the war in both sides?</vt:lpstr>
      <vt:lpstr>Colonial Administration </vt:lpstr>
      <vt:lpstr>Patriotic Resistance </vt:lpstr>
      <vt:lpstr>The Second Phase and Stage </vt:lpstr>
      <vt:lpstr>The War of Liberation and Ethiopian Independence </vt:lpstr>
      <vt:lpstr>Ethiopia from 1941-1991</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Parenting Practices Through Adoption and Kinship Care: With Particular Reference to Orphan and Abandoned Children in Adama</dc:title>
  <dc:creator>Admin</dc:creator>
  <cp:lastModifiedBy>TOSHIBA</cp:lastModifiedBy>
  <cp:revision>912</cp:revision>
  <dcterms:created xsi:type="dcterms:W3CDTF">2015-11-10T13:44:27Z</dcterms:created>
  <dcterms:modified xsi:type="dcterms:W3CDTF">2023-08-03T07:23:37Z</dcterms:modified>
</cp:coreProperties>
</file>