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2" r:id="rId34"/>
    <p:sldId id="321"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29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0137" autoAdjust="0"/>
  </p:normalViewPr>
  <p:slideViewPr>
    <p:cSldViewPr>
      <p:cViewPr>
        <p:scale>
          <a:sx n="81" d="100"/>
          <a:sy n="81" d="100"/>
        </p:scale>
        <p:origin x="1392"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DC5643-619E-4722-9C7F-F1FDB3E1B339}" type="datetimeFigureOut">
              <a:rPr lang="en-US" smtClean="0"/>
              <a:t>5/24/21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C5CE3-F0D4-4161-AB6E-41916CBB07D7}" type="slidenum">
              <a:rPr lang="en-US" smtClean="0"/>
              <a:t>‹#›</a:t>
            </a:fld>
            <a:endParaRPr lang="en-US"/>
          </a:p>
        </p:txBody>
      </p:sp>
    </p:spTree>
    <p:extLst>
      <p:ext uri="{BB962C8B-B14F-4D97-AF65-F5344CB8AC3E}">
        <p14:creationId xmlns:p14="http://schemas.microsoft.com/office/powerpoint/2010/main" val="79425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a:t>
            </a:fld>
            <a:endParaRPr lang="en-US"/>
          </a:p>
        </p:txBody>
      </p:sp>
    </p:spTree>
    <p:extLst>
      <p:ext uri="{BB962C8B-B14F-4D97-AF65-F5344CB8AC3E}">
        <p14:creationId xmlns:p14="http://schemas.microsoft.com/office/powerpoint/2010/main" val="149901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Additionally, recovery duration depends on the architecture of the DBMS. For example, mainframe DB2 keeps track of log range information and reads only the required log files for any recovery operation. However, some DBMSs require that all the log files be read to scan for information needed for recovery.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Keep in mind that database backups taken while there is read-only activity, or no activity, can be restored back to that point in time using only the backup—no log files are required. This can simplify and minimize the cost of a recovery.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general, the more often you make an image copy, the less time recovery takes. However, the amount of time required to make an image copy backup must be balanced against the need for concurrent processing during the backup process.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10</a:t>
            </a:fld>
            <a:endParaRPr lang="en-US"/>
          </a:p>
        </p:txBody>
      </p:sp>
    </p:spTree>
    <p:extLst>
      <p:ext uri="{BB962C8B-B14F-4D97-AF65-F5344CB8AC3E}">
        <p14:creationId xmlns:p14="http://schemas.microsoft.com/office/powerpoint/2010/main" val="333242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DBA must decide how many complete generations of backups (for both database object copies and log copies) to keep. By keeping extra generations, you can sometimes recover from an error during recovery by switching to an older backup. At a minimum, the retention period should be at least two full cycles. When you make a scheduled full image copy of a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the latest full image copy and at least one other previous copy will exist, plus the log created since the earliest image copy. You may want to consider keeping at least two weeks’ worth of copies. Of course, the number of copies you decide to keep must be tempered by the number of associated logs that must also be maintained for the backups to remain viable.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11</a:t>
            </a:fld>
            <a:endParaRPr lang="en-US"/>
          </a:p>
        </p:txBody>
      </p:sp>
    </p:spTree>
    <p:extLst>
      <p:ext uri="{BB962C8B-B14F-4D97-AF65-F5344CB8AC3E}">
        <p14:creationId xmlns:p14="http://schemas.microsoft.com/office/powerpoint/2010/main" val="3611197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a:solidFill>
                  <a:schemeClr val="tx1"/>
                </a:solidFill>
                <a:effectLst/>
                <a:latin typeface="+mn-lt"/>
                <a:ea typeface="+mn-ea"/>
                <a:cs typeface="+mn-cs"/>
              </a:rPr>
              <a:t>Make at least two local copies of each image copy backup to help avoid an unrecoverable state in the case of a media error (for example, a damaged tape).</a:t>
            </a:r>
          </a:p>
          <a:p>
            <a:pPr marL="171450" lvl="0" indent="-171450">
              <a:buFont typeface="Arial" pitchFamily="34" charset="0"/>
              <a:buChar char="•"/>
            </a:pPr>
            <a:r>
              <a:rPr lang="en-US" sz="1200" kern="1200" dirty="0">
                <a:solidFill>
                  <a:schemeClr val="tx1"/>
                </a:solidFill>
                <a:effectLst/>
                <a:latin typeface="+mn-lt"/>
                <a:ea typeface="+mn-ea"/>
                <a:cs typeface="+mn-cs"/>
              </a:rPr>
              <a:t>Coordinate your local backup strategy with your disaster recovery backup strategy. Many backup utilities permit both local and offsite backups to be created simultaneously. </a:t>
            </a:r>
          </a:p>
          <a:p>
            <a:pPr marL="171450" lvl="0" indent="-171450">
              <a:buFont typeface="Arial" pitchFamily="34" charset="0"/>
              <a:buChar char="•"/>
            </a:pPr>
            <a:r>
              <a:rPr lang="en-US" sz="1200" kern="1200" dirty="0">
                <a:solidFill>
                  <a:schemeClr val="tx1"/>
                </a:solidFill>
                <a:effectLst/>
                <a:latin typeface="+mn-lt"/>
                <a:ea typeface="+mn-ea"/>
                <a:cs typeface="+mn-cs"/>
              </a:rPr>
              <a:t>Keep at least two generations of image copy backups for each database object. If the most recent image copy fails, you can fall back to the older copy and still be able to recover. </a:t>
            </a:r>
          </a:p>
          <a:p>
            <a:pPr marL="171450" lvl="0" indent="-171450">
              <a:buFont typeface="Arial" pitchFamily="34" charset="0"/>
              <a:buChar char="•"/>
            </a:pPr>
            <a:r>
              <a:rPr lang="en-US" sz="1200" kern="1200" dirty="0">
                <a:solidFill>
                  <a:schemeClr val="tx1"/>
                </a:solidFill>
                <a:effectLst/>
                <a:latin typeface="+mn-lt"/>
                <a:ea typeface="+mn-ea"/>
                <a:cs typeface="+mn-cs"/>
              </a:rPr>
              <a:t>Consider creating image copy backups to disk, and then migrating them to tape (or optical disk, such as CD or DVD), which can speed up the image copy process. Not only is disk faster than tape but also the recovery will not have to wait for a manual tape mount.</a:t>
            </a:r>
          </a:p>
          <a:p>
            <a:pPr marL="171450" lvl="0" indent="-171450">
              <a:buFont typeface="Arial" pitchFamily="34" charset="0"/>
              <a:buChar char="•"/>
            </a:pPr>
            <a:r>
              <a:rPr lang="en-US" sz="1200" kern="1200" dirty="0">
                <a:solidFill>
                  <a:schemeClr val="tx1"/>
                </a:solidFill>
                <a:effectLst/>
                <a:latin typeface="+mn-lt"/>
                <a:ea typeface="+mn-ea"/>
                <a:cs typeface="+mn-cs"/>
              </a:rPr>
              <a:t>When image copy backups are migrated to tape, consider compressing the files to reduce the number of tapes needed for large image copy backup files. This usually can be accomplished using the facilities of the tape drive. Also, consider encrypting the backup files for sensitive data. </a:t>
            </a:r>
          </a:p>
          <a:p>
            <a:pPr marL="171450" lvl="0" indent="-171450">
              <a:buFont typeface="Arial" pitchFamily="34" charset="0"/>
              <a:buChar char="•"/>
            </a:pPr>
            <a:r>
              <a:rPr lang="en-US" sz="1200" kern="1200" dirty="0">
                <a:solidFill>
                  <a:schemeClr val="tx1"/>
                </a:solidFill>
                <a:effectLst/>
                <a:latin typeface="+mn-lt"/>
                <a:ea typeface="+mn-ea"/>
                <a:cs typeface="+mn-cs"/>
              </a:rPr>
              <a:t>Be sure to include the system catalog database objects in your backup and recovery plans. System catalog data should be backed up at least weekly—perhaps more frequently for very dynamic systems. Whenever you issue DDL, it changes the data in the system catalog. Failing to back up the system catalog after a DDL change may cause the changed database objects to become inaccessible after a recovery.</a:t>
            </a:r>
          </a:p>
          <a:p>
            <a:pPr marL="171450" lvl="0" indent="-171450">
              <a:buFont typeface="Arial" pitchFamily="34" charset="0"/>
              <a:buChar char="•"/>
            </a:pPr>
            <a:r>
              <a:rPr lang="en-US" sz="1200" kern="1200" dirty="0">
                <a:solidFill>
                  <a:schemeClr val="tx1"/>
                </a:solidFill>
                <a:effectLst/>
                <a:latin typeface="+mn-lt"/>
                <a:ea typeface="+mn-ea"/>
                <a:cs typeface="+mn-cs"/>
              </a:rPr>
              <a:t>Ensure that the backup process is </a:t>
            </a:r>
            <a:r>
              <a:rPr lang="en-US" sz="1200" kern="1200" dirty="0" err="1">
                <a:solidFill>
                  <a:schemeClr val="tx1"/>
                </a:solidFill>
                <a:effectLst/>
                <a:latin typeface="+mn-lt"/>
                <a:ea typeface="+mn-ea"/>
                <a:cs typeface="+mn-cs"/>
              </a:rPr>
              <a:t>restartable</a:t>
            </a:r>
            <a:r>
              <a:rPr lang="en-US" sz="1200" kern="1200" dirty="0">
                <a:solidFill>
                  <a:schemeClr val="tx1"/>
                </a:solidFill>
                <a:effectLst/>
                <a:latin typeface="+mn-lt"/>
                <a:ea typeface="+mn-ea"/>
                <a:cs typeface="+mn-cs"/>
              </a:rPr>
              <a:t>. For example, consider a database backup process that takes three hours to complete. If the process fails after two and a half hours, the restart should require only a half hour to finish. If the backup were not </a:t>
            </a:r>
            <a:r>
              <a:rPr lang="en-US" sz="1200" kern="1200" dirty="0" err="1">
                <a:solidFill>
                  <a:schemeClr val="tx1"/>
                </a:solidFill>
                <a:effectLst/>
                <a:latin typeface="+mn-lt"/>
                <a:ea typeface="+mn-ea"/>
                <a:cs typeface="+mn-cs"/>
              </a:rPr>
              <a:t>restartable</a:t>
            </a:r>
            <a:r>
              <a:rPr lang="en-US" sz="1200" kern="1200" dirty="0">
                <a:solidFill>
                  <a:schemeClr val="tx1"/>
                </a:solidFill>
                <a:effectLst/>
                <a:latin typeface="+mn-lt"/>
                <a:ea typeface="+mn-ea"/>
                <a:cs typeface="+mn-cs"/>
              </a:rPr>
              <a:t>, it would have to start again from the beginning.</a:t>
            </a:r>
          </a:p>
          <a:p>
            <a:pPr marL="171450" lvl="0" indent="-171450">
              <a:buFont typeface="Arial" pitchFamily="34" charset="0"/>
              <a:buChar char="•"/>
            </a:pPr>
            <a:r>
              <a:rPr lang="en-US" sz="1200" kern="1200" dirty="0">
                <a:solidFill>
                  <a:schemeClr val="tx1"/>
                </a:solidFill>
                <a:effectLst/>
                <a:latin typeface="+mn-lt"/>
                <a:ea typeface="+mn-ea"/>
                <a:cs typeface="+mn-cs"/>
              </a:rPr>
              <a:t>After the backup has completed, use the DBMS’s facilities to verify the correctness of the backup, for example, the DB2 db2ckbkp operation or the Sybase BCP utility.</a:t>
            </a:r>
          </a:p>
          <a:p>
            <a:pPr marL="171450" lvl="0" indent="-171450">
              <a:buFont typeface="Arial" pitchFamily="34" charset="0"/>
              <a:buChar char="•"/>
            </a:pPr>
            <a:r>
              <a:rPr lang="en-US" sz="1200" kern="1200" dirty="0">
                <a:solidFill>
                  <a:schemeClr val="tx1"/>
                </a:solidFill>
                <a:effectLst/>
                <a:latin typeface="+mn-lt"/>
                <a:ea typeface="+mn-ea"/>
                <a:cs typeface="+mn-cs"/>
              </a:rPr>
              <a:t>Data that is not stored in a database, but is used by database applications, should be backed up at the same time as the database objects.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12</a:t>
            </a:fld>
            <a:endParaRPr lang="en-US"/>
          </a:p>
        </p:txBody>
      </p:sp>
    </p:spTree>
    <p:extLst>
      <p:ext uri="{BB962C8B-B14F-4D97-AF65-F5344CB8AC3E}">
        <p14:creationId xmlns:p14="http://schemas.microsoft.com/office/powerpoint/2010/main" val="2520692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Two types of image copy backups can be taken: full and incremental. As a DBA, you will need to learn the difference between the two and implement the proper image copy backup strategy based on application needs and database activity.</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13</a:t>
            </a:fld>
            <a:endParaRPr lang="en-US"/>
          </a:p>
        </p:txBody>
      </p:sp>
    </p:spTree>
    <p:extLst>
      <p:ext uri="{BB962C8B-B14F-4D97-AF65-F5344CB8AC3E}">
        <p14:creationId xmlns:p14="http://schemas.microsoft.com/office/powerpoint/2010/main" val="267751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suppose you took a full image copy of a database object early Monday morning at 2:00 </a:t>
            </a:r>
            <a:r>
              <a:rPr lang="en-US" sz="1200" kern="1200" cap="small" dirty="0">
                <a:solidFill>
                  <a:schemeClr val="tx1"/>
                </a:solidFill>
                <a:effectLst/>
                <a:latin typeface="+mn-lt"/>
                <a:ea typeface="+mn-ea"/>
                <a:cs typeface="+mn-cs"/>
              </a:rPr>
              <a:t>a.m.</a:t>
            </a:r>
            <a:r>
              <a:rPr lang="en-US" sz="1200" kern="1200" dirty="0">
                <a:solidFill>
                  <a:schemeClr val="tx1"/>
                </a:solidFill>
                <a:effectLst/>
                <a:latin typeface="+mn-lt"/>
                <a:ea typeface="+mn-ea"/>
                <a:cs typeface="+mn-cs"/>
              </a:rPr>
              <a:t> and then took an incremental image copy at the same time the following three mornings. (Refer to the figure.) The full image copy plus all three incremental image copies need to be applied to recover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If the same column of the same row was updated on Tuesday to “A”, Wednesday to “B”, and Thursday to “C”, the recovery process would have to apply these three changes before arriving at the final, accurate data. If a full image copy were taken each night, the recovery process would only need to apply the latest image copy backup, which would contain the correct value.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14</a:t>
            </a:fld>
            <a:endParaRPr lang="en-US"/>
          </a:p>
        </p:txBody>
      </p:sp>
    </p:spTree>
    <p:extLst>
      <p:ext uri="{BB962C8B-B14F-4D97-AF65-F5344CB8AC3E}">
        <p14:creationId xmlns:p14="http://schemas.microsoft.com/office/powerpoint/2010/main" val="392207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For large, mainframe-based databases, a “small” database object is probably within the 150GB to 200GB range. For smaller, though still significant Unix-based databases, a “small” database object is probably about 100GB to 150GB. For small, workgroup or Windows-based database sites, even a 100GB database object is on the large side.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15</a:t>
            </a:fld>
            <a:endParaRPr lang="en-US"/>
          </a:p>
        </p:txBody>
      </p:sp>
    </p:spTree>
    <p:extLst>
      <p:ext uri="{BB962C8B-B14F-4D97-AF65-F5344CB8AC3E}">
        <p14:creationId xmlns:p14="http://schemas.microsoft.com/office/powerpoint/2010/main" val="795149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the DBMS supports incremental image copy backups, it may also support incremental copy merging. A merge utility, sometimes referred to as MERGECOPY, can be used to combine multiple incremental image copy backups into a single incremental copy backup, or to combine a full image copy backup with one or more incremental image copy backups to create a new full backup.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 DBMS supports merging incremental copies, consider running the merge utility to create a new full image copy directly after the creation of an incremental copy. The merge utility can be run with no impact to concurrent data access or the batch window. If you wait until recovery is required to run the merge, downtime will be increased because the merge (or similar processing) will occur during the recovery process while the database object is unavailable.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16</a:t>
            </a:fld>
            <a:endParaRPr lang="en-US"/>
          </a:p>
        </p:txBody>
      </p:sp>
    </p:spTree>
    <p:extLst>
      <p:ext uri="{BB962C8B-B14F-4D97-AF65-F5344CB8AC3E}">
        <p14:creationId xmlns:p14="http://schemas.microsoft.com/office/powerpoint/2010/main" val="3156394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Typically, an image copy backup is made at the database,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or table level. The level(s) supported will depend on the DBMS being used. In general, though, the idea is to back up the database object or objects that contain the data. In general, the more granular control the DBMS provides for backup of database objects, the easier it will be to effectively implement a useful backup and recovery strategy.</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17</a:t>
            </a:fld>
            <a:endParaRPr lang="en-US"/>
          </a:p>
        </p:txBody>
      </p:sp>
    </p:spTree>
    <p:extLst>
      <p:ext uri="{BB962C8B-B14F-4D97-AF65-F5344CB8AC3E}">
        <p14:creationId xmlns:p14="http://schemas.microsoft.com/office/powerpoint/2010/main" val="3562945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DBMSs support making backup copies of indexes. Indeed, some DBMSs require indexes to be backed up, whereas index backup is optional for others. Index backup can be optional because the DBMS can rebuild an index from the table data. Therefore, a typical recovery scenario would involve recovering tables or </a:t>
            </a:r>
            <a:r>
              <a:rPr lang="en-US" sz="1200" kern="1200" dirty="0" err="1">
                <a:solidFill>
                  <a:schemeClr val="tx1"/>
                </a:solidFill>
                <a:effectLst/>
                <a:latin typeface="+mn-lt"/>
                <a:ea typeface="+mn-ea"/>
                <a:cs typeface="+mn-cs"/>
              </a:rPr>
              <a:t>tablespaces</a:t>
            </a:r>
            <a:r>
              <a:rPr lang="en-US" sz="1200" kern="1200" dirty="0">
                <a:solidFill>
                  <a:schemeClr val="tx1"/>
                </a:solidFill>
                <a:effectLst/>
                <a:latin typeface="+mn-lt"/>
                <a:ea typeface="+mn-ea"/>
                <a:cs typeface="+mn-cs"/>
              </a:rPr>
              <a:t> and then using the table data to rebuild the indexes. If the DBMS supports index backups, you can choose to copy indexes and then recover using the image copy backups of the indexes.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a DBA, though, you will need to examine the trade-offs of copying indexes if your DBMS supports index backup. The question DBAs must answer for each index is “Rebuild or recover?” The more data that must be indexed, the longer an index rebuild will require in a recovery situation. For larger tables, backing up the index can result in a much quicker recovery—although at the expense of the increased time required for backup. When multiple indexes exist on the large table, backing them up, again, leads to faster recovery. However, keep in mind that index backups will require additional time to execute during your regular backup process. As a DBA, you will need to weigh the cost of recovery versus the cost of backup in making your decision.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 sure to perform data and index backups at the same time if you choose to back up rather than rebuild your indexes. In other words, when you back up a table (or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or database) be sure to also back up all associated indexes. Failure to do so can result in indexes that do not match the recovered data—which will cause applications to be unavailable or, worse, to receive invalid results.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18</a:t>
            </a:fld>
            <a:endParaRPr lang="en-US"/>
          </a:p>
        </p:txBody>
      </p:sp>
    </p:spTree>
    <p:extLst>
      <p:ext uri="{BB962C8B-B14F-4D97-AF65-F5344CB8AC3E}">
        <p14:creationId xmlns:p14="http://schemas.microsoft.com/office/powerpoint/2010/main" val="167860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degree of control the DBMS asserts over the backup and recovery process differs from DBMS to DBMS. Some DBMSs record backup and recovery information in the system catalog. That information is then used by the recovery process to determine the logs, log backups, and database backups required for a successful recovery. DB2 for z/OS works this way; refer to the sidebar “DB2 COPY Utility.” The more information the DBMS maintains about image copy backups, the more the DBMS can control proper usage during recovery.</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19</a:t>
            </a:fld>
            <a:endParaRPr lang="en-US"/>
          </a:p>
        </p:txBody>
      </p:sp>
    </p:spTree>
    <p:extLst>
      <p:ext uri="{BB962C8B-B14F-4D97-AF65-F5344CB8AC3E}">
        <p14:creationId xmlns:p14="http://schemas.microsoft.com/office/powerpoint/2010/main" val="343100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Database security and protection is receiving more attention and budget from organizations with the steady increase in data breaches and the resultant regulations (see next chapter) designed to abate them. However, database security still requires more focus and effort. According to a 2005 report from Forrester Research 75 percent of enterprises do not have a DBMS security plan.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2</a:t>
            </a:fld>
            <a:endParaRPr lang="en-US" dirty="0"/>
          </a:p>
        </p:txBody>
      </p:sp>
    </p:spTree>
    <p:extLst>
      <p:ext uri="{BB962C8B-B14F-4D97-AF65-F5344CB8AC3E}">
        <p14:creationId xmlns:p14="http://schemas.microsoft.com/office/powerpoint/2010/main" val="3997239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backup techniques permit concurrent write access to the database object. Using these techniques allows you to keep the data online during the backup process, but it will slow down any subsequent recovery because the DBMS has to examine the database log to ensure accurate recovery.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DBMSs and recovery utilities provide the capability to perform change accumulation. The change accumulation process creates an up-to-date image copy backup by merging existing image copies with data from the database logs. This is similar to the merging of incremental image copies.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image copy backup techniques allow only read access to the database object. Before the image copy is taken, a QUIESCE (explained in the next section) of the database object establishes a point of consistency. Backups that allow only read access provide faster recovery than those that allow concurrent read-write because the database log is not needed to ensure a proper recovery.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some image copy backup techniques require the database object to be stopped, or completely offline. Under such conditions, no one can read or write to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This type of copy provides fast backup because there is no contention for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20</a:t>
            </a:fld>
            <a:endParaRPr lang="en-US"/>
          </a:p>
        </p:txBody>
      </p:sp>
    </p:spTree>
    <p:extLst>
      <p:ext uri="{BB962C8B-B14F-4D97-AF65-F5344CB8AC3E}">
        <p14:creationId xmlns:p14="http://schemas.microsoft.com/office/powerpoint/2010/main" val="365924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DBA must understand the backup capabilities of each DBMS in the organization and plan a proper backup strategy that takes into consideration</a:t>
            </a:r>
          </a:p>
          <a:p>
            <a:pPr marL="171450" lvl="0" indent="-171450">
              <a:buFont typeface="Arial" pitchFamily="34" charset="0"/>
              <a:buChar char="•"/>
            </a:pPr>
            <a:r>
              <a:rPr lang="en-US" sz="1200" kern="1200" dirty="0">
                <a:solidFill>
                  <a:schemeClr val="tx1"/>
                </a:solidFill>
                <a:effectLst/>
                <a:latin typeface="+mn-lt"/>
                <a:ea typeface="+mn-ea"/>
                <a:cs typeface="+mn-cs"/>
              </a:rPr>
              <a:t>The need for concurrent access and modification during the backup process</a:t>
            </a:r>
          </a:p>
          <a:p>
            <a:pPr marL="171450" lvl="0" indent="-171450">
              <a:buFont typeface="Arial" pitchFamily="34" charset="0"/>
              <a:buChar char="•"/>
            </a:pPr>
            <a:r>
              <a:rPr lang="en-US" sz="1200" kern="1200" dirty="0">
                <a:solidFill>
                  <a:schemeClr val="tx1"/>
                </a:solidFill>
                <a:effectLst/>
                <a:latin typeface="+mn-lt"/>
                <a:ea typeface="+mn-ea"/>
                <a:cs typeface="+mn-cs"/>
              </a:rPr>
              <a:t>The amount of time available for the backup process and the impact of concurrent access on the speed of backing up data</a:t>
            </a:r>
          </a:p>
          <a:p>
            <a:pPr marL="171450" lvl="0" indent="-171450">
              <a:buFont typeface="Arial" pitchFamily="34" charset="0"/>
              <a:buChar char="•"/>
            </a:pPr>
            <a:r>
              <a:rPr lang="en-US" sz="1200" kern="1200" dirty="0">
                <a:solidFill>
                  <a:schemeClr val="tx1"/>
                </a:solidFill>
                <a:effectLst/>
                <a:latin typeface="+mn-lt"/>
                <a:ea typeface="+mn-ea"/>
                <a:cs typeface="+mn-cs"/>
              </a:rPr>
              <a:t>The speed of the recovery utilities</a:t>
            </a:r>
          </a:p>
          <a:p>
            <a:pPr marL="171450" lvl="0" indent="-171450">
              <a:buFont typeface="Arial" pitchFamily="34" charset="0"/>
              <a:buChar char="•"/>
            </a:pPr>
            <a:r>
              <a:rPr lang="en-US" sz="1200" kern="1200" dirty="0">
                <a:solidFill>
                  <a:schemeClr val="tx1"/>
                </a:solidFill>
                <a:effectLst/>
                <a:latin typeface="+mn-lt"/>
                <a:ea typeface="+mn-ea"/>
                <a:cs typeface="+mn-cs"/>
              </a:rPr>
              <a:t>The need for access to the database logs</a:t>
            </a:r>
          </a:p>
          <a:p>
            <a:pPr marL="171450" lvl="0" indent="-171450">
              <a:buFont typeface="Arial" pitchFamily="34" charset="0"/>
              <a:buChar char="•"/>
            </a:pPr>
            <a:r>
              <a:rPr lang="en-US" sz="1200" kern="1200" dirty="0">
                <a:solidFill>
                  <a:schemeClr val="tx1"/>
                </a:solidFill>
                <a:effectLst/>
                <a:latin typeface="+mn-lt"/>
                <a:ea typeface="+mn-ea"/>
                <a:cs typeface="+mn-cs"/>
              </a:rPr>
              <a:t>Some DBMSs use the terms </a:t>
            </a:r>
            <a:r>
              <a:rPr lang="en-US" sz="1200" i="1" kern="1200" dirty="0">
                <a:solidFill>
                  <a:schemeClr val="tx1"/>
                </a:solidFill>
                <a:effectLst/>
                <a:latin typeface="+mn-lt"/>
                <a:ea typeface="+mn-ea"/>
                <a:cs typeface="+mn-cs"/>
              </a:rPr>
              <a:t>hot backup</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cold backup</a:t>
            </a:r>
            <a:r>
              <a:rPr lang="en-US" sz="1200" kern="1200" dirty="0">
                <a:solidFill>
                  <a:schemeClr val="tx1"/>
                </a:solidFill>
                <a:effectLst/>
                <a:latin typeface="+mn-lt"/>
                <a:ea typeface="+mn-ea"/>
                <a:cs typeface="+mn-cs"/>
              </a:rPr>
              <a:t> to describe the concurrent access that can occur while the data is being backed up. A cold backup is accomplished by shutting down the database instance and backing up the relevant database files. A hot backup is performed while the database instance remains online, meaning that concurrent access is possible. Depending on the capabilities of the DBMS you are using, hot backups can be problematic because </a:t>
            </a:r>
          </a:p>
          <a:p>
            <a:pPr marL="171450" lvl="0" indent="-171450">
              <a:buFont typeface="Arial" pitchFamily="34" charset="0"/>
              <a:buChar char="•"/>
            </a:pPr>
            <a:r>
              <a:rPr lang="en-US" sz="1200" kern="1200" dirty="0">
                <a:solidFill>
                  <a:schemeClr val="tx1"/>
                </a:solidFill>
                <a:effectLst/>
                <a:latin typeface="+mn-lt"/>
                <a:ea typeface="+mn-ea"/>
                <a:cs typeface="+mn-cs"/>
              </a:rPr>
              <a:t>They can be more complex to implement.</a:t>
            </a:r>
          </a:p>
          <a:p>
            <a:pPr marL="171450" lvl="0" indent="-171450">
              <a:buFont typeface="Arial" pitchFamily="34" charset="0"/>
              <a:buChar char="•"/>
            </a:pPr>
            <a:r>
              <a:rPr lang="en-US" sz="1200" kern="1200" dirty="0">
                <a:solidFill>
                  <a:schemeClr val="tx1"/>
                </a:solidFill>
                <a:effectLst/>
                <a:latin typeface="+mn-lt"/>
                <a:ea typeface="+mn-ea"/>
                <a:cs typeface="+mn-cs"/>
              </a:rPr>
              <a:t>They can cause additional overhead in the form of higher CPU, additional I/O, and the additional database log </a:t>
            </a:r>
            <a:r>
              <a:rPr lang="en-US" sz="1200" kern="1200" dirty="0" err="1">
                <a:solidFill>
                  <a:schemeClr val="tx1"/>
                </a:solidFill>
                <a:effectLst/>
                <a:latin typeface="+mn-lt"/>
                <a:ea typeface="+mn-ea"/>
                <a:cs typeface="+mn-cs"/>
              </a:rPr>
              <a:t>archivals</a:t>
            </a:r>
            <a:r>
              <a:rPr lang="en-US" sz="1200" kern="1200" dirty="0">
                <a:solidFill>
                  <a:schemeClr val="tx1"/>
                </a:solidFill>
                <a:effectLst/>
                <a:latin typeface="+mn-lt"/>
                <a:ea typeface="+mn-ea"/>
                <a:cs typeface="+mn-cs"/>
              </a:rPr>
              <a:t>.</a:t>
            </a:r>
          </a:p>
          <a:p>
            <a:pPr marL="171450" lvl="0" indent="-171450">
              <a:buFont typeface="Arial" pitchFamily="34" charset="0"/>
              <a:buChar char="•"/>
            </a:pPr>
            <a:r>
              <a:rPr lang="en-US" sz="1200" kern="1200" dirty="0">
                <a:solidFill>
                  <a:schemeClr val="tx1"/>
                </a:solidFill>
                <a:effectLst/>
                <a:latin typeface="+mn-lt"/>
                <a:ea typeface="+mn-ea"/>
                <a:cs typeface="+mn-cs"/>
              </a:rPr>
              <a:t>They can require the DBA to create site-specific scripts to perform the hot backup. </a:t>
            </a:r>
          </a:p>
          <a:p>
            <a:pPr marL="171450" lvl="0" indent="-171450">
              <a:buFont typeface="Arial" pitchFamily="34" charset="0"/>
              <a:buChar char="•"/>
            </a:pPr>
            <a:r>
              <a:rPr lang="en-US" sz="1200" kern="1200" dirty="0">
                <a:solidFill>
                  <a:schemeClr val="tx1"/>
                </a:solidFill>
                <a:effectLst/>
                <a:latin typeface="+mn-lt"/>
                <a:ea typeface="+mn-ea"/>
                <a:cs typeface="+mn-cs"/>
              </a:rPr>
              <a:t>They require extensive testing to ensure that the backups are viable for recovery.</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21</a:t>
            </a:fld>
            <a:endParaRPr lang="en-US"/>
          </a:p>
        </p:txBody>
      </p:sp>
    </p:spTree>
    <p:extLst>
      <p:ext uri="{BB962C8B-B14F-4D97-AF65-F5344CB8AC3E}">
        <p14:creationId xmlns:p14="http://schemas.microsoft.com/office/powerpoint/2010/main" val="61634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 sure your backup plan creates a consistent recovery point for the database object. In order to ensure backup consistency, you need to be aware of all relationships between the database objects being backed up and other database objects. This includes application-enforced relationships, referential constraints, and triggers. If you use an image copy backup to recover a database object to a previous point in time, you will need to recover any related database objects to the same point in time. Failure to do so will most likely result in inconsistent data.</a:t>
            </a:r>
          </a:p>
        </p:txBody>
      </p:sp>
      <p:sp>
        <p:nvSpPr>
          <p:cNvPr id="4" name="Slide Number Placeholder 3"/>
          <p:cNvSpPr>
            <a:spLocks noGrp="1"/>
          </p:cNvSpPr>
          <p:nvPr>
            <p:ph type="sldNum" sz="quarter" idx="10"/>
          </p:nvPr>
        </p:nvSpPr>
        <p:spPr/>
        <p:txBody>
          <a:bodyPr/>
          <a:lstStyle/>
          <a:p>
            <a:fld id="{86DC5CE3-F0D4-4161-AB6E-41916CBB07D7}" type="slidenum">
              <a:rPr lang="en-US" smtClean="0"/>
              <a:t>23</a:t>
            </a:fld>
            <a:endParaRPr lang="en-US"/>
          </a:p>
        </p:txBody>
      </p:sp>
    </p:spTree>
    <p:extLst>
      <p:ext uri="{BB962C8B-B14F-4D97-AF65-F5344CB8AC3E}">
        <p14:creationId xmlns:p14="http://schemas.microsoft.com/office/powerpoint/2010/main" val="338205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 DBMS provides a QUIESCE utility, use it to establish a point of consistency for all related database objects prior to backing them up. The QUIESCE utility will halt modification requests to the database objects to ensure consistency and record the point of consistency on the database log. Use the QUIESCE utility even when some database objects do not need to be copied, so that you can provide a consistent point of recovery for all referentially tied </a:t>
            </a:r>
            <a:r>
              <a:rPr lang="en-US" sz="1200" kern="1200" dirty="0" err="1">
                <a:solidFill>
                  <a:schemeClr val="tx1"/>
                </a:solidFill>
                <a:effectLst/>
                <a:latin typeface="+mn-lt"/>
                <a:ea typeface="+mn-ea"/>
                <a:cs typeface="+mn-cs"/>
              </a:rPr>
              <a:t>tablespaces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 DBMS does not provide a QUIESCE option, you will need to take other steps to ensure a consistent point for recovery. For example, you can place the database objects into a read-only mode, take the database objects offline, or halt application processes—at least those application processes that update the related database objects. </a:t>
            </a:r>
          </a:p>
          <a:p>
            <a:endParaRPr lang="en-US" dirty="0"/>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24</a:t>
            </a:fld>
            <a:endParaRPr lang="en-US"/>
          </a:p>
        </p:txBody>
      </p:sp>
    </p:spTree>
    <p:extLst>
      <p:ext uri="{BB962C8B-B14F-4D97-AF65-F5344CB8AC3E}">
        <p14:creationId xmlns:p14="http://schemas.microsoft.com/office/powerpoint/2010/main" val="92454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possible, the DBA should create a point of consistency during daily processing. A point of consistency can come in handy if a point-in-time recovery is required. You should consider creating a point of consistency in the following situations:</a:t>
            </a:r>
          </a:p>
          <a:p>
            <a:pPr lvl="0"/>
            <a:r>
              <a:rPr lang="en-US" sz="1200" i="1" kern="1200" dirty="0">
                <a:solidFill>
                  <a:schemeClr val="tx1"/>
                </a:solidFill>
                <a:effectLst/>
                <a:latin typeface="+mn-lt"/>
                <a:ea typeface="+mn-ea"/>
                <a:cs typeface="+mn-cs"/>
              </a:rPr>
              <a:t>Before archiving the active log. </a:t>
            </a:r>
            <a:r>
              <a:rPr lang="en-US" sz="1200" kern="1200" dirty="0">
                <a:solidFill>
                  <a:schemeClr val="tx1"/>
                </a:solidFill>
                <a:effectLst/>
                <a:latin typeface="+mn-lt"/>
                <a:ea typeface="+mn-ea"/>
                <a:cs typeface="+mn-cs"/>
              </a:rPr>
              <a:t> If you ever lose your active logs, and you need to use your archive logs for recovery, you can safely apply log records only up to the last recovery point. If you apply logs after that point, you can end up with inconsistent data. If the active logs are not automatically archived, you can </a:t>
            </a:r>
            <a:r>
              <a:rPr lang="en-US" sz="1200" kern="1200" dirty="0" err="1">
                <a:solidFill>
                  <a:schemeClr val="tx1"/>
                </a:solidFill>
                <a:effectLst/>
                <a:latin typeface="+mn-lt"/>
                <a:ea typeface="+mn-ea"/>
                <a:cs typeface="+mn-cs"/>
              </a:rPr>
              <a:t>quiesce</a:t>
            </a:r>
            <a:r>
              <a:rPr lang="en-US" sz="1200" kern="1200" dirty="0">
                <a:solidFill>
                  <a:schemeClr val="tx1"/>
                </a:solidFill>
                <a:effectLst/>
                <a:latin typeface="+mn-lt"/>
                <a:ea typeface="+mn-ea"/>
                <a:cs typeface="+mn-cs"/>
              </a:rPr>
              <a:t> your objects just before you offload the active log, which will allow you to use the data all the way to the end of the log without being left in an inconsistent state. </a:t>
            </a:r>
          </a:p>
          <a:p>
            <a:pPr lvl="0"/>
            <a:r>
              <a:rPr lang="en-US" sz="1200" i="1" kern="1200" dirty="0">
                <a:solidFill>
                  <a:schemeClr val="tx1"/>
                </a:solidFill>
                <a:effectLst/>
                <a:latin typeface="+mn-lt"/>
                <a:ea typeface="+mn-ea"/>
                <a:cs typeface="+mn-cs"/>
              </a:rPr>
              <a:t>Before copying related database objects.</a:t>
            </a:r>
            <a:r>
              <a:rPr lang="en-US" sz="1200" kern="1200" dirty="0">
                <a:solidFill>
                  <a:schemeClr val="tx1"/>
                </a:solidFill>
                <a:effectLst/>
                <a:latin typeface="+mn-lt"/>
                <a:ea typeface="+mn-ea"/>
                <a:cs typeface="+mn-cs"/>
              </a:rPr>
              <a:t>  Consider creating a point of consistency before copying sets of related tables. This assures that the image copy backups for all of the related database objects are consistent with each other.</a:t>
            </a:r>
          </a:p>
          <a:p>
            <a:pPr lvl="0"/>
            <a:r>
              <a:rPr lang="en-US" sz="1200" i="1" kern="1200" dirty="0">
                <a:solidFill>
                  <a:schemeClr val="tx1"/>
                </a:solidFill>
                <a:effectLst/>
                <a:latin typeface="+mn-lt"/>
                <a:ea typeface="+mn-ea"/>
                <a:cs typeface="+mn-cs"/>
              </a:rPr>
              <a:t>Just after creating an image copy backup.</a:t>
            </a:r>
            <a:r>
              <a:rPr lang="en-US" sz="1200" kern="1200" dirty="0">
                <a:solidFill>
                  <a:schemeClr val="tx1"/>
                </a:solidFill>
                <a:effectLst/>
                <a:latin typeface="+mn-lt"/>
                <a:ea typeface="+mn-ea"/>
                <a:cs typeface="+mn-cs"/>
              </a:rPr>
              <a:t>  When making image copy backups concurrently with online database changes, you can create a point of consistency after the backup is taken to establish a good recovery point.</a:t>
            </a:r>
          </a:p>
          <a:p>
            <a:pPr lvl="0"/>
            <a:r>
              <a:rPr lang="en-US" sz="1200" i="1" kern="1200" dirty="0">
                <a:solidFill>
                  <a:schemeClr val="tx1"/>
                </a:solidFill>
                <a:effectLst/>
                <a:latin typeface="+mn-lt"/>
                <a:ea typeface="+mn-ea"/>
                <a:cs typeface="+mn-cs"/>
              </a:rPr>
              <a:t>Just before heavy database modification.</a:t>
            </a:r>
            <a:r>
              <a:rPr lang="en-US" sz="1200" kern="1200" dirty="0">
                <a:solidFill>
                  <a:schemeClr val="tx1"/>
                </a:solidFill>
                <a:effectLst/>
                <a:latin typeface="+mn-lt"/>
                <a:ea typeface="+mn-ea"/>
                <a:cs typeface="+mn-cs"/>
              </a:rPr>
              <a:t>  When batch jobs are run out of order, or online programs work incorrectly, partial recoveries are used to restore the data to its state preceding the update activity. By establishing a point of consistency before the update activity, you can consistently recover to that point without having to make image copy backups prior to the heavy update activity. </a:t>
            </a:r>
          </a:p>
          <a:p>
            <a:pPr lvl="0"/>
            <a:r>
              <a:rPr lang="en-US" sz="1200" i="1" kern="1200" dirty="0">
                <a:solidFill>
                  <a:schemeClr val="tx1"/>
                </a:solidFill>
                <a:effectLst/>
                <a:latin typeface="+mn-lt"/>
                <a:ea typeface="+mn-ea"/>
                <a:cs typeface="+mn-cs"/>
              </a:rPr>
              <a:t>During quiet times.</a:t>
            </a:r>
            <a:r>
              <a:rPr lang="en-US" sz="1200" kern="1200" dirty="0">
                <a:solidFill>
                  <a:schemeClr val="tx1"/>
                </a:solidFill>
                <a:effectLst/>
                <a:latin typeface="+mn-lt"/>
                <a:ea typeface="+mn-ea"/>
                <a:cs typeface="+mn-cs"/>
              </a:rPr>
              <a:t>  Establishing a point of consistency can be disruptive during periods of heavy activity. The DBMS must establish a point in time when none of the database objects in question are being updated. By scheduling a QUIESCE during quiet periods, you can avoid such disruptions.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25</a:t>
            </a:fld>
            <a:endParaRPr lang="en-US"/>
          </a:p>
        </p:txBody>
      </p:sp>
    </p:spTree>
    <p:extLst>
      <p:ext uri="{BB962C8B-B14F-4D97-AF65-F5344CB8AC3E}">
        <p14:creationId xmlns:p14="http://schemas.microsoft.com/office/powerpoint/2010/main" val="4058149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All database changes are logged by the DBMS to a log file commonly called the </a:t>
            </a:r>
            <a:r>
              <a:rPr lang="en-US" sz="1200" i="1" kern="1200" dirty="0">
                <a:solidFill>
                  <a:schemeClr val="tx1"/>
                </a:solidFill>
                <a:effectLst/>
                <a:latin typeface="+mn-lt"/>
                <a:ea typeface="+mn-ea"/>
                <a:cs typeface="+mn-cs"/>
              </a:rPr>
              <a:t>transaction log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database log</a:t>
            </a:r>
            <a:r>
              <a:rPr lang="en-US" sz="1200" kern="1200" dirty="0">
                <a:solidFill>
                  <a:schemeClr val="tx1"/>
                </a:solidFill>
                <a:effectLst/>
                <a:latin typeface="+mn-lt"/>
                <a:ea typeface="+mn-ea"/>
                <a:cs typeface="+mn-cs"/>
              </a:rPr>
              <a:t>. Log records are written for every SQL INSERT, UPDATE, and DELETE statement that is successfully executed and committed. It is possible to review and either recreate or undo the effects of every change made to the database by using the database log.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time progresses and the number of database changes grows, the database log will increase in size. The database log to which records are currently being written is referred to as the </a:t>
            </a:r>
            <a:r>
              <a:rPr lang="en-US" sz="1200" i="1" kern="1200" dirty="0">
                <a:solidFill>
                  <a:schemeClr val="tx1"/>
                </a:solidFill>
                <a:effectLst/>
                <a:latin typeface="+mn-lt"/>
                <a:ea typeface="+mn-ea"/>
                <a:cs typeface="+mn-cs"/>
              </a:rPr>
              <a:t>active log</a:t>
            </a:r>
            <a:r>
              <a:rPr lang="en-US" sz="1200" kern="1200" dirty="0">
                <a:solidFill>
                  <a:schemeClr val="tx1"/>
                </a:solidFill>
                <a:effectLst/>
                <a:latin typeface="+mn-lt"/>
                <a:ea typeface="+mn-ea"/>
                <a:cs typeface="+mn-cs"/>
              </a:rPr>
              <a:t>. When the active database log is filled, the DBMS invokes a process known as log archival or log offloading. When a database log is archived, the current active log information is moved offline to an archived log file, and the active log is reset. If information cannot be written to the active database log, the DBMS will halt database modifications until the log has been archived and the active log is reset.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DBA typically controls the frequency of the log archival process by using a DBMS configuration parameter. Most DBMSs also provide a command to allow the DBA to manually request a log archival process. And remember, each DBMS performs log archival and backup differently. Refer to the sidebar “Backing up SQL Server Transaction Logs” for a short discussion of transaction log backup considerations.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26</a:t>
            </a:fld>
            <a:endParaRPr lang="en-US"/>
          </a:p>
        </p:txBody>
      </p:sp>
    </p:spTree>
    <p:extLst>
      <p:ext uri="{BB962C8B-B14F-4D97-AF65-F5344CB8AC3E}">
        <p14:creationId xmlns:p14="http://schemas.microsoft.com/office/powerpoint/2010/main" val="365666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Establishing a reasonable backup schedule requires you to balance two competing demands: the need to take image copy backups frequently enough to assure reasonable recovery time, and the need to not interrupt daily business. The DBA must be capable of balancing these two objectives based on usage criteria and the capabilities of the DBMS.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 all data is created equal. Some of your databases and tables contain data that is necessary for the core of your business. Other database objects contain data that is less critical or easily derived from other sources. Before you can set up a viable backup strategy and schedule, you will need to analyze your databases and data to determine their nature and value to the business. To do so, answer the following questions for each database object.</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27</a:t>
            </a:fld>
            <a:endParaRPr lang="en-US"/>
          </a:p>
        </p:txBody>
      </p:sp>
    </p:spTree>
    <p:extLst>
      <p:ext uri="{BB962C8B-B14F-4D97-AF65-F5344CB8AC3E}">
        <p14:creationId xmlns:p14="http://schemas.microsoft.com/office/powerpoint/2010/main" val="1917860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can be helpful to grade each database object in terms of its criticality and volatility. This can be accomplished using the grid shown in Figure 16-2. The vertical axis represents a criticality continuum that ranges from easily replaceable data to data that cannot be easily replaced. The horizontal axis represents a volatility continuum that ranges from static data that changes infrequently to volatile data that changes frequently. Use this grid to diagram each database object by estimating its relative volatility and importance to the organization. Remember, these terms are somewhat vague; you will need to analyze your data and define it along the axes based on your knowledge of the data and your organization.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you have charted your database objects, you can use the diagram as a general indicator of how frequently each database object should be backed up. The DBA in charge of each application must develop the backup thresholds for each different type of data, as suggested by the grid. In general, critical data should be backed up more frequently than noncritical data, and volatile data should be backed up more frequently than static data. The key, however, is how you define the term </a:t>
            </a:r>
            <a:r>
              <a:rPr lang="en-US" sz="1200" i="1" kern="1200" dirty="0">
                <a:solidFill>
                  <a:schemeClr val="tx1"/>
                </a:solidFill>
                <a:effectLst/>
                <a:latin typeface="+mn-lt"/>
                <a:ea typeface="+mn-ea"/>
                <a:cs typeface="+mn-cs"/>
              </a:rPr>
              <a:t>frequently</a:t>
            </a:r>
            <a:r>
              <a:rPr lang="en-US" sz="1200" kern="1200" dirty="0">
                <a:solidFill>
                  <a:schemeClr val="tx1"/>
                </a:solidFill>
                <a:effectLst/>
                <a:latin typeface="+mn-lt"/>
                <a:ea typeface="+mn-ea"/>
                <a:cs typeface="+mn-cs"/>
              </a:rPr>
              <a:t>. For example, 1,000 updates per day might be frequent at some shops, whereas 50,000 updates per day might be infrequent at other shops. The DBA uses the grid to determine an appropriate backup schedule for each database object. The method of backup is also affected by user access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Quadrant 1 on the grid identifies the critical/dynamic data in the organization. This data is crucial to your business and it changes rapidly. As such, you must be able to recover it quickly, so you should copy it frequently. As a rule of thumb, the data should be backed up at least on a daily basis. If more than 20% of the data changes daily, be sure to make full rather than incremental backups.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Quadrant 2 represents critical but static data. Even though the data changes little from day to day, you will need to recover the data promptly in the event of an error because it is critical to the business. Be sure to back up this data at least weekly. Consider using incremental backups that are merged immediately upon completion to minimize the work required during a recovery.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Quadrant 3 represents volatile data that is not as vital to your business. You may be able to recreate the data if it becomes corrupted. Depending on the amount of data and the volume of change, you might not even back it up at all. For small amounts of data, a printed report may suffice as a backup. If the data fails, you could simply reenter it from the printed report. Alternatively, if data is recreated nightly in a batch job, you could simply run the batch job to refresh the data. As a DBA, you will need to ensure that the data can be recreated or copied on a regular basis. In general, more than a weekly backup for quadrant-3 data is likely to be overkill.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Quadrant 4 represents static, noncritical data. Such data does not change much and can be replaced easily. It is the least important data and should be addressed only when data in the other three quadrants have been adequately backed up. In fact, quadrant-4 data may never need to be backed up—the DBA could take a similar approach to that described for quadrant 3. </a:t>
            </a:r>
          </a:p>
          <a:p>
            <a:endParaRPr lang="en-US" dirty="0"/>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28</a:t>
            </a:fld>
            <a:endParaRPr lang="en-US"/>
          </a:p>
        </p:txBody>
      </p:sp>
    </p:spTree>
    <p:extLst>
      <p:ext uri="{BB962C8B-B14F-4D97-AF65-F5344CB8AC3E}">
        <p14:creationId xmlns:p14="http://schemas.microsoft.com/office/powerpoint/2010/main" val="3335072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to being prepared for failure of individual database objects, the DBA must be prepared to recover from failure of the entire DBMS instance or subsystem. Be sure to back up all of the crucial components of the database instance, including DBMS files, system catalog and directory objects, database (archive) logs, configuration and setup files, system libraries, tape management libraries, program source libraries, and executable libraries. Of course, each DBMS and platform will have different key components that must be dealt with when planning a recovery strategy for the DBMS instance.</a:t>
            </a:r>
          </a:p>
          <a:p>
            <a:endParaRPr lang="en-US" dirty="0"/>
          </a:p>
          <a:p>
            <a:r>
              <a:rPr lang="en-US" sz="1200" kern="1200" dirty="0">
                <a:solidFill>
                  <a:schemeClr val="tx1"/>
                </a:solidFill>
                <a:effectLst/>
                <a:latin typeface="+mn-lt"/>
                <a:ea typeface="+mn-ea"/>
                <a:cs typeface="+mn-cs"/>
              </a:rPr>
              <a:t>Recovering an entire DBMS instance is relatively rare, but it is not something that can be ignored. The DBMS instance can fail for reasons as diverse as a device failure (when critical DBMS components reside on that device), a botched version upgrade, or human error (deleting a critical file).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certain dire situations, you may need to resort to the original installation media in order to recover a DBMS component. Of course, when restoring from the original media you may lose any subsequent bug fixes that were applied. Therefore, the recovery process would include reapplying the maintenance as supplied by the DBMS vendor.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Recovering from a DBMS instance failure can be a very complex process. Always refer to the documentation provided with the DBMS when planning your backup and recovery strategy to make sure you are backing up everything that is necessary. Furthermore, always reread the manuals before attempting DBMS instance recovery, and never attempt to recover the DBMS instance without thoroughly understanding the reason for recovering.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29</a:t>
            </a:fld>
            <a:endParaRPr lang="en-US"/>
          </a:p>
        </p:txBody>
      </p:sp>
    </p:spTree>
    <p:extLst>
      <p:ext uri="{BB962C8B-B14F-4D97-AF65-F5344CB8AC3E}">
        <p14:creationId xmlns:p14="http://schemas.microsoft.com/office/powerpoint/2010/main" val="2853307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your backup strategy has been established and implemented, the backup system can run for a long time without any DBA intervention required. Such automation is a mixed blessing, though. Over time, things can be forgotten and the DBA staff can change, both of which can cause confusion during a hectic database recovery. For this reason it is imperative that the backup and recovery strategy, implementation, and procedures be thoroughly tested and documented by the DBA.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most important aspect of any backup plan is to thoroughly test each different type of recovery in a test environment. Be sure that you can recover from a media failure, an instance failure, and several types of application failures. Document the type of backup taken for each database object, along with a schedule of when each is backed up. Be sure that all of your databases can be recovered and that all DBAs on-site have firsthand experience at database recovery. The DBA group should schedule periodic evaluations of the backup and recovery plans for every production database.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31</a:t>
            </a:fld>
            <a:endParaRPr lang="en-US"/>
          </a:p>
        </p:txBody>
      </p:sp>
    </p:spTree>
    <p:extLst>
      <p:ext uri="{BB962C8B-B14F-4D97-AF65-F5344CB8AC3E}">
        <p14:creationId xmlns:p14="http://schemas.microsoft.com/office/powerpoint/2010/main" val="309742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know that many DBAs believe that ensuring optimal database and application performance is the most important task in their list of job responsibilities, but it is not true. These DBAs are confusing frequency with importance.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DBAs probably are conducting performance-related tasks more often than building backup plans – and they better be managing performance more frequently than they are actually recovering their databases or their company has big problems! But recoverability should be at (or near) the very top of the DBA task list, definitely before performance. Why? Well, if you cannot recover your databases after a problem then it won’t matter how fast you can access them, will it? Anybody can deliver fast access to the wrong information. It is the job of the DBA to keep the information in our company’s databases accurate, secure, and accessible.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what do DBAs need to do to assure the availability and accuracy of our database data? This chapter will outline the basics of database backup and recovery and provide guidance on building a robust backup and recovery plan for your databases.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a:t>
            </a:fld>
            <a:endParaRPr lang="en-US"/>
          </a:p>
        </p:txBody>
      </p:sp>
    </p:spTree>
    <p:extLst>
      <p:ext uri="{BB962C8B-B14F-4D97-AF65-F5344CB8AC3E}">
        <p14:creationId xmlns:p14="http://schemas.microsoft.com/office/powerpoint/2010/main" val="3627282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problems impact the database, the DBA can use the image copy backups and the database log to recover the database. Whatever the cause of the problem, the DBA must be able to recover data quickly so that the business can continue to operate. When data is unavailable, your company may be losing thousands or even millions of dollars. Recognizing the need for a database recovery is quite different from actually performing a recovery in a speedy and proper fashion. Database recovery can be a very complex task that is prone to errors and difficult to manage.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Recovery involves much more than simply restoring an image of the data as it appeared at some earlier point in time. A database recovery will involve bringing the data back to its state at (or before) the time of the problem. Often a recovery involves restoring databases and then reapplying the correct changes that occurred to that database, in the correct sequence.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Simply stated, a successful recovery is one where you get the application data to the state you want it—whether that state is how it was last week, yesterday, or just a moment ago. If you planned your backup strategy appropriately, you should be able to recover from just about any type of failure you encounter.</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32</a:t>
            </a:fld>
            <a:endParaRPr lang="en-US"/>
          </a:p>
        </p:txBody>
      </p:sp>
    </p:spTree>
    <p:extLst>
      <p:ext uri="{BB962C8B-B14F-4D97-AF65-F5344CB8AC3E}">
        <p14:creationId xmlns:p14="http://schemas.microsoft.com/office/powerpoint/2010/main" val="3168040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 failure occurs, the DBA will need to ascertain whether recovery is required. If recovery is required, you will need to determine what resources (backup copies) are available and how best to perform that recovery. You need to answer several questions to determine the type and extent of failure. Your answers dictate the steps you take to recover the system.</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33</a:t>
            </a:fld>
            <a:endParaRPr lang="en-US"/>
          </a:p>
        </p:txBody>
      </p:sp>
    </p:spTree>
    <p:extLst>
      <p:ext uri="{BB962C8B-B14F-4D97-AF65-F5344CB8AC3E}">
        <p14:creationId xmlns:p14="http://schemas.microsoft.com/office/powerpoint/2010/main" val="9925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Additionally, DBMS version migration can impact recoverability. For example, consider the following sequence of events:</a:t>
            </a:r>
          </a:p>
          <a:p>
            <a:pPr marL="171450" lvl="0" indent="-171450">
              <a:buFont typeface="Arial" pitchFamily="34" charset="0"/>
              <a:buChar char="•"/>
            </a:pPr>
            <a:r>
              <a:rPr lang="en-US" sz="1200" kern="1200" dirty="0">
                <a:solidFill>
                  <a:schemeClr val="tx1"/>
                </a:solidFill>
                <a:effectLst/>
                <a:latin typeface="+mn-lt"/>
                <a:ea typeface="+mn-ea"/>
                <a:cs typeface="+mn-cs"/>
              </a:rPr>
              <a:t>A backup copy of </a:t>
            </a:r>
            <a:r>
              <a:rPr lang="en-US" sz="1200" kern="1200" dirty="0" err="1">
                <a:solidFill>
                  <a:schemeClr val="tx1"/>
                </a:solidFill>
                <a:effectLst/>
                <a:latin typeface="+mn-lt"/>
                <a:ea typeface="+mn-ea"/>
                <a:cs typeface="+mn-cs"/>
              </a:rPr>
              <a:t>TableA</a:t>
            </a:r>
            <a:r>
              <a:rPr lang="en-US" sz="1200" kern="1200" dirty="0">
                <a:solidFill>
                  <a:schemeClr val="tx1"/>
                </a:solidFill>
                <a:effectLst/>
                <a:latin typeface="+mn-lt"/>
                <a:ea typeface="+mn-ea"/>
                <a:cs typeface="+mn-cs"/>
              </a:rPr>
              <a:t> is taken while the DBMS is running on Version 10</a:t>
            </a:r>
          </a:p>
          <a:p>
            <a:pPr marL="171450" lvl="0" indent="-171450">
              <a:buFont typeface="Arial" pitchFamily="34" charset="0"/>
              <a:buChar char="•"/>
            </a:pPr>
            <a:r>
              <a:rPr lang="en-US" sz="1200" kern="1200" dirty="0">
                <a:solidFill>
                  <a:schemeClr val="tx1"/>
                </a:solidFill>
                <a:effectLst/>
                <a:latin typeface="+mn-lt"/>
                <a:ea typeface="+mn-ea"/>
                <a:cs typeface="+mn-cs"/>
              </a:rPr>
              <a:t>The DBMS is migrated to a new version, say Version 11</a:t>
            </a:r>
          </a:p>
          <a:p>
            <a:pPr marL="171450" lvl="0" indent="-171450">
              <a:buFont typeface="Arial" pitchFamily="34" charset="0"/>
              <a:buChar char="•"/>
            </a:pPr>
            <a:r>
              <a:rPr lang="en-US" sz="1200" kern="1200" dirty="0">
                <a:solidFill>
                  <a:schemeClr val="tx1"/>
                </a:solidFill>
                <a:effectLst/>
                <a:latin typeface="+mn-lt"/>
                <a:ea typeface="+mn-ea"/>
                <a:cs typeface="+mn-cs"/>
              </a:rPr>
              <a:t>A problem is encountered, and </a:t>
            </a:r>
            <a:r>
              <a:rPr lang="en-US" sz="1200" kern="1200" dirty="0" err="1">
                <a:solidFill>
                  <a:schemeClr val="tx1"/>
                </a:solidFill>
                <a:effectLst/>
                <a:latin typeface="+mn-lt"/>
                <a:ea typeface="+mn-ea"/>
                <a:cs typeface="+mn-cs"/>
              </a:rPr>
              <a:t>TableA</a:t>
            </a:r>
            <a:r>
              <a:rPr lang="en-US" sz="1200" kern="1200" dirty="0">
                <a:solidFill>
                  <a:schemeClr val="tx1"/>
                </a:solidFill>
                <a:effectLst/>
                <a:latin typeface="+mn-lt"/>
                <a:ea typeface="+mn-ea"/>
                <a:cs typeface="+mn-cs"/>
              </a:rPr>
              <a:t> needs to be recovered</a:t>
            </a:r>
          </a:p>
          <a:p>
            <a:r>
              <a:rPr lang="en-US" sz="1200" kern="1200" dirty="0">
                <a:solidFill>
                  <a:schemeClr val="tx1"/>
                </a:solidFill>
                <a:effectLst/>
                <a:latin typeface="+mn-lt"/>
                <a:ea typeface="+mn-ea"/>
                <a:cs typeface="+mn-cs"/>
              </a:rPr>
              <a:t>Depending on the DBMS and the particulars of the new version, </a:t>
            </a:r>
            <a:r>
              <a:rPr lang="en-US" sz="1200" kern="1200" dirty="0" err="1">
                <a:solidFill>
                  <a:schemeClr val="tx1"/>
                </a:solidFill>
                <a:effectLst/>
                <a:latin typeface="+mn-lt"/>
                <a:ea typeface="+mn-ea"/>
                <a:cs typeface="+mn-cs"/>
              </a:rPr>
              <a:t>TableA</a:t>
            </a:r>
            <a:r>
              <a:rPr lang="en-US" sz="1200" kern="1200" dirty="0">
                <a:solidFill>
                  <a:schemeClr val="tx1"/>
                </a:solidFill>
                <a:effectLst/>
                <a:latin typeface="+mn-lt"/>
                <a:ea typeface="+mn-ea"/>
                <a:cs typeface="+mn-cs"/>
              </a:rPr>
              <a:t> may not be recoverable. Sometimes the DBMS vendors change the format of image copy backup files, rendering any backups using the old format unusable. The same could be true for the log file—the format may have changed for a new version, rendering the old log files unreadable and the data therefore unrecoverable. Perhaps the new version changed the functionality of the RECOVER utility, such that it could not read older backup files. In either case, the DBA is stuck because there is no valid backup that can be used for recovery. For these reasons, be sure to investigate the particulars of backup and recovery for each new DBMS version before migration, and take new image copy backups after migration if the old backups are unusable.</a:t>
            </a:r>
          </a:p>
        </p:txBody>
      </p:sp>
      <p:sp>
        <p:nvSpPr>
          <p:cNvPr id="4" name="Slide Number Placeholder 3"/>
          <p:cNvSpPr>
            <a:spLocks noGrp="1"/>
          </p:cNvSpPr>
          <p:nvPr>
            <p:ph type="sldNum" sz="quarter" idx="10"/>
          </p:nvPr>
        </p:nvSpPr>
        <p:spPr/>
        <p:txBody>
          <a:bodyPr/>
          <a:lstStyle/>
          <a:p>
            <a:fld id="{86DC5CE3-F0D4-4161-AB6E-41916CBB07D7}" type="slidenum">
              <a:rPr lang="en-US" smtClean="0"/>
              <a:t>34</a:t>
            </a:fld>
            <a:endParaRPr lang="en-US"/>
          </a:p>
        </p:txBody>
      </p:sp>
    </p:spTree>
    <p:extLst>
      <p:ext uri="{BB962C8B-B14F-4D97-AF65-F5344CB8AC3E}">
        <p14:creationId xmlns:p14="http://schemas.microsoft.com/office/powerpoint/2010/main" val="3499279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i="1" kern="1200" dirty="0">
                <a:solidFill>
                  <a:schemeClr val="tx1"/>
                </a:solidFill>
                <a:effectLst/>
                <a:latin typeface="+mn-lt"/>
                <a:ea typeface="+mn-ea"/>
                <a:cs typeface="+mn-cs"/>
              </a:rPr>
              <a:t>Identify the failure. </a:t>
            </a:r>
            <a:r>
              <a:rPr lang="en-US" sz="1200" kern="1200" dirty="0">
                <a:solidFill>
                  <a:schemeClr val="tx1"/>
                </a:solidFill>
                <a:effectLst/>
                <a:latin typeface="+mn-lt"/>
                <a:ea typeface="+mn-ea"/>
                <a:cs typeface="+mn-cs"/>
              </a:rPr>
              <a:t>The detection of an outage is usually simple: either the database is not responding to the application or the DBMS has displayed some type of error message. Some problems are more insidious, though, such as a corrupt control file. This type of problem take more skill to identify. </a:t>
            </a:r>
          </a:p>
          <a:p>
            <a:pPr marL="228600" lvl="0" indent="-228600">
              <a:buFont typeface="+mj-lt"/>
              <a:buAutoNum type="arabicPeriod"/>
            </a:pPr>
            <a:r>
              <a:rPr lang="en-US" sz="1200" i="1" kern="1200" dirty="0">
                <a:solidFill>
                  <a:schemeClr val="tx1"/>
                </a:solidFill>
                <a:effectLst/>
                <a:latin typeface="+mn-lt"/>
                <a:ea typeface="+mn-ea"/>
                <a:cs typeface="+mn-cs"/>
              </a:rPr>
              <a:t>Analyze the situation.</a:t>
            </a:r>
            <a:r>
              <a:rPr lang="en-US" sz="1200" kern="1200" dirty="0">
                <a:solidFill>
                  <a:schemeClr val="tx1"/>
                </a:solidFill>
                <a:effectLst/>
                <a:latin typeface="+mn-lt"/>
                <a:ea typeface="+mn-ea"/>
                <a:cs typeface="+mn-cs"/>
              </a:rPr>
              <a:t> The DBA must analyze the error to determine the cause, type, and scope of the failure. Based on the results of this analysis, the DBA will choose a recovery method. This is usually the most time consuming recovery task. </a:t>
            </a:r>
          </a:p>
          <a:p>
            <a:pPr marL="228600" lvl="0" indent="-228600">
              <a:buFont typeface="+mj-lt"/>
              <a:buAutoNum type="arabicPeriod"/>
            </a:pPr>
            <a:r>
              <a:rPr lang="en-US" sz="1200" i="1" kern="1200" dirty="0">
                <a:solidFill>
                  <a:schemeClr val="tx1"/>
                </a:solidFill>
                <a:effectLst/>
                <a:latin typeface="+mn-lt"/>
                <a:ea typeface="+mn-ea"/>
                <a:cs typeface="+mn-cs"/>
              </a:rPr>
              <a:t>Determine what needs to be recovered.</a:t>
            </a:r>
            <a:r>
              <a:rPr lang="en-US" sz="1200" kern="1200" dirty="0">
                <a:solidFill>
                  <a:schemeClr val="tx1"/>
                </a:solidFill>
                <a:effectLst/>
                <a:latin typeface="+mn-lt"/>
                <a:ea typeface="+mn-ea"/>
                <a:cs typeface="+mn-cs"/>
              </a:rPr>
              <a:t> The DBA must determine which database objects (and perhaps other components such as logs) are failing and prepare a recovery script that is appropriate for each component. This task can also consume a significant amount of time, especially for larger systems.</a:t>
            </a:r>
          </a:p>
          <a:p>
            <a:pPr marL="228600" lvl="0" indent="-228600">
              <a:buFont typeface="+mj-lt"/>
              <a:buAutoNum type="arabicPeriod"/>
            </a:pPr>
            <a:r>
              <a:rPr lang="en-US" sz="1200" i="1" kern="1200" dirty="0">
                <a:solidFill>
                  <a:schemeClr val="tx1"/>
                </a:solidFill>
                <a:effectLst/>
                <a:latin typeface="+mn-lt"/>
                <a:ea typeface="+mn-ea"/>
                <a:cs typeface="+mn-cs"/>
              </a:rPr>
              <a:t>Identify dependencies between the database objects to be recovered.</a:t>
            </a:r>
            <a:r>
              <a:rPr lang="en-US" sz="1200" kern="1200" dirty="0">
                <a:solidFill>
                  <a:schemeClr val="tx1"/>
                </a:solidFill>
                <a:effectLst/>
                <a:latin typeface="+mn-lt"/>
                <a:ea typeface="+mn-ea"/>
                <a:cs typeface="+mn-cs"/>
              </a:rPr>
              <a:t> The failure of one database object can impact other database objects (e.g., indexes and referentially related tables). Loss of data or recovery to a prior point in time will most likely affect related database objects.</a:t>
            </a:r>
          </a:p>
          <a:p>
            <a:pPr marL="228600" lvl="0" indent="-228600">
              <a:buFont typeface="+mj-lt"/>
              <a:buAutoNum type="arabicPeriod"/>
            </a:pPr>
            <a:r>
              <a:rPr lang="en-US" sz="1200" i="1" kern="1200" dirty="0">
                <a:solidFill>
                  <a:schemeClr val="tx1"/>
                </a:solidFill>
                <a:effectLst/>
                <a:latin typeface="+mn-lt"/>
                <a:ea typeface="+mn-ea"/>
                <a:cs typeface="+mn-cs"/>
              </a:rPr>
              <a:t>Locate the required image copy backup(s). </a:t>
            </a:r>
            <a:r>
              <a:rPr lang="en-US" sz="1200" kern="1200" dirty="0">
                <a:solidFill>
                  <a:schemeClr val="tx1"/>
                </a:solidFill>
                <a:effectLst/>
                <a:latin typeface="+mn-lt"/>
                <a:ea typeface="+mn-ea"/>
                <a:cs typeface="+mn-cs"/>
              </a:rPr>
              <a:t>The closer the image copy backup is to the recovery point in time, the shorter amount of time it will take to recover. Keep in mind other factors such as the time it takes to find tapes in the library and the possibility of the tape being located at an off-site location.</a:t>
            </a:r>
          </a:p>
          <a:p>
            <a:pPr marL="228600" lvl="0" indent="-228600">
              <a:buFont typeface="+mj-lt"/>
              <a:buAutoNum type="arabicPeriod"/>
            </a:pPr>
            <a:r>
              <a:rPr lang="en-US" sz="1200" i="1" kern="1200" dirty="0">
                <a:solidFill>
                  <a:schemeClr val="tx1"/>
                </a:solidFill>
                <a:effectLst/>
                <a:latin typeface="+mn-lt"/>
                <a:ea typeface="+mn-ea"/>
                <a:cs typeface="+mn-cs"/>
              </a:rPr>
              <a:t>Restore the image copy backup(s). </a:t>
            </a:r>
            <a:r>
              <a:rPr lang="en-US" sz="1200" kern="1200" dirty="0">
                <a:solidFill>
                  <a:schemeClr val="tx1"/>
                </a:solidFill>
                <a:effectLst/>
                <a:latin typeface="+mn-lt"/>
                <a:ea typeface="+mn-ea"/>
                <a:cs typeface="+mn-cs"/>
              </a:rPr>
              <a:t>Restoration is accomplished using the database recovery utility or file system recovery command of choice </a:t>
            </a:r>
          </a:p>
          <a:p>
            <a:pPr marL="228600" lvl="0" indent="-228600">
              <a:buFont typeface="+mj-lt"/>
              <a:buAutoNum type="arabicPeriod"/>
            </a:pPr>
            <a:r>
              <a:rPr lang="en-US" sz="1200" i="1" kern="1200" dirty="0">
                <a:solidFill>
                  <a:schemeClr val="tx1"/>
                </a:solidFill>
                <a:effectLst/>
                <a:latin typeface="+mn-lt"/>
                <a:ea typeface="+mn-ea"/>
                <a:cs typeface="+mn-cs"/>
              </a:rPr>
              <a:t>Roll forward through the database log(s). </a:t>
            </a:r>
            <a:r>
              <a:rPr lang="en-US" sz="1200" kern="1200" dirty="0">
                <a:solidFill>
                  <a:schemeClr val="tx1"/>
                </a:solidFill>
                <a:effectLst/>
                <a:latin typeface="+mn-lt"/>
                <a:ea typeface="+mn-ea"/>
                <a:cs typeface="+mn-cs"/>
              </a:rPr>
              <a:t>To recover to current or to a point in time after the image copy backup was taken, the database logs will need to be processed.</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35</a:t>
            </a:fld>
            <a:endParaRPr lang="en-US"/>
          </a:p>
        </p:txBody>
      </p:sp>
    </p:spTree>
    <p:extLst>
      <p:ext uri="{BB962C8B-B14F-4D97-AF65-F5344CB8AC3E}">
        <p14:creationId xmlns:p14="http://schemas.microsoft.com/office/powerpoint/2010/main" val="4025035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EF599-7180-4D3E-BDFB-0B82178DEF57}" type="slidenum">
              <a:rPr lang="en-US"/>
              <a:pPr/>
              <a:t>37</a:t>
            </a:fld>
            <a:endParaRPr lang="en-US"/>
          </a:p>
        </p:txBody>
      </p:sp>
      <p:sp>
        <p:nvSpPr>
          <p:cNvPr id="4098" name="Rectangle 2"/>
          <p:cNvSpPr>
            <a:spLocks noGrp="1" noRot="1" noChangeAspect="1" noChangeArrowheads="1" noTextEdit="1"/>
          </p:cNvSpPr>
          <p:nvPr>
            <p:ph type="sldImg"/>
          </p:nvPr>
        </p:nvSpPr>
        <p:spPr>
          <a:xfrm>
            <a:off x="1146175" y="687388"/>
            <a:ext cx="4567238" cy="3425825"/>
          </a:xfrm>
          <a:ln/>
        </p:spPr>
      </p:sp>
      <p:sp>
        <p:nvSpPr>
          <p:cNvPr id="4099" name="Rectangle 3"/>
          <p:cNvSpPr>
            <a:spLocks noGrp="1" noChangeArrowheads="1"/>
          </p:cNvSpPr>
          <p:nvPr>
            <p:ph type="body" idx="1"/>
          </p:nvPr>
        </p:nvSpPr>
        <p:spPr/>
        <p:txBody>
          <a:bodyPr/>
          <a:lstStyle/>
          <a:p>
            <a:r>
              <a:rPr lang="en-US" sz="1200" kern="1200" dirty="0">
                <a:solidFill>
                  <a:schemeClr val="tx1"/>
                </a:solidFill>
                <a:effectLst/>
                <a:latin typeface="+mn-lt"/>
                <a:ea typeface="+mn-ea"/>
                <a:cs typeface="+mn-cs"/>
              </a:rPr>
              <a:t>Of the different types of recovery performed, the first one that usually comes to mind is a </a:t>
            </a:r>
            <a:r>
              <a:rPr lang="en-US" sz="1200" i="1" kern="1200" dirty="0">
                <a:solidFill>
                  <a:schemeClr val="tx1"/>
                </a:solidFill>
                <a:effectLst/>
                <a:latin typeface="+mn-lt"/>
                <a:ea typeface="+mn-ea"/>
                <a:cs typeface="+mn-cs"/>
              </a:rPr>
              <a:t>recover to current,</a:t>
            </a:r>
            <a:r>
              <a:rPr lang="en-US" sz="1200" kern="1200" dirty="0">
                <a:solidFill>
                  <a:schemeClr val="tx1"/>
                </a:solidFill>
                <a:effectLst/>
                <a:latin typeface="+mn-lt"/>
                <a:ea typeface="+mn-ea"/>
                <a:cs typeface="+mn-cs"/>
              </a:rPr>
              <a:t> to handle some sort of disaster. This disaster could be anything from a media failure to a natural disaster destroying a data center. Applications are completely unavailable until the recovery is complete. This process is depicted in Figure 16-3.</a:t>
            </a:r>
          </a:p>
          <a:p>
            <a:r>
              <a:rPr lang="en-US" sz="1200" kern="1200" dirty="0">
                <a:solidFill>
                  <a:schemeClr val="tx1"/>
                </a:solidFill>
                <a:effectLst/>
                <a:latin typeface="+mn-lt"/>
                <a:ea typeface="+mn-ea"/>
                <a:cs typeface="+mn-cs"/>
              </a:rPr>
              <a:t>The first type of recovery is </a:t>
            </a:r>
            <a:r>
              <a:rPr lang="en-US" sz="1200" i="1" kern="1200" dirty="0">
                <a:solidFill>
                  <a:schemeClr val="tx1"/>
                </a:solidFill>
                <a:effectLst/>
                <a:latin typeface="+mn-lt"/>
                <a:ea typeface="+mn-ea"/>
                <a:cs typeface="+mn-cs"/>
              </a:rPr>
              <a:t>recover to current </a:t>
            </a:r>
            <a:r>
              <a:rPr lang="en-US" sz="1200" i="0" kern="1200" dirty="0">
                <a:solidFill>
                  <a:schemeClr val="tx1"/>
                </a:solidFill>
                <a:effectLst/>
                <a:latin typeface="+mn-lt"/>
                <a:ea typeface="+mn-ea"/>
                <a:cs typeface="+mn-cs"/>
              </a:rPr>
              <a:t>as depicted here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successfully recover to current, the recovery process must be able to reset the contents of the database to the way it looked just at (or right before) the point of failure. To recover to current, the recovery process must find a valid, full image copy backup and restore that image copy. Then the recovery will roll forward through the database log, applying all of the database changes.</a:t>
            </a:r>
          </a:p>
          <a:p>
            <a:r>
              <a:rPr lang="en-US" sz="1200" kern="1200" dirty="0">
                <a:solidFill>
                  <a:schemeClr val="tx1"/>
                </a:solidFill>
                <a:effectLst/>
                <a:latin typeface="+mn-lt"/>
                <a:ea typeface="+mn-ea"/>
                <a:cs typeface="+mn-cs"/>
              </a:rPr>
              <a:t>If the last full image copy is lost or destroyed, it may still be possible to recover if a previous image copy exists. The recovery process could start with the older backup copy, apply any incremental copies, and then roll forward through the archived and active logs. Of course, more database logs will be required in such a case, so the recovery process will take longer.</a:t>
            </a:r>
          </a:p>
          <a:p>
            <a:r>
              <a:rPr lang="en-US" sz="1200" kern="1200" dirty="0">
                <a:solidFill>
                  <a:schemeClr val="tx1"/>
                </a:solidFill>
                <a:effectLst/>
                <a:latin typeface="+mn-lt"/>
                <a:ea typeface="+mn-ea"/>
                <a:cs typeface="+mn-cs"/>
              </a:rPr>
              <a:t>If no image copy is available as a starting point, it may be possible to recover the database object using just the database log. If the data was loaded and the load process was logged, recovery may be able to proceed simply by applying log records.</a:t>
            </a:r>
          </a:p>
        </p:txBody>
      </p:sp>
    </p:spTree>
    <p:extLst>
      <p:ext uri="{BB962C8B-B14F-4D97-AF65-F5344CB8AC3E}">
        <p14:creationId xmlns:p14="http://schemas.microsoft.com/office/powerpoint/2010/main" val="1662317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8457B-D8D7-4799-B1B0-2EA95A8C06AF}" type="slidenum">
              <a:rPr lang="en-US"/>
              <a:pPr/>
              <a:t>38</a:t>
            </a:fld>
            <a:endParaRPr lang="en-US"/>
          </a:p>
        </p:txBody>
      </p:sp>
      <p:sp>
        <p:nvSpPr>
          <p:cNvPr id="4098" name="Rectangle 2"/>
          <p:cNvSpPr>
            <a:spLocks noGrp="1" noRot="1" noChangeAspect="1" noChangeArrowheads="1" noTextEdit="1"/>
          </p:cNvSpPr>
          <p:nvPr>
            <p:ph type="sldImg"/>
          </p:nvPr>
        </p:nvSpPr>
        <p:spPr>
          <a:xfrm>
            <a:off x="1146175" y="687388"/>
            <a:ext cx="4567238" cy="3425825"/>
          </a:xfrm>
          <a:ln/>
        </p:spPr>
      </p:sp>
      <p:sp>
        <p:nvSpPr>
          <p:cNvPr id="409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traditional type of recovery is </a:t>
            </a:r>
            <a:r>
              <a:rPr lang="en-US" sz="1200" i="1" kern="1200" dirty="0">
                <a:solidFill>
                  <a:schemeClr val="tx1"/>
                </a:solidFill>
                <a:effectLst/>
                <a:latin typeface="+mn-lt"/>
                <a:ea typeface="+mn-ea"/>
                <a:cs typeface="+mn-cs"/>
              </a:rPr>
              <a:t>point-in-time</a:t>
            </a:r>
            <a:r>
              <a:rPr lang="en-US" sz="1200" kern="1200" dirty="0">
                <a:solidFill>
                  <a:schemeClr val="tx1"/>
                </a:solidFill>
                <a:effectLst/>
                <a:latin typeface="+mn-lt"/>
                <a:ea typeface="+mn-ea"/>
                <a:cs typeface="+mn-cs"/>
              </a:rPr>
              <a:t> (PIT) recovery, which is usually done to deal with an application-level problem. PIT recovery is sometimes referred to as </a:t>
            </a:r>
            <a:r>
              <a:rPr lang="en-US" sz="1200" i="1" kern="1200" dirty="0">
                <a:solidFill>
                  <a:schemeClr val="tx1"/>
                </a:solidFill>
                <a:effectLst/>
                <a:latin typeface="+mn-lt"/>
                <a:ea typeface="+mn-ea"/>
                <a:cs typeface="+mn-cs"/>
              </a:rPr>
              <a:t>partial recovery</a:t>
            </a:r>
            <a:r>
              <a:rPr lang="en-US" sz="1200" kern="1200" dirty="0">
                <a:solidFill>
                  <a:schemeClr val="tx1"/>
                </a:solidFill>
                <a:effectLst/>
                <a:latin typeface="+mn-lt"/>
                <a:ea typeface="+mn-ea"/>
                <a:cs typeface="+mn-cs"/>
              </a:rPr>
              <a:t> because only part of the existing data will remain after recovery. Recovery to a point in time removes the effects of all transactions that have occurred since that specified point in time.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perform a PIT recovery, an image copy backup is restored and then changes are applied by rolling forward through the database log (or log backups). However, only the log records up to the specified time are processed. Sometimes the recovery point is specified as an actual date and time; sometimes it is specified using a relative byte address on the database log. The point-in-time recovery process is depicted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959257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Transaction recovery</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 third type of recovery; it addresses the shortcomings of the traditional types of recovery: downtime and loss of good data. Thus, transaction recovery is an application recovery whereby the effects of specific transactions during a specified timeframe are removed from the database. Third-party software is required to perform a transaction recovery.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Traditional types of recovery, both recovery to current and PIT, recover at the database object level. In direct contrast to this level of granularity, transaction recovery allows a user to recover a specific portion of the database based on user-defined criteria. This can be at a transaction or application program level. In this context, a transaction is defined by the user’s view of the process. This might be the set of panels that comprise a new-hire operation, or the set of jobs that post to the general ledger. The important point is that there may or may not be a correlation between the transactions you are trying to fix and transactions (or units of recovery) in the DBMS.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39</a:t>
            </a:fld>
            <a:endParaRPr lang="en-US"/>
          </a:p>
        </p:txBody>
      </p:sp>
    </p:spTree>
    <p:extLst>
      <p:ext uri="{BB962C8B-B14F-4D97-AF65-F5344CB8AC3E}">
        <p14:creationId xmlns:p14="http://schemas.microsoft.com/office/powerpoint/2010/main" val="3640427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445B2-3557-410C-8FC7-5D3EF894C376}" type="slidenum">
              <a:rPr lang="en-US"/>
              <a:pPr/>
              <a:t>40</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200" kern="1200" dirty="0">
                <a:solidFill>
                  <a:schemeClr val="tx1"/>
                </a:solidFill>
                <a:effectLst/>
                <a:latin typeface="+mn-lt"/>
                <a:ea typeface="+mn-ea"/>
                <a:cs typeface="+mn-cs"/>
              </a:rPr>
              <a:t>UNDO recovery is the simplest version of SQL-based transaction recovery because it involves only SQL. To accomplish an UNDO recovery, the database logs must be scanned for the identified transaction and anti-SQL is produced. Anti-SQL reverses the affect of SQL by</a:t>
            </a:r>
          </a:p>
          <a:p>
            <a:pPr marL="171450" lvl="0" indent="-171450">
              <a:buFont typeface="Arial" pitchFamily="34" charset="0"/>
              <a:buChar char="•"/>
            </a:pPr>
            <a:r>
              <a:rPr lang="en-US" sz="1200" kern="1200" dirty="0">
                <a:solidFill>
                  <a:schemeClr val="tx1"/>
                </a:solidFill>
                <a:effectLst/>
                <a:latin typeface="+mn-lt"/>
                <a:ea typeface="+mn-ea"/>
                <a:cs typeface="+mn-cs"/>
              </a:rPr>
              <a:t>Converting inserts into deletes</a:t>
            </a:r>
          </a:p>
          <a:p>
            <a:pPr marL="171450" lvl="0" indent="-171450">
              <a:buFont typeface="Arial" pitchFamily="34" charset="0"/>
              <a:buChar char="•"/>
            </a:pPr>
            <a:r>
              <a:rPr lang="en-US" sz="1200" kern="1200" dirty="0">
                <a:solidFill>
                  <a:schemeClr val="tx1"/>
                </a:solidFill>
                <a:effectLst/>
                <a:latin typeface="+mn-lt"/>
                <a:ea typeface="+mn-ea"/>
                <a:cs typeface="+mn-cs"/>
              </a:rPr>
              <a:t>Converting deletes into inserts</a:t>
            </a:r>
          </a:p>
          <a:p>
            <a:pPr marL="171450" lvl="0" indent="-171450">
              <a:buFont typeface="Arial" pitchFamily="34" charset="0"/>
              <a:buChar char="•"/>
            </a:pPr>
            <a:r>
              <a:rPr lang="en-US" sz="1200" kern="1200" dirty="0">
                <a:solidFill>
                  <a:schemeClr val="tx1"/>
                </a:solidFill>
                <a:effectLst/>
                <a:latin typeface="+mn-lt"/>
                <a:ea typeface="+mn-ea"/>
                <a:cs typeface="+mn-cs"/>
              </a:rPr>
              <a:t>Reversing the values of updates (e.g., UPDATE “A” to “X” becomes UPDATE “X” to “A”)</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anti-SQL is generated, it is run using an interactive SQL script to perform an UNDO recovery</a:t>
            </a:r>
            <a:r>
              <a:rPr lang="en-US" sz="1200" kern="1200" baseline="0" dirty="0">
                <a:solidFill>
                  <a:schemeClr val="tx1"/>
                </a:solidFill>
                <a:effectLst/>
                <a:latin typeface="+mn-lt"/>
                <a:ea typeface="+mn-ea"/>
                <a:cs typeface="+mn-cs"/>
              </a:rPr>
              <a:t> as shown on the slide. </a:t>
            </a:r>
            <a:r>
              <a:rPr lang="en-US" sz="1200" kern="1200" dirty="0">
                <a:solidFill>
                  <a:schemeClr val="tx1"/>
                </a:solidFill>
                <a:effectLst/>
                <a:latin typeface="+mn-lt"/>
                <a:ea typeface="+mn-ea"/>
                <a:cs typeface="+mn-cs"/>
              </a:rPr>
              <a:t>The portion of the database that does not need to be recovered remains undisturbed. When undoing erroneous transactions, recovery can be performed online without suffering an outage of the application or the database. Indeed, the DBMS must be up and running in order to execute the anti-SQL. However, certain applications may need to be brought down for the duration of the UNDO recovery to eliminate the potential for data anomalies causing additional failures.</a:t>
            </a:r>
          </a:p>
          <a:p>
            <a:pPr lvl="0"/>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28824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A39BC1-719A-4D00-A226-46BBC504958F}" type="slidenum">
              <a:rPr lang="en-US"/>
              <a:pPr/>
              <a:t>41</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a:solidFill>
                  <a:schemeClr val="tx1"/>
                </a:solidFill>
                <a:effectLst/>
                <a:latin typeface="+mn-lt"/>
                <a:ea typeface="+mn-ea"/>
                <a:cs typeface="+mn-cs"/>
              </a:rPr>
              <a:t>A REDO recovery is a combination of PIT recovery and UNDO recovery, with a twist. Instead of generating SQL for the bad transaction that we want to eliminate, we generate the SQL for the transactions we want to save. Then we do a standard point-in-time recovery to eliminate all the transactions since the recovery point. Finally, we reapply the good transactions captured in the first step. This process is depicted on the slide.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the UNDO process, which creates SQL statements designed to back out all of the problem transactions, the REDO process creates SQL statements that are designed to reapply only the valid transactions from a consistent point in time. Since the REDO process does not generate SQL for the problem transactions, performing a recovery and then executing the REDO SQL can restore the database object to a current state that does not include the problem transactions.</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05637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what is the best recovery strategy? It depends.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Historically, recovery was performed mostly for disasters and hardware failures, but this is simply not the case any more. In fact, the majority of recoveries these days result from application problems. Recent industry analyst studies have shown that most system downtime is caused by software problems—not hardware problems.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reality, very few DBAs ever need to perform a true disaster recovery except during tests. Though media continues to fail, it fails relatively infrequently these days. User errors and application failures are the </a:t>
            </a:r>
            <a:r>
              <a:rPr lang="en-US" sz="1200" i="1" kern="1200" dirty="0">
                <a:solidFill>
                  <a:schemeClr val="tx1"/>
                </a:solidFill>
                <a:effectLst/>
                <a:latin typeface="+mn-lt"/>
                <a:ea typeface="+mn-ea"/>
                <a:cs typeface="+mn-cs"/>
              </a:rPr>
              <a:t>most common</a:t>
            </a:r>
            <a:r>
              <a:rPr lang="en-US" sz="1200" kern="1200" dirty="0">
                <a:solidFill>
                  <a:schemeClr val="tx1"/>
                </a:solidFill>
                <a:effectLst/>
                <a:latin typeface="+mn-lt"/>
                <a:ea typeface="+mn-ea"/>
                <a:cs typeface="+mn-cs"/>
              </a:rPr>
              <a:t> reason for database recovery and thereby the primary cause for system unavailability.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Software problems and bugs might cause only certain transactions to be in error and in need of repair. Unfortunately, as databases grow in size and complexity, so do the chances that bad transactions will corrupt the data on which your business depends. Transaction recovery may seem like the answer to availability problems, but there are a number of cases where transaction recovery is neither possible nor advisable. In determining the type of recovery to perform, the DBA must consider several questions as outlined here on the slide.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of these questions actually boil down to a question of cost. What is the cost of rework, and is it actually possible to determine what would need to be redone? This cost needs to be balanced against the cost of long scans of log data sets to isolate data to redo or undo and the cost of applying that data via SQL. Of course, an additional question looms large: Which of these recovery techniques are actually available at your site and will they work for the DBMS in question?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42</a:t>
            </a:fld>
            <a:endParaRPr lang="en-US"/>
          </a:p>
        </p:txBody>
      </p:sp>
    </p:spTree>
    <p:extLst>
      <p:ext uri="{BB962C8B-B14F-4D97-AF65-F5344CB8AC3E}">
        <p14:creationId xmlns:p14="http://schemas.microsoft.com/office/powerpoint/2010/main" val="76663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Numerous daily hazards can cause system failures. As you plan your database backup and recovery strategy, be sure to consider all of these various threats to database integrity and availability. Of course, it is wise to take precautionary measures to prevent failures. Techniques such as UPS systems, mirrored disks, and failover technology can minimize the need to recover, but no amount of planning and regulation can prevent unexpected failures.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Database failures that may require recovery can be divided into three categories as outlined on the slide. </a:t>
            </a:r>
          </a:p>
          <a:p>
            <a:endParaRPr lang="en-US" dirty="0"/>
          </a:p>
          <a:p>
            <a:r>
              <a:rPr lang="en-US" dirty="0"/>
              <a:t>-------NOTE-------------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Outages due to media failures can often be avoided by implementing modern disk technologies such as RAID, which is covered in more detail later in</a:t>
            </a:r>
            <a:r>
              <a:rPr lang="en-US" baseline="0" dirty="0"/>
              <a:t> course (lesson 18)</a:t>
            </a:r>
            <a:r>
              <a:rPr lang="en-US" dirty="0"/>
              <a:t>.</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a:t>
            </a:fld>
            <a:endParaRPr lang="en-US"/>
          </a:p>
        </p:txBody>
      </p:sp>
    </p:spTree>
    <p:extLst>
      <p:ext uri="{BB962C8B-B14F-4D97-AF65-F5344CB8AC3E}">
        <p14:creationId xmlns:p14="http://schemas.microsoft.com/office/powerpoint/2010/main" val="58161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Matching the type of failure to the appropriate type of recovery is good practice. Of course, there are exceptions to every rule, so the following generalizations should be treated as a starting point only.</a:t>
            </a:r>
          </a:p>
          <a:p>
            <a:endParaRPr lang="en-US"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Recovering from a</a:t>
            </a:r>
            <a:r>
              <a:rPr lang="en-US" sz="1200" i="1" kern="1200" dirty="0">
                <a:solidFill>
                  <a:schemeClr val="tx1"/>
                </a:solidFill>
                <a:effectLst/>
                <a:latin typeface="+mn-lt"/>
                <a:ea typeface="+mn-ea"/>
                <a:cs typeface="+mn-cs"/>
              </a:rPr>
              <a:t> media failure</a:t>
            </a:r>
            <a:r>
              <a:rPr lang="en-US" sz="1200" kern="1200" dirty="0">
                <a:solidFill>
                  <a:schemeClr val="tx1"/>
                </a:solidFill>
                <a:effectLst/>
                <a:latin typeface="+mn-lt"/>
                <a:ea typeface="+mn-ea"/>
                <a:cs typeface="+mn-cs"/>
              </a:rPr>
              <a:t> usually involves a recover to current. When the media fails, the database objects residing on that media most likely will not be able to be accessed or changed. The general desire in such a situation is to recover all database objects on the failing media to the point just before the failure—in other words, the DBA will try to recover all activity and data for these database objects.</a:t>
            </a:r>
          </a:p>
          <a:p>
            <a:pPr marL="171450" indent="-171450">
              <a:buFont typeface="Arial" pitchFamily="34" charset="0"/>
              <a:buChar char="•"/>
            </a:pPr>
            <a:r>
              <a:rPr lang="en-US" sz="1200" kern="1200" dirty="0">
                <a:solidFill>
                  <a:schemeClr val="tx1"/>
                </a:solidFill>
                <a:effectLst/>
                <a:latin typeface="+mn-lt"/>
                <a:ea typeface="+mn-ea"/>
                <a:cs typeface="+mn-cs"/>
              </a:rPr>
              <a:t>Recovering from a</a:t>
            </a:r>
            <a:r>
              <a:rPr lang="en-US" sz="1200" i="1" kern="1200" dirty="0">
                <a:solidFill>
                  <a:schemeClr val="tx1"/>
                </a:solidFill>
                <a:effectLst/>
                <a:latin typeface="+mn-lt"/>
                <a:ea typeface="+mn-ea"/>
                <a:cs typeface="+mn-cs"/>
              </a:rPr>
              <a:t> transaction failure</a:t>
            </a:r>
            <a:r>
              <a:rPr lang="en-US" sz="1200" kern="1200" dirty="0">
                <a:solidFill>
                  <a:schemeClr val="tx1"/>
                </a:solidFill>
                <a:effectLst/>
                <a:latin typeface="+mn-lt"/>
                <a:ea typeface="+mn-ea"/>
                <a:cs typeface="+mn-cs"/>
              </a:rPr>
              <a:t> usually involves a point-in-time recovery or a transaction recovery. By definition, a transaction recovery is caused by an erroneous or incorrect execution of a program. The database changes resulting from the improperly run program must be removed from all database objects affected. </a:t>
            </a:r>
          </a:p>
          <a:p>
            <a:pPr marL="171450" indent="-171450">
              <a:buFont typeface="Arial" pitchFamily="34" charset="0"/>
              <a:buChar char="•"/>
            </a:pPr>
            <a:r>
              <a:rPr lang="en-US" sz="1200" kern="1200" dirty="0">
                <a:solidFill>
                  <a:schemeClr val="tx1"/>
                </a:solidFill>
                <a:effectLst/>
                <a:latin typeface="+mn-lt"/>
                <a:ea typeface="+mn-ea"/>
                <a:cs typeface="+mn-cs"/>
              </a:rPr>
              <a:t>Recovering from a</a:t>
            </a:r>
            <a:r>
              <a:rPr lang="en-US" sz="1200" i="1" kern="1200" dirty="0">
                <a:solidFill>
                  <a:schemeClr val="tx1"/>
                </a:solidFill>
                <a:effectLst/>
                <a:latin typeface="+mn-lt"/>
                <a:ea typeface="+mn-ea"/>
                <a:cs typeface="+mn-cs"/>
              </a:rPr>
              <a:t> database instance or subsystem failure</a:t>
            </a:r>
            <a:r>
              <a:rPr lang="en-US" sz="1200" kern="1200" dirty="0">
                <a:solidFill>
                  <a:schemeClr val="tx1"/>
                </a:solidFill>
                <a:effectLst/>
                <a:latin typeface="+mn-lt"/>
                <a:ea typeface="+mn-ea"/>
                <a:cs typeface="+mn-cs"/>
              </a:rPr>
              <a:t> will most likely involve a recover to current. The goal of such a recovery is to bring the data in all database objects within that instance or subsystem back to the way it was before the point of failure, and in a consistent state.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44</a:t>
            </a:fld>
            <a:endParaRPr lang="en-US"/>
          </a:p>
        </p:txBody>
      </p:sp>
    </p:spTree>
    <p:extLst>
      <p:ext uri="{BB962C8B-B14F-4D97-AF65-F5344CB8AC3E}">
        <p14:creationId xmlns:p14="http://schemas.microsoft.com/office/powerpoint/2010/main" val="4131177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DBMSs provide the capability to rebuild an index from the table data. Some DBMSs support both methods of index recovery. When both methods are available, the DBMS may require you to choose one or the other method for each index that you create. As a DBA, you will need to examine the index recovery methods available to your DBMS and choose the appropriate method for each index.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general, the larger the amount of data to be indexed, the bigger the actual index will be and the longer it will take to rebuild that index from the data. Therefore, consider using image copy backup and recovery for indexes when the database object is very large. Of course, the definition of “very large” is vague and will differ from organization to organization depending on your database usage and the amount of downtime your company can tolerate.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choose to use backup and recovery for indexes, be sure to synchronize the backup and recovery with the indexed database objects. In other words, when you make a backup of a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be sure to also copy any associated indexes. Failure to do so can result in data integrity problems.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46</a:t>
            </a:fld>
            <a:endParaRPr lang="en-US"/>
          </a:p>
        </p:txBody>
      </p:sp>
    </p:spTree>
    <p:extLst>
      <p:ext uri="{BB962C8B-B14F-4D97-AF65-F5344CB8AC3E}">
        <p14:creationId xmlns:p14="http://schemas.microsoft.com/office/powerpoint/2010/main" val="922454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Until now, we have focused on backing up and recovering data. However, it is also possible to drop a database object unintentionally. When such an error is recognized, the DBA will need to recover the database object as quickly as possible to avoid availability and integrity problems.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Recovering a dropped object requires extra steps beyond a normal recovery. Depending on the DBMS and the tools available, it can sometimes be very complicated.</a:t>
            </a:r>
          </a:p>
          <a:p>
            <a:endParaRPr lang="en-US" dirty="0"/>
          </a:p>
          <a:p>
            <a:r>
              <a:rPr lang="en-US" sz="1200" kern="1200" dirty="0">
                <a:solidFill>
                  <a:schemeClr val="tx1"/>
                </a:solidFill>
                <a:effectLst/>
                <a:latin typeface="+mn-lt"/>
                <a:ea typeface="+mn-ea"/>
                <a:cs typeface="+mn-cs"/>
              </a:rPr>
              <a:t>Typically, each DBMS identifies the database objects under its control by an internal identifier. When an object is dropped and recreated, the internal identifier for that object usually will change. Therefore, recreating the object using the same DDL and running a recovery using a prior image copy backup usually will not 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recover a dropped database object, the DBA may need to translate the internal identifier of the old database object to the internal identifier of the new database object. Refer to the sidebar “DB2 and DSN1COPY” for an example. To accomplish this, you must recreate the dropped database object using the exact same definition that was in effect when the image copy backup was taken. If a column definition differs between the dropped object and the newly recovered object, the recovery will probably fail.</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47</a:t>
            </a:fld>
            <a:endParaRPr lang="en-US"/>
          </a:p>
        </p:txBody>
      </p:sp>
    </p:spTree>
    <p:extLst>
      <p:ext uri="{BB962C8B-B14F-4D97-AF65-F5344CB8AC3E}">
        <p14:creationId xmlns:p14="http://schemas.microsoft.com/office/powerpoint/2010/main" val="8003906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broken block or page is a section of a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or index that contains bad or inconsistent data. Data may be inconsistent due to a broken or orphaned chain, referential constraint violations, a damaged recovery log, a missing or extra index entry, or some other arcane problem. To recover an index with a broken page you can simply rebuild the index from the data in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Rebuild the index from the data in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Tablespaces</a:t>
            </a:r>
            <a:r>
              <a:rPr lang="en-US" sz="1200" kern="1200" dirty="0">
                <a:solidFill>
                  <a:schemeClr val="tx1"/>
                </a:solidFill>
                <a:effectLst/>
                <a:latin typeface="+mn-lt"/>
                <a:ea typeface="+mn-ea"/>
                <a:cs typeface="+mn-cs"/>
              </a:rPr>
              <a:t> are a different proposition. Sometimes simply stopping and starting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or recycling the DBMS instance can fix a broken page. Additionally, some DBMSs come with a repair utility that can be used to pinpoint locations within a file based on offsets and replace data at the bit or byte level. Before using any such repair tool, be sure to completely read the DBMS instruction manuals. Furthermore, be sure that the corrective action will actually fix the broken page. Repair utilities can be invasive and damaging to the contents of the database. Sometimes the DBMS vendor recommends that such activities be performed only under the direction of the DBMS vendor’s technical support staff. Heed these recommendations to avoid causing further damage to your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you have repaired the information, you may need to recover the </a:t>
            </a:r>
            <a:r>
              <a:rPr lang="en-US" sz="1200" kern="1200" dirty="0" err="1">
                <a:solidFill>
                  <a:schemeClr val="tx1"/>
                </a:solidFill>
                <a:effectLst/>
                <a:latin typeface="+mn-lt"/>
                <a:ea typeface="+mn-ea"/>
                <a:cs typeface="+mn-cs"/>
              </a:rPr>
              <a:t>tablespace</a:t>
            </a:r>
            <a:r>
              <a:rPr lang="en-US" sz="1200" kern="1200" dirty="0">
                <a:solidFill>
                  <a:schemeClr val="tx1"/>
                </a:solidFill>
                <a:effectLst/>
                <a:latin typeface="+mn-lt"/>
                <a:ea typeface="+mn-ea"/>
                <a:cs typeface="+mn-cs"/>
              </a:rPr>
              <a:t> to current. The recovery will apply the log records that record the activity that caused the damage.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48</a:t>
            </a:fld>
            <a:endParaRPr lang="en-US"/>
          </a:p>
        </p:txBody>
      </p:sp>
    </p:spTree>
    <p:extLst>
      <p:ext uri="{BB962C8B-B14F-4D97-AF65-F5344CB8AC3E}">
        <p14:creationId xmlns:p14="http://schemas.microsoft.com/office/powerpoint/2010/main" val="1104615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Oracle introduced the concept of a </a:t>
            </a:r>
            <a:r>
              <a:rPr lang="en-US" sz="1200" i="1" kern="1200" dirty="0">
                <a:solidFill>
                  <a:schemeClr val="tx1"/>
                </a:solidFill>
                <a:effectLst/>
                <a:latin typeface="+mn-lt"/>
                <a:ea typeface="+mn-ea"/>
                <a:cs typeface="+mn-cs"/>
              </a:rPr>
              <a:t>standby database</a:t>
            </a:r>
            <a:r>
              <a:rPr lang="en-US" sz="1200" kern="1200" dirty="0">
                <a:solidFill>
                  <a:schemeClr val="tx1"/>
                </a:solidFill>
                <a:effectLst/>
                <a:latin typeface="+mn-lt"/>
                <a:ea typeface="+mn-ea"/>
                <a:cs typeface="+mn-cs"/>
              </a:rPr>
              <a:t> back in version 7. A standby database is an identical copy of an online production database that is close to being up-to-date in terms of its data content. The standby database may not be 100% up-to-date because of system latency between applying updates from the online production database to the standby database. When a failure occurs, control is transferred to the standby database, which is then opened as the online production database to allow normal activity to continue.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replication involves storing and maintaining redundant data in a separate copy of the database. Of course, replicated data can be a subset of the rows and/or columns of the original database. A simple form of replication can be implemented simply by copying entire tables to multiple locations at various times throughout the day. Of course, this is easier said than done. Some DBMSs provide automated replication features, and for those DBMSs without such features, third-party tools are available.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kern="1200" dirty="0">
                <a:solidFill>
                  <a:schemeClr val="tx1"/>
                </a:solidFill>
                <a:effectLst/>
                <a:latin typeface="+mn-lt"/>
                <a:ea typeface="+mn-ea"/>
                <a:cs typeface="+mn-cs"/>
              </a:rPr>
              <a:t>Snapshot replication </a:t>
            </a:r>
            <a:r>
              <a:rPr lang="en-US" sz="1200" kern="1200" dirty="0">
                <a:solidFill>
                  <a:schemeClr val="tx1"/>
                </a:solidFill>
                <a:effectLst/>
                <a:latin typeface="+mn-lt"/>
                <a:ea typeface="+mn-ea"/>
                <a:cs typeface="+mn-cs"/>
              </a:rPr>
              <a:t>produces a copy of database tables on a target system based on a query of the source database.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kern="1200" dirty="0">
                <a:solidFill>
                  <a:schemeClr val="tx1"/>
                </a:solidFill>
                <a:effectLst/>
                <a:latin typeface="+mn-lt"/>
                <a:ea typeface="+mn-ea"/>
                <a:cs typeface="+mn-cs"/>
              </a:rPr>
              <a:t>Symmetric replication</a:t>
            </a:r>
            <a:r>
              <a:rPr lang="en-US" sz="1200" kern="1200" dirty="0">
                <a:solidFill>
                  <a:schemeClr val="tx1"/>
                </a:solidFill>
                <a:effectLst/>
                <a:latin typeface="+mn-lt"/>
                <a:ea typeface="+mn-ea"/>
                <a:cs typeface="+mn-cs"/>
              </a:rPr>
              <a:t> is a more robust implementation of replication because it keeps the replicas up-to-date.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Mirroring disk devices can add an extra level of protection for databases. </a:t>
            </a:r>
            <a:r>
              <a:rPr lang="en-US" sz="1200" i="1" kern="1200" dirty="0">
                <a:solidFill>
                  <a:schemeClr val="tx1"/>
                </a:solidFill>
                <a:effectLst/>
                <a:latin typeface="+mn-lt"/>
                <a:ea typeface="+mn-ea"/>
                <a:cs typeface="+mn-cs"/>
              </a:rPr>
              <a:t>Disk mirroring</a:t>
            </a:r>
            <a:r>
              <a:rPr lang="en-US" sz="1200" kern="1200" dirty="0">
                <a:solidFill>
                  <a:schemeClr val="tx1"/>
                </a:solidFill>
                <a:effectLst/>
                <a:latin typeface="+mn-lt"/>
                <a:ea typeface="+mn-ea"/>
                <a:cs typeface="+mn-cs"/>
              </a:rPr>
              <a:t> occurs by allocating a secondary device that will contain a duplicate copy of the primary device. All data modifications made to the primary device are also made to the mirrored device. If the primary device fails, the mirrored device can be used without causing a system outage. Of course, disk mirroring consumes double the amount of disk storage for the same amount of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49</a:t>
            </a:fld>
            <a:endParaRPr lang="en-US"/>
          </a:p>
        </p:txBody>
      </p:sp>
    </p:spTree>
    <p:extLst>
      <p:ext uri="{BB962C8B-B14F-4D97-AF65-F5344CB8AC3E}">
        <p14:creationId xmlns:p14="http://schemas.microsoft.com/office/powerpoint/2010/main" val="3912050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in-depth backup and recovery plan for every database object is an integral part of a database implementation plan. It is the duty of the DBA to ensure that every piece of critical data in the database is protected and can be recovered if a problem arises. Furthermore, the DBA must be able to minimize the amount of downtime associated with recovering from database integrity problems and failures. The longer the database is down, the larger the financial impact will be to the business. </a:t>
            </a:r>
          </a:p>
        </p:txBody>
      </p:sp>
      <p:sp>
        <p:nvSpPr>
          <p:cNvPr id="4" name="Slide Number Placeholder 3"/>
          <p:cNvSpPr>
            <a:spLocks noGrp="1"/>
          </p:cNvSpPr>
          <p:nvPr>
            <p:ph type="sldNum" sz="quarter" idx="10"/>
          </p:nvPr>
        </p:nvSpPr>
        <p:spPr/>
        <p:txBody>
          <a:bodyPr/>
          <a:lstStyle/>
          <a:p>
            <a:fld id="{86DC5CE3-F0D4-4161-AB6E-41916CBB07D7}" type="slidenum">
              <a:rPr lang="en-US" smtClean="0"/>
              <a:t>50</a:t>
            </a:fld>
            <a:endParaRPr lang="en-US"/>
          </a:p>
        </p:txBody>
      </p:sp>
    </p:spTree>
    <p:extLst>
      <p:ext uri="{BB962C8B-B14F-4D97-AF65-F5344CB8AC3E}">
        <p14:creationId xmlns:p14="http://schemas.microsoft.com/office/powerpoint/2010/main" val="270132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Businesses today are demanding higher throughput and around-the-clock availability even as they increase the amount of stored and processed data. Not too long ago, we talked about data in terms of gigabytes. Now it is common for organizations to manage a terabyte or more of data on a single database server. Therefore, more data needs to be constantly available and has to be processed faster than ever before. Organizations rely on data to conduct business, so it is imperative that you are prepared with a plan to counteract failures. A sound backup and recovery plan can be thought of as an insurance policy for your data.</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5</a:t>
            </a:fld>
            <a:endParaRPr lang="en-US"/>
          </a:p>
        </p:txBody>
      </p:sp>
    </p:spTree>
    <p:extLst>
      <p:ext uri="{BB962C8B-B14F-4D97-AF65-F5344CB8AC3E}">
        <p14:creationId xmlns:p14="http://schemas.microsoft.com/office/powerpoint/2010/main" val="110064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fundamental component of a database backup and recovery plan is creating backup copies of data. When an error occurs that damages the integrity of the database, a backup copy of the data can be used as the basis to recover or restore the database. However, the full story on backing up a database is not quite that simple.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6</a:t>
            </a:fld>
            <a:endParaRPr lang="en-US"/>
          </a:p>
        </p:txBody>
      </p:sp>
    </p:spTree>
    <p:extLst>
      <p:ext uri="{BB962C8B-B14F-4D97-AF65-F5344CB8AC3E}">
        <p14:creationId xmlns:p14="http://schemas.microsoft.com/office/powerpoint/2010/main" val="177275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Backing up databases involves making consistent copies of your data, usually in the form of image copies, which are the output of a COPY utility. The name of the copy utility will vary from DBMS to DBMS. Common names for the backup utility include BACKUP, COPY, DUMP, and EXPORT. Some DBMSs rely on the native operating system’s file system commands for backing up data. However, even if the DBMS supplies an internal backup option, the DBA may choose to use facilities that operate outside the realm of the DBMS.</a:t>
            </a:r>
          </a:p>
          <a:p>
            <a:endParaRPr lang="en-US" dirty="0"/>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7</a:t>
            </a:fld>
            <a:endParaRPr lang="en-US"/>
          </a:p>
        </p:txBody>
      </p:sp>
    </p:spTree>
    <p:extLst>
      <p:ext uri="{BB962C8B-B14F-4D97-AF65-F5344CB8AC3E}">
        <p14:creationId xmlns:p14="http://schemas.microsoft.com/office/powerpoint/2010/main" val="338118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Current and accurate image copies provide the foundation for database recovery. The DBA must assure the currency and accuracy of the image copies and base the backup plan on the recovery needs of the applications. The DBA will use those recovery requirements to determine how often to take image copy backups and how many backup generations must be kept on hand. Furthermore, the DBA must make sure that the appropriate log records are available or backed up for recovery purposes. </a:t>
            </a:r>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8</a:t>
            </a:fld>
            <a:endParaRPr lang="en-US"/>
          </a:p>
        </p:txBody>
      </p:sp>
    </p:spTree>
    <p:extLst>
      <p:ext uri="{BB962C8B-B14F-4D97-AF65-F5344CB8AC3E}">
        <p14:creationId xmlns:p14="http://schemas.microsoft.com/office/powerpoint/2010/main" val="292352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decide the frequency with which to back up a database object, consider how much time will be needed to recover that object. Duration of recovery is determined by factors such as shown here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9</a:t>
            </a:fld>
            <a:endParaRPr lang="en-US"/>
          </a:p>
        </p:txBody>
      </p:sp>
    </p:spTree>
    <p:extLst>
      <p:ext uri="{BB962C8B-B14F-4D97-AF65-F5344CB8AC3E}">
        <p14:creationId xmlns:p14="http://schemas.microsoft.com/office/powerpoint/2010/main" val="400683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89851B-D249-4233-97B5-6C5B5D6D88FD}" type="datetimeFigureOut">
              <a:rPr lang="en-US" smtClean="0"/>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369284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9851B-D249-4233-97B5-6C5B5D6D88FD}" type="datetimeFigureOut">
              <a:rPr lang="en-US" smtClean="0"/>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255966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9851B-D249-4233-97B5-6C5B5D6D88FD}" type="datetimeFigureOut">
              <a:rPr lang="en-US" smtClean="0"/>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303019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9851B-D249-4233-97B5-6C5B5D6D88FD}" type="datetimeFigureOut">
              <a:rPr lang="en-US" smtClean="0"/>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52803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9851B-D249-4233-97B5-6C5B5D6D88FD}" type="datetimeFigureOut">
              <a:rPr lang="en-US" smtClean="0"/>
              <a:t>5/24/21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266376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9851B-D249-4233-97B5-6C5B5D6D88FD}" type="datetimeFigureOut">
              <a:rPr lang="en-US" smtClean="0"/>
              <a:t>5/24/21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425174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851B-D249-4233-97B5-6C5B5D6D88FD}" type="datetimeFigureOut">
              <a:rPr lang="en-US" smtClean="0"/>
              <a:t>5/24/21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66720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89851B-D249-4233-97B5-6C5B5D6D88FD}" type="datetimeFigureOut">
              <a:rPr lang="en-US" smtClean="0"/>
              <a:t>5/24/21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57041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851B-D249-4233-97B5-6C5B5D6D88FD}" type="datetimeFigureOut">
              <a:rPr lang="en-US" smtClean="0"/>
              <a:t>5/24/21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308220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9851B-D249-4233-97B5-6C5B5D6D88FD}" type="datetimeFigureOut">
              <a:rPr lang="en-US" smtClean="0"/>
              <a:t>5/24/21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162517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9851B-D249-4233-97B5-6C5B5D6D88FD}" type="datetimeFigureOut">
              <a:rPr lang="en-US" smtClean="0"/>
              <a:t>5/24/21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133527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9851B-D249-4233-97B5-6C5B5D6D88FD}" type="datetimeFigureOut">
              <a:rPr lang="en-US" smtClean="0"/>
              <a:t>5/24/21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1A489-8B5B-4C31-9A4F-D2F894A6BCE6}" type="slidenum">
              <a:rPr lang="en-US" smtClean="0"/>
              <a:t>‹#›</a:t>
            </a:fld>
            <a:endParaRPr lang="en-US"/>
          </a:p>
        </p:txBody>
      </p:sp>
    </p:spTree>
    <p:extLst>
      <p:ext uri="{BB962C8B-B14F-4D97-AF65-F5344CB8AC3E}">
        <p14:creationId xmlns:p14="http://schemas.microsoft.com/office/powerpoint/2010/main" val="2797409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raigsmullins.com/dbta_076.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findarticles.com/p/articles/mi_m0BRZ/is_4_21/ai_77058262/"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Database Administration:</a:t>
            </a:r>
            <a:br>
              <a:rPr lang="en-US" dirty="0"/>
            </a:br>
            <a:r>
              <a:rPr lang="en-US" sz="2200" dirty="0"/>
              <a:t>The Complete Guide to Practices and Procedures</a:t>
            </a:r>
          </a:p>
        </p:txBody>
      </p:sp>
      <p:sp>
        <p:nvSpPr>
          <p:cNvPr id="3" name="Subtitle 2"/>
          <p:cNvSpPr>
            <a:spLocks noGrp="1"/>
          </p:cNvSpPr>
          <p:nvPr>
            <p:ph type="subTitle" idx="1"/>
          </p:nvPr>
        </p:nvSpPr>
        <p:spPr/>
        <p:txBody>
          <a:bodyPr>
            <a:normAutofit/>
          </a:bodyPr>
          <a:lstStyle/>
          <a:p>
            <a:r>
              <a:rPr lang="en-US"/>
              <a:t>Chapter 8</a:t>
            </a:r>
            <a:endParaRPr lang="en-US" dirty="0"/>
          </a:p>
          <a:p>
            <a:r>
              <a:rPr lang="en-US" dirty="0"/>
              <a:t>Database Backup and Recovery</a:t>
            </a:r>
          </a:p>
        </p:txBody>
      </p:sp>
      <p:graphicFrame>
        <p:nvGraphicFramePr>
          <p:cNvPr id="4" name="Object 3"/>
          <p:cNvGraphicFramePr>
            <a:graphicFrameLocks/>
          </p:cNvGraphicFramePr>
          <p:nvPr>
            <p:extLst>
              <p:ext uri="{D42A27DB-BD31-4B8C-83A1-F6EECF244321}">
                <p14:modId xmlns:p14="http://schemas.microsoft.com/office/powerpoint/2010/main" val="228639414"/>
              </p:ext>
            </p:extLst>
          </p:nvPr>
        </p:nvGraphicFramePr>
        <p:xfrm>
          <a:off x="0" y="5638800"/>
          <a:ext cx="3429000" cy="1219200"/>
        </p:xfrm>
        <a:graphic>
          <a:graphicData uri="http://schemas.openxmlformats.org/presentationml/2006/ole">
            <mc:AlternateContent xmlns:mc="http://schemas.openxmlformats.org/markup-compatibility/2006">
              <mc:Choice xmlns:v="urn:schemas-microsoft-com:vml" Requires="v">
                <p:oleObj spid="_x0000_s1152" name="CorelPhotoPaint.Image.6" r:id="rId4" imgW="3675020" imgH="1582522" progId="CorelPhotoPaint.Image.6">
                  <p:embed/>
                </p:oleObj>
              </mc:Choice>
              <mc:Fallback>
                <p:oleObj name="CorelPhotoPaint.Image.6" r:id="rId4" imgW="3675020" imgH="1582522" progId="CorelPhotoPaint.Image.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638800"/>
                        <a:ext cx="3429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347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Factors</a:t>
            </a:r>
          </a:p>
        </p:txBody>
      </p:sp>
      <p:sp>
        <p:nvSpPr>
          <p:cNvPr id="3" name="Content Placeholder 2"/>
          <p:cNvSpPr>
            <a:spLocks noGrp="1"/>
          </p:cNvSpPr>
          <p:nvPr>
            <p:ph idx="1"/>
          </p:nvPr>
        </p:nvSpPr>
        <p:spPr/>
        <p:txBody>
          <a:bodyPr/>
          <a:lstStyle/>
          <a:p>
            <a:r>
              <a:rPr lang="en-US" dirty="0"/>
              <a:t>DBMS Architecture</a:t>
            </a:r>
          </a:p>
          <a:p>
            <a:r>
              <a:rPr lang="en-US" dirty="0"/>
              <a:t>Activity During Image Copy Process</a:t>
            </a:r>
          </a:p>
          <a:p>
            <a:pPr lvl="1"/>
            <a:r>
              <a:rPr lang="en-US" dirty="0"/>
              <a:t>Read Only</a:t>
            </a:r>
          </a:p>
          <a:p>
            <a:pPr lvl="1"/>
            <a:r>
              <a:rPr lang="en-US" dirty="0"/>
              <a:t>Read/Write</a:t>
            </a:r>
          </a:p>
          <a:p>
            <a:r>
              <a:rPr lang="en-US" dirty="0"/>
              <a:t>Balancing Duration of Recovery </a:t>
            </a:r>
            <a:br>
              <a:rPr lang="en-US" dirty="0"/>
            </a:br>
            <a:r>
              <a:rPr lang="en-US" dirty="0"/>
              <a:t>Against the Time Required </a:t>
            </a:r>
            <a:br>
              <a:rPr lang="en-US" dirty="0"/>
            </a:br>
            <a:r>
              <a:rPr lang="en-US" dirty="0"/>
              <a:t>to Take Image Copy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623337"/>
            <a:ext cx="2890744" cy="191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10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Backups?</a:t>
            </a:r>
          </a:p>
        </p:txBody>
      </p:sp>
      <p:sp>
        <p:nvSpPr>
          <p:cNvPr id="3" name="Content Placeholder 2"/>
          <p:cNvSpPr>
            <a:spLocks noGrp="1"/>
          </p:cNvSpPr>
          <p:nvPr>
            <p:ph idx="1"/>
          </p:nvPr>
        </p:nvSpPr>
        <p:spPr/>
        <p:txBody>
          <a:bodyPr>
            <a:normAutofit fontScale="92500" lnSpcReduction="20000"/>
          </a:bodyPr>
          <a:lstStyle/>
          <a:p>
            <a:r>
              <a:rPr lang="en-US" dirty="0"/>
              <a:t>The DBA must decide how many complete generations of backups (for both database object copies and log copies) to keep. </a:t>
            </a:r>
          </a:p>
          <a:p>
            <a:r>
              <a:rPr lang="en-US" dirty="0"/>
              <a:t>Keeping extra generations can help you recover from a media failure during recovery by switching to an older backup. </a:t>
            </a:r>
          </a:p>
          <a:p>
            <a:pPr lvl="1"/>
            <a:r>
              <a:rPr lang="en-US" dirty="0"/>
              <a:t>At a minimum, the retention period should be at least two full cycles. </a:t>
            </a:r>
          </a:p>
          <a:p>
            <a:pPr lvl="1"/>
            <a:r>
              <a:rPr lang="en-US" dirty="0"/>
              <a:t>The number of copies you decide to keep must be tempered by the number of associated logs that must also be maintained for the backups to remain viable. </a:t>
            </a:r>
          </a:p>
          <a:p>
            <a:endParaRPr lang="en-US" dirty="0"/>
          </a:p>
        </p:txBody>
      </p:sp>
    </p:spTree>
    <p:extLst>
      <p:ext uri="{BB962C8B-B14F-4D97-AF65-F5344CB8AC3E}">
        <p14:creationId xmlns:p14="http://schemas.microsoft.com/office/powerpoint/2010/main" val="191080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Image Copy Guidelines</a:t>
            </a:r>
          </a:p>
        </p:txBody>
      </p:sp>
      <p:sp>
        <p:nvSpPr>
          <p:cNvPr id="3" name="Content Placeholder 2"/>
          <p:cNvSpPr>
            <a:spLocks noGrp="1"/>
          </p:cNvSpPr>
          <p:nvPr>
            <p:ph idx="1"/>
          </p:nvPr>
        </p:nvSpPr>
        <p:spPr>
          <a:xfrm>
            <a:off x="457200" y="1447800"/>
            <a:ext cx="8229600" cy="5257800"/>
          </a:xfrm>
        </p:spPr>
        <p:txBody>
          <a:bodyPr>
            <a:normAutofit fontScale="62500" lnSpcReduction="20000"/>
          </a:bodyPr>
          <a:lstStyle/>
          <a:p>
            <a:pPr lvl="0"/>
            <a:r>
              <a:rPr lang="en-US" dirty="0"/>
              <a:t>Make at least two local copies of each image copy backup to help avoid an unrecoverable state in the case of a media error </a:t>
            </a:r>
          </a:p>
          <a:p>
            <a:pPr lvl="1"/>
            <a:r>
              <a:rPr lang="en-US" dirty="0"/>
              <a:t>For example, a damaged tape.</a:t>
            </a:r>
          </a:p>
          <a:p>
            <a:pPr lvl="0"/>
            <a:r>
              <a:rPr lang="en-US" dirty="0"/>
              <a:t>Coordinate your local backup strategy with your disaster recovery plans. </a:t>
            </a:r>
          </a:p>
          <a:p>
            <a:pPr lvl="0"/>
            <a:r>
              <a:rPr lang="en-US" dirty="0"/>
              <a:t>Keep at least two generations of image copy backups for each database object. </a:t>
            </a:r>
          </a:p>
          <a:p>
            <a:pPr lvl="0"/>
            <a:r>
              <a:rPr lang="en-US" dirty="0"/>
              <a:t>Consider creating image copy backups to disk, and then migrating them to tape (or optical disk, such as CD or DVD), which can speed up the image copy process. </a:t>
            </a:r>
          </a:p>
          <a:p>
            <a:pPr lvl="1"/>
            <a:r>
              <a:rPr lang="en-US" dirty="0"/>
              <a:t>When image copy backups are migrated to tape, </a:t>
            </a:r>
          </a:p>
          <a:p>
            <a:pPr lvl="0"/>
            <a:r>
              <a:rPr lang="en-US" dirty="0"/>
              <a:t>Be sure to include the system catalog database objects in your backup and recovery plans. </a:t>
            </a:r>
          </a:p>
          <a:p>
            <a:pPr lvl="0"/>
            <a:r>
              <a:rPr lang="en-US" dirty="0"/>
              <a:t>Ensure that the backup process is </a:t>
            </a:r>
            <a:r>
              <a:rPr lang="en-US" dirty="0" err="1"/>
              <a:t>restartable</a:t>
            </a:r>
            <a:r>
              <a:rPr lang="en-US" dirty="0"/>
              <a:t>. </a:t>
            </a:r>
          </a:p>
          <a:p>
            <a:pPr lvl="0"/>
            <a:r>
              <a:rPr lang="en-US" dirty="0"/>
              <a:t>After the backup has completed, use the DBMS’s facilities to verify the correctness of the backup.</a:t>
            </a:r>
          </a:p>
          <a:p>
            <a:pPr lvl="1"/>
            <a:r>
              <a:rPr lang="en-US" dirty="0"/>
              <a:t>For example, the DB2 db2ckbkp operation or the Sybase BCP utility.</a:t>
            </a:r>
          </a:p>
          <a:p>
            <a:pPr lvl="0"/>
            <a:r>
              <a:rPr lang="en-US" dirty="0"/>
              <a:t>Data that is not stored in a database, but is used by database applications, should be backed up at the same time as the database objects. </a:t>
            </a:r>
          </a:p>
        </p:txBody>
      </p:sp>
    </p:spTree>
    <p:extLst>
      <p:ext uri="{BB962C8B-B14F-4D97-AF65-F5344CB8AC3E}">
        <p14:creationId xmlns:p14="http://schemas.microsoft.com/office/powerpoint/2010/main" val="356597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vs. Incremental Backups</a:t>
            </a:r>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A </a:t>
            </a:r>
            <a:r>
              <a:rPr lang="en-US" i="1" dirty="0"/>
              <a:t>full image copy backup</a:t>
            </a:r>
            <a:r>
              <a:rPr lang="en-US" dirty="0"/>
              <a:t> is a complete copy of all the data in the database object at the time the image copy was run. </a:t>
            </a:r>
          </a:p>
          <a:p>
            <a:r>
              <a:rPr lang="en-US" dirty="0"/>
              <a:t>An </a:t>
            </a:r>
            <a:r>
              <a:rPr lang="en-US" i="1" dirty="0"/>
              <a:t>incremental image copy backup</a:t>
            </a:r>
            <a:r>
              <a:rPr lang="en-US" dirty="0"/>
              <a:t> (aka </a:t>
            </a:r>
            <a:r>
              <a:rPr lang="en-US" i="1" dirty="0"/>
              <a:t>differential backup</a:t>
            </a:r>
            <a:r>
              <a:rPr lang="en-US" dirty="0"/>
              <a:t>) contains only the data that has changed since the last full or incremental image copy was made. </a:t>
            </a:r>
          </a:p>
          <a:p>
            <a:pPr lvl="1"/>
            <a:r>
              <a:rPr lang="en-US" dirty="0"/>
              <a:t>The advantage of taking an incremental rather than a full backup is that it can sometimes be made more quickly, and requires less space on disk (or tape). </a:t>
            </a:r>
          </a:p>
          <a:p>
            <a:pPr lvl="1"/>
            <a:r>
              <a:rPr lang="en-US" dirty="0"/>
              <a:t>The disadvantage is that recovery based on incremental copies can take longer because, in some cases, the same row is updated several times before the last changes are restored. </a:t>
            </a:r>
          </a:p>
          <a:p>
            <a:endParaRPr lang="en-US" dirty="0"/>
          </a:p>
        </p:txBody>
      </p:sp>
    </p:spTree>
    <p:extLst>
      <p:ext uri="{BB962C8B-B14F-4D97-AF65-F5344CB8AC3E}">
        <p14:creationId xmlns:p14="http://schemas.microsoft.com/office/powerpoint/2010/main" val="249861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4" name="Group 36"/>
          <p:cNvGrpSpPr>
            <a:grpSpLocks/>
          </p:cNvGrpSpPr>
          <p:nvPr/>
        </p:nvGrpSpPr>
        <p:grpSpPr bwMode="auto">
          <a:xfrm>
            <a:off x="1143000" y="1905000"/>
            <a:ext cx="6400800" cy="914400"/>
            <a:chOff x="672" y="960"/>
            <a:chExt cx="4032" cy="576"/>
          </a:xfrm>
        </p:grpSpPr>
        <p:sp>
          <p:nvSpPr>
            <p:cNvPr id="2055" name="Rectangle 7"/>
            <p:cNvSpPr>
              <a:spLocks noChangeArrowheads="1"/>
            </p:cNvSpPr>
            <p:nvPr/>
          </p:nvSpPr>
          <p:spPr bwMode="auto">
            <a:xfrm>
              <a:off x="672"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Sun</a:t>
              </a:r>
            </a:p>
          </p:txBody>
        </p:sp>
        <p:sp>
          <p:nvSpPr>
            <p:cNvPr id="2056" name="Rectangle 8"/>
            <p:cNvSpPr>
              <a:spLocks noChangeArrowheads="1"/>
            </p:cNvSpPr>
            <p:nvPr/>
          </p:nvSpPr>
          <p:spPr bwMode="auto">
            <a:xfrm>
              <a:off x="1248"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Mon</a:t>
              </a:r>
            </a:p>
          </p:txBody>
        </p:sp>
        <p:sp>
          <p:nvSpPr>
            <p:cNvPr id="2057" name="Rectangle 9"/>
            <p:cNvSpPr>
              <a:spLocks noChangeArrowheads="1"/>
            </p:cNvSpPr>
            <p:nvPr/>
          </p:nvSpPr>
          <p:spPr bwMode="auto">
            <a:xfrm>
              <a:off x="1824"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Tues</a:t>
              </a:r>
            </a:p>
          </p:txBody>
        </p:sp>
        <p:sp>
          <p:nvSpPr>
            <p:cNvPr id="2058" name="Rectangle 10"/>
            <p:cNvSpPr>
              <a:spLocks noChangeArrowheads="1"/>
            </p:cNvSpPr>
            <p:nvPr/>
          </p:nvSpPr>
          <p:spPr bwMode="auto">
            <a:xfrm>
              <a:off x="2400"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Wed</a:t>
              </a:r>
            </a:p>
          </p:txBody>
        </p:sp>
        <p:sp>
          <p:nvSpPr>
            <p:cNvPr id="2059" name="Rectangle 11"/>
            <p:cNvSpPr>
              <a:spLocks noChangeArrowheads="1"/>
            </p:cNvSpPr>
            <p:nvPr/>
          </p:nvSpPr>
          <p:spPr bwMode="auto">
            <a:xfrm>
              <a:off x="2976"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Thu</a:t>
              </a:r>
            </a:p>
          </p:txBody>
        </p:sp>
        <p:sp>
          <p:nvSpPr>
            <p:cNvPr id="2060" name="Rectangle 12"/>
            <p:cNvSpPr>
              <a:spLocks noChangeArrowheads="1"/>
            </p:cNvSpPr>
            <p:nvPr/>
          </p:nvSpPr>
          <p:spPr bwMode="auto">
            <a:xfrm>
              <a:off x="3552"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Fri</a:t>
              </a:r>
            </a:p>
          </p:txBody>
        </p:sp>
        <p:sp>
          <p:nvSpPr>
            <p:cNvPr id="2061" name="Rectangle 13"/>
            <p:cNvSpPr>
              <a:spLocks noChangeArrowheads="1"/>
            </p:cNvSpPr>
            <p:nvPr/>
          </p:nvSpPr>
          <p:spPr bwMode="auto">
            <a:xfrm>
              <a:off x="4128" y="96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Sat</a:t>
              </a:r>
            </a:p>
          </p:txBody>
        </p:sp>
      </p:grpSp>
      <p:grpSp>
        <p:nvGrpSpPr>
          <p:cNvPr id="2088" name="Group 40"/>
          <p:cNvGrpSpPr>
            <a:grpSpLocks/>
          </p:cNvGrpSpPr>
          <p:nvPr/>
        </p:nvGrpSpPr>
        <p:grpSpPr bwMode="auto">
          <a:xfrm>
            <a:off x="1600200" y="762000"/>
            <a:ext cx="785813" cy="1143000"/>
            <a:chOff x="1008" y="480"/>
            <a:chExt cx="495" cy="720"/>
          </a:xfrm>
        </p:grpSpPr>
        <p:graphicFrame>
          <p:nvGraphicFramePr>
            <p:cNvPr id="2052" name="Object 4"/>
            <p:cNvGraphicFramePr>
              <a:graphicFrameLocks noChangeAspect="1"/>
            </p:cNvGraphicFramePr>
            <p:nvPr/>
          </p:nvGraphicFramePr>
          <p:xfrm>
            <a:off x="1008" y="480"/>
            <a:ext cx="495" cy="496"/>
          </p:xfrm>
          <a:graphic>
            <a:graphicData uri="http://schemas.openxmlformats.org/presentationml/2006/ole">
              <mc:AlternateContent xmlns:mc="http://schemas.openxmlformats.org/markup-compatibility/2006">
                <mc:Choice xmlns:v="urn:schemas-microsoft-com:vml" Requires="v">
                  <p:oleObj spid="_x0000_s5172" name="Designer 4.1 Drawing" r:id="rId4" imgW="1573200" imgH="1576440" progId="MgxDesigner">
                    <p:embed/>
                  </p:oleObj>
                </mc:Choice>
                <mc:Fallback>
                  <p:oleObj name="Designer 4.1 Drawing" r:id="rId4" imgW="1573200" imgH="1576440" progId="MgxDesign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480"/>
                          <a:ext cx="495"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7" name="Line 39"/>
            <p:cNvSpPr>
              <a:spLocks noChangeShapeType="1"/>
            </p:cNvSpPr>
            <p:nvPr/>
          </p:nvSpPr>
          <p:spPr bwMode="auto">
            <a:xfrm>
              <a:off x="1344" y="9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89" name="Group 41"/>
          <p:cNvGrpSpPr>
            <a:grpSpLocks/>
          </p:cNvGrpSpPr>
          <p:nvPr/>
        </p:nvGrpSpPr>
        <p:grpSpPr bwMode="auto">
          <a:xfrm>
            <a:off x="2514600" y="762000"/>
            <a:ext cx="785813" cy="1143000"/>
            <a:chOff x="1008" y="480"/>
            <a:chExt cx="495" cy="720"/>
          </a:xfrm>
        </p:grpSpPr>
        <p:graphicFrame>
          <p:nvGraphicFramePr>
            <p:cNvPr id="2090" name="Object 42"/>
            <p:cNvGraphicFramePr>
              <a:graphicFrameLocks noChangeAspect="1"/>
            </p:cNvGraphicFramePr>
            <p:nvPr/>
          </p:nvGraphicFramePr>
          <p:xfrm>
            <a:off x="1008" y="480"/>
            <a:ext cx="495" cy="496"/>
          </p:xfrm>
          <a:graphic>
            <a:graphicData uri="http://schemas.openxmlformats.org/presentationml/2006/ole">
              <mc:AlternateContent xmlns:mc="http://schemas.openxmlformats.org/markup-compatibility/2006">
                <mc:Choice xmlns:v="urn:schemas-microsoft-com:vml" Requires="v">
                  <p:oleObj spid="_x0000_s5173" name="Designer 4.1 Drawing" r:id="rId6" imgW="1573200" imgH="1576440" progId="MgxDesigner">
                    <p:embed/>
                  </p:oleObj>
                </mc:Choice>
                <mc:Fallback>
                  <p:oleObj name="Designer 4.1 Drawing" r:id="rId6" imgW="1573200" imgH="1576440" progId="MgxDesign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480"/>
                          <a:ext cx="495"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1" name="Line 43"/>
            <p:cNvSpPr>
              <a:spLocks noChangeShapeType="1"/>
            </p:cNvSpPr>
            <p:nvPr/>
          </p:nvSpPr>
          <p:spPr bwMode="auto">
            <a:xfrm>
              <a:off x="1344" y="9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92" name="Group 44"/>
          <p:cNvGrpSpPr>
            <a:grpSpLocks/>
          </p:cNvGrpSpPr>
          <p:nvPr/>
        </p:nvGrpSpPr>
        <p:grpSpPr bwMode="auto">
          <a:xfrm>
            <a:off x="3505200" y="762000"/>
            <a:ext cx="785813" cy="1143000"/>
            <a:chOff x="1008" y="480"/>
            <a:chExt cx="495" cy="720"/>
          </a:xfrm>
        </p:grpSpPr>
        <p:graphicFrame>
          <p:nvGraphicFramePr>
            <p:cNvPr id="2093" name="Object 45"/>
            <p:cNvGraphicFramePr>
              <a:graphicFrameLocks noChangeAspect="1"/>
            </p:cNvGraphicFramePr>
            <p:nvPr/>
          </p:nvGraphicFramePr>
          <p:xfrm>
            <a:off x="1008" y="480"/>
            <a:ext cx="495" cy="496"/>
          </p:xfrm>
          <a:graphic>
            <a:graphicData uri="http://schemas.openxmlformats.org/presentationml/2006/ole">
              <mc:AlternateContent xmlns:mc="http://schemas.openxmlformats.org/markup-compatibility/2006">
                <mc:Choice xmlns:v="urn:schemas-microsoft-com:vml" Requires="v">
                  <p:oleObj spid="_x0000_s5174" name="Designer 4.1 Drawing" r:id="rId7" imgW="1573200" imgH="1576440" progId="MgxDesigner">
                    <p:embed/>
                  </p:oleObj>
                </mc:Choice>
                <mc:Fallback>
                  <p:oleObj name="Designer 4.1 Drawing" r:id="rId7" imgW="1573200" imgH="1576440" progId="MgxDesign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480"/>
                          <a:ext cx="495"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4" name="Line 46"/>
            <p:cNvSpPr>
              <a:spLocks noChangeShapeType="1"/>
            </p:cNvSpPr>
            <p:nvPr/>
          </p:nvSpPr>
          <p:spPr bwMode="auto">
            <a:xfrm>
              <a:off x="1344" y="9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95" name="Group 47"/>
          <p:cNvGrpSpPr>
            <a:grpSpLocks/>
          </p:cNvGrpSpPr>
          <p:nvPr/>
        </p:nvGrpSpPr>
        <p:grpSpPr bwMode="auto">
          <a:xfrm>
            <a:off x="4419600" y="762000"/>
            <a:ext cx="785813" cy="1143000"/>
            <a:chOff x="1008" y="480"/>
            <a:chExt cx="495" cy="720"/>
          </a:xfrm>
        </p:grpSpPr>
        <p:graphicFrame>
          <p:nvGraphicFramePr>
            <p:cNvPr id="2096" name="Object 48"/>
            <p:cNvGraphicFramePr>
              <a:graphicFrameLocks noChangeAspect="1"/>
            </p:cNvGraphicFramePr>
            <p:nvPr/>
          </p:nvGraphicFramePr>
          <p:xfrm>
            <a:off x="1008" y="480"/>
            <a:ext cx="495" cy="496"/>
          </p:xfrm>
          <a:graphic>
            <a:graphicData uri="http://schemas.openxmlformats.org/presentationml/2006/ole">
              <mc:AlternateContent xmlns:mc="http://schemas.openxmlformats.org/markup-compatibility/2006">
                <mc:Choice xmlns:v="urn:schemas-microsoft-com:vml" Requires="v">
                  <p:oleObj spid="_x0000_s5175" name="Designer 4.1 Drawing" r:id="rId8" imgW="1573200" imgH="1576440" progId="MgxDesigner">
                    <p:embed/>
                  </p:oleObj>
                </mc:Choice>
                <mc:Fallback>
                  <p:oleObj name="Designer 4.1 Drawing" r:id="rId8" imgW="1573200" imgH="1576440" progId="MgxDesign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480"/>
                          <a:ext cx="495"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7" name="Line 49"/>
            <p:cNvSpPr>
              <a:spLocks noChangeShapeType="1"/>
            </p:cNvSpPr>
            <p:nvPr/>
          </p:nvSpPr>
          <p:spPr bwMode="auto">
            <a:xfrm>
              <a:off x="1344" y="9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98" name="Line 50"/>
          <p:cNvSpPr>
            <a:spLocks noChangeShapeType="1"/>
          </p:cNvSpPr>
          <p:nvPr/>
        </p:nvSpPr>
        <p:spPr bwMode="auto">
          <a:xfrm>
            <a:off x="2133600" y="2819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 name="AutoShape 51"/>
          <p:cNvSpPr>
            <a:spLocks noChangeArrowheads="1"/>
          </p:cNvSpPr>
          <p:nvPr/>
        </p:nvSpPr>
        <p:spPr bwMode="auto">
          <a:xfrm>
            <a:off x="1752600" y="4038600"/>
            <a:ext cx="762000" cy="762000"/>
          </a:xfrm>
          <a:prstGeom prst="flowChartMagneticTap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0" name="Text Box 52"/>
          <p:cNvSpPr txBox="1">
            <a:spLocks noChangeArrowheads="1"/>
          </p:cNvSpPr>
          <p:nvPr/>
        </p:nvSpPr>
        <p:spPr bwMode="auto">
          <a:xfrm>
            <a:off x="1828800" y="41910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latin typeface="Arial" charset="0"/>
              </a:rPr>
              <a:t>Full</a:t>
            </a:r>
          </a:p>
        </p:txBody>
      </p:sp>
      <p:sp>
        <p:nvSpPr>
          <p:cNvPr id="2101" name="Line 53"/>
          <p:cNvSpPr>
            <a:spLocks noChangeShapeType="1"/>
          </p:cNvSpPr>
          <p:nvPr/>
        </p:nvSpPr>
        <p:spPr bwMode="auto">
          <a:xfrm>
            <a:off x="3048000"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 name="Line 54"/>
          <p:cNvSpPr>
            <a:spLocks noChangeShapeType="1"/>
          </p:cNvSpPr>
          <p:nvPr/>
        </p:nvSpPr>
        <p:spPr bwMode="auto">
          <a:xfrm>
            <a:off x="4038600" y="28194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3" name="Line 55"/>
          <p:cNvSpPr>
            <a:spLocks noChangeShapeType="1"/>
          </p:cNvSpPr>
          <p:nvPr/>
        </p:nvSpPr>
        <p:spPr bwMode="auto">
          <a:xfrm>
            <a:off x="4953000" y="2819400"/>
            <a:ext cx="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4" name="AutoShape 56"/>
          <p:cNvSpPr>
            <a:spLocks noChangeArrowheads="1"/>
          </p:cNvSpPr>
          <p:nvPr/>
        </p:nvSpPr>
        <p:spPr bwMode="auto">
          <a:xfrm>
            <a:off x="2743200" y="3505200"/>
            <a:ext cx="609600" cy="609600"/>
          </a:xfrm>
          <a:prstGeom prst="flowChartMagneticTap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5" name="Text Box 57"/>
          <p:cNvSpPr txBox="1">
            <a:spLocks noChangeArrowheads="1"/>
          </p:cNvSpPr>
          <p:nvPr/>
        </p:nvSpPr>
        <p:spPr bwMode="auto">
          <a:xfrm>
            <a:off x="2819400" y="365760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Arial" charset="0"/>
              </a:rPr>
              <a:t>Incr</a:t>
            </a:r>
            <a:endParaRPr lang="en-US" sz="1400">
              <a:latin typeface="Arial" charset="0"/>
            </a:endParaRPr>
          </a:p>
        </p:txBody>
      </p:sp>
      <p:sp>
        <p:nvSpPr>
          <p:cNvPr id="2106" name="AutoShape 58"/>
          <p:cNvSpPr>
            <a:spLocks noChangeArrowheads="1"/>
          </p:cNvSpPr>
          <p:nvPr/>
        </p:nvSpPr>
        <p:spPr bwMode="auto">
          <a:xfrm>
            <a:off x="3733800" y="4495800"/>
            <a:ext cx="609600" cy="609600"/>
          </a:xfrm>
          <a:prstGeom prst="flowChartMagneticTap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7" name="Text Box 59"/>
          <p:cNvSpPr txBox="1">
            <a:spLocks noChangeArrowheads="1"/>
          </p:cNvSpPr>
          <p:nvPr/>
        </p:nvSpPr>
        <p:spPr bwMode="auto">
          <a:xfrm>
            <a:off x="3810000" y="464820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Arial" charset="0"/>
              </a:rPr>
              <a:t>Incr</a:t>
            </a:r>
            <a:endParaRPr lang="en-US" sz="1400">
              <a:latin typeface="Arial" charset="0"/>
            </a:endParaRPr>
          </a:p>
        </p:txBody>
      </p:sp>
      <p:sp>
        <p:nvSpPr>
          <p:cNvPr id="2108" name="AutoShape 60"/>
          <p:cNvSpPr>
            <a:spLocks noChangeArrowheads="1"/>
          </p:cNvSpPr>
          <p:nvPr/>
        </p:nvSpPr>
        <p:spPr bwMode="auto">
          <a:xfrm>
            <a:off x="4648200" y="5257800"/>
            <a:ext cx="609600" cy="609600"/>
          </a:xfrm>
          <a:prstGeom prst="flowChartMagneticTap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 name="Text Box 61"/>
          <p:cNvSpPr txBox="1">
            <a:spLocks noChangeArrowheads="1"/>
          </p:cNvSpPr>
          <p:nvPr/>
        </p:nvSpPr>
        <p:spPr bwMode="auto">
          <a:xfrm>
            <a:off x="4724400" y="541020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Arial" charset="0"/>
              </a:rPr>
              <a:t>Incr</a:t>
            </a:r>
            <a:endParaRPr lang="en-US" sz="1400">
              <a:latin typeface="Arial" charset="0"/>
            </a:endParaRPr>
          </a:p>
        </p:txBody>
      </p:sp>
      <p:sp>
        <p:nvSpPr>
          <p:cNvPr id="2110" name="Text Box 62"/>
          <p:cNvSpPr txBox="1">
            <a:spLocks noChangeArrowheads="1"/>
          </p:cNvSpPr>
          <p:nvPr/>
        </p:nvSpPr>
        <p:spPr bwMode="auto">
          <a:xfrm>
            <a:off x="2590800" y="4191000"/>
            <a:ext cx="117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Just the changes</a:t>
            </a:r>
          </a:p>
          <a:p>
            <a:r>
              <a:rPr lang="en-US" sz="1200"/>
              <a:t>from Monday</a:t>
            </a:r>
          </a:p>
        </p:txBody>
      </p:sp>
      <p:sp>
        <p:nvSpPr>
          <p:cNvPr id="2111" name="Text Box 63"/>
          <p:cNvSpPr txBox="1">
            <a:spLocks noChangeArrowheads="1"/>
          </p:cNvSpPr>
          <p:nvPr/>
        </p:nvSpPr>
        <p:spPr bwMode="auto">
          <a:xfrm>
            <a:off x="3505200" y="5105400"/>
            <a:ext cx="117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Just the changes</a:t>
            </a:r>
          </a:p>
          <a:p>
            <a:r>
              <a:rPr lang="en-US" sz="1200"/>
              <a:t>from Tuesday</a:t>
            </a:r>
          </a:p>
        </p:txBody>
      </p:sp>
      <p:sp>
        <p:nvSpPr>
          <p:cNvPr id="2112" name="Text Box 64"/>
          <p:cNvSpPr txBox="1">
            <a:spLocks noChangeArrowheads="1"/>
          </p:cNvSpPr>
          <p:nvPr/>
        </p:nvSpPr>
        <p:spPr bwMode="auto">
          <a:xfrm>
            <a:off x="4419600" y="59436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Just the changes</a:t>
            </a:r>
          </a:p>
          <a:p>
            <a:r>
              <a:rPr lang="en-US" sz="1200"/>
              <a:t>from Wednesday</a:t>
            </a:r>
          </a:p>
        </p:txBody>
      </p:sp>
      <p:sp>
        <p:nvSpPr>
          <p:cNvPr id="2113" name="Text Box 65"/>
          <p:cNvSpPr txBox="1">
            <a:spLocks noChangeArrowheads="1"/>
          </p:cNvSpPr>
          <p:nvPr/>
        </p:nvSpPr>
        <p:spPr bwMode="auto">
          <a:xfrm>
            <a:off x="1600200" y="4876800"/>
            <a:ext cx="1098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Backup of the</a:t>
            </a:r>
          </a:p>
          <a:p>
            <a:r>
              <a:rPr lang="en-US" sz="1200"/>
              <a:t>entire database</a:t>
            </a:r>
          </a:p>
          <a:p>
            <a:r>
              <a:rPr lang="en-US" sz="1200"/>
              <a:t>object</a:t>
            </a:r>
          </a:p>
        </p:txBody>
      </p:sp>
    </p:spTree>
    <p:extLst>
      <p:ext uri="{BB962C8B-B14F-4D97-AF65-F5344CB8AC3E}">
        <p14:creationId xmlns:p14="http://schemas.microsoft.com/office/powerpoint/2010/main" val="302673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Incremental Versus Full </a:t>
            </a:r>
            <a:br>
              <a:rPr lang="en-US" dirty="0"/>
            </a:br>
            <a:r>
              <a:rPr lang="en-US" dirty="0"/>
              <a:t>Image Copy Backups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Favor full image copies for small database objects. </a:t>
            </a:r>
          </a:p>
          <a:p>
            <a:pPr lvl="1"/>
            <a:r>
              <a:rPr lang="en-US" dirty="0"/>
              <a:t>The definition of “small” will vary from site to site and DBMS to DBMS. </a:t>
            </a:r>
          </a:p>
          <a:p>
            <a:r>
              <a:rPr lang="en-US" dirty="0"/>
              <a:t>Consider using incremental image copies to reduce the batch processing window for very large database objects that are minimally modified in between image copy backups. </a:t>
            </a:r>
          </a:p>
          <a:p>
            <a:pPr lvl="1"/>
            <a:r>
              <a:rPr lang="en-US" dirty="0"/>
              <a:t>The DBA should base the full-versus-incremental decision on the percentage of blocks of data that have been modified, not on the number of rows that have been modified. </a:t>
            </a:r>
          </a:p>
          <a:p>
            <a:r>
              <a:rPr lang="en-US" dirty="0"/>
              <a:t>Some scenarios are not compatible with incremental image copy backups. </a:t>
            </a:r>
          </a:p>
          <a:p>
            <a:pPr lvl="1"/>
            <a:r>
              <a:rPr lang="en-US" dirty="0"/>
              <a:t>Some DBMSs permit the user to disable logging during some operations and utilities. Whenever an action is taken that adds or changes data without logging, a full image copy is required.</a:t>
            </a:r>
          </a:p>
          <a:p>
            <a:endParaRPr lang="en-US" dirty="0"/>
          </a:p>
        </p:txBody>
      </p:sp>
    </p:spTree>
    <p:extLst>
      <p:ext uri="{BB962C8B-B14F-4D97-AF65-F5344CB8AC3E}">
        <p14:creationId xmlns:p14="http://schemas.microsoft.com/office/powerpoint/2010/main" val="162815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Incremental Image Copies</a:t>
            </a:r>
          </a:p>
        </p:txBody>
      </p:sp>
      <p:sp>
        <p:nvSpPr>
          <p:cNvPr id="3" name="Content Placeholder 2"/>
          <p:cNvSpPr>
            <a:spLocks noGrp="1"/>
          </p:cNvSpPr>
          <p:nvPr>
            <p:ph idx="1"/>
          </p:nvPr>
        </p:nvSpPr>
        <p:spPr/>
        <p:txBody>
          <a:bodyPr>
            <a:normAutofit fontScale="92500" lnSpcReduction="10000"/>
          </a:bodyPr>
          <a:lstStyle/>
          <a:p>
            <a:r>
              <a:rPr lang="en-US" dirty="0"/>
              <a:t>A merge utility, sometimes referred to as MERGECOPY, can be used to combine multiple incremental image copy backups into a single incremental copy backup, or to combine a full image copy backup with one or more incremental image copy backups to create a new full backup.</a:t>
            </a:r>
          </a:p>
          <a:p>
            <a:r>
              <a:rPr lang="en-US" dirty="0"/>
              <a:t>If your DBMS supports merging incremental copies, consider running the merge utility to create a new full image copy directly after the creation of an incremental copy. </a:t>
            </a:r>
          </a:p>
        </p:txBody>
      </p:sp>
    </p:spTree>
    <p:extLst>
      <p:ext uri="{BB962C8B-B14F-4D97-AF65-F5344CB8AC3E}">
        <p14:creationId xmlns:p14="http://schemas.microsoft.com/office/powerpoint/2010/main" val="426256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Objects and Backups</a:t>
            </a:r>
          </a:p>
        </p:txBody>
      </p:sp>
      <p:sp>
        <p:nvSpPr>
          <p:cNvPr id="3" name="Content Placeholder 2"/>
          <p:cNvSpPr>
            <a:spLocks noGrp="1"/>
          </p:cNvSpPr>
          <p:nvPr>
            <p:ph idx="1"/>
          </p:nvPr>
        </p:nvSpPr>
        <p:spPr/>
        <p:txBody>
          <a:bodyPr>
            <a:normAutofit fontScale="92500" lnSpcReduction="10000"/>
          </a:bodyPr>
          <a:lstStyle/>
          <a:p>
            <a:r>
              <a:rPr lang="en-US" dirty="0"/>
              <a:t>Typically, an image copy backup is made at the database, </a:t>
            </a:r>
            <a:r>
              <a:rPr lang="en-US" dirty="0" err="1"/>
              <a:t>tablespace</a:t>
            </a:r>
            <a:r>
              <a:rPr lang="en-US" dirty="0"/>
              <a:t>, or table level. </a:t>
            </a:r>
          </a:p>
          <a:p>
            <a:r>
              <a:rPr lang="en-US" dirty="0"/>
              <a:t>The level(s) supported will depend on the DBMS being used.</a:t>
            </a:r>
          </a:p>
          <a:p>
            <a:r>
              <a:rPr lang="en-US" dirty="0"/>
              <a:t>In general, though, the idea is to back up the database object or objects that contain the data. </a:t>
            </a:r>
          </a:p>
          <a:p>
            <a:r>
              <a:rPr lang="en-US" dirty="0"/>
              <a:t>The more granular control the DBMS provides for backup of database objects, the easier it will be to effectively implement a useful backup and recovery strategy.</a:t>
            </a:r>
          </a:p>
        </p:txBody>
      </p:sp>
    </p:spTree>
    <p:extLst>
      <p:ext uri="{BB962C8B-B14F-4D97-AF65-F5344CB8AC3E}">
        <p14:creationId xmlns:p14="http://schemas.microsoft.com/office/powerpoint/2010/main" val="194541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Indexes</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Some DBMSs support making backup copies of indexes. </a:t>
            </a:r>
          </a:p>
          <a:p>
            <a:pPr lvl="1"/>
            <a:r>
              <a:rPr lang="en-US" dirty="0"/>
              <a:t>Indeed, some DBMSs require indexes to be backed up, whereas index backup is optional for others. </a:t>
            </a:r>
          </a:p>
          <a:p>
            <a:pPr lvl="1"/>
            <a:r>
              <a:rPr lang="en-US" dirty="0"/>
              <a:t>Index backup can be optional because the DBMS can rebuild an index from the table data. </a:t>
            </a:r>
          </a:p>
          <a:p>
            <a:r>
              <a:rPr lang="en-US" dirty="0"/>
              <a:t>You will need to examine the trade-offs of copying indexes.</a:t>
            </a:r>
          </a:p>
          <a:p>
            <a:r>
              <a:rPr lang="en-US" dirty="0"/>
              <a:t>Be sure to perform data and index backups at the same time if you choose to back up rather than rebuild your indexes. </a:t>
            </a:r>
          </a:p>
          <a:p>
            <a:pPr lvl="1"/>
            <a:r>
              <a:rPr lang="en-US" dirty="0"/>
              <a:t>Failure to do so can result in indexes that do not match the recovered data</a:t>
            </a:r>
          </a:p>
          <a:p>
            <a:endParaRPr lang="en-US" dirty="0"/>
          </a:p>
        </p:txBody>
      </p:sp>
    </p:spTree>
    <p:extLst>
      <p:ext uri="{BB962C8B-B14F-4D97-AF65-F5344CB8AC3E}">
        <p14:creationId xmlns:p14="http://schemas.microsoft.com/office/powerpoint/2010/main" val="37972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Control</a:t>
            </a:r>
          </a:p>
        </p:txBody>
      </p:sp>
      <p:sp>
        <p:nvSpPr>
          <p:cNvPr id="3" name="Content Placeholder 2"/>
          <p:cNvSpPr>
            <a:spLocks noGrp="1"/>
          </p:cNvSpPr>
          <p:nvPr>
            <p:ph idx="1"/>
          </p:nvPr>
        </p:nvSpPr>
        <p:spPr/>
        <p:txBody>
          <a:bodyPr>
            <a:normAutofit fontScale="77500" lnSpcReduction="20000"/>
          </a:bodyPr>
          <a:lstStyle/>
          <a:p>
            <a:r>
              <a:rPr lang="en-US" dirty="0"/>
              <a:t>The degree of control the DBMS asserts over the backup and recovery process differs from DBMS to DBMS. </a:t>
            </a:r>
          </a:p>
          <a:p>
            <a:pPr lvl="1"/>
            <a:r>
              <a:rPr lang="en-US" dirty="0"/>
              <a:t>Some DBMSs record backup and recovery information in the system catalog. </a:t>
            </a:r>
          </a:p>
          <a:p>
            <a:pPr lvl="1"/>
            <a:r>
              <a:rPr lang="en-US" dirty="0"/>
              <a:t>That information is then used by the recovery process to determine the logs, log backups, and database backups required for a successful recovery. </a:t>
            </a:r>
          </a:p>
          <a:p>
            <a:r>
              <a:rPr lang="en-US" dirty="0"/>
              <a:t>The more information the DBMS maintains about image copy backups, the more the DBMS can control proper usage during recovery.</a:t>
            </a:r>
          </a:p>
          <a:p>
            <a:r>
              <a:rPr lang="en-US" dirty="0"/>
              <a:t>If your DBMS does not record backup and recovery information in the system catalog then the DBA must track image copy backup files and assure their proper usage during a recovery. </a:t>
            </a:r>
          </a:p>
          <a:p>
            <a:endParaRPr lang="en-US" dirty="0"/>
          </a:p>
        </p:txBody>
      </p:sp>
    </p:spTree>
    <p:extLst>
      <p:ext uri="{BB962C8B-B14F-4D97-AF65-F5344CB8AC3E}">
        <p14:creationId xmlns:p14="http://schemas.microsoft.com/office/powerpoint/2010/main" val="313565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85800" y="1447800"/>
            <a:ext cx="7315200" cy="4800600"/>
          </a:xfrm>
        </p:spPr>
        <p:txBody>
          <a:bodyPr>
            <a:normAutofit/>
          </a:bodyPr>
          <a:lstStyle/>
          <a:p>
            <a:r>
              <a:rPr lang="en-US" dirty="0"/>
              <a:t>The Importance of Backup &amp; Recovery</a:t>
            </a:r>
          </a:p>
          <a:p>
            <a:r>
              <a:rPr lang="en-US" dirty="0"/>
              <a:t>Preparing for Problems</a:t>
            </a:r>
          </a:p>
          <a:p>
            <a:r>
              <a:rPr lang="en-US" dirty="0"/>
              <a:t>Image Copy Backups</a:t>
            </a:r>
          </a:p>
          <a:p>
            <a:r>
              <a:rPr lang="en-US" dirty="0"/>
              <a:t>Recovery</a:t>
            </a:r>
          </a:p>
          <a:p>
            <a:r>
              <a:rPr lang="en-US" dirty="0"/>
              <a:t>Alternatives to Backup </a:t>
            </a:r>
            <a:br>
              <a:rPr lang="en-US" dirty="0"/>
            </a:br>
            <a:r>
              <a:rPr lang="en-US" dirty="0"/>
              <a:t>and Recovery</a:t>
            </a:r>
          </a:p>
          <a:p>
            <a:r>
              <a:rPr lang="en-US" dirty="0"/>
              <a:t>Questions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397" y="2895600"/>
            <a:ext cx="3035703"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78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Access Issues</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a:t>Concurrent write access allows you to keep the data online during the backup process, but it will slow down any subsequent recovery because the DBMS has to examine the database log to ensure accurate recovery. </a:t>
            </a:r>
          </a:p>
          <a:p>
            <a:r>
              <a:rPr lang="en-US" dirty="0"/>
              <a:t>Change accumulation creates an up-to-date image copy backup by merging existing image copies with data from the database logs. This is similar to the merging of incremental image copies.</a:t>
            </a:r>
          </a:p>
          <a:p>
            <a:r>
              <a:rPr lang="en-US" dirty="0"/>
              <a:t>Some image copy backup techniques allow only read access to the database object. Backups that allow only read access provide faster recovery than those that allow concurrent read-write because the database log is not needed to ensure a proper recovery.</a:t>
            </a:r>
          </a:p>
          <a:p>
            <a:pPr lvl="1"/>
            <a:r>
              <a:rPr lang="en-US" dirty="0"/>
              <a:t>However, they are more disruptive to normal processing.</a:t>
            </a:r>
          </a:p>
          <a:p>
            <a:r>
              <a:rPr lang="en-US" dirty="0"/>
              <a:t>Some image copy backup techniques require the database object to be stopped, or completely offline. This type of copy provides fast backup because there is no contention for the </a:t>
            </a:r>
            <a:r>
              <a:rPr lang="en-US" dirty="0" err="1"/>
              <a:t>tablespace</a:t>
            </a:r>
            <a:r>
              <a:rPr lang="en-US" dirty="0"/>
              <a:t>. </a:t>
            </a:r>
          </a:p>
          <a:p>
            <a:pPr lvl="1"/>
            <a:r>
              <a:rPr lang="en-US" dirty="0"/>
              <a:t>This is even more disruptive to normal application processing.</a:t>
            </a:r>
          </a:p>
          <a:p>
            <a:endParaRPr lang="en-US" dirty="0"/>
          </a:p>
        </p:txBody>
      </p:sp>
    </p:spTree>
    <p:extLst>
      <p:ext uri="{BB962C8B-B14F-4D97-AF65-F5344CB8AC3E}">
        <p14:creationId xmlns:p14="http://schemas.microsoft.com/office/powerpoint/2010/main" val="392317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Planning Considerations</a:t>
            </a:r>
          </a:p>
        </p:txBody>
      </p:sp>
      <p:sp>
        <p:nvSpPr>
          <p:cNvPr id="3" name="Content Placeholder 2"/>
          <p:cNvSpPr>
            <a:spLocks noGrp="1"/>
          </p:cNvSpPr>
          <p:nvPr>
            <p:ph idx="1"/>
          </p:nvPr>
        </p:nvSpPr>
        <p:spPr>
          <a:xfrm>
            <a:off x="457200" y="1600200"/>
            <a:ext cx="8229600" cy="4953000"/>
          </a:xfrm>
        </p:spPr>
        <p:txBody>
          <a:bodyPr>
            <a:normAutofit/>
          </a:bodyPr>
          <a:lstStyle/>
          <a:p>
            <a:pPr lvl="0"/>
            <a:r>
              <a:rPr lang="en-US" dirty="0"/>
              <a:t>The need for concurrent access and modification during the backup process</a:t>
            </a:r>
          </a:p>
          <a:p>
            <a:pPr lvl="0"/>
            <a:r>
              <a:rPr lang="en-US" dirty="0"/>
              <a:t>The amount of time available for the backup process and the impact of concurrent access on the speed of backing up data</a:t>
            </a:r>
          </a:p>
          <a:p>
            <a:pPr lvl="0"/>
            <a:r>
              <a:rPr lang="en-US" dirty="0"/>
              <a:t>The speed of the recovery utilities</a:t>
            </a:r>
          </a:p>
          <a:p>
            <a:pPr lvl="0"/>
            <a:r>
              <a:rPr lang="en-US" dirty="0"/>
              <a:t>The need for access to the database logs</a:t>
            </a:r>
          </a:p>
          <a:p>
            <a:pPr lvl="0"/>
            <a:r>
              <a:rPr lang="en-US" dirty="0"/>
              <a:t>The difference between a </a:t>
            </a:r>
            <a:r>
              <a:rPr lang="en-US" i="1" dirty="0"/>
              <a:t>hot backup</a:t>
            </a:r>
            <a:r>
              <a:rPr lang="en-US" dirty="0"/>
              <a:t> and </a:t>
            </a:r>
            <a:r>
              <a:rPr lang="en-US" i="1" dirty="0"/>
              <a:t>cold backup</a:t>
            </a:r>
            <a:r>
              <a:rPr lang="en-US" dirty="0"/>
              <a:t>. </a:t>
            </a:r>
          </a:p>
        </p:txBody>
      </p:sp>
    </p:spTree>
    <p:extLst>
      <p:ext uri="{BB962C8B-B14F-4D97-AF65-F5344CB8AC3E}">
        <p14:creationId xmlns:p14="http://schemas.microsoft.com/office/powerpoint/2010/main" val="209177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vs. Cold Backup</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A cold backup is accomplished by shutting down the database instance and backing up the relevant database files. </a:t>
            </a:r>
          </a:p>
          <a:p>
            <a:r>
              <a:rPr lang="en-US" dirty="0"/>
              <a:t>A hot backup is performed while the database instance remains online, meaning that concurrent access is possible. </a:t>
            </a:r>
          </a:p>
          <a:p>
            <a:r>
              <a:rPr lang="en-US" dirty="0"/>
              <a:t>Depending on the capabilities of the DBMS you are using, hot backups can be problematic because: </a:t>
            </a:r>
          </a:p>
          <a:p>
            <a:pPr lvl="1"/>
            <a:r>
              <a:rPr lang="en-US" dirty="0"/>
              <a:t>They can be more complex to implement.</a:t>
            </a:r>
          </a:p>
          <a:p>
            <a:pPr lvl="1"/>
            <a:r>
              <a:rPr lang="en-US" dirty="0"/>
              <a:t>They can cause additional overhead in the form of higher CPU, additional I/O, and the additional database log </a:t>
            </a:r>
            <a:r>
              <a:rPr lang="en-US" dirty="0" err="1"/>
              <a:t>archivals</a:t>
            </a:r>
            <a:r>
              <a:rPr lang="en-US" dirty="0"/>
              <a:t>.</a:t>
            </a:r>
          </a:p>
          <a:p>
            <a:pPr lvl="1"/>
            <a:r>
              <a:rPr lang="en-US" dirty="0"/>
              <a:t>They can require the DBA to create site-specific scripts to perform the hot backup. </a:t>
            </a:r>
          </a:p>
          <a:p>
            <a:pPr lvl="1"/>
            <a:r>
              <a:rPr lang="en-US" dirty="0"/>
              <a:t>They require extensive testing to ensure that the backups are viable for recovery.</a:t>
            </a:r>
          </a:p>
          <a:p>
            <a:endParaRPr lang="en-US" dirty="0"/>
          </a:p>
          <a:p>
            <a:endParaRPr lang="en-US" dirty="0"/>
          </a:p>
        </p:txBody>
      </p:sp>
    </p:spTree>
    <p:extLst>
      <p:ext uri="{BB962C8B-B14F-4D97-AF65-F5344CB8AC3E}">
        <p14:creationId xmlns:p14="http://schemas.microsoft.com/office/powerpoint/2010/main" val="87372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Consistency</a:t>
            </a: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Be sure your backup plan creates a consistent recovery point for the database object. </a:t>
            </a:r>
          </a:p>
          <a:p>
            <a:pPr lvl="1"/>
            <a:r>
              <a:rPr lang="en-US" dirty="0"/>
              <a:t>You need to be aware of all relationships between the database objects being backed up and other database objects including:</a:t>
            </a:r>
          </a:p>
          <a:p>
            <a:pPr lvl="2"/>
            <a:r>
              <a:rPr lang="en-US" dirty="0"/>
              <a:t>Application-enforced relationships</a:t>
            </a:r>
          </a:p>
          <a:p>
            <a:pPr lvl="2"/>
            <a:r>
              <a:rPr lang="en-US" dirty="0"/>
              <a:t>Referential constraints</a:t>
            </a:r>
          </a:p>
          <a:p>
            <a:pPr lvl="2"/>
            <a:r>
              <a:rPr lang="en-US" dirty="0"/>
              <a:t>Triggers</a:t>
            </a:r>
          </a:p>
          <a:p>
            <a:r>
              <a:rPr lang="en-US" dirty="0"/>
              <a:t>If you use an image copy backup to recover a database object to a previous point in time, you will need to recover any related database objects to the same point in time. </a:t>
            </a:r>
          </a:p>
          <a:p>
            <a:pPr lvl="1"/>
            <a:r>
              <a:rPr lang="en-US" dirty="0"/>
              <a:t>Failure to do so will most likely result in inconsistent data.</a:t>
            </a:r>
          </a:p>
          <a:p>
            <a:endParaRPr lang="en-US" dirty="0"/>
          </a:p>
        </p:txBody>
      </p:sp>
    </p:spTree>
    <p:extLst>
      <p:ext uri="{BB962C8B-B14F-4D97-AF65-F5344CB8AC3E}">
        <p14:creationId xmlns:p14="http://schemas.microsoft.com/office/powerpoint/2010/main" val="273399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Quiesce</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If your DBMS provides a QUIESCE utility:</a:t>
            </a:r>
          </a:p>
          <a:p>
            <a:pPr lvl="1"/>
            <a:r>
              <a:rPr lang="en-US" dirty="0"/>
              <a:t>Use it to establish a point of consistency for all related database objects prior to backing them up. </a:t>
            </a:r>
          </a:p>
          <a:p>
            <a:pPr lvl="1"/>
            <a:r>
              <a:rPr lang="en-US" dirty="0"/>
              <a:t>QUIESCE halts modification requests to the database objects to ensure consistency and record the point of consistency on the database log.</a:t>
            </a:r>
          </a:p>
          <a:p>
            <a:r>
              <a:rPr lang="en-US" dirty="0"/>
              <a:t>If the DBMS does not provide a QUIESCE option:</a:t>
            </a:r>
          </a:p>
          <a:p>
            <a:pPr lvl="1"/>
            <a:r>
              <a:rPr lang="en-US" dirty="0"/>
              <a:t>You will need to take other steps to ensure a consistent point for recovery. </a:t>
            </a:r>
          </a:p>
          <a:p>
            <a:pPr lvl="1"/>
            <a:r>
              <a:rPr lang="en-US" dirty="0"/>
              <a:t>For example, you can place the database objects into a read-only mode, take the database objects offline, or halt application processes—at least those application processes that update the related database objects. </a:t>
            </a:r>
          </a:p>
          <a:p>
            <a:pPr lvl="2"/>
            <a:r>
              <a:rPr lang="en-US" dirty="0"/>
              <a:t>Some recovery options/products can find quiet points without requiring </a:t>
            </a:r>
            <a:r>
              <a:rPr lang="en-US" dirty="0" err="1"/>
              <a:t>quiesce</a:t>
            </a:r>
            <a:r>
              <a:rPr lang="en-US" dirty="0"/>
              <a:t> points during backup.</a:t>
            </a:r>
          </a:p>
          <a:p>
            <a:endParaRPr lang="en-US" dirty="0"/>
          </a:p>
        </p:txBody>
      </p:sp>
    </p:spTree>
    <p:extLst>
      <p:ext uri="{BB962C8B-B14F-4D97-AF65-F5344CB8AC3E}">
        <p14:creationId xmlns:p14="http://schemas.microsoft.com/office/powerpoint/2010/main" val="2753482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to Create a Point of Consistency</a:t>
            </a:r>
          </a:p>
        </p:txBody>
      </p:sp>
      <p:sp>
        <p:nvSpPr>
          <p:cNvPr id="3" name="Content Placeholder 2"/>
          <p:cNvSpPr>
            <a:spLocks noGrp="1"/>
          </p:cNvSpPr>
          <p:nvPr>
            <p:ph idx="1"/>
          </p:nvPr>
        </p:nvSpPr>
        <p:spPr/>
        <p:txBody>
          <a:bodyPr/>
          <a:lstStyle/>
          <a:p>
            <a:r>
              <a:rPr lang="en-US" dirty="0"/>
              <a:t>The DBA should create a point of consistency during daily processing.</a:t>
            </a:r>
          </a:p>
          <a:p>
            <a:pPr lvl="1"/>
            <a:r>
              <a:rPr lang="en-US" i="1" dirty="0"/>
              <a:t>Before archiving the active log.</a:t>
            </a:r>
          </a:p>
          <a:p>
            <a:pPr lvl="1"/>
            <a:r>
              <a:rPr lang="en-US" i="1" dirty="0"/>
              <a:t>Before copying related database objects.</a:t>
            </a:r>
            <a:r>
              <a:rPr lang="en-US" dirty="0"/>
              <a:t> </a:t>
            </a:r>
          </a:p>
          <a:p>
            <a:pPr lvl="1"/>
            <a:r>
              <a:rPr lang="en-US" i="1" dirty="0"/>
              <a:t>Just after creating an image copy backup.</a:t>
            </a:r>
            <a:r>
              <a:rPr lang="en-US" dirty="0"/>
              <a:t> </a:t>
            </a:r>
          </a:p>
          <a:p>
            <a:pPr lvl="1"/>
            <a:r>
              <a:rPr lang="en-US" i="1" dirty="0"/>
              <a:t>Just before heavy database modification.</a:t>
            </a:r>
            <a:r>
              <a:rPr lang="en-US" dirty="0"/>
              <a:t> </a:t>
            </a:r>
          </a:p>
          <a:p>
            <a:pPr lvl="1"/>
            <a:r>
              <a:rPr lang="en-US" i="1" dirty="0"/>
              <a:t>During quiet times.</a:t>
            </a:r>
            <a:r>
              <a:rPr lang="en-US" dirty="0"/>
              <a:t> </a:t>
            </a:r>
          </a:p>
          <a:p>
            <a:endParaRPr lang="en-US" dirty="0"/>
          </a:p>
        </p:txBody>
      </p:sp>
    </p:spTree>
    <p:extLst>
      <p:ext uri="{BB962C8B-B14F-4D97-AF65-F5344CB8AC3E}">
        <p14:creationId xmlns:p14="http://schemas.microsoft.com/office/powerpoint/2010/main" val="315178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Archiving and Backup</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a:t>All database changes are logged by the DBMS to a log file commonly called the </a:t>
            </a:r>
            <a:r>
              <a:rPr lang="en-US" i="1" dirty="0"/>
              <a:t>transaction log</a:t>
            </a:r>
            <a:r>
              <a:rPr lang="en-US" dirty="0"/>
              <a:t> or </a:t>
            </a:r>
            <a:r>
              <a:rPr lang="en-US" i="1" dirty="0"/>
              <a:t>database log</a:t>
            </a:r>
            <a:r>
              <a:rPr lang="en-US" dirty="0"/>
              <a:t>. </a:t>
            </a:r>
          </a:p>
          <a:p>
            <a:pPr lvl="1"/>
            <a:r>
              <a:rPr lang="en-US" dirty="0"/>
              <a:t>Log records are written for every SQL INSERT, UPDATE, and DELETE statement that is successfully executed and committed. </a:t>
            </a:r>
          </a:p>
          <a:p>
            <a:r>
              <a:rPr lang="en-US" dirty="0"/>
              <a:t>The database log to which records are currently being written is referred to as the a</a:t>
            </a:r>
            <a:r>
              <a:rPr lang="en-US" i="1" dirty="0"/>
              <a:t>ctive log</a:t>
            </a:r>
            <a:r>
              <a:rPr lang="en-US" dirty="0"/>
              <a:t>. As the number of database changes grows, the database log will increase in size. </a:t>
            </a:r>
          </a:p>
          <a:p>
            <a:pPr lvl="1"/>
            <a:r>
              <a:rPr lang="en-US" dirty="0"/>
              <a:t>When the active database log is filled, the DBMS invokes a process known as log archival or log offloading. </a:t>
            </a:r>
          </a:p>
          <a:p>
            <a:pPr lvl="1"/>
            <a:r>
              <a:rPr lang="en-US" dirty="0"/>
              <a:t>When a database log is archived, the current active log information is moved offline to an archived log file, and the active log is reset. </a:t>
            </a:r>
          </a:p>
          <a:p>
            <a:r>
              <a:rPr lang="en-US" dirty="0"/>
              <a:t>The DBA typically controls the frequency of the log archival process by using a DBMS configuration parameter. </a:t>
            </a:r>
          </a:p>
          <a:p>
            <a:pPr lvl="1"/>
            <a:r>
              <a:rPr lang="en-US" dirty="0"/>
              <a:t>Most DBMSs also provide a command to allow the DBA to manually request a log archival process. </a:t>
            </a:r>
          </a:p>
          <a:p>
            <a:pPr lvl="1"/>
            <a:r>
              <a:rPr lang="en-US" dirty="0"/>
              <a:t>And remember, each DBMS performs log archival and backup differently. </a:t>
            </a:r>
          </a:p>
        </p:txBody>
      </p:sp>
    </p:spTree>
    <p:extLst>
      <p:ext uri="{BB962C8B-B14F-4D97-AF65-F5344CB8AC3E}">
        <p14:creationId xmlns:p14="http://schemas.microsoft.com/office/powerpoint/2010/main" val="244663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Your Backup Schedule</a:t>
            </a: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marL="0" indent="0">
              <a:buNone/>
            </a:pPr>
            <a:r>
              <a:rPr lang="en-US" sz="3500" dirty="0"/>
              <a:t>Not all data is created equal.</a:t>
            </a:r>
          </a:p>
          <a:p>
            <a:pPr lvl="0"/>
            <a:r>
              <a:rPr lang="en-US" sz="3000" dirty="0"/>
              <a:t>How much daily activity occurs against the data? </a:t>
            </a:r>
          </a:p>
          <a:p>
            <a:pPr lvl="0"/>
            <a:r>
              <a:rPr lang="en-US" sz="3000" dirty="0"/>
              <a:t>How often does the data change?</a:t>
            </a:r>
          </a:p>
          <a:p>
            <a:pPr lvl="0"/>
            <a:r>
              <a:rPr lang="en-US" sz="3000" dirty="0"/>
              <a:t>How critical is the data to the business?</a:t>
            </a:r>
          </a:p>
          <a:p>
            <a:pPr lvl="0"/>
            <a:r>
              <a:rPr lang="en-US" sz="3000" dirty="0"/>
              <a:t>Can the data be recreated easily?</a:t>
            </a:r>
          </a:p>
          <a:p>
            <a:pPr lvl="0"/>
            <a:r>
              <a:rPr lang="en-US" sz="3000" dirty="0"/>
              <a:t>What kind of access do the users need? </a:t>
            </a:r>
          </a:p>
          <a:p>
            <a:pPr lvl="1"/>
            <a:r>
              <a:rPr lang="en-US" sz="2600" dirty="0"/>
              <a:t>Is 24/7 access required?</a:t>
            </a:r>
          </a:p>
          <a:p>
            <a:pPr lvl="0"/>
            <a:r>
              <a:rPr lang="en-US" sz="3000" dirty="0"/>
              <a:t>What is the cost of </a:t>
            </a:r>
            <a:r>
              <a:rPr lang="en-US" sz="3000" i="1" dirty="0"/>
              <a:t>not </a:t>
            </a:r>
            <a:r>
              <a:rPr lang="en-US" sz="3000" dirty="0"/>
              <a:t>having the data available during a recovery? </a:t>
            </a:r>
          </a:p>
          <a:p>
            <a:pPr lvl="1"/>
            <a:r>
              <a:rPr lang="en-US" sz="2600" dirty="0"/>
              <a:t>What is the dollar value associated with each minute of downtime?</a:t>
            </a:r>
          </a:p>
          <a:p>
            <a:endParaRPr lang="en-US" dirty="0"/>
          </a:p>
        </p:txBody>
      </p:sp>
    </p:spTree>
    <p:extLst>
      <p:ext uri="{BB962C8B-B14F-4D97-AF65-F5344CB8AC3E}">
        <p14:creationId xmlns:p14="http://schemas.microsoft.com/office/powerpoint/2010/main" val="381023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133600" y="1447800"/>
            <a:ext cx="0" cy="3733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 name="Line 3"/>
          <p:cNvSpPr>
            <a:spLocks noChangeShapeType="1"/>
          </p:cNvSpPr>
          <p:nvPr/>
        </p:nvSpPr>
        <p:spPr bwMode="auto">
          <a:xfrm>
            <a:off x="2133600" y="5181600"/>
            <a:ext cx="449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 name="Line 4"/>
          <p:cNvSpPr>
            <a:spLocks noChangeShapeType="1"/>
          </p:cNvSpPr>
          <p:nvPr/>
        </p:nvSpPr>
        <p:spPr bwMode="auto">
          <a:xfrm>
            <a:off x="2133600" y="3352800"/>
            <a:ext cx="4419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Line 5"/>
          <p:cNvSpPr>
            <a:spLocks noChangeShapeType="1"/>
          </p:cNvSpPr>
          <p:nvPr/>
        </p:nvSpPr>
        <p:spPr bwMode="auto">
          <a:xfrm>
            <a:off x="4343400" y="1371600"/>
            <a:ext cx="0" cy="3810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Text Box 6"/>
          <p:cNvSpPr txBox="1">
            <a:spLocks noChangeArrowheads="1"/>
          </p:cNvSpPr>
          <p:nvPr/>
        </p:nvSpPr>
        <p:spPr bwMode="auto">
          <a:xfrm rot="-5399426">
            <a:off x="-323056" y="3447256"/>
            <a:ext cx="2719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Importance of the data</a:t>
            </a:r>
          </a:p>
        </p:txBody>
      </p:sp>
      <p:sp>
        <p:nvSpPr>
          <p:cNvPr id="2055" name="Text Box 7"/>
          <p:cNvSpPr txBox="1">
            <a:spLocks noChangeArrowheads="1"/>
          </p:cNvSpPr>
          <p:nvPr/>
        </p:nvSpPr>
        <p:spPr bwMode="auto">
          <a:xfrm rot="574">
            <a:off x="3200400" y="5715000"/>
            <a:ext cx="2398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Volatility of the data</a:t>
            </a:r>
          </a:p>
        </p:txBody>
      </p:sp>
      <p:sp>
        <p:nvSpPr>
          <p:cNvPr id="2056" name="Text Box 8"/>
          <p:cNvSpPr txBox="1">
            <a:spLocks noChangeArrowheads="1"/>
          </p:cNvSpPr>
          <p:nvPr/>
        </p:nvSpPr>
        <p:spPr bwMode="auto">
          <a:xfrm>
            <a:off x="2743200" y="5257800"/>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charset="0"/>
              </a:rPr>
              <a:t>Static</a:t>
            </a:r>
          </a:p>
        </p:txBody>
      </p:sp>
      <p:sp>
        <p:nvSpPr>
          <p:cNvPr id="2057" name="Text Box 9"/>
          <p:cNvSpPr txBox="1">
            <a:spLocks noChangeArrowheads="1"/>
          </p:cNvSpPr>
          <p:nvPr/>
        </p:nvSpPr>
        <p:spPr bwMode="auto">
          <a:xfrm>
            <a:off x="5105400" y="5257800"/>
            <a:ext cx="973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charset="0"/>
              </a:rPr>
              <a:t>Dynamic</a:t>
            </a:r>
          </a:p>
        </p:txBody>
      </p:sp>
      <p:sp>
        <p:nvSpPr>
          <p:cNvPr id="2058" name="Text Box 10"/>
          <p:cNvSpPr txBox="1">
            <a:spLocks noChangeArrowheads="1"/>
          </p:cNvSpPr>
          <p:nvPr/>
        </p:nvSpPr>
        <p:spPr bwMode="auto">
          <a:xfrm rot="16200000">
            <a:off x="1519237" y="2214563"/>
            <a:ext cx="803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charset="0"/>
              </a:rPr>
              <a:t>Critical</a:t>
            </a:r>
          </a:p>
        </p:txBody>
      </p:sp>
      <p:sp>
        <p:nvSpPr>
          <p:cNvPr id="2059" name="Text Box 11"/>
          <p:cNvSpPr txBox="1">
            <a:spLocks noChangeArrowheads="1"/>
          </p:cNvSpPr>
          <p:nvPr/>
        </p:nvSpPr>
        <p:spPr bwMode="auto">
          <a:xfrm rot="-5400000">
            <a:off x="1321593" y="4088607"/>
            <a:ext cx="1198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charset="0"/>
              </a:rPr>
              <a:t>Non-critical</a:t>
            </a:r>
          </a:p>
        </p:txBody>
      </p:sp>
      <p:sp>
        <p:nvSpPr>
          <p:cNvPr id="2060" name="Text Box 12"/>
          <p:cNvSpPr txBox="1">
            <a:spLocks noChangeArrowheads="1"/>
          </p:cNvSpPr>
          <p:nvPr/>
        </p:nvSpPr>
        <p:spPr bwMode="auto">
          <a:xfrm>
            <a:off x="2955925" y="4003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2061" name="Text Box 13"/>
          <p:cNvSpPr txBox="1">
            <a:spLocks noChangeArrowheads="1"/>
          </p:cNvSpPr>
          <p:nvPr/>
        </p:nvSpPr>
        <p:spPr bwMode="auto">
          <a:xfrm>
            <a:off x="2955925" y="209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62" name="Text Box 14"/>
          <p:cNvSpPr txBox="1">
            <a:spLocks noChangeArrowheads="1"/>
          </p:cNvSpPr>
          <p:nvPr/>
        </p:nvSpPr>
        <p:spPr bwMode="auto">
          <a:xfrm>
            <a:off x="5318125" y="4003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2063" name="Text Box 15"/>
          <p:cNvSpPr txBox="1">
            <a:spLocks noChangeArrowheads="1"/>
          </p:cNvSpPr>
          <p:nvPr/>
        </p:nvSpPr>
        <p:spPr bwMode="auto">
          <a:xfrm>
            <a:off x="5318125" y="209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6"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Criticality and Volatility Grading</a:t>
            </a:r>
          </a:p>
        </p:txBody>
      </p:sp>
    </p:spTree>
    <p:extLst>
      <p:ext uri="{BB962C8B-B14F-4D97-AF65-F5344CB8AC3E}">
        <p14:creationId xmlns:p14="http://schemas.microsoft.com/office/powerpoint/2010/main" val="357677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Instance Backup</a:t>
            </a:r>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a:spcBef>
                <a:spcPts val="300"/>
              </a:spcBef>
              <a:spcAft>
                <a:spcPts val="300"/>
              </a:spcAft>
              <a:defRPr/>
            </a:pPr>
            <a:r>
              <a:rPr lang="en-US" dirty="0"/>
              <a:t>In addition to being prepared for failure of individual database objects, the DBA must be prepared to recover from failure of the entire DBMS instance or subsystem. </a:t>
            </a:r>
          </a:p>
          <a:p>
            <a:pPr>
              <a:spcBef>
                <a:spcPts val="300"/>
              </a:spcBef>
              <a:spcAft>
                <a:spcPts val="300"/>
              </a:spcAft>
              <a:defRPr/>
            </a:pPr>
            <a:r>
              <a:rPr lang="en-US" dirty="0"/>
              <a:t>Be sure to back up all of the crucial components of the database instance, including:</a:t>
            </a:r>
          </a:p>
          <a:p>
            <a:pPr lvl="1">
              <a:spcBef>
                <a:spcPts val="300"/>
              </a:spcBef>
              <a:spcAft>
                <a:spcPts val="300"/>
              </a:spcAft>
              <a:defRPr/>
            </a:pPr>
            <a:r>
              <a:rPr lang="en-US" dirty="0"/>
              <a:t>DBMS files</a:t>
            </a:r>
          </a:p>
          <a:p>
            <a:pPr lvl="1">
              <a:spcBef>
                <a:spcPts val="300"/>
              </a:spcBef>
              <a:spcAft>
                <a:spcPts val="300"/>
              </a:spcAft>
              <a:defRPr/>
            </a:pPr>
            <a:r>
              <a:rPr lang="en-US" dirty="0"/>
              <a:t>System catalog and directory objects</a:t>
            </a:r>
          </a:p>
          <a:p>
            <a:pPr lvl="1">
              <a:spcBef>
                <a:spcPts val="300"/>
              </a:spcBef>
              <a:spcAft>
                <a:spcPts val="300"/>
              </a:spcAft>
              <a:defRPr/>
            </a:pPr>
            <a:r>
              <a:rPr lang="en-US" dirty="0"/>
              <a:t>Database (archive) logs</a:t>
            </a:r>
          </a:p>
          <a:p>
            <a:pPr lvl="1">
              <a:spcBef>
                <a:spcPts val="300"/>
              </a:spcBef>
              <a:spcAft>
                <a:spcPts val="300"/>
              </a:spcAft>
              <a:defRPr/>
            </a:pPr>
            <a:r>
              <a:rPr lang="en-US" dirty="0"/>
              <a:t>Configuration and setup files</a:t>
            </a:r>
          </a:p>
          <a:p>
            <a:pPr lvl="1">
              <a:spcBef>
                <a:spcPts val="300"/>
              </a:spcBef>
              <a:spcAft>
                <a:spcPts val="300"/>
              </a:spcAft>
              <a:defRPr/>
            </a:pPr>
            <a:r>
              <a:rPr lang="en-US" dirty="0"/>
              <a:t>System libraries</a:t>
            </a:r>
          </a:p>
          <a:p>
            <a:pPr lvl="1">
              <a:spcBef>
                <a:spcPts val="300"/>
              </a:spcBef>
              <a:spcAft>
                <a:spcPts val="300"/>
              </a:spcAft>
              <a:defRPr/>
            </a:pPr>
            <a:r>
              <a:rPr lang="en-US" dirty="0"/>
              <a:t>Tape management libraries</a:t>
            </a:r>
          </a:p>
          <a:p>
            <a:pPr lvl="1">
              <a:spcBef>
                <a:spcPts val="300"/>
              </a:spcBef>
              <a:spcAft>
                <a:spcPts val="300"/>
              </a:spcAft>
              <a:defRPr/>
            </a:pPr>
            <a:r>
              <a:rPr lang="en-US" dirty="0"/>
              <a:t>Program source libraries and executable libraries. </a:t>
            </a:r>
          </a:p>
          <a:p>
            <a:pPr>
              <a:spcBef>
                <a:spcPts val="300"/>
              </a:spcBef>
              <a:spcAft>
                <a:spcPts val="300"/>
              </a:spcAft>
              <a:defRPr/>
            </a:pPr>
            <a:r>
              <a:rPr lang="en-US" dirty="0"/>
              <a:t>Again, each DBMS and platform will have different key components that must be dealt with when planning a recovery strategy for the DBMS instance.</a:t>
            </a:r>
          </a:p>
          <a:p>
            <a:pPr>
              <a:spcBef>
                <a:spcPts val="300"/>
              </a:spcBef>
              <a:spcAft>
                <a:spcPts val="300"/>
              </a:spcAft>
            </a:pPr>
            <a:endParaRPr lang="en-US" dirty="0"/>
          </a:p>
          <a:p>
            <a:pPr>
              <a:spcBef>
                <a:spcPts val="300"/>
              </a:spcBef>
              <a:spcAft>
                <a:spcPts val="300"/>
              </a:spcAft>
            </a:pP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888343"/>
            <a:ext cx="2094325"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64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Importance of </a:t>
            </a:r>
            <a:br>
              <a:rPr lang="en-US" dirty="0"/>
            </a:br>
            <a:r>
              <a:rPr lang="en-US" dirty="0"/>
              <a:t>Backup &amp; Recovery</a:t>
            </a:r>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a:t>Many DBAs believe that ensuring optimal database and application performance is the most important part of their job…</a:t>
            </a:r>
          </a:p>
          <a:p>
            <a:pPr lvl="1"/>
            <a:r>
              <a:rPr lang="en-US" dirty="0"/>
              <a:t>But it is not true. </a:t>
            </a:r>
          </a:p>
          <a:p>
            <a:pPr lvl="1"/>
            <a:r>
              <a:rPr lang="en-US" dirty="0"/>
              <a:t>These DBAs are confusing </a:t>
            </a:r>
            <a:r>
              <a:rPr lang="en-US" i="1" dirty="0"/>
              <a:t>frequency</a:t>
            </a:r>
            <a:r>
              <a:rPr lang="en-US" dirty="0"/>
              <a:t> with </a:t>
            </a:r>
            <a:r>
              <a:rPr lang="en-US" i="1" dirty="0"/>
              <a:t>importance</a:t>
            </a:r>
            <a:r>
              <a:rPr lang="en-US" dirty="0"/>
              <a:t>. </a:t>
            </a:r>
          </a:p>
          <a:p>
            <a:r>
              <a:rPr lang="en-US" dirty="0"/>
              <a:t>Recoverability should be at (or near) the very top of the DBA task list, definitely before performance. </a:t>
            </a:r>
          </a:p>
          <a:p>
            <a:pPr lvl="1"/>
            <a:r>
              <a:rPr lang="en-US" dirty="0"/>
              <a:t>If you cannot recover your databases after a problem then it won’t matter how fast you can access them.</a:t>
            </a:r>
          </a:p>
          <a:p>
            <a:pPr lvl="1"/>
            <a:r>
              <a:rPr lang="en-US" dirty="0"/>
              <a:t>Anybody can deliver fast access to the wrong information (or an empty file).</a:t>
            </a:r>
          </a:p>
          <a:p>
            <a:endParaRPr lang="en-US" dirty="0"/>
          </a:p>
        </p:txBody>
      </p:sp>
      <p:sp>
        <p:nvSpPr>
          <p:cNvPr id="4" name="Rectangle 3"/>
          <p:cNvSpPr/>
          <p:nvPr/>
        </p:nvSpPr>
        <p:spPr>
          <a:xfrm>
            <a:off x="0" y="6581001"/>
            <a:ext cx="3028521" cy="276999"/>
          </a:xfrm>
          <a:prstGeom prst="rect">
            <a:avLst/>
          </a:prstGeom>
        </p:spPr>
        <p:txBody>
          <a:bodyPr wrap="none">
            <a:spAutoFit/>
          </a:bodyPr>
          <a:lstStyle/>
          <a:p>
            <a:r>
              <a:rPr lang="en-US" sz="1200" dirty="0">
                <a:hlinkClick r:id="rId3"/>
              </a:rPr>
              <a:t>http://www.craigsmullins.com/dbta_076.htm</a:t>
            </a:r>
            <a:endParaRPr lang="en-US" sz="1200" dirty="0"/>
          </a:p>
        </p:txBody>
      </p:sp>
    </p:spTree>
    <p:extLst>
      <p:ext uri="{BB962C8B-B14F-4D97-AF65-F5344CB8AC3E}">
        <p14:creationId xmlns:p14="http://schemas.microsoft.com/office/powerpoint/2010/main" val="256039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Alternate Approaches </a:t>
            </a:r>
            <a:br>
              <a:rPr lang="en-US" dirty="0"/>
            </a:br>
            <a:r>
              <a:rPr lang="en-US" dirty="0"/>
              <a:t>to Database Backup</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Using Database Exports to Create Logical Backups</a:t>
            </a:r>
          </a:p>
          <a:p>
            <a:pPr lvl="1"/>
            <a:r>
              <a:rPr lang="en-US" dirty="0"/>
              <a:t>Logical backups</a:t>
            </a:r>
          </a:p>
          <a:p>
            <a:r>
              <a:rPr lang="en-US" dirty="0"/>
              <a:t>Using Storage Management Software to Make Backup Copies</a:t>
            </a:r>
          </a:p>
          <a:p>
            <a:pPr lvl="1"/>
            <a:r>
              <a:rPr lang="en-US" dirty="0"/>
              <a:t>When backing up outside the scope of DBMS control, be sure to disable database write operations for all database objects that are being backed up. </a:t>
            </a:r>
          </a:p>
          <a:p>
            <a:pPr lvl="1"/>
            <a:r>
              <a:rPr lang="en-US" dirty="0"/>
              <a:t>Be sure you fully understand both the functionality of the storage management software and the DBMS. </a:t>
            </a:r>
          </a:p>
          <a:p>
            <a:pPr lvl="2"/>
            <a:r>
              <a:rPr lang="en-US" dirty="0"/>
              <a:t>For example, some storage management software will not copy open files.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86334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Your Backup Strategy</a:t>
            </a:r>
          </a:p>
        </p:txBody>
      </p:sp>
      <p:sp>
        <p:nvSpPr>
          <p:cNvPr id="3" name="Content Placeholder 2"/>
          <p:cNvSpPr>
            <a:spLocks noGrp="1"/>
          </p:cNvSpPr>
          <p:nvPr>
            <p:ph idx="1"/>
          </p:nvPr>
        </p:nvSpPr>
        <p:spPr/>
        <p:txBody>
          <a:bodyPr>
            <a:normAutofit fontScale="77500" lnSpcReduction="20000"/>
          </a:bodyPr>
          <a:lstStyle/>
          <a:p>
            <a:r>
              <a:rPr lang="en-US" dirty="0"/>
              <a:t>Thoroughly document and test the backup and recovery strategy, implementation, and procedures. </a:t>
            </a:r>
          </a:p>
          <a:p>
            <a:r>
              <a:rPr lang="en-US" dirty="0"/>
              <a:t>Test recovery from:</a:t>
            </a:r>
          </a:p>
          <a:p>
            <a:pPr lvl="1"/>
            <a:r>
              <a:rPr lang="en-US" dirty="0"/>
              <a:t>media failure</a:t>
            </a:r>
          </a:p>
          <a:p>
            <a:pPr lvl="1"/>
            <a:r>
              <a:rPr lang="en-US" dirty="0"/>
              <a:t>an instance failure</a:t>
            </a:r>
          </a:p>
          <a:p>
            <a:pPr lvl="1"/>
            <a:r>
              <a:rPr lang="en-US" dirty="0"/>
              <a:t>and several types of application failures. </a:t>
            </a:r>
          </a:p>
          <a:p>
            <a:r>
              <a:rPr lang="en-US" dirty="0"/>
              <a:t>Document the type of backup taken for each database object, along with a schedule of when each is backed up.</a:t>
            </a:r>
          </a:p>
          <a:p>
            <a:r>
              <a:rPr lang="en-US" dirty="0"/>
              <a:t> Be sure that all of your databases can be recovered and that all DBAs on-site have firsthand experience at database recovery. </a:t>
            </a:r>
          </a:p>
          <a:p>
            <a:r>
              <a:rPr lang="en-US" dirty="0"/>
              <a:t>The DBA group should schedule periodic evaluations of the backup and recovery plans for every production database.</a:t>
            </a:r>
          </a:p>
          <a:p>
            <a:endParaRPr lang="en-US" dirty="0"/>
          </a:p>
        </p:txBody>
      </p:sp>
    </p:spTree>
    <p:extLst>
      <p:ext uri="{BB962C8B-B14F-4D97-AF65-F5344CB8AC3E}">
        <p14:creationId xmlns:p14="http://schemas.microsoft.com/office/powerpoint/2010/main" val="4206545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a:spcAft>
                <a:spcPts val="300"/>
              </a:spcAft>
            </a:pPr>
            <a:r>
              <a:rPr lang="en-US" sz="3400" dirty="0"/>
              <a:t>Database recovery can be a very complex task.</a:t>
            </a:r>
          </a:p>
          <a:p>
            <a:pPr>
              <a:spcAft>
                <a:spcPts val="300"/>
              </a:spcAft>
            </a:pPr>
            <a:r>
              <a:rPr lang="en-US" sz="3400" dirty="0"/>
              <a:t>Recovery involves much more than simply restoring an image of the data as it appeared at some earlier point in time. </a:t>
            </a:r>
          </a:p>
          <a:p>
            <a:pPr>
              <a:spcAft>
                <a:spcPts val="300"/>
              </a:spcAft>
            </a:pPr>
            <a:r>
              <a:rPr lang="en-US" sz="3400" dirty="0"/>
              <a:t>A database recovery involves bringing the data back to its state at (or before) the time of the problem. </a:t>
            </a:r>
          </a:p>
          <a:p>
            <a:pPr lvl="1">
              <a:spcAft>
                <a:spcPts val="300"/>
              </a:spcAft>
            </a:pPr>
            <a:r>
              <a:rPr lang="en-US" dirty="0"/>
              <a:t>Often a recovery involves restoring databases and then reapplying the correct changes that occurred to that database, in the correct sequence. </a:t>
            </a:r>
          </a:p>
          <a:p>
            <a:pPr>
              <a:spcAft>
                <a:spcPts val="300"/>
              </a:spcAft>
            </a:pPr>
            <a:r>
              <a:rPr lang="en-US" sz="3400" dirty="0"/>
              <a:t>Simply stated, a successful recovery is one where you get the application data to the state you want it—whether that state is how it was last week, yesterday, or just a moment ago. </a:t>
            </a:r>
          </a:p>
          <a:p>
            <a:pPr lvl="1">
              <a:spcAft>
                <a:spcPts val="300"/>
              </a:spcAft>
            </a:pPr>
            <a:r>
              <a:rPr lang="en-US" dirty="0"/>
              <a:t>If you planned your backup strategy appropriately, you should be able to recover from just about any type of failure you encounter.</a:t>
            </a:r>
          </a:p>
        </p:txBody>
      </p:sp>
    </p:spTree>
    <p:extLst>
      <p:ext uri="{BB962C8B-B14F-4D97-AF65-F5344CB8AC3E}">
        <p14:creationId xmlns:p14="http://schemas.microsoft.com/office/powerpoint/2010/main" val="44943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Recovery Options</a:t>
            </a:r>
          </a:p>
        </p:txBody>
      </p:sp>
      <p:sp>
        <p:nvSpPr>
          <p:cNvPr id="4" name="Content Placeholder 3"/>
          <p:cNvSpPr>
            <a:spLocks noGrp="1"/>
          </p:cNvSpPr>
          <p:nvPr>
            <p:ph sz="half" idx="2"/>
          </p:nvPr>
        </p:nvSpPr>
        <p:spPr>
          <a:xfrm>
            <a:off x="457200" y="1524000"/>
            <a:ext cx="4040188" cy="5334000"/>
          </a:xfrm>
        </p:spPr>
        <p:txBody>
          <a:bodyPr>
            <a:normAutofit fontScale="70000" lnSpcReduction="20000"/>
          </a:bodyPr>
          <a:lstStyle/>
          <a:p>
            <a:pPr lvl="0"/>
            <a:r>
              <a:rPr lang="en-US" dirty="0"/>
              <a:t>What type of failure has occurred: media, transaction, or database instance?</a:t>
            </a:r>
          </a:p>
          <a:p>
            <a:pPr lvl="0"/>
            <a:r>
              <a:rPr lang="en-US" dirty="0"/>
              <a:t>What is the cause of the failure? </a:t>
            </a:r>
          </a:p>
          <a:p>
            <a:pPr lvl="0"/>
            <a:r>
              <a:rPr lang="en-US" dirty="0"/>
              <a:t>How did the database go down: abort, crash, normal shutdown? </a:t>
            </a:r>
          </a:p>
          <a:p>
            <a:pPr lvl="0"/>
            <a:r>
              <a:rPr lang="en-US" dirty="0"/>
              <a:t>Did any operating system errors occur? </a:t>
            </a:r>
          </a:p>
          <a:p>
            <a:pPr lvl="0"/>
            <a:r>
              <a:rPr lang="en-US" dirty="0"/>
              <a:t>Was the server rebooted? </a:t>
            </a:r>
          </a:p>
          <a:p>
            <a:pPr lvl="0"/>
            <a:r>
              <a:rPr lang="en-US" dirty="0"/>
              <a:t>Are there any errors in the operating system log? </a:t>
            </a:r>
          </a:p>
          <a:p>
            <a:pPr lvl="0"/>
            <a:r>
              <a:rPr lang="en-US" dirty="0"/>
              <a:t>Are there any errors in the alert log? </a:t>
            </a:r>
          </a:p>
          <a:p>
            <a:pPr lvl="0"/>
            <a:r>
              <a:rPr lang="en-US" dirty="0"/>
              <a:t>Was a dump produced?</a:t>
            </a:r>
          </a:p>
          <a:p>
            <a:pPr lvl="0"/>
            <a:r>
              <a:rPr lang="en-US" dirty="0"/>
              <a:t>Were any trace files generated? </a:t>
            </a:r>
          </a:p>
          <a:p>
            <a:pPr lvl="0"/>
            <a:r>
              <a:rPr lang="en-US" dirty="0"/>
              <a:t>How critical is the lost data? </a:t>
            </a:r>
          </a:p>
          <a:p>
            <a:pPr lvl="0"/>
            <a:r>
              <a:rPr lang="en-US" dirty="0"/>
              <a:t>Have you attempted any kind of recovery so far? If so, what steps have already been performed? </a:t>
            </a:r>
          </a:p>
          <a:p>
            <a:r>
              <a:rPr lang="en-US" dirty="0"/>
              <a:t>What types of backups exist: full, incremental, both?</a:t>
            </a:r>
          </a:p>
          <a:p>
            <a:pPr lvl="0"/>
            <a:endParaRPr lang="en-US" dirty="0"/>
          </a:p>
          <a:p>
            <a:pPr lvl="0"/>
            <a:endParaRPr lang="en-US" dirty="0"/>
          </a:p>
        </p:txBody>
      </p:sp>
      <p:sp>
        <p:nvSpPr>
          <p:cNvPr id="6" name="Content Placeholder 5"/>
          <p:cNvSpPr>
            <a:spLocks noGrp="1"/>
          </p:cNvSpPr>
          <p:nvPr>
            <p:ph sz="quarter" idx="4"/>
          </p:nvPr>
        </p:nvSpPr>
        <p:spPr>
          <a:xfrm>
            <a:off x="4645025" y="1524000"/>
            <a:ext cx="4041775" cy="5105399"/>
          </a:xfrm>
        </p:spPr>
        <p:txBody>
          <a:bodyPr>
            <a:normAutofit fontScale="70000" lnSpcReduction="20000"/>
          </a:bodyPr>
          <a:lstStyle/>
          <a:p>
            <a:pPr lvl="0"/>
            <a:r>
              <a:rPr lang="en-US" dirty="0"/>
              <a:t>What needs to be recovered: the full database, a </a:t>
            </a:r>
            <a:r>
              <a:rPr lang="en-US" dirty="0" err="1"/>
              <a:t>tablespace</a:t>
            </a:r>
            <a:r>
              <a:rPr lang="en-US" dirty="0"/>
              <a:t>, a single table, an index, or combinations thereof?</a:t>
            </a:r>
          </a:p>
          <a:p>
            <a:pPr lvl="0"/>
            <a:r>
              <a:rPr lang="en-US" dirty="0"/>
              <a:t>Does your backup strategy support the type of recovery required (recover-to-current vs. point-in-time)? </a:t>
            </a:r>
          </a:p>
          <a:p>
            <a:pPr lvl="0"/>
            <a:r>
              <a:rPr lang="en-US" dirty="0"/>
              <a:t>If you have cold backups, how was the database shut down when the cold backups were taken? </a:t>
            </a:r>
          </a:p>
          <a:p>
            <a:pPr lvl="0"/>
            <a:r>
              <a:rPr lang="en-US" dirty="0"/>
              <a:t>Are all of the archived database logs available for recovery? </a:t>
            </a:r>
          </a:p>
          <a:p>
            <a:pPr lvl="0"/>
            <a:r>
              <a:rPr lang="en-US" dirty="0"/>
              <a:t>Do you have recent logical backup (EXPORT or UNLOAD)? </a:t>
            </a:r>
          </a:p>
          <a:p>
            <a:pPr lvl="0"/>
            <a:r>
              <a:rPr lang="en-US" dirty="0"/>
              <a:t>What concurrent activities were running when the system crashed? </a:t>
            </a:r>
          </a:p>
          <a:p>
            <a:pPr lvl="0"/>
            <a:r>
              <a:rPr lang="en-US" dirty="0"/>
              <a:t>Can you bring the DBMS instance up? </a:t>
            </a:r>
          </a:p>
          <a:p>
            <a:pPr lvl="0"/>
            <a:r>
              <a:rPr lang="en-US" dirty="0"/>
              <a:t>Can you access the database objects? </a:t>
            </a:r>
          </a:p>
          <a:p>
            <a:pPr lvl="0"/>
            <a:r>
              <a:rPr lang="en-US" dirty="0"/>
              <a:t>What are your system availability requirements? </a:t>
            </a:r>
          </a:p>
          <a:p>
            <a:pPr lvl="0"/>
            <a:r>
              <a:rPr lang="en-US" dirty="0"/>
              <a:t>How much data must be recovered? </a:t>
            </a:r>
          </a:p>
          <a:p>
            <a:pPr lvl="0"/>
            <a:r>
              <a:rPr lang="en-US" dirty="0"/>
              <a:t>Are you using raw files? </a:t>
            </a:r>
          </a:p>
          <a:p>
            <a:pPr lvl="0"/>
            <a:endParaRPr lang="en-US" dirty="0"/>
          </a:p>
        </p:txBody>
      </p:sp>
    </p:spTree>
    <p:extLst>
      <p:ext uri="{BB962C8B-B14F-4D97-AF65-F5344CB8AC3E}">
        <p14:creationId xmlns:p14="http://schemas.microsoft.com/office/powerpoint/2010/main" val="3468023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DBMS Version Migration and Recovery</a:t>
            </a:r>
          </a:p>
        </p:txBody>
      </p:sp>
      <p:sp>
        <p:nvSpPr>
          <p:cNvPr id="3" name="Content Placeholder 2"/>
          <p:cNvSpPr>
            <a:spLocks noGrp="1"/>
          </p:cNvSpPr>
          <p:nvPr>
            <p:ph idx="1"/>
          </p:nvPr>
        </p:nvSpPr>
        <p:spPr/>
        <p:txBody>
          <a:bodyPr>
            <a:normAutofit fontScale="85000" lnSpcReduction="10000"/>
          </a:bodyPr>
          <a:lstStyle/>
          <a:p>
            <a:r>
              <a:rPr lang="en-US" dirty="0"/>
              <a:t>DBMS version migration can impact recoverability.</a:t>
            </a:r>
          </a:p>
          <a:p>
            <a:r>
              <a:rPr lang="en-US" dirty="0"/>
              <a:t>Sometimes the DBMS vendors change the format of image copy backup files, rendering any backups using the old format unusable. The same could be true for the log file—the format may have changed for a new version, rendering</a:t>
            </a:r>
          </a:p>
          <a:p>
            <a:pPr lvl="1"/>
            <a:r>
              <a:rPr lang="en-US" dirty="0"/>
              <a:t>Depending on the DBMS and the particulars of the new version, a backup taken in a prior release may not be usable for recovery after migration.</a:t>
            </a:r>
          </a:p>
          <a:p>
            <a:pPr lvl="1"/>
            <a:r>
              <a:rPr lang="en-US" dirty="0"/>
              <a:t>Alternately, a backup taken after migration that is trying to be used after falling back to an older version of the DBMS also may not be usable for recovery.</a:t>
            </a:r>
          </a:p>
        </p:txBody>
      </p:sp>
    </p:spTree>
    <p:extLst>
      <p:ext uri="{BB962C8B-B14F-4D97-AF65-F5344CB8AC3E}">
        <p14:creationId xmlns:p14="http://schemas.microsoft.com/office/powerpoint/2010/main" val="139026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Steps for </a:t>
            </a:r>
            <a:br>
              <a:rPr lang="en-US" dirty="0"/>
            </a:br>
            <a:r>
              <a:rPr lang="en-US" dirty="0"/>
              <a:t>Database Object Recovery</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0" indent="0">
              <a:buNone/>
            </a:pPr>
            <a:r>
              <a:rPr lang="en-US" dirty="0"/>
              <a:t>At the very basic level, every database recovery will involve most of these seven steps:</a:t>
            </a:r>
            <a:endParaRPr lang="en-US" i="1" dirty="0"/>
          </a:p>
          <a:p>
            <a:pPr marL="514350" lvl="0" indent="-514350">
              <a:buFont typeface="+mj-lt"/>
              <a:buAutoNum type="arabicPeriod"/>
            </a:pPr>
            <a:r>
              <a:rPr lang="en-US" i="1" dirty="0"/>
              <a:t>Identify the failure. </a:t>
            </a:r>
          </a:p>
          <a:p>
            <a:pPr marL="514350" lvl="0" indent="-514350">
              <a:buFont typeface="+mj-lt"/>
              <a:buAutoNum type="arabicPeriod"/>
            </a:pPr>
            <a:r>
              <a:rPr lang="en-US" i="1" dirty="0"/>
              <a:t>Analyze the situation.</a:t>
            </a:r>
            <a:r>
              <a:rPr lang="en-US" dirty="0"/>
              <a:t> </a:t>
            </a:r>
          </a:p>
          <a:p>
            <a:pPr marL="514350" lvl="0" indent="-514350">
              <a:buFont typeface="+mj-lt"/>
              <a:buAutoNum type="arabicPeriod"/>
            </a:pPr>
            <a:r>
              <a:rPr lang="en-US" i="1" dirty="0"/>
              <a:t>Determine what needs to be recovered.</a:t>
            </a:r>
            <a:r>
              <a:rPr lang="en-US" dirty="0"/>
              <a:t> </a:t>
            </a:r>
          </a:p>
          <a:p>
            <a:pPr marL="514350" lvl="0" indent="-514350">
              <a:buFont typeface="+mj-lt"/>
              <a:buAutoNum type="arabicPeriod"/>
            </a:pPr>
            <a:r>
              <a:rPr lang="en-US" i="1" dirty="0"/>
              <a:t>Identify dependencies between the database objects to be recovered.</a:t>
            </a:r>
            <a:r>
              <a:rPr lang="en-US" dirty="0"/>
              <a:t> </a:t>
            </a:r>
          </a:p>
          <a:p>
            <a:pPr marL="514350" lvl="0" indent="-514350">
              <a:buFont typeface="+mj-lt"/>
              <a:buAutoNum type="arabicPeriod"/>
            </a:pPr>
            <a:r>
              <a:rPr lang="en-US" i="1" dirty="0"/>
              <a:t>Locate the required image copy backup(s). </a:t>
            </a:r>
            <a:endParaRPr lang="en-US" dirty="0"/>
          </a:p>
          <a:p>
            <a:pPr marL="514350" lvl="0" indent="-514350">
              <a:buFont typeface="+mj-lt"/>
              <a:buAutoNum type="arabicPeriod"/>
            </a:pPr>
            <a:r>
              <a:rPr lang="en-US" i="1" dirty="0"/>
              <a:t>Restore the image copy backup(s). </a:t>
            </a:r>
            <a:endParaRPr lang="en-US" dirty="0"/>
          </a:p>
          <a:p>
            <a:pPr marL="514350" lvl="0" indent="-514350">
              <a:buFont typeface="+mj-lt"/>
              <a:buAutoNum type="arabicPeriod"/>
            </a:pPr>
            <a:r>
              <a:rPr lang="en-US" i="1" dirty="0"/>
              <a:t>Roll forward through the database log(s). </a:t>
            </a:r>
            <a:endParaRPr lang="en-US" dirty="0"/>
          </a:p>
          <a:p>
            <a:endParaRPr lang="en-US" dirty="0"/>
          </a:p>
        </p:txBody>
      </p:sp>
    </p:spTree>
    <p:extLst>
      <p:ext uri="{BB962C8B-B14F-4D97-AF65-F5344CB8AC3E}">
        <p14:creationId xmlns:p14="http://schemas.microsoft.com/office/powerpoint/2010/main" val="375827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Recovery</a:t>
            </a:r>
          </a:p>
        </p:txBody>
      </p:sp>
      <p:sp>
        <p:nvSpPr>
          <p:cNvPr id="3" name="Content Placeholder 2"/>
          <p:cNvSpPr>
            <a:spLocks noGrp="1"/>
          </p:cNvSpPr>
          <p:nvPr>
            <p:ph idx="1"/>
          </p:nvPr>
        </p:nvSpPr>
        <p:spPr/>
        <p:txBody>
          <a:bodyPr/>
          <a:lstStyle/>
          <a:p>
            <a:r>
              <a:rPr lang="en-US" dirty="0"/>
              <a:t>Recovery to Current</a:t>
            </a:r>
          </a:p>
          <a:p>
            <a:r>
              <a:rPr lang="en-US" dirty="0"/>
              <a:t>Point-in-Time (</a:t>
            </a:r>
            <a:r>
              <a:rPr lang="en-US" dirty="0" err="1"/>
              <a:t>PiT</a:t>
            </a:r>
            <a:r>
              <a:rPr lang="en-US" dirty="0"/>
              <a:t>) Recovery</a:t>
            </a:r>
          </a:p>
          <a:p>
            <a:r>
              <a:rPr lang="en-US" dirty="0"/>
              <a:t>Transaction Recovery</a:t>
            </a:r>
          </a:p>
        </p:txBody>
      </p:sp>
    </p:spTree>
    <p:extLst>
      <p:ext uri="{BB962C8B-B14F-4D97-AF65-F5344CB8AC3E}">
        <p14:creationId xmlns:p14="http://schemas.microsoft.com/office/powerpoint/2010/main" val="3933930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838200" y="2819400"/>
            <a:ext cx="6629400" cy="152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Line 5"/>
          <p:cNvSpPr>
            <a:spLocks noChangeShapeType="1"/>
          </p:cNvSpPr>
          <p:nvPr/>
        </p:nvSpPr>
        <p:spPr bwMode="auto">
          <a:xfrm>
            <a:off x="828675" y="2601913"/>
            <a:ext cx="0" cy="604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auto">
          <a:xfrm flipH="1">
            <a:off x="7443788" y="2614613"/>
            <a:ext cx="0" cy="5921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Text Box 7"/>
          <p:cNvSpPr txBox="1">
            <a:spLocks noChangeArrowheads="1"/>
          </p:cNvSpPr>
          <p:nvPr/>
        </p:nvSpPr>
        <p:spPr bwMode="auto">
          <a:xfrm>
            <a:off x="0" y="2209800"/>
            <a:ext cx="1123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Helvetica" pitchFamily="34" charset="0"/>
              </a:rPr>
              <a:t>Timeline</a:t>
            </a:r>
            <a:endParaRPr lang="en-US" sz="1200" b="1">
              <a:latin typeface="Courier New" pitchFamily="49" charset="0"/>
            </a:endParaRPr>
          </a:p>
        </p:txBody>
      </p:sp>
      <p:sp>
        <p:nvSpPr>
          <p:cNvPr id="3080" name="Line 8"/>
          <p:cNvSpPr>
            <a:spLocks noChangeShapeType="1"/>
          </p:cNvSpPr>
          <p:nvPr/>
        </p:nvSpPr>
        <p:spPr bwMode="auto">
          <a:xfrm>
            <a:off x="828675" y="2571750"/>
            <a:ext cx="0" cy="565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Text Box 9"/>
          <p:cNvSpPr txBox="1">
            <a:spLocks noChangeArrowheads="1"/>
          </p:cNvSpPr>
          <p:nvPr/>
        </p:nvSpPr>
        <p:spPr bwMode="auto">
          <a:xfrm>
            <a:off x="6705600" y="3657600"/>
            <a:ext cx="188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Helvetica" pitchFamily="34" charset="0"/>
              </a:rPr>
              <a:t>Recovery started</a:t>
            </a:r>
            <a:endParaRPr lang="en-US" sz="1200" b="1">
              <a:latin typeface="Courier New" pitchFamily="49" charset="0"/>
            </a:endParaRPr>
          </a:p>
        </p:txBody>
      </p:sp>
      <p:sp>
        <p:nvSpPr>
          <p:cNvPr id="3083" name="Rectangle 11"/>
          <p:cNvSpPr>
            <a:spLocks noChangeArrowheads="1"/>
          </p:cNvSpPr>
          <p:nvPr/>
        </p:nvSpPr>
        <p:spPr bwMode="auto">
          <a:xfrm>
            <a:off x="1879600" y="1838325"/>
            <a:ext cx="1893888" cy="277813"/>
          </a:xfrm>
          <a:prstGeom prst="rect">
            <a:avLst/>
          </a:prstGeom>
          <a:solidFill>
            <a:srgbClr val="06B22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Good Transaction</a:t>
            </a:r>
          </a:p>
        </p:txBody>
      </p:sp>
      <p:sp>
        <p:nvSpPr>
          <p:cNvPr id="3087" name="Text Box 15"/>
          <p:cNvSpPr txBox="1">
            <a:spLocks noChangeArrowheads="1"/>
          </p:cNvSpPr>
          <p:nvPr/>
        </p:nvSpPr>
        <p:spPr bwMode="auto">
          <a:xfrm>
            <a:off x="5562600" y="4953000"/>
            <a:ext cx="3276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Helvetica" pitchFamily="34" charset="0"/>
              </a:rPr>
              <a:t>Recover to current to </a:t>
            </a:r>
            <a:br>
              <a:rPr lang="en-US" sz="1600" b="1">
                <a:latin typeface="Helvetica" pitchFamily="34" charset="0"/>
              </a:rPr>
            </a:br>
            <a:r>
              <a:rPr lang="en-US" sz="1600" b="1">
                <a:latin typeface="Helvetica" pitchFamily="34" charset="0"/>
              </a:rPr>
              <a:t>address media failure.</a:t>
            </a:r>
            <a:endParaRPr lang="en-US" sz="1200" b="1">
              <a:latin typeface="Courier New" pitchFamily="49" charset="0"/>
            </a:endParaRPr>
          </a:p>
        </p:txBody>
      </p:sp>
      <p:sp>
        <p:nvSpPr>
          <p:cNvPr id="3090" name="AutoShape 18"/>
          <p:cNvSpPr>
            <a:spLocks noChangeArrowheads="1"/>
          </p:cNvSpPr>
          <p:nvPr/>
        </p:nvSpPr>
        <p:spPr bwMode="auto">
          <a:xfrm>
            <a:off x="5029200" y="1524000"/>
            <a:ext cx="914400" cy="1143000"/>
          </a:xfrm>
          <a:prstGeom prst="flowChartMagneticDisk">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800" b="1">
              <a:latin typeface="Arial" charset="0"/>
            </a:endParaRPr>
          </a:p>
          <a:p>
            <a:pPr algn="ctr"/>
            <a:r>
              <a:rPr lang="en-US" sz="1400" b="1">
                <a:latin typeface="Arial" charset="0"/>
              </a:rPr>
              <a:t>Disk</a:t>
            </a:r>
          </a:p>
          <a:p>
            <a:pPr algn="ctr"/>
            <a:r>
              <a:rPr lang="en-US" sz="1400" b="1">
                <a:latin typeface="Arial" charset="0"/>
              </a:rPr>
              <a:t>Failure</a:t>
            </a:r>
            <a:endParaRPr lang="en-US"/>
          </a:p>
        </p:txBody>
      </p:sp>
      <p:sp>
        <p:nvSpPr>
          <p:cNvPr id="3091" name="AutoShape 19"/>
          <p:cNvSpPr>
            <a:spLocks noChangeArrowheads="1"/>
          </p:cNvSpPr>
          <p:nvPr/>
        </p:nvSpPr>
        <p:spPr bwMode="auto">
          <a:xfrm flipH="1">
            <a:off x="5856514" y="1299936"/>
            <a:ext cx="609600" cy="1143000"/>
          </a:xfrm>
          <a:prstGeom prst="lightningBol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AutoShape 20"/>
          <p:cNvSpPr>
            <a:spLocks noChangeArrowheads="1"/>
          </p:cNvSpPr>
          <p:nvPr/>
        </p:nvSpPr>
        <p:spPr bwMode="auto">
          <a:xfrm>
            <a:off x="7543800" y="2209800"/>
            <a:ext cx="457200" cy="1371600"/>
          </a:xfrm>
          <a:prstGeom prst="curvedLeftArrow">
            <a:avLst>
              <a:gd name="adj1" fmla="val 60000"/>
              <a:gd name="adj2" fmla="val 120000"/>
              <a:gd name="adj3" fmla="val 3333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Oval 21"/>
          <p:cNvSpPr>
            <a:spLocks noChangeArrowheads="1"/>
          </p:cNvSpPr>
          <p:nvPr/>
        </p:nvSpPr>
        <p:spPr bwMode="auto">
          <a:xfrm>
            <a:off x="7366000" y="2819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6" name="AutoShape 24"/>
          <p:cNvSpPr>
            <a:spLocks noChangeArrowheads="1"/>
          </p:cNvSpPr>
          <p:nvPr/>
        </p:nvSpPr>
        <p:spPr bwMode="auto">
          <a:xfrm>
            <a:off x="685800" y="57150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Backup</a:t>
            </a:r>
          </a:p>
        </p:txBody>
      </p:sp>
      <p:sp>
        <p:nvSpPr>
          <p:cNvPr id="3097" name="AutoShape 25"/>
          <p:cNvSpPr>
            <a:spLocks noChangeArrowheads="1"/>
          </p:cNvSpPr>
          <p:nvPr/>
        </p:nvSpPr>
        <p:spPr bwMode="auto">
          <a:xfrm>
            <a:off x="2057400" y="57150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Log</a:t>
            </a:r>
          </a:p>
        </p:txBody>
      </p:sp>
      <p:sp>
        <p:nvSpPr>
          <p:cNvPr id="3098" name="AutoShape 26"/>
          <p:cNvSpPr>
            <a:spLocks noChangeArrowheads="1"/>
          </p:cNvSpPr>
          <p:nvPr/>
        </p:nvSpPr>
        <p:spPr bwMode="auto">
          <a:xfrm>
            <a:off x="2209800" y="58674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Log(s)</a:t>
            </a:r>
          </a:p>
        </p:txBody>
      </p:sp>
      <p:sp>
        <p:nvSpPr>
          <p:cNvPr id="3099" name="Line 27"/>
          <p:cNvSpPr>
            <a:spLocks noChangeShapeType="1"/>
          </p:cNvSpPr>
          <p:nvPr/>
        </p:nvSpPr>
        <p:spPr bwMode="auto">
          <a:xfrm flipH="1" flipV="1">
            <a:off x="914400" y="3429000"/>
            <a:ext cx="228600" cy="22860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Line 28"/>
          <p:cNvSpPr>
            <a:spLocks noChangeShapeType="1"/>
          </p:cNvSpPr>
          <p:nvPr/>
        </p:nvSpPr>
        <p:spPr bwMode="auto">
          <a:xfrm flipH="1" flipV="1">
            <a:off x="1828800" y="3581400"/>
            <a:ext cx="304800" cy="22860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 name="Line 29"/>
          <p:cNvSpPr>
            <a:spLocks noChangeShapeType="1"/>
          </p:cNvSpPr>
          <p:nvPr/>
        </p:nvSpPr>
        <p:spPr bwMode="auto">
          <a:xfrm flipV="1">
            <a:off x="2133600" y="3276600"/>
            <a:ext cx="152400" cy="25908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 name="Line 30"/>
          <p:cNvSpPr>
            <a:spLocks noChangeShapeType="1"/>
          </p:cNvSpPr>
          <p:nvPr/>
        </p:nvSpPr>
        <p:spPr bwMode="auto">
          <a:xfrm flipH="1" flipV="1">
            <a:off x="2819400" y="3200400"/>
            <a:ext cx="0" cy="2743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6" name="Line 34"/>
          <p:cNvSpPr>
            <a:spLocks noChangeShapeType="1"/>
          </p:cNvSpPr>
          <p:nvPr/>
        </p:nvSpPr>
        <p:spPr bwMode="auto">
          <a:xfrm flipV="1">
            <a:off x="2819400" y="3200400"/>
            <a:ext cx="914400" cy="2819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itle 1"/>
          <p:cNvSpPr>
            <a:spLocks noGrp="1"/>
          </p:cNvSpPr>
          <p:nvPr>
            <p:ph type="title"/>
          </p:nvPr>
        </p:nvSpPr>
        <p:spPr>
          <a:xfrm>
            <a:off x="457200" y="274638"/>
            <a:ext cx="8229600" cy="1143000"/>
          </a:xfrm>
        </p:spPr>
        <p:txBody>
          <a:bodyPr/>
          <a:lstStyle/>
          <a:p>
            <a:r>
              <a:rPr lang="en-US" dirty="0"/>
              <a:t>Recovery to Current</a:t>
            </a:r>
          </a:p>
        </p:txBody>
      </p:sp>
    </p:spTree>
    <p:extLst>
      <p:ext uri="{BB962C8B-B14F-4D97-AF65-F5344CB8AC3E}">
        <p14:creationId xmlns:p14="http://schemas.microsoft.com/office/powerpoint/2010/main" val="546958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838200" y="2819400"/>
            <a:ext cx="7591425" cy="152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Line 5"/>
          <p:cNvSpPr>
            <a:spLocks noChangeShapeType="1"/>
          </p:cNvSpPr>
          <p:nvPr/>
        </p:nvSpPr>
        <p:spPr bwMode="auto">
          <a:xfrm>
            <a:off x="828675" y="2601913"/>
            <a:ext cx="0" cy="604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auto">
          <a:xfrm flipH="1">
            <a:off x="8434388" y="2614613"/>
            <a:ext cx="0" cy="5921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Text Box 7"/>
          <p:cNvSpPr txBox="1">
            <a:spLocks noChangeArrowheads="1"/>
          </p:cNvSpPr>
          <p:nvPr/>
        </p:nvSpPr>
        <p:spPr bwMode="auto">
          <a:xfrm>
            <a:off x="381000" y="3197225"/>
            <a:ext cx="1123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Helvetica" pitchFamily="34" charset="0"/>
              </a:rPr>
              <a:t>Timeline</a:t>
            </a:r>
            <a:endParaRPr lang="en-US" sz="1200" b="1">
              <a:latin typeface="Courier New" pitchFamily="49" charset="0"/>
            </a:endParaRPr>
          </a:p>
        </p:txBody>
      </p:sp>
      <p:sp>
        <p:nvSpPr>
          <p:cNvPr id="3080" name="Line 8"/>
          <p:cNvSpPr>
            <a:spLocks noChangeShapeType="1"/>
          </p:cNvSpPr>
          <p:nvPr/>
        </p:nvSpPr>
        <p:spPr bwMode="auto">
          <a:xfrm>
            <a:off x="828675" y="2571750"/>
            <a:ext cx="0" cy="565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Text Box 9"/>
          <p:cNvSpPr txBox="1">
            <a:spLocks noChangeArrowheads="1"/>
          </p:cNvSpPr>
          <p:nvPr/>
        </p:nvSpPr>
        <p:spPr bwMode="auto">
          <a:xfrm>
            <a:off x="6770688" y="3154363"/>
            <a:ext cx="188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Helvetica" pitchFamily="34" charset="0"/>
              </a:rPr>
              <a:t>Recovery started</a:t>
            </a:r>
            <a:endParaRPr lang="en-US" sz="1200" b="1">
              <a:latin typeface="Courier New" pitchFamily="49" charset="0"/>
            </a:endParaRPr>
          </a:p>
        </p:txBody>
      </p:sp>
      <p:sp>
        <p:nvSpPr>
          <p:cNvPr id="3082" name="Rectangle 10"/>
          <p:cNvSpPr>
            <a:spLocks noChangeArrowheads="1"/>
          </p:cNvSpPr>
          <p:nvPr/>
        </p:nvSpPr>
        <p:spPr bwMode="auto">
          <a:xfrm>
            <a:off x="3581400" y="2057400"/>
            <a:ext cx="1893888" cy="277813"/>
          </a:xfrm>
          <a:prstGeom prst="rect">
            <a:avLst/>
          </a:prstGeom>
          <a:solidFill>
            <a:srgbClr val="FF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Bad Transactions</a:t>
            </a:r>
          </a:p>
        </p:txBody>
      </p:sp>
      <p:sp>
        <p:nvSpPr>
          <p:cNvPr id="3083" name="Rectangle 11"/>
          <p:cNvSpPr>
            <a:spLocks noChangeArrowheads="1"/>
          </p:cNvSpPr>
          <p:nvPr/>
        </p:nvSpPr>
        <p:spPr bwMode="auto">
          <a:xfrm>
            <a:off x="990600" y="1752600"/>
            <a:ext cx="1893888" cy="277813"/>
          </a:xfrm>
          <a:prstGeom prst="rect">
            <a:avLst/>
          </a:prstGeom>
          <a:solidFill>
            <a:srgbClr val="06B22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Good Transaction</a:t>
            </a:r>
          </a:p>
        </p:txBody>
      </p:sp>
      <p:sp>
        <p:nvSpPr>
          <p:cNvPr id="3084" name="Line 12"/>
          <p:cNvSpPr>
            <a:spLocks noChangeShapeType="1"/>
          </p:cNvSpPr>
          <p:nvPr/>
        </p:nvSpPr>
        <p:spPr bwMode="auto">
          <a:xfrm>
            <a:off x="8423275" y="3533775"/>
            <a:ext cx="0" cy="527050"/>
          </a:xfrm>
          <a:prstGeom prst="line">
            <a:avLst/>
          </a:prstGeom>
          <a:noFill/>
          <a:ln w="12700">
            <a:solidFill>
              <a:srgbClr val="99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Line 13"/>
          <p:cNvSpPr>
            <a:spLocks noChangeShapeType="1"/>
          </p:cNvSpPr>
          <p:nvPr/>
        </p:nvSpPr>
        <p:spPr bwMode="auto">
          <a:xfrm flipH="1" flipV="1">
            <a:off x="3036888" y="4059238"/>
            <a:ext cx="5397500" cy="1587"/>
          </a:xfrm>
          <a:prstGeom prst="line">
            <a:avLst/>
          </a:prstGeom>
          <a:noFill/>
          <a:ln w="12700">
            <a:solidFill>
              <a:srgbClr val="99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14"/>
          <p:cNvSpPr>
            <a:spLocks noChangeShapeType="1"/>
          </p:cNvSpPr>
          <p:nvPr/>
        </p:nvSpPr>
        <p:spPr bwMode="auto">
          <a:xfrm flipV="1">
            <a:off x="3046413" y="3027363"/>
            <a:ext cx="0" cy="1042987"/>
          </a:xfrm>
          <a:prstGeom prst="line">
            <a:avLst/>
          </a:prstGeom>
          <a:noFill/>
          <a:ln w="12700">
            <a:solidFill>
              <a:srgbClr val="9966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Text Box 15"/>
          <p:cNvSpPr txBox="1">
            <a:spLocks noChangeArrowheads="1"/>
          </p:cNvSpPr>
          <p:nvPr/>
        </p:nvSpPr>
        <p:spPr bwMode="auto">
          <a:xfrm>
            <a:off x="6096000" y="4191000"/>
            <a:ext cx="2514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Helvetica" pitchFamily="34" charset="0"/>
              </a:rPr>
              <a:t>Point in time recovery </a:t>
            </a:r>
            <a:br>
              <a:rPr lang="en-US" sz="1600" b="1">
                <a:latin typeface="Helvetica" pitchFamily="34" charset="0"/>
              </a:rPr>
            </a:br>
            <a:r>
              <a:rPr lang="en-US" sz="1600" b="1">
                <a:latin typeface="Helvetica" pitchFamily="34" charset="0"/>
              </a:rPr>
              <a:t>to a point prior to the </a:t>
            </a:r>
            <a:br>
              <a:rPr lang="en-US" sz="1600" b="1">
                <a:latin typeface="Helvetica" pitchFamily="34" charset="0"/>
              </a:rPr>
            </a:br>
            <a:r>
              <a:rPr lang="en-US" sz="1600" b="1">
                <a:latin typeface="Helvetica" pitchFamily="34" charset="0"/>
              </a:rPr>
              <a:t>bad transactions.</a:t>
            </a:r>
          </a:p>
        </p:txBody>
      </p:sp>
      <p:sp>
        <p:nvSpPr>
          <p:cNvPr id="3090" name="AutoShape 18"/>
          <p:cNvSpPr>
            <a:spLocks noChangeArrowheads="1"/>
          </p:cNvSpPr>
          <p:nvPr/>
        </p:nvSpPr>
        <p:spPr bwMode="auto">
          <a:xfrm>
            <a:off x="685800" y="57912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Backup</a:t>
            </a:r>
          </a:p>
        </p:txBody>
      </p:sp>
      <p:sp>
        <p:nvSpPr>
          <p:cNvPr id="3091" name="AutoShape 19"/>
          <p:cNvSpPr>
            <a:spLocks noChangeArrowheads="1"/>
          </p:cNvSpPr>
          <p:nvPr/>
        </p:nvSpPr>
        <p:spPr bwMode="auto">
          <a:xfrm>
            <a:off x="2057400" y="57912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Log</a:t>
            </a:r>
          </a:p>
        </p:txBody>
      </p:sp>
      <p:sp>
        <p:nvSpPr>
          <p:cNvPr id="3092" name="AutoShape 20"/>
          <p:cNvSpPr>
            <a:spLocks noChangeArrowheads="1"/>
          </p:cNvSpPr>
          <p:nvPr/>
        </p:nvSpPr>
        <p:spPr bwMode="auto">
          <a:xfrm>
            <a:off x="2209800" y="59436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Log(s)</a:t>
            </a:r>
          </a:p>
        </p:txBody>
      </p:sp>
      <p:sp>
        <p:nvSpPr>
          <p:cNvPr id="3093" name="Line 21"/>
          <p:cNvSpPr>
            <a:spLocks noChangeShapeType="1"/>
          </p:cNvSpPr>
          <p:nvPr/>
        </p:nvSpPr>
        <p:spPr bwMode="auto">
          <a:xfrm flipH="1" flipV="1">
            <a:off x="838200" y="3505200"/>
            <a:ext cx="228600" cy="22860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Line 22"/>
          <p:cNvSpPr>
            <a:spLocks noChangeShapeType="1"/>
          </p:cNvSpPr>
          <p:nvPr/>
        </p:nvSpPr>
        <p:spPr bwMode="auto">
          <a:xfrm flipH="1" flipV="1">
            <a:off x="1600200" y="3657600"/>
            <a:ext cx="533400" cy="22860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Line 23"/>
          <p:cNvSpPr>
            <a:spLocks noChangeShapeType="1"/>
          </p:cNvSpPr>
          <p:nvPr/>
        </p:nvSpPr>
        <p:spPr bwMode="auto">
          <a:xfrm flipH="1" flipV="1">
            <a:off x="1828800" y="3200400"/>
            <a:ext cx="304800" cy="2743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Line 24"/>
          <p:cNvSpPr>
            <a:spLocks noChangeShapeType="1"/>
          </p:cNvSpPr>
          <p:nvPr/>
        </p:nvSpPr>
        <p:spPr bwMode="auto">
          <a:xfrm flipH="1" flipV="1">
            <a:off x="2286000" y="3048000"/>
            <a:ext cx="228600" cy="2895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Line 25"/>
          <p:cNvSpPr>
            <a:spLocks noChangeShapeType="1"/>
          </p:cNvSpPr>
          <p:nvPr/>
        </p:nvSpPr>
        <p:spPr bwMode="auto">
          <a:xfrm flipV="1">
            <a:off x="2514600" y="3048000"/>
            <a:ext cx="228600" cy="2895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Oval 28"/>
          <p:cNvSpPr>
            <a:spLocks noChangeArrowheads="1"/>
          </p:cNvSpPr>
          <p:nvPr/>
        </p:nvSpPr>
        <p:spPr bwMode="auto">
          <a:xfrm>
            <a:off x="2971800" y="2819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1" name="Oval 29"/>
          <p:cNvSpPr>
            <a:spLocks noChangeArrowheads="1"/>
          </p:cNvSpPr>
          <p:nvPr/>
        </p:nvSpPr>
        <p:spPr bwMode="auto">
          <a:xfrm>
            <a:off x="2971800" y="2819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4" name="Rectangle 32"/>
          <p:cNvSpPr>
            <a:spLocks noChangeArrowheads="1"/>
          </p:cNvSpPr>
          <p:nvPr/>
        </p:nvSpPr>
        <p:spPr bwMode="auto">
          <a:xfrm>
            <a:off x="457200" y="2400300"/>
            <a:ext cx="36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latin typeface="Helvetica" pitchFamily="34" charset="0"/>
                <a:sym typeface="Wingdings" pitchFamily="2" charset="2"/>
              </a:rPr>
              <a:t></a:t>
            </a:r>
          </a:p>
        </p:txBody>
      </p:sp>
      <p:sp>
        <p:nvSpPr>
          <p:cNvPr id="3106" name="Rectangle 34"/>
          <p:cNvSpPr>
            <a:spLocks noChangeArrowheads="1"/>
          </p:cNvSpPr>
          <p:nvPr/>
        </p:nvSpPr>
        <p:spPr bwMode="auto">
          <a:xfrm>
            <a:off x="4267200" y="2400300"/>
            <a:ext cx="36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latin typeface="Helvetica" pitchFamily="34" charset="0"/>
                <a:sym typeface="Wingdings" pitchFamily="2" charset="2"/>
              </a:rPr>
              <a:t></a:t>
            </a:r>
          </a:p>
        </p:txBody>
      </p:sp>
      <p:sp>
        <p:nvSpPr>
          <p:cNvPr id="3107" name="Rectangle 35"/>
          <p:cNvSpPr>
            <a:spLocks noChangeArrowheads="1"/>
          </p:cNvSpPr>
          <p:nvPr/>
        </p:nvSpPr>
        <p:spPr bwMode="auto">
          <a:xfrm>
            <a:off x="7924800" y="2400300"/>
            <a:ext cx="36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latin typeface="Helvetica" pitchFamily="34" charset="0"/>
                <a:sym typeface="Wingdings" pitchFamily="2" charset="2"/>
              </a:rPr>
              <a:t></a:t>
            </a:r>
          </a:p>
        </p:txBody>
      </p:sp>
      <p:sp>
        <p:nvSpPr>
          <p:cNvPr id="3109" name="AutoShape 37"/>
          <p:cNvSpPr>
            <a:spLocks noChangeArrowheads="1"/>
          </p:cNvSpPr>
          <p:nvPr/>
        </p:nvSpPr>
        <p:spPr bwMode="auto">
          <a:xfrm>
            <a:off x="4648200" y="57912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a:latin typeface="Arial" charset="0"/>
            </a:endParaRPr>
          </a:p>
        </p:txBody>
      </p:sp>
      <p:sp>
        <p:nvSpPr>
          <p:cNvPr id="3108" name="AutoShape 36"/>
          <p:cNvSpPr>
            <a:spLocks noChangeArrowheads="1"/>
          </p:cNvSpPr>
          <p:nvPr/>
        </p:nvSpPr>
        <p:spPr bwMode="auto">
          <a:xfrm>
            <a:off x="4953000" y="5943600"/>
            <a:ext cx="762000" cy="838200"/>
          </a:xfrm>
          <a:prstGeom prst="flowChartMagnetic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charset="0"/>
              </a:rPr>
              <a:t>Log(s)</a:t>
            </a:r>
          </a:p>
        </p:txBody>
      </p:sp>
      <p:sp>
        <p:nvSpPr>
          <p:cNvPr id="3110" name="Line 38"/>
          <p:cNvSpPr>
            <a:spLocks noChangeShapeType="1"/>
          </p:cNvSpPr>
          <p:nvPr/>
        </p:nvSpPr>
        <p:spPr bwMode="auto">
          <a:xfrm flipV="1">
            <a:off x="2514600" y="3200400"/>
            <a:ext cx="914400" cy="2743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2" name="Line 40"/>
          <p:cNvSpPr>
            <a:spLocks noChangeShapeType="1"/>
          </p:cNvSpPr>
          <p:nvPr/>
        </p:nvSpPr>
        <p:spPr bwMode="auto">
          <a:xfrm flipH="1" flipV="1">
            <a:off x="4038600" y="3276600"/>
            <a:ext cx="685800" cy="2743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 name="Line 41"/>
          <p:cNvSpPr>
            <a:spLocks noChangeShapeType="1"/>
          </p:cNvSpPr>
          <p:nvPr/>
        </p:nvSpPr>
        <p:spPr bwMode="auto">
          <a:xfrm flipH="1" flipV="1">
            <a:off x="4495800" y="3276600"/>
            <a:ext cx="228600" cy="2743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4" name="Line 42"/>
          <p:cNvSpPr>
            <a:spLocks noChangeShapeType="1"/>
          </p:cNvSpPr>
          <p:nvPr/>
        </p:nvSpPr>
        <p:spPr bwMode="auto">
          <a:xfrm flipV="1">
            <a:off x="5410200" y="3352800"/>
            <a:ext cx="457200" cy="25908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5" name="Line 43"/>
          <p:cNvSpPr>
            <a:spLocks noChangeShapeType="1"/>
          </p:cNvSpPr>
          <p:nvPr/>
        </p:nvSpPr>
        <p:spPr bwMode="auto">
          <a:xfrm flipH="1" flipV="1">
            <a:off x="5257800" y="3200400"/>
            <a:ext cx="152400" cy="2743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itle 1"/>
          <p:cNvSpPr>
            <a:spLocks noGrp="1"/>
          </p:cNvSpPr>
          <p:nvPr>
            <p:ph type="title"/>
          </p:nvPr>
        </p:nvSpPr>
        <p:spPr>
          <a:xfrm>
            <a:off x="457200" y="274638"/>
            <a:ext cx="8229600" cy="1143000"/>
          </a:xfrm>
        </p:spPr>
        <p:txBody>
          <a:bodyPr/>
          <a:lstStyle/>
          <a:p>
            <a:r>
              <a:rPr lang="en-US" dirty="0"/>
              <a:t>Point-in-Time Recovery</a:t>
            </a:r>
          </a:p>
        </p:txBody>
      </p:sp>
    </p:spTree>
    <p:extLst>
      <p:ext uri="{BB962C8B-B14F-4D97-AF65-F5344CB8AC3E}">
        <p14:creationId xmlns:p14="http://schemas.microsoft.com/office/powerpoint/2010/main" val="2828927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Recovery</a:t>
            </a:r>
          </a:p>
        </p:txBody>
      </p:sp>
      <p:sp>
        <p:nvSpPr>
          <p:cNvPr id="3" name="Content Placeholder 2"/>
          <p:cNvSpPr>
            <a:spLocks noGrp="1"/>
          </p:cNvSpPr>
          <p:nvPr>
            <p:ph idx="1"/>
          </p:nvPr>
        </p:nvSpPr>
        <p:spPr/>
        <p:txBody>
          <a:bodyPr>
            <a:normAutofit fontScale="85000" lnSpcReduction="20000"/>
          </a:bodyPr>
          <a:lstStyle/>
          <a:p>
            <a:r>
              <a:rPr lang="en-US" dirty="0"/>
              <a:t>Tradition recovery to current and PIT recover at the database object level. </a:t>
            </a:r>
          </a:p>
          <a:p>
            <a:r>
              <a:rPr lang="en-US" dirty="0"/>
              <a:t>Transaction recovery allows a user to recover a specific portion of the database based on user-defined criteria. This can be at:</a:t>
            </a:r>
          </a:p>
          <a:p>
            <a:pPr lvl="1"/>
            <a:r>
              <a:rPr lang="en-US" dirty="0"/>
              <a:t>a transaction or </a:t>
            </a:r>
          </a:p>
          <a:p>
            <a:pPr lvl="1"/>
            <a:r>
              <a:rPr lang="en-US" dirty="0"/>
              <a:t>application program level. </a:t>
            </a:r>
          </a:p>
          <a:p>
            <a:r>
              <a:rPr lang="en-US" dirty="0"/>
              <a:t>Examples of user-level transaction definitions might be</a:t>
            </a:r>
          </a:p>
          <a:p>
            <a:pPr lvl="1"/>
            <a:r>
              <a:rPr lang="en-US" dirty="0"/>
              <a:t>All database updates performed by a </a:t>
            </a:r>
            <a:r>
              <a:rPr lang="en-US" dirty="0" err="1"/>
              <a:t>userid</a:t>
            </a:r>
            <a:r>
              <a:rPr lang="en-US" dirty="0"/>
              <a:t> since last Wednesday at 11:50 </a:t>
            </a:r>
            <a:r>
              <a:rPr lang="en-US" cap="small" dirty="0"/>
              <a:t>a.m.</a:t>
            </a:r>
            <a:r>
              <a:rPr lang="en-US" dirty="0"/>
              <a:t> </a:t>
            </a:r>
          </a:p>
          <a:p>
            <a:pPr lvl="1"/>
            <a:r>
              <a:rPr lang="en-US" dirty="0"/>
              <a:t>All database deletes performed by the application program named PAYROLL since 8:00 </a:t>
            </a:r>
            <a:r>
              <a:rPr lang="en-US" cap="small" dirty="0"/>
              <a:t>p.m. </a:t>
            </a:r>
            <a:r>
              <a:rPr lang="en-US" dirty="0"/>
              <a:t>yesterday.</a:t>
            </a:r>
          </a:p>
          <a:p>
            <a:endParaRPr lang="en-US" dirty="0"/>
          </a:p>
        </p:txBody>
      </p:sp>
      <p:sp>
        <p:nvSpPr>
          <p:cNvPr id="4" name="Rectangle 3"/>
          <p:cNvSpPr/>
          <p:nvPr/>
        </p:nvSpPr>
        <p:spPr>
          <a:xfrm>
            <a:off x="10886" y="6502960"/>
            <a:ext cx="6705600" cy="276999"/>
          </a:xfrm>
          <a:prstGeom prst="rect">
            <a:avLst/>
          </a:prstGeom>
        </p:spPr>
        <p:txBody>
          <a:bodyPr wrap="square">
            <a:spAutoFit/>
          </a:bodyPr>
          <a:lstStyle/>
          <a:p>
            <a:r>
              <a:rPr lang="en-US" sz="1200" dirty="0">
                <a:hlinkClick r:id="rId3"/>
              </a:rPr>
              <a:t>http://findarticles.com/p/articles/mi_m0BRZ/is_4_21/ai_77058262/</a:t>
            </a:r>
            <a:endParaRPr lang="en-US" sz="1200" dirty="0"/>
          </a:p>
        </p:txBody>
      </p:sp>
    </p:spTree>
    <p:extLst>
      <p:ext uri="{BB962C8B-B14F-4D97-AF65-F5344CB8AC3E}">
        <p14:creationId xmlns:p14="http://schemas.microsoft.com/office/powerpoint/2010/main" val="308804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Problems</a:t>
            </a:r>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lvl="0"/>
            <a:r>
              <a:rPr lang="en-US" sz="3800" i="1" dirty="0"/>
              <a:t>Instance failures</a:t>
            </a:r>
            <a:r>
              <a:rPr lang="en-US" sz="3800" dirty="0"/>
              <a:t> </a:t>
            </a:r>
          </a:p>
          <a:p>
            <a:pPr lvl="1">
              <a:spcAft>
                <a:spcPts val="300"/>
              </a:spcAft>
            </a:pPr>
            <a:r>
              <a:rPr lang="en-US" sz="3000" dirty="0"/>
              <a:t>The result of an internal exception within the DBMS, an operating system failure, or other software-related database failure. In some cases, an instance failure can result in corruption of data that requires a recovery, but usually such failures do not damage data, so the DBMS simply needs to be restarted to reestablish normal operations. </a:t>
            </a:r>
          </a:p>
          <a:p>
            <a:r>
              <a:rPr lang="en-US" sz="3800" i="1" dirty="0"/>
              <a:t>Application (or transaction) failures </a:t>
            </a:r>
          </a:p>
          <a:p>
            <a:pPr lvl="1">
              <a:spcAft>
                <a:spcPts val="300"/>
              </a:spcAft>
            </a:pPr>
            <a:r>
              <a:rPr lang="en-US" sz="3000" dirty="0"/>
              <a:t>When programs or scripts are run at the wrong time, using the wrong input, or in the wrong order. An application failure usually results in corrupt data that requires a database restore or recovery. The sooner an application failure is identified and corrected, the smaller the amount of damage.</a:t>
            </a:r>
          </a:p>
          <a:p>
            <a:r>
              <a:rPr lang="en-US" sz="3800" i="1" dirty="0"/>
              <a:t>Media failure </a:t>
            </a:r>
          </a:p>
          <a:p>
            <a:pPr lvl="1"/>
            <a:r>
              <a:rPr lang="en-US" sz="3000" dirty="0"/>
              <a:t>Includes damage to disk storage devices, file system failures, tape degradation or damage, and deleted data files. Although less common in practice, damaged memory chips also can cause data corruption. After a media failure, the database will likely be in a state where valid data is unreadable, invalid data is readable, or referential integrity is violated. </a:t>
            </a:r>
          </a:p>
        </p:txBody>
      </p:sp>
    </p:spTree>
    <p:extLst>
      <p:ext uri="{BB962C8B-B14F-4D97-AF65-F5344CB8AC3E}">
        <p14:creationId xmlns:p14="http://schemas.microsoft.com/office/powerpoint/2010/main" val="2693484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bwMode="auto">
          <a:xfrm>
            <a:off x="669925" y="5568950"/>
            <a:ext cx="5795963" cy="755650"/>
          </a:xfrm>
          <a:solidFill>
            <a:srgbClr val="FFFFFF"/>
          </a:solidFill>
          <a:ln>
            <a:solidFill>
              <a:schemeClr val="tx1"/>
            </a:solid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lvl="1">
              <a:buFont typeface="Wingdings" pitchFamily="2" charset="2"/>
              <a:buNone/>
            </a:pPr>
            <a:r>
              <a:rPr lang="en-US" sz="1800" b="0">
                <a:latin typeface="Arial" charset="0"/>
              </a:rPr>
              <a:t>	UNDO SQL, generated from the database log, </a:t>
            </a:r>
            <a:br>
              <a:rPr lang="en-US" sz="1800" b="0">
                <a:latin typeface="Arial" charset="0"/>
              </a:rPr>
            </a:br>
            <a:r>
              <a:rPr lang="en-US" sz="1800" b="0">
                <a:latin typeface="Arial" charset="0"/>
              </a:rPr>
              <a:t>can be used to get rid of bad transactions. And </a:t>
            </a:r>
            <a:br>
              <a:rPr lang="en-US" sz="1800" b="0">
                <a:latin typeface="Arial" charset="0"/>
              </a:rPr>
            </a:br>
            <a:r>
              <a:rPr lang="en-US" sz="1800" b="0">
                <a:latin typeface="Arial" charset="0"/>
              </a:rPr>
              <a:t>the database can remain online.</a:t>
            </a:r>
            <a:endParaRPr lang="en-US"/>
          </a:p>
        </p:txBody>
      </p:sp>
      <p:sp>
        <p:nvSpPr>
          <p:cNvPr id="114692" name="Text Box 4"/>
          <p:cNvSpPr txBox="1">
            <a:spLocks noChangeArrowheads="1"/>
          </p:cNvSpPr>
          <p:nvPr/>
        </p:nvSpPr>
        <p:spPr bwMode="auto">
          <a:xfrm>
            <a:off x="6262688" y="3987800"/>
            <a:ext cx="2084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Helvetica" pitchFamily="34" charset="0"/>
              </a:rPr>
              <a:t>Apply UNDO SQL</a:t>
            </a:r>
            <a:endParaRPr lang="en-US"/>
          </a:p>
        </p:txBody>
      </p:sp>
      <p:grpSp>
        <p:nvGrpSpPr>
          <p:cNvPr id="114693" name="Group 5"/>
          <p:cNvGrpSpPr>
            <a:grpSpLocks/>
          </p:cNvGrpSpPr>
          <p:nvPr/>
        </p:nvGrpSpPr>
        <p:grpSpPr bwMode="auto">
          <a:xfrm>
            <a:off x="927100" y="2871787"/>
            <a:ext cx="5618163" cy="635000"/>
            <a:chOff x="258" y="2231"/>
            <a:chExt cx="4359" cy="400"/>
          </a:xfrm>
        </p:grpSpPr>
        <p:sp>
          <p:nvSpPr>
            <p:cNvPr id="114694" name="Rectangle 6"/>
            <p:cNvSpPr>
              <a:spLocks noChangeArrowheads="1"/>
            </p:cNvSpPr>
            <p:nvPr/>
          </p:nvSpPr>
          <p:spPr bwMode="auto">
            <a:xfrm>
              <a:off x="263" y="2387"/>
              <a:ext cx="4350" cy="69"/>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Line 7"/>
            <p:cNvSpPr>
              <a:spLocks noChangeShapeType="1"/>
            </p:cNvSpPr>
            <p:nvPr/>
          </p:nvSpPr>
          <p:spPr bwMode="auto">
            <a:xfrm>
              <a:off x="258" y="2250"/>
              <a:ext cx="1" cy="38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6" name="Line 8"/>
            <p:cNvSpPr>
              <a:spLocks noChangeShapeType="1"/>
            </p:cNvSpPr>
            <p:nvPr/>
          </p:nvSpPr>
          <p:spPr bwMode="auto">
            <a:xfrm flipH="1">
              <a:off x="4616" y="2258"/>
              <a:ext cx="1"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7" name="Line 9"/>
            <p:cNvSpPr>
              <a:spLocks noChangeShapeType="1"/>
            </p:cNvSpPr>
            <p:nvPr/>
          </p:nvSpPr>
          <p:spPr bwMode="auto">
            <a:xfrm>
              <a:off x="258" y="2231"/>
              <a:ext cx="1" cy="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4698" name="Rectangle 10"/>
          <p:cNvSpPr>
            <a:spLocks noChangeArrowheads="1"/>
          </p:cNvSpPr>
          <p:nvPr/>
        </p:nvSpPr>
        <p:spPr bwMode="auto">
          <a:xfrm>
            <a:off x="2824163" y="2446337"/>
            <a:ext cx="1635125" cy="433388"/>
          </a:xfrm>
          <a:prstGeom prst="rect">
            <a:avLst/>
          </a:prstGeom>
          <a:solidFill>
            <a:srgbClr val="FF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Bad Transaction</a:t>
            </a:r>
          </a:p>
        </p:txBody>
      </p:sp>
      <p:sp>
        <p:nvSpPr>
          <p:cNvPr id="114699" name="Rectangle 11"/>
          <p:cNvSpPr>
            <a:spLocks noChangeArrowheads="1"/>
          </p:cNvSpPr>
          <p:nvPr/>
        </p:nvSpPr>
        <p:spPr bwMode="auto">
          <a:xfrm>
            <a:off x="892175" y="1847850"/>
            <a:ext cx="1857375" cy="406400"/>
          </a:xfrm>
          <a:prstGeom prst="rect">
            <a:avLst/>
          </a:prstGeom>
          <a:solidFill>
            <a:srgbClr val="06B22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Good Transaction 1</a:t>
            </a:r>
          </a:p>
        </p:txBody>
      </p:sp>
      <p:sp>
        <p:nvSpPr>
          <p:cNvPr id="114700" name="AutoShape 12"/>
          <p:cNvSpPr>
            <a:spLocks noChangeArrowheads="1"/>
          </p:cNvSpPr>
          <p:nvPr/>
        </p:nvSpPr>
        <p:spPr bwMode="auto">
          <a:xfrm>
            <a:off x="3073400" y="3914775"/>
            <a:ext cx="1382713" cy="288925"/>
          </a:xfrm>
          <a:prstGeom prst="leftArrow">
            <a:avLst>
              <a:gd name="adj1" fmla="val 50000"/>
              <a:gd name="adj2" fmla="val 119643"/>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1" name="AutoShape 13"/>
          <p:cNvSpPr>
            <a:spLocks noChangeArrowheads="1"/>
          </p:cNvSpPr>
          <p:nvPr/>
        </p:nvSpPr>
        <p:spPr bwMode="auto">
          <a:xfrm rot="-10800000">
            <a:off x="6434138" y="4384675"/>
            <a:ext cx="1382712" cy="288925"/>
          </a:xfrm>
          <a:prstGeom prst="leftArrow">
            <a:avLst>
              <a:gd name="adj1" fmla="val 50000"/>
              <a:gd name="adj2" fmla="val 119643"/>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2" name="Text Box 14"/>
          <p:cNvSpPr txBox="1">
            <a:spLocks noChangeArrowheads="1"/>
          </p:cNvSpPr>
          <p:nvPr/>
        </p:nvSpPr>
        <p:spPr bwMode="auto">
          <a:xfrm>
            <a:off x="3074988" y="3511550"/>
            <a:ext cx="2205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Helvetica" pitchFamily="34" charset="0"/>
              </a:rPr>
              <a:t>Generate UNDO SQL</a:t>
            </a:r>
            <a:endParaRPr lang="en-US"/>
          </a:p>
        </p:txBody>
      </p:sp>
      <p:sp>
        <p:nvSpPr>
          <p:cNvPr id="114703" name="Rectangle 15"/>
          <p:cNvSpPr>
            <a:spLocks noChangeArrowheads="1"/>
          </p:cNvSpPr>
          <p:nvPr/>
        </p:nvSpPr>
        <p:spPr bwMode="auto">
          <a:xfrm>
            <a:off x="6551613" y="2355850"/>
            <a:ext cx="2076450" cy="533400"/>
          </a:xfrm>
          <a:prstGeom prst="rect">
            <a:avLst/>
          </a:prstGeom>
          <a:solidFill>
            <a:srgbClr val="FF99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UNDO Bad Transactions</a:t>
            </a:r>
          </a:p>
        </p:txBody>
      </p:sp>
      <p:sp>
        <p:nvSpPr>
          <p:cNvPr id="114704" name="Rectangle 16"/>
          <p:cNvSpPr>
            <a:spLocks noChangeArrowheads="1"/>
          </p:cNvSpPr>
          <p:nvPr/>
        </p:nvSpPr>
        <p:spPr bwMode="auto">
          <a:xfrm>
            <a:off x="4572000" y="1847850"/>
            <a:ext cx="1857375" cy="406400"/>
          </a:xfrm>
          <a:prstGeom prst="rect">
            <a:avLst/>
          </a:prstGeom>
          <a:solidFill>
            <a:srgbClr val="06B22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Good Transaction 2</a:t>
            </a:r>
          </a:p>
        </p:txBody>
      </p:sp>
      <p:sp>
        <p:nvSpPr>
          <p:cNvPr id="114705" name="Text Box 17"/>
          <p:cNvSpPr txBox="1">
            <a:spLocks noChangeArrowheads="1"/>
          </p:cNvSpPr>
          <p:nvPr/>
        </p:nvSpPr>
        <p:spPr bwMode="auto">
          <a:xfrm>
            <a:off x="5761038" y="3549650"/>
            <a:ext cx="188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latin typeface="Helvetica" pitchFamily="34" charset="0"/>
              </a:rPr>
              <a:t>Recovery started</a:t>
            </a:r>
            <a:endParaRPr lang="en-US"/>
          </a:p>
        </p:txBody>
      </p:sp>
      <p:sp>
        <p:nvSpPr>
          <p:cNvPr id="17" name="Title 1"/>
          <p:cNvSpPr>
            <a:spLocks noGrp="1"/>
          </p:cNvSpPr>
          <p:nvPr>
            <p:ph type="title"/>
          </p:nvPr>
        </p:nvSpPr>
        <p:spPr>
          <a:xfrm>
            <a:off x="457200" y="274638"/>
            <a:ext cx="8229600" cy="1143000"/>
          </a:xfrm>
        </p:spPr>
        <p:txBody>
          <a:bodyPr/>
          <a:lstStyle/>
          <a:p>
            <a:r>
              <a:rPr lang="en-US" dirty="0"/>
              <a:t>UNDO Transaction Recovery</a:t>
            </a:r>
          </a:p>
        </p:txBody>
      </p:sp>
    </p:spTree>
    <p:extLst>
      <p:ext uri="{BB962C8B-B14F-4D97-AF65-F5344CB8AC3E}">
        <p14:creationId xmlns:p14="http://schemas.microsoft.com/office/powerpoint/2010/main" val="2645154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bwMode="auto">
          <a:xfrm>
            <a:off x="773113" y="5492750"/>
            <a:ext cx="7073900" cy="855663"/>
          </a:xfrm>
          <a:solidFill>
            <a:srgbClr val="FFFFFF"/>
          </a:solidFill>
          <a:ln>
            <a:solidFill>
              <a:schemeClr val="tx1"/>
            </a:solidFill>
            <a:miter lim="800000"/>
            <a:headEnd/>
            <a:tailEnd/>
          </a:ln>
        </p:spPr>
        <p:txBody>
          <a:bodyPr vert="horz" wrap="square" lIns="91440" tIns="45720" rIns="91440" bIns="45720" numCol="1" anchor="t" anchorCtr="0" compatLnSpc="1">
            <a:prstTxWarp prst="textNoShape">
              <a:avLst/>
            </a:prstTxWarp>
            <a:normAutofit lnSpcReduction="10000"/>
          </a:bodyPr>
          <a:lstStyle/>
          <a:p>
            <a:pPr lvl="1">
              <a:buFont typeface="Wingdings" pitchFamily="2" charset="2"/>
              <a:buNone/>
            </a:pPr>
            <a:r>
              <a:rPr lang="en-US" sz="1800" b="0">
                <a:latin typeface="Helvetica" pitchFamily="34" charset="0"/>
              </a:rPr>
              <a:t>	You can perform a point in time recovery and then re-apply </a:t>
            </a:r>
            <a:br>
              <a:rPr lang="en-US" sz="1800" b="0">
                <a:latin typeface="Helvetica" pitchFamily="34" charset="0"/>
              </a:rPr>
            </a:br>
            <a:r>
              <a:rPr lang="en-US" sz="1800" b="0">
                <a:latin typeface="Helvetica" pitchFamily="34" charset="0"/>
              </a:rPr>
              <a:t>good transactions using REDO SQL. The database is briefly </a:t>
            </a:r>
            <a:br>
              <a:rPr lang="en-US" sz="1800" b="0">
                <a:latin typeface="Helvetica" pitchFamily="34" charset="0"/>
              </a:rPr>
            </a:br>
            <a:r>
              <a:rPr lang="en-US" sz="1800" b="0">
                <a:latin typeface="Helvetica" pitchFamily="34" charset="0"/>
              </a:rPr>
              <a:t>offline during the PIT recovery, then back online.</a:t>
            </a:r>
            <a:endParaRPr lang="en-US" sz="1800"/>
          </a:p>
        </p:txBody>
      </p:sp>
      <p:sp>
        <p:nvSpPr>
          <p:cNvPr id="115716" name="Rectangle 4"/>
          <p:cNvSpPr>
            <a:spLocks noChangeArrowheads="1"/>
          </p:cNvSpPr>
          <p:nvPr/>
        </p:nvSpPr>
        <p:spPr bwMode="auto">
          <a:xfrm>
            <a:off x="533400" y="2527300"/>
            <a:ext cx="6042025" cy="12382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7" name="Line 5"/>
          <p:cNvSpPr>
            <a:spLocks noChangeShapeType="1"/>
          </p:cNvSpPr>
          <p:nvPr/>
        </p:nvSpPr>
        <p:spPr bwMode="auto">
          <a:xfrm flipH="1">
            <a:off x="6580188" y="2336800"/>
            <a:ext cx="1587" cy="5921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8" name="Line 6"/>
          <p:cNvSpPr>
            <a:spLocks noChangeShapeType="1"/>
          </p:cNvSpPr>
          <p:nvPr/>
        </p:nvSpPr>
        <p:spPr bwMode="auto">
          <a:xfrm>
            <a:off x="525463" y="2279650"/>
            <a:ext cx="1587" cy="565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9" name="Rectangle 7"/>
          <p:cNvSpPr>
            <a:spLocks noChangeArrowheads="1"/>
          </p:cNvSpPr>
          <p:nvPr/>
        </p:nvSpPr>
        <p:spPr bwMode="auto">
          <a:xfrm>
            <a:off x="2651125" y="1952625"/>
            <a:ext cx="1633538" cy="277813"/>
          </a:xfrm>
          <a:prstGeom prst="rect">
            <a:avLst/>
          </a:prstGeom>
          <a:solidFill>
            <a:srgbClr val="FF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Bad Transaction</a:t>
            </a:r>
          </a:p>
        </p:txBody>
      </p:sp>
      <p:sp>
        <p:nvSpPr>
          <p:cNvPr id="115720" name="AutoShape 8"/>
          <p:cNvSpPr>
            <a:spLocks noChangeArrowheads="1"/>
          </p:cNvSpPr>
          <p:nvPr/>
        </p:nvSpPr>
        <p:spPr bwMode="auto">
          <a:xfrm rot="-10796927">
            <a:off x="2468563" y="3163888"/>
            <a:ext cx="4054475" cy="398462"/>
          </a:xfrm>
          <a:prstGeom prst="leftArrow">
            <a:avLst>
              <a:gd name="adj1" fmla="val 50000"/>
              <a:gd name="adj2" fmla="val 254383"/>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1" name="AutoShape 9"/>
          <p:cNvSpPr>
            <a:spLocks noChangeArrowheads="1"/>
          </p:cNvSpPr>
          <p:nvPr/>
        </p:nvSpPr>
        <p:spPr bwMode="auto">
          <a:xfrm rot="-10800000">
            <a:off x="6958013" y="4343400"/>
            <a:ext cx="1638300" cy="288925"/>
          </a:xfrm>
          <a:prstGeom prst="leftArrow">
            <a:avLst>
              <a:gd name="adj1" fmla="val 50000"/>
              <a:gd name="adj2" fmla="val 141758"/>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2" name="Text Box 10"/>
          <p:cNvSpPr txBox="1">
            <a:spLocks noChangeArrowheads="1"/>
          </p:cNvSpPr>
          <p:nvPr/>
        </p:nvSpPr>
        <p:spPr bwMode="auto">
          <a:xfrm>
            <a:off x="2513013" y="2805113"/>
            <a:ext cx="3462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Helvetica" pitchFamily="34" charset="0"/>
              </a:rPr>
              <a:t>1. Generate REDO SQL</a:t>
            </a:r>
            <a:endParaRPr lang="en-US"/>
          </a:p>
        </p:txBody>
      </p:sp>
      <p:sp>
        <p:nvSpPr>
          <p:cNvPr id="115723" name="Text Box 11"/>
          <p:cNvSpPr txBox="1">
            <a:spLocks noChangeArrowheads="1"/>
          </p:cNvSpPr>
          <p:nvPr/>
        </p:nvSpPr>
        <p:spPr bwMode="auto">
          <a:xfrm>
            <a:off x="6675438" y="3798888"/>
            <a:ext cx="2168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Helvetica" pitchFamily="34" charset="0"/>
              </a:rPr>
              <a:t>3. Apply REDO SQL</a:t>
            </a:r>
            <a:endParaRPr lang="en-US"/>
          </a:p>
        </p:txBody>
      </p:sp>
      <p:grpSp>
        <p:nvGrpSpPr>
          <p:cNvPr id="115724" name="Group 12"/>
          <p:cNvGrpSpPr>
            <a:grpSpLocks/>
          </p:cNvGrpSpPr>
          <p:nvPr/>
        </p:nvGrpSpPr>
        <p:grpSpPr bwMode="auto">
          <a:xfrm>
            <a:off x="652463" y="1782763"/>
            <a:ext cx="7829550" cy="292100"/>
            <a:chOff x="555" y="1601"/>
            <a:chExt cx="4932" cy="184"/>
          </a:xfrm>
        </p:grpSpPr>
        <p:sp>
          <p:nvSpPr>
            <p:cNvPr id="115725" name="Rectangle 13"/>
            <p:cNvSpPr>
              <a:spLocks noChangeArrowheads="1"/>
            </p:cNvSpPr>
            <p:nvPr/>
          </p:nvSpPr>
          <p:spPr bwMode="auto">
            <a:xfrm>
              <a:off x="555" y="1601"/>
              <a:ext cx="1068" cy="184"/>
            </a:xfrm>
            <a:prstGeom prst="rect">
              <a:avLst/>
            </a:prstGeom>
            <a:solidFill>
              <a:srgbClr val="06B22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Good Transaction 1</a:t>
              </a:r>
            </a:p>
          </p:txBody>
        </p:sp>
        <p:sp>
          <p:nvSpPr>
            <p:cNvPr id="115726" name="Rectangle 14"/>
            <p:cNvSpPr>
              <a:spLocks noChangeArrowheads="1"/>
            </p:cNvSpPr>
            <p:nvPr/>
          </p:nvSpPr>
          <p:spPr bwMode="auto">
            <a:xfrm>
              <a:off x="2974" y="1601"/>
              <a:ext cx="1060" cy="175"/>
            </a:xfrm>
            <a:prstGeom prst="rect">
              <a:avLst/>
            </a:prstGeom>
            <a:solidFill>
              <a:srgbClr val="06B22B"/>
            </a:solidFill>
            <a:ln w="12700">
              <a:solidFill>
                <a:srgbClr val="99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Good Transaction 2</a:t>
              </a:r>
            </a:p>
          </p:txBody>
        </p:sp>
        <p:sp>
          <p:nvSpPr>
            <p:cNvPr id="115727" name="Rectangle 15"/>
            <p:cNvSpPr>
              <a:spLocks noChangeArrowheads="1"/>
            </p:cNvSpPr>
            <p:nvPr/>
          </p:nvSpPr>
          <p:spPr bwMode="auto">
            <a:xfrm>
              <a:off x="4427" y="1601"/>
              <a:ext cx="1060" cy="175"/>
            </a:xfrm>
            <a:prstGeom prst="rect">
              <a:avLst/>
            </a:prstGeom>
            <a:solidFill>
              <a:srgbClr val="06B22B"/>
            </a:solidFill>
            <a:ln w="12700">
              <a:solidFill>
                <a:srgbClr val="99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Good Transaction 2</a:t>
              </a:r>
            </a:p>
          </p:txBody>
        </p:sp>
      </p:grpSp>
      <p:sp>
        <p:nvSpPr>
          <p:cNvPr id="115728" name="Line 16"/>
          <p:cNvSpPr>
            <a:spLocks noChangeShapeType="1"/>
          </p:cNvSpPr>
          <p:nvPr/>
        </p:nvSpPr>
        <p:spPr bwMode="auto">
          <a:xfrm flipH="1">
            <a:off x="6616700" y="3244850"/>
            <a:ext cx="0" cy="1182688"/>
          </a:xfrm>
          <a:prstGeom prst="line">
            <a:avLst/>
          </a:prstGeom>
          <a:noFill/>
          <a:ln w="12700">
            <a:solidFill>
              <a:srgbClr val="99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9" name="Line 17"/>
          <p:cNvSpPr>
            <a:spLocks noChangeShapeType="1"/>
          </p:cNvSpPr>
          <p:nvPr/>
        </p:nvSpPr>
        <p:spPr bwMode="auto">
          <a:xfrm flipH="1" flipV="1">
            <a:off x="2278063" y="4435475"/>
            <a:ext cx="4356100" cy="1588"/>
          </a:xfrm>
          <a:prstGeom prst="line">
            <a:avLst/>
          </a:prstGeom>
          <a:noFill/>
          <a:ln w="12700">
            <a:solidFill>
              <a:srgbClr val="99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0" name="Line 18"/>
          <p:cNvSpPr>
            <a:spLocks noChangeShapeType="1"/>
          </p:cNvSpPr>
          <p:nvPr/>
        </p:nvSpPr>
        <p:spPr bwMode="auto">
          <a:xfrm flipV="1">
            <a:off x="2287588" y="2670175"/>
            <a:ext cx="0" cy="1747838"/>
          </a:xfrm>
          <a:prstGeom prst="line">
            <a:avLst/>
          </a:prstGeom>
          <a:noFill/>
          <a:ln w="12700">
            <a:solidFill>
              <a:srgbClr val="9966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1" name="Text Box 19"/>
          <p:cNvSpPr txBox="1">
            <a:spLocks noChangeArrowheads="1"/>
          </p:cNvSpPr>
          <p:nvPr/>
        </p:nvSpPr>
        <p:spPr bwMode="auto">
          <a:xfrm>
            <a:off x="2513013" y="3860800"/>
            <a:ext cx="39338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Helvetica" pitchFamily="34" charset="0"/>
              </a:rPr>
              <a:t>2. Point-in-time recovery to a quiet point prior to the bad transaction.</a:t>
            </a:r>
            <a:endParaRPr lang="en-US"/>
          </a:p>
        </p:txBody>
      </p:sp>
      <p:sp>
        <p:nvSpPr>
          <p:cNvPr id="115732" name="Text Box 20"/>
          <p:cNvSpPr txBox="1">
            <a:spLocks noChangeArrowheads="1"/>
          </p:cNvSpPr>
          <p:nvPr/>
        </p:nvSpPr>
        <p:spPr bwMode="auto">
          <a:xfrm>
            <a:off x="6323013" y="2919413"/>
            <a:ext cx="188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latin typeface="Helvetica" pitchFamily="34" charset="0"/>
              </a:rPr>
              <a:t>Recovery started</a:t>
            </a:r>
            <a:endParaRPr lang="en-US"/>
          </a:p>
        </p:txBody>
      </p:sp>
      <p:sp>
        <p:nvSpPr>
          <p:cNvPr id="20" name="Title 1"/>
          <p:cNvSpPr>
            <a:spLocks noGrp="1"/>
          </p:cNvSpPr>
          <p:nvPr>
            <p:ph type="title"/>
          </p:nvPr>
        </p:nvSpPr>
        <p:spPr>
          <a:xfrm>
            <a:off x="457200" y="274638"/>
            <a:ext cx="8229600" cy="1143000"/>
          </a:xfrm>
        </p:spPr>
        <p:txBody>
          <a:bodyPr/>
          <a:lstStyle/>
          <a:p>
            <a:r>
              <a:rPr lang="en-US" dirty="0"/>
              <a:t>REDO Transaction Recovery</a:t>
            </a:r>
          </a:p>
        </p:txBody>
      </p:sp>
    </p:spTree>
    <p:extLst>
      <p:ext uri="{BB962C8B-B14F-4D97-AF65-F5344CB8AC3E}">
        <p14:creationId xmlns:p14="http://schemas.microsoft.com/office/powerpoint/2010/main" val="3217252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Choosing the Optimum </a:t>
            </a:r>
            <a:br>
              <a:rPr lang="en-US" dirty="0"/>
            </a:br>
            <a:r>
              <a:rPr lang="en-US" dirty="0"/>
              <a:t>Recovery Strategy</a:t>
            </a:r>
          </a:p>
        </p:txBody>
      </p:sp>
      <p:sp>
        <p:nvSpPr>
          <p:cNvPr id="3" name="Content Placeholder 2"/>
          <p:cNvSpPr>
            <a:spLocks noGrp="1"/>
          </p:cNvSpPr>
          <p:nvPr>
            <p:ph idx="1"/>
          </p:nvPr>
        </p:nvSpPr>
        <p:spPr>
          <a:xfrm>
            <a:off x="457200" y="1752600"/>
            <a:ext cx="8229600" cy="5105400"/>
          </a:xfrm>
        </p:spPr>
        <p:txBody>
          <a:bodyPr>
            <a:normAutofit fontScale="62500" lnSpcReduction="20000"/>
          </a:bodyPr>
          <a:lstStyle/>
          <a:p>
            <a:pPr lvl="0"/>
            <a:r>
              <a:rPr lang="en-US" b="1" i="1" dirty="0"/>
              <a:t>Transaction Identification</a:t>
            </a:r>
            <a:r>
              <a:rPr lang="en-US" i="1" dirty="0"/>
              <a:t>. </a:t>
            </a:r>
            <a:r>
              <a:rPr lang="en-US" dirty="0"/>
              <a:t> Can all the problem transactions be identified? You must be able to actually identify the transactions that will be removed from the database for transaction recovery to work. Can all the work that was originally done be located and redone?</a:t>
            </a:r>
          </a:p>
          <a:p>
            <a:pPr lvl="0"/>
            <a:r>
              <a:rPr lang="en-US" b="1" i="1" dirty="0"/>
              <a:t>Data Integrity</a:t>
            </a:r>
            <a:r>
              <a:rPr lang="en-US" i="1" dirty="0"/>
              <a:t>. </a:t>
            </a:r>
            <a:r>
              <a:rPr lang="en-US" dirty="0"/>
              <a:t> Has anyone else updated the rows since the problem occurred? If they have, can you still proceed? Is all the data that is required still available? Intervening reorganizations, loads, or mass deletes can require the use of an image copy backup, thereby eliminating UNDO recovery. Will the recovery cause any other data to be lost? If so, can the lost data be identified in some fashion and reapplied?</a:t>
            </a:r>
          </a:p>
          <a:p>
            <a:pPr lvl="0"/>
            <a:r>
              <a:rPr lang="en-US" b="1" i="1" dirty="0"/>
              <a:t>Speed</a:t>
            </a:r>
            <a:r>
              <a:rPr lang="en-US" i="1" dirty="0"/>
              <a:t>. </a:t>
            </a:r>
            <a:r>
              <a:rPr lang="en-US" dirty="0"/>
              <a:t>If multiple techniques are viable, which one is likely to perform the fastest? How many database logs are required to perform the recovery? Can anything be done to reduce the number of logs, such as merging incremental copies? </a:t>
            </a:r>
          </a:p>
          <a:p>
            <a:pPr lvl="0"/>
            <a:r>
              <a:rPr lang="en-US" b="1" i="1" dirty="0"/>
              <a:t>Availability</a:t>
            </a:r>
            <a:r>
              <a:rPr lang="en-US" i="1" dirty="0"/>
              <a:t>. </a:t>
            </a:r>
            <a:r>
              <a:rPr lang="en-US" dirty="0"/>
              <a:t> How soon can the application become available again? Can you afford to go offline?</a:t>
            </a:r>
          </a:p>
          <a:p>
            <a:pPr lvl="0"/>
            <a:r>
              <a:rPr lang="en-US" b="1" i="1" dirty="0"/>
              <a:t>Invasiveness</a:t>
            </a:r>
            <a:r>
              <a:rPr lang="en-US" i="1" dirty="0"/>
              <a:t>.</a:t>
            </a:r>
            <a:r>
              <a:rPr lang="en-US" dirty="0"/>
              <a:t>  How invasive was the failure to your database? Were decisions made based on bad data? Can </a:t>
            </a:r>
            <a:r>
              <a:rPr lang="en-US" i="1" dirty="0"/>
              <a:t>any </a:t>
            </a:r>
            <a:r>
              <a:rPr lang="en-US" dirty="0"/>
              <a:t>subsequent work be trusted?</a:t>
            </a:r>
          </a:p>
          <a:p>
            <a:endParaRPr lang="en-US" dirty="0"/>
          </a:p>
        </p:txBody>
      </p:sp>
    </p:spTree>
    <p:extLst>
      <p:ext uri="{BB962C8B-B14F-4D97-AF65-F5344CB8AC3E}">
        <p14:creationId xmlns:p14="http://schemas.microsoft.com/office/powerpoint/2010/main" val="1805558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Influencing Recovery Duration</a:t>
            </a:r>
          </a:p>
        </p:txBody>
      </p:sp>
      <p:sp>
        <p:nvSpPr>
          <p:cNvPr id="3" name="Content Placeholder 2"/>
          <p:cNvSpPr>
            <a:spLocks noGrp="1"/>
          </p:cNvSpPr>
          <p:nvPr>
            <p:ph idx="1"/>
          </p:nvPr>
        </p:nvSpPr>
        <p:spPr>
          <a:xfrm>
            <a:off x="457200" y="1600200"/>
            <a:ext cx="8229600" cy="5105399"/>
          </a:xfrm>
        </p:spPr>
        <p:txBody>
          <a:bodyPr>
            <a:normAutofit fontScale="70000" lnSpcReduction="20000"/>
          </a:bodyPr>
          <a:lstStyle/>
          <a:p>
            <a:pPr lvl="0"/>
            <a:r>
              <a:rPr lang="en-US" dirty="0"/>
              <a:t>The smaller the size of the components that need to be recovered, the shorter the recovery process will be. </a:t>
            </a:r>
          </a:p>
          <a:p>
            <a:pPr lvl="0"/>
            <a:r>
              <a:rPr lang="en-US" dirty="0"/>
              <a:t>Recovering at the partition level can lessen recovery duration. Sometimes a failure that would otherwise impact an entire database object can be limited to impacting only a single partition. </a:t>
            </a:r>
          </a:p>
          <a:p>
            <a:pPr lvl="0"/>
            <a:r>
              <a:rPr lang="en-US" dirty="0"/>
              <a:t>Keeping image copy backups and log archive files on disk (instead of tape or CD/DVD) can speed up the recovery process. </a:t>
            </a:r>
          </a:p>
          <a:p>
            <a:pPr lvl="0"/>
            <a:r>
              <a:rPr lang="en-US" dirty="0"/>
              <a:t>Test your image copy backups to make sure they are valid. </a:t>
            </a:r>
          </a:p>
          <a:p>
            <a:pPr lvl="0"/>
            <a:r>
              <a:rPr lang="en-US" dirty="0"/>
              <a:t>Automate your backup and recovery procedures to the greatest extent possible. </a:t>
            </a:r>
          </a:p>
          <a:p>
            <a:pPr lvl="0"/>
            <a:r>
              <a:rPr lang="en-US" dirty="0"/>
              <a:t>Databases with few dependencies can minimize the duration of a recovery because fewer related database objects may need to be recovered at the same time. </a:t>
            </a:r>
          </a:p>
          <a:p>
            <a:pPr lvl="0"/>
            <a:r>
              <a:rPr lang="en-US" dirty="0"/>
              <a:t>Be sure that every DBA understands the recovery procedures for each database object under his or her control. </a:t>
            </a:r>
          </a:p>
        </p:txBody>
      </p:sp>
    </p:spTree>
    <p:extLst>
      <p:ext uri="{BB962C8B-B14F-4D97-AF65-F5344CB8AC3E}">
        <p14:creationId xmlns:p14="http://schemas.microsoft.com/office/powerpoint/2010/main" val="93844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Matching Type of Failure to</a:t>
            </a:r>
            <a:br>
              <a:rPr lang="en-US" dirty="0"/>
            </a:br>
            <a:r>
              <a:rPr lang="en-US" dirty="0"/>
              <a:t>Type of Recovery</a:t>
            </a:r>
          </a:p>
        </p:txBody>
      </p:sp>
      <p:sp>
        <p:nvSpPr>
          <p:cNvPr id="3" name="Content Placeholder 2"/>
          <p:cNvSpPr>
            <a:spLocks noGrp="1"/>
          </p:cNvSpPr>
          <p:nvPr>
            <p:ph idx="1"/>
          </p:nvPr>
        </p:nvSpPr>
        <p:spPr>
          <a:xfrm>
            <a:off x="457200" y="1676400"/>
            <a:ext cx="8229600" cy="4525963"/>
          </a:xfrm>
        </p:spPr>
        <p:txBody>
          <a:bodyPr/>
          <a:lstStyle/>
          <a:p>
            <a:r>
              <a:rPr lang="en-US" dirty="0"/>
              <a:t>Match the type of failure to the appropriate type of recovery.</a:t>
            </a:r>
          </a:p>
          <a:p>
            <a:pPr lvl="1"/>
            <a:r>
              <a:rPr lang="en-US" sz="2400" dirty="0"/>
              <a:t>Recovering from a</a:t>
            </a:r>
            <a:r>
              <a:rPr lang="en-US" sz="2400" i="1" dirty="0"/>
              <a:t> media failure</a:t>
            </a:r>
            <a:r>
              <a:rPr lang="en-US" sz="2400" dirty="0"/>
              <a:t> usually involves a recover to current. </a:t>
            </a:r>
          </a:p>
          <a:p>
            <a:pPr lvl="1"/>
            <a:r>
              <a:rPr lang="en-US" sz="2400" dirty="0"/>
              <a:t>Recovering from a</a:t>
            </a:r>
            <a:r>
              <a:rPr lang="en-US" sz="2400" i="1" dirty="0"/>
              <a:t> transaction failure</a:t>
            </a:r>
            <a:r>
              <a:rPr lang="en-US" sz="2400" dirty="0"/>
              <a:t> usually involves a point-in-time recovery or a transaction recovery. </a:t>
            </a:r>
          </a:p>
          <a:p>
            <a:pPr lvl="1"/>
            <a:r>
              <a:rPr lang="en-US" sz="2400" dirty="0"/>
              <a:t>Recovering from a</a:t>
            </a:r>
            <a:r>
              <a:rPr lang="en-US" sz="2400" i="1" dirty="0"/>
              <a:t> database </a:t>
            </a:r>
            <a:br>
              <a:rPr lang="en-US" sz="2400" i="1" dirty="0"/>
            </a:br>
            <a:r>
              <a:rPr lang="en-US" sz="2400" i="1" dirty="0"/>
              <a:t>instance or subsystem </a:t>
            </a:r>
            <a:br>
              <a:rPr lang="en-US" sz="2400" i="1" dirty="0"/>
            </a:br>
            <a:r>
              <a:rPr lang="en-US" sz="2400" i="1" dirty="0"/>
              <a:t>failure</a:t>
            </a:r>
            <a:r>
              <a:rPr lang="en-US" sz="2400" dirty="0"/>
              <a:t> will most likely involve </a:t>
            </a:r>
            <a:br>
              <a:rPr lang="en-US" sz="2400" dirty="0"/>
            </a:br>
            <a:r>
              <a:rPr lang="en-US" sz="2400" dirty="0"/>
              <a:t>a recover to current. </a:t>
            </a:r>
          </a:p>
          <a:p>
            <a:endParaRPr lang="en-US" dirty="0"/>
          </a:p>
          <a:p>
            <a:pPr lvl="1"/>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517575"/>
            <a:ext cx="3221037" cy="213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699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Recovery</a:t>
            </a:r>
          </a:p>
        </p:txBody>
      </p:sp>
      <p:sp>
        <p:nvSpPr>
          <p:cNvPr id="3" name="Content Placeholder 2"/>
          <p:cNvSpPr>
            <a:spLocks noGrp="1"/>
          </p:cNvSpPr>
          <p:nvPr>
            <p:ph idx="1"/>
          </p:nvPr>
        </p:nvSpPr>
        <p:spPr/>
        <p:txBody>
          <a:bodyPr/>
          <a:lstStyle/>
          <a:p>
            <a:pPr marL="0" indent="0">
              <a:buNone/>
            </a:pPr>
            <a:r>
              <a:rPr lang="en-US" sz="3600" dirty="0"/>
              <a:t>There are two options for index recovery:</a:t>
            </a:r>
          </a:p>
          <a:p>
            <a:pPr lvl="0"/>
            <a:r>
              <a:rPr lang="en-US" sz="2800" dirty="0"/>
              <a:t>Rebuilding the index from the table data, or</a:t>
            </a:r>
          </a:p>
          <a:p>
            <a:pPr lvl="0"/>
            <a:r>
              <a:rPr lang="en-US" sz="2800" dirty="0"/>
              <a:t>Recovering the index from a backup copy of the index itself.</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864289"/>
            <a:ext cx="2771775" cy="2750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035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Recovery Plan</a:t>
            </a:r>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You should develop a recovery plan and test it often (ideally no less than twice per year).</a:t>
            </a:r>
          </a:p>
          <a:p>
            <a:r>
              <a:rPr lang="en-US" dirty="0"/>
              <a:t>To develop your recovery plan:</a:t>
            </a:r>
          </a:p>
          <a:p>
            <a:pPr lvl="1"/>
            <a:r>
              <a:rPr lang="en-US" dirty="0"/>
              <a:t>Write all aspects of the recovery plan out in detail, documenting each step.</a:t>
            </a:r>
          </a:p>
          <a:p>
            <a:pPr lvl="1"/>
            <a:r>
              <a:rPr lang="en-US" dirty="0"/>
              <a:t>Include all the scripts required to back up and recover each database object.</a:t>
            </a:r>
          </a:p>
          <a:p>
            <a:pPr lvl="1"/>
            <a:r>
              <a:rPr lang="en-US" dirty="0"/>
              <a:t>Review the plan with everyone who may be called on to implement it.</a:t>
            </a:r>
          </a:p>
          <a:p>
            <a:pPr lvl="1"/>
            <a:r>
              <a:rPr lang="en-US" dirty="0"/>
              <a:t>Include a contact list with names and phone numbers of everyone who may be involved in the recovery.</a:t>
            </a:r>
          </a:p>
          <a:p>
            <a:pPr lvl="1"/>
            <a:r>
              <a:rPr lang="en-US" dirty="0"/>
              <a:t>Keep the recovery plan up-to-date by modifying the plan to include every new database object that is created.</a:t>
            </a:r>
          </a:p>
          <a:p>
            <a:endParaRPr lang="en-US" dirty="0"/>
          </a:p>
        </p:txBody>
      </p:sp>
    </p:spTree>
    <p:extLst>
      <p:ext uri="{BB962C8B-B14F-4D97-AF65-F5344CB8AC3E}">
        <p14:creationId xmlns:p14="http://schemas.microsoft.com/office/powerpoint/2010/main" val="163057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Recovering a Dropped </a:t>
            </a:r>
            <a:br>
              <a:rPr lang="en-US" dirty="0"/>
            </a:br>
            <a:r>
              <a:rPr lang="en-US" dirty="0"/>
              <a:t>Database Object</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Recovering a dropped object requires extra steps beyond a normal recovery. </a:t>
            </a:r>
          </a:p>
          <a:p>
            <a:r>
              <a:rPr lang="en-US" dirty="0"/>
              <a:t>Depending on the DBMS and the tools available, it can sometimes be very complicated. </a:t>
            </a:r>
          </a:p>
          <a:p>
            <a:r>
              <a:rPr lang="en-US" dirty="0"/>
              <a:t>Each DBMS identifies the database objects under its control by an internal identifier. </a:t>
            </a:r>
          </a:p>
          <a:p>
            <a:pPr lvl="1"/>
            <a:r>
              <a:rPr lang="en-US" dirty="0"/>
              <a:t>When an object is dropped and recreated, the internal identifier for that object usually will change. </a:t>
            </a:r>
          </a:p>
          <a:p>
            <a:pPr lvl="1"/>
            <a:r>
              <a:rPr lang="en-US" dirty="0"/>
              <a:t>Therefore, recreating the object using the same DDL and running a recovery using a prior image copy backup usually will not work. </a:t>
            </a:r>
          </a:p>
          <a:p>
            <a:r>
              <a:rPr lang="en-US" dirty="0"/>
              <a:t>To recover a dropped database object, the DBA may need to translate the internal identifier of the old database object to the internal identifier of the new database object. </a:t>
            </a:r>
          </a:p>
        </p:txBody>
      </p:sp>
    </p:spTree>
    <p:extLst>
      <p:ext uri="{BB962C8B-B14F-4D97-AF65-F5344CB8AC3E}">
        <p14:creationId xmlns:p14="http://schemas.microsoft.com/office/powerpoint/2010/main" val="1805714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Recovering Broken </a:t>
            </a:r>
            <a:br>
              <a:rPr lang="en-US" dirty="0"/>
            </a:br>
            <a:r>
              <a:rPr lang="en-US" dirty="0"/>
              <a:t>Blocks and Pages</a:t>
            </a: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A broken block or page is a section of a </a:t>
            </a:r>
            <a:r>
              <a:rPr lang="en-US" dirty="0" err="1"/>
              <a:t>tablespace</a:t>
            </a:r>
            <a:r>
              <a:rPr lang="en-US" dirty="0"/>
              <a:t> or index that contains bad or inconsistent data. </a:t>
            </a:r>
          </a:p>
          <a:p>
            <a:pPr lvl="1"/>
            <a:r>
              <a:rPr lang="en-US" dirty="0"/>
              <a:t>Data may be inconsistent due to a broken or orphaned chain, referential constraint violations, a damaged recovery log, a missing or extra index entry, or some other arcane problem. </a:t>
            </a:r>
          </a:p>
          <a:p>
            <a:r>
              <a:rPr lang="en-US" dirty="0"/>
              <a:t>To recover an index with a broken page you can simply rebuild the index from the data in the </a:t>
            </a:r>
            <a:r>
              <a:rPr lang="en-US" dirty="0" err="1"/>
              <a:t>tablespace</a:t>
            </a:r>
            <a:r>
              <a:rPr lang="en-US" dirty="0"/>
              <a:t>.</a:t>
            </a:r>
          </a:p>
          <a:p>
            <a:r>
              <a:rPr lang="en-US" dirty="0" err="1"/>
              <a:t>Tablespaces</a:t>
            </a:r>
            <a:r>
              <a:rPr lang="en-US" dirty="0"/>
              <a:t> are a different proposition. </a:t>
            </a:r>
          </a:p>
          <a:p>
            <a:pPr lvl="1"/>
            <a:r>
              <a:rPr lang="en-US" dirty="0"/>
              <a:t>Sometimes simply stopping and starting the </a:t>
            </a:r>
            <a:r>
              <a:rPr lang="en-US" dirty="0" err="1"/>
              <a:t>tablespace</a:t>
            </a:r>
            <a:r>
              <a:rPr lang="en-US" dirty="0"/>
              <a:t> or recycling the DBMS instance can fix a broken page. </a:t>
            </a:r>
          </a:p>
          <a:p>
            <a:pPr lvl="1"/>
            <a:r>
              <a:rPr lang="en-US" dirty="0"/>
              <a:t>Some DBMSs come with a repair utility that can be used to pinpoint locations within a file based on offsets and replace data at the bit or byte level. </a:t>
            </a:r>
          </a:p>
          <a:p>
            <a:pPr lvl="2"/>
            <a:r>
              <a:rPr lang="en-US" dirty="0"/>
              <a:t>Before using any such repair tool, be sure to completely read the DBMS instruction manuals. </a:t>
            </a:r>
          </a:p>
          <a:p>
            <a:pPr lvl="2"/>
            <a:r>
              <a:rPr lang="en-US" dirty="0"/>
              <a:t>Repair utilities can be invasive and damaging to the contents of the database. </a:t>
            </a:r>
          </a:p>
          <a:p>
            <a:pPr lvl="1"/>
            <a:r>
              <a:rPr lang="en-US" dirty="0"/>
              <a:t>Once you have repaired the information, you may need to recover the </a:t>
            </a:r>
            <a:r>
              <a:rPr lang="en-US" dirty="0" err="1"/>
              <a:t>tablespace</a:t>
            </a:r>
            <a:r>
              <a:rPr lang="en-US" dirty="0"/>
              <a:t> to current. </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228" y="152400"/>
            <a:ext cx="131354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986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Backup &amp; Recovery</a:t>
            </a:r>
          </a:p>
        </p:txBody>
      </p:sp>
      <p:sp>
        <p:nvSpPr>
          <p:cNvPr id="3" name="Content Placeholder 2"/>
          <p:cNvSpPr>
            <a:spLocks noGrp="1"/>
          </p:cNvSpPr>
          <p:nvPr>
            <p:ph idx="1"/>
          </p:nvPr>
        </p:nvSpPr>
        <p:spPr/>
        <p:txBody>
          <a:bodyPr/>
          <a:lstStyle/>
          <a:p>
            <a:r>
              <a:rPr lang="en-US" dirty="0"/>
              <a:t>Standby Databases</a:t>
            </a:r>
          </a:p>
          <a:p>
            <a:r>
              <a:rPr lang="en-US" dirty="0"/>
              <a:t>Replication</a:t>
            </a:r>
          </a:p>
          <a:p>
            <a:pPr lvl="1"/>
            <a:r>
              <a:rPr lang="en-US" dirty="0"/>
              <a:t>Snapshot replication </a:t>
            </a:r>
          </a:p>
          <a:p>
            <a:pPr lvl="1"/>
            <a:r>
              <a:rPr lang="en-US" dirty="0"/>
              <a:t>Symmetric replication </a:t>
            </a:r>
          </a:p>
          <a:p>
            <a:r>
              <a:rPr lang="en-US" dirty="0"/>
              <a:t>Disk Mirroring</a:t>
            </a:r>
          </a:p>
        </p:txBody>
      </p:sp>
      <p:sp>
        <p:nvSpPr>
          <p:cNvPr id="4" name="TextBox 3"/>
          <p:cNvSpPr txBox="1"/>
          <p:nvPr/>
        </p:nvSpPr>
        <p:spPr>
          <a:xfrm>
            <a:off x="1828800" y="5486400"/>
            <a:ext cx="5534015" cy="923330"/>
          </a:xfrm>
          <a:prstGeom prst="rect">
            <a:avLst/>
          </a:prstGeom>
          <a:noFill/>
          <a:ln>
            <a:solidFill>
              <a:schemeClr val="accent4"/>
            </a:solidFill>
          </a:ln>
        </p:spPr>
        <p:txBody>
          <a:bodyPr wrap="none" rtlCol="0">
            <a:spAutoFit/>
          </a:bodyPr>
          <a:lstStyle/>
          <a:p>
            <a:r>
              <a:rPr lang="en-US" dirty="0"/>
              <a:t>These technologies do not completely replace the need</a:t>
            </a:r>
          </a:p>
          <a:p>
            <a:r>
              <a:rPr lang="en-US" dirty="0"/>
              <a:t>to backup and recovery your database objects. They can</a:t>
            </a:r>
          </a:p>
          <a:p>
            <a:r>
              <a:rPr lang="en-US" dirty="0"/>
              <a:t>be used to augment your database recovery planning.</a:t>
            </a:r>
          </a:p>
        </p:txBody>
      </p:sp>
    </p:spTree>
    <p:extLst>
      <p:ext uri="{BB962C8B-B14F-4D97-AF65-F5344CB8AC3E}">
        <p14:creationId xmlns:p14="http://schemas.microsoft.com/office/powerpoint/2010/main" val="158208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Plan = Insurance</a:t>
            </a:r>
          </a:p>
        </p:txBody>
      </p:sp>
      <p:sp>
        <p:nvSpPr>
          <p:cNvPr id="3" name="Content Placeholder 2"/>
          <p:cNvSpPr>
            <a:spLocks noGrp="1"/>
          </p:cNvSpPr>
          <p:nvPr>
            <p:ph idx="1"/>
          </p:nvPr>
        </p:nvSpPr>
        <p:spPr/>
        <p:txBody>
          <a:bodyPr/>
          <a:lstStyle/>
          <a:p>
            <a:r>
              <a:rPr lang="en-US" dirty="0"/>
              <a:t>It is common for organizations to manage a terabyte or more of data on a single database server.</a:t>
            </a:r>
          </a:p>
          <a:p>
            <a:r>
              <a:rPr lang="en-US" dirty="0"/>
              <a:t>A sound backup and recovery plan can be thought of as an insurance policy for your data.</a:t>
            </a:r>
          </a:p>
          <a:p>
            <a:pPr lvl="1"/>
            <a:r>
              <a:rPr lang="en-US" dirty="0"/>
              <a:t>You wouldn’t go uninsured,</a:t>
            </a:r>
            <a:br>
              <a:rPr lang="en-US" dirty="0"/>
            </a:br>
            <a:r>
              <a:rPr lang="en-US" dirty="0"/>
              <a:t>would you?</a:t>
            </a:r>
          </a:p>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5436" y="4572000"/>
            <a:ext cx="2563763"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150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75563"/>
            <a:ext cx="3094038" cy="453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96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Copy Backups</a:t>
            </a:r>
          </a:p>
        </p:txBody>
      </p:sp>
      <p:sp>
        <p:nvSpPr>
          <p:cNvPr id="3" name="Content Placeholder 2"/>
          <p:cNvSpPr>
            <a:spLocks noGrp="1"/>
          </p:cNvSpPr>
          <p:nvPr>
            <p:ph idx="1"/>
          </p:nvPr>
        </p:nvSpPr>
        <p:spPr/>
        <p:txBody>
          <a:bodyPr>
            <a:normAutofit lnSpcReduction="10000"/>
          </a:bodyPr>
          <a:lstStyle/>
          <a:p>
            <a:r>
              <a:rPr lang="en-US" dirty="0"/>
              <a:t>A fundamental component of a database backup and recovery plan is creating backup copies of data. </a:t>
            </a:r>
          </a:p>
          <a:p>
            <a:r>
              <a:rPr lang="en-US" dirty="0"/>
              <a:t>When an error occurs that damages the integrity of the database, a backup copy of the data can be used as the basis to recover or restore the database. </a:t>
            </a:r>
          </a:p>
          <a:p>
            <a:r>
              <a:rPr lang="en-US" dirty="0"/>
              <a:t>However, the full story on backing up a database is not quite that simple.</a:t>
            </a:r>
          </a:p>
          <a:p>
            <a:endParaRPr lang="en-US" dirty="0"/>
          </a:p>
          <a:p>
            <a:endParaRPr lang="en-US" dirty="0"/>
          </a:p>
        </p:txBody>
      </p:sp>
    </p:spTree>
    <p:extLst>
      <p:ext uri="{BB962C8B-B14F-4D97-AF65-F5344CB8AC3E}">
        <p14:creationId xmlns:p14="http://schemas.microsoft.com/office/powerpoint/2010/main" val="395055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Copies</a:t>
            </a:r>
          </a:p>
        </p:txBody>
      </p:sp>
      <p:sp>
        <p:nvSpPr>
          <p:cNvPr id="3" name="Content Placeholder 2"/>
          <p:cNvSpPr>
            <a:spLocks noGrp="1"/>
          </p:cNvSpPr>
          <p:nvPr>
            <p:ph idx="1"/>
          </p:nvPr>
        </p:nvSpPr>
        <p:spPr/>
        <p:txBody>
          <a:bodyPr>
            <a:normAutofit fontScale="85000" lnSpcReduction="10000"/>
          </a:bodyPr>
          <a:lstStyle/>
          <a:p>
            <a:r>
              <a:rPr lang="en-US" dirty="0"/>
              <a:t>Backing up databases involves making consistent copies of your data, usually in the form of image copies, which are the output of a COPY utility. </a:t>
            </a:r>
          </a:p>
          <a:p>
            <a:r>
              <a:rPr lang="en-US" dirty="0"/>
              <a:t>The name of the copy utility will vary from DBMS to DBMS. Common names for the backup utility include BACKUP, COPY, DUMP, and EXPORT. </a:t>
            </a:r>
          </a:p>
          <a:p>
            <a:r>
              <a:rPr lang="en-US" dirty="0"/>
              <a:t>Some DBMSs rely on the native operating system’s file system commands for backing up data. However, even if the DBMS supplies an internal backup option, the DBA may choose to use facilities that operate outside the realm of the DBMS.</a:t>
            </a:r>
          </a:p>
          <a:p>
            <a:endParaRPr lang="en-US" dirty="0"/>
          </a:p>
          <a:p>
            <a:endParaRPr lang="en-US" dirty="0"/>
          </a:p>
        </p:txBody>
      </p:sp>
    </p:spTree>
    <p:extLst>
      <p:ext uri="{BB962C8B-B14F-4D97-AF65-F5344CB8AC3E}">
        <p14:creationId xmlns:p14="http://schemas.microsoft.com/office/powerpoint/2010/main" val="286512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Assuring Accuracy</a:t>
            </a:r>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a:t>Current and accurate image copies provide the foundation for database recovery. </a:t>
            </a:r>
          </a:p>
          <a:p>
            <a:r>
              <a:rPr lang="en-US" dirty="0"/>
              <a:t>The DBA must assure the currency and accuracy of the image copies and base the backup plan on the recovery needs of the applications. </a:t>
            </a:r>
          </a:p>
          <a:p>
            <a:r>
              <a:rPr lang="en-US" dirty="0"/>
              <a:t>The DBA will use those recovery requirements to determine how often to take image copy backups and how many backup generations must be kept on hand. </a:t>
            </a:r>
          </a:p>
          <a:p>
            <a:pPr lvl="1"/>
            <a:r>
              <a:rPr lang="en-US" dirty="0"/>
              <a:t>The DBA also must make sure that the appropriate log records are available or backed up for recovery purposes. </a:t>
            </a:r>
          </a:p>
          <a:p>
            <a:endParaRPr lang="en-US" dirty="0"/>
          </a:p>
        </p:txBody>
      </p:sp>
    </p:spTree>
    <p:extLst>
      <p:ext uri="{BB962C8B-B14F-4D97-AF65-F5344CB8AC3E}">
        <p14:creationId xmlns:p14="http://schemas.microsoft.com/office/powerpoint/2010/main" val="325473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Influencing Duration of Recovery</a:t>
            </a:r>
          </a:p>
        </p:txBody>
      </p:sp>
      <p:sp>
        <p:nvSpPr>
          <p:cNvPr id="3" name="Content Placeholder 2"/>
          <p:cNvSpPr>
            <a:spLocks noGrp="1"/>
          </p:cNvSpPr>
          <p:nvPr>
            <p:ph idx="1"/>
          </p:nvPr>
        </p:nvSpPr>
        <p:spPr/>
        <p:txBody>
          <a:bodyPr>
            <a:normAutofit fontScale="92500" lnSpcReduction="20000"/>
          </a:bodyPr>
          <a:lstStyle/>
          <a:p>
            <a:pPr lvl="0"/>
            <a:r>
              <a:rPr lang="en-US" dirty="0"/>
              <a:t>The number of log records that must be processed to recover.</a:t>
            </a:r>
          </a:p>
          <a:p>
            <a:pPr lvl="0"/>
            <a:r>
              <a:rPr lang="en-US" dirty="0"/>
              <a:t>Whether the log is compacted or compressed</a:t>
            </a:r>
          </a:p>
          <a:p>
            <a:pPr lvl="0"/>
            <a:r>
              <a:rPr lang="en-US" dirty="0"/>
              <a:t>Whether the image copy backup is encrypted or compressed</a:t>
            </a:r>
          </a:p>
          <a:p>
            <a:pPr lvl="0"/>
            <a:r>
              <a:rPr lang="en-US" dirty="0"/>
              <a:t>The time it takes an operator to mount and dismount the required tapes </a:t>
            </a:r>
          </a:p>
          <a:p>
            <a:pPr lvl="0"/>
            <a:r>
              <a:rPr lang="en-US" dirty="0"/>
              <a:t>The time it takes to read the part of the log needed for recovery</a:t>
            </a:r>
          </a:p>
          <a:p>
            <a:pPr lvl="0"/>
            <a:r>
              <a:rPr lang="en-US" dirty="0"/>
              <a:t>The time needed to reprocess changed pages</a:t>
            </a:r>
          </a:p>
          <a:p>
            <a:endParaRPr lang="en-US" dirty="0"/>
          </a:p>
        </p:txBody>
      </p:sp>
    </p:spTree>
    <p:extLst>
      <p:ext uri="{BB962C8B-B14F-4D97-AF65-F5344CB8AC3E}">
        <p14:creationId xmlns:p14="http://schemas.microsoft.com/office/powerpoint/2010/main" val="3713125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3824</TotalTime>
  <Words>13087</Words>
  <Application>Microsoft Macintosh PowerPoint</Application>
  <PresentationFormat>On-screen Show (4:3)</PresentationFormat>
  <Paragraphs>732</Paragraphs>
  <Slides>50</Slides>
  <Notes>45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8" baseType="lpstr">
      <vt:lpstr>Arial</vt:lpstr>
      <vt:lpstr>Calibri</vt:lpstr>
      <vt:lpstr>Courier New</vt:lpstr>
      <vt:lpstr>Helvetica</vt:lpstr>
      <vt:lpstr>Wingdings</vt:lpstr>
      <vt:lpstr>Office Theme</vt:lpstr>
      <vt:lpstr>CorelPhotoPaint.Image.6</vt:lpstr>
      <vt:lpstr>Designer 4.1 Drawing</vt:lpstr>
      <vt:lpstr>Database Administration: The Complete Guide to Practices and Procedures</vt:lpstr>
      <vt:lpstr>Agenda</vt:lpstr>
      <vt:lpstr>The Importance of  Backup &amp; Recovery</vt:lpstr>
      <vt:lpstr>Preparing For Problems</vt:lpstr>
      <vt:lpstr>Backup Plan = Insurance</vt:lpstr>
      <vt:lpstr>Image Copy Backups</vt:lpstr>
      <vt:lpstr>Image Copies</vt:lpstr>
      <vt:lpstr>Assuring Accuracy</vt:lpstr>
      <vt:lpstr>Factors Influencing Duration of Recovery</vt:lpstr>
      <vt:lpstr>Additional Factors</vt:lpstr>
      <vt:lpstr>How Many Backups?</vt:lpstr>
      <vt:lpstr>General Image Copy Guidelines</vt:lpstr>
      <vt:lpstr>Full vs. Incremental Backups</vt:lpstr>
      <vt:lpstr>PowerPoint Presentation</vt:lpstr>
      <vt:lpstr>Incremental Versus Full  Image Copy Backups</vt:lpstr>
      <vt:lpstr>Merging Incremental Image Copies</vt:lpstr>
      <vt:lpstr>Database Objects and Backups</vt:lpstr>
      <vt:lpstr>Copying Indexes</vt:lpstr>
      <vt:lpstr>DBMS Control</vt:lpstr>
      <vt:lpstr>Concurrent Access Issues</vt:lpstr>
      <vt:lpstr>Backup Planning Considerations</vt:lpstr>
      <vt:lpstr>Hot vs. Cold Backup</vt:lpstr>
      <vt:lpstr>Backup Consistency</vt:lpstr>
      <vt:lpstr>Quiesce</vt:lpstr>
      <vt:lpstr>When to Create a Point of Consistency</vt:lpstr>
      <vt:lpstr>Log Archiving and Backup</vt:lpstr>
      <vt:lpstr>Determining Your Backup Schedule</vt:lpstr>
      <vt:lpstr>PowerPoint Presentation</vt:lpstr>
      <vt:lpstr>DBMS Instance Backup</vt:lpstr>
      <vt:lpstr>Alternate Approaches  to Database Backup</vt:lpstr>
      <vt:lpstr>Document Your Backup Strategy</vt:lpstr>
      <vt:lpstr>Recovery</vt:lpstr>
      <vt:lpstr>Determining Recovery Options</vt:lpstr>
      <vt:lpstr>DBMS Version Migration and Recovery</vt:lpstr>
      <vt:lpstr>General Steps for  Database Object Recovery</vt:lpstr>
      <vt:lpstr>Types of Recovery</vt:lpstr>
      <vt:lpstr>Recovery to Current</vt:lpstr>
      <vt:lpstr>Point-in-Time Recovery</vt:lpstr>
      <vt:lpstr>Transaction Recovery</vt:lpstr>
      <vt:lpstr>UNDO Transaction Recovery</vt:lpstr>
      <vt:lpstr>REDO Transaction Recovery</vt:lpstr>
      <vt:lpstr>Choosing the Optimum  Recovery Strategy</vt:lpstr>
      <vt:lpstr>Factors Influencing Recovery Duration</vt:lpstr>
      <vt:lpstr>Matching Type of Failure to Type of Recovery</vt:lpstr>
      <vt:lpstr>Index Recovery</vt:lpstr>
      <vt:lpstr>Testing Your Recovery Plan</vt:lpstr>
      <vt:lpstr>Recovering a Dropped  Database Object</vt:lpstr>
      <vt:lpstr>Recovering Broken  Blocks and Pages</vt:lpstr>
      <vt:lpstr>Alternatives to Backup &amp; Recovery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 The Complete Guide to Practices and Procedures</dc:title>
  <dc:creator>mullc</dc:creator>
  <cp:lastModifiedBy>nebfikru nebfikru</cp:lastModifiedBy>
  <cp:revision>173</cp:revision>
  <dcterms:created xsi:type="dcterms:W3CDTF">2012-03-29T04:22:01Z</dcterms:created>
  <dcterms:modified xsi:type="dcterms:W3CDTF">2021-05-24T11:40:21Z</dcterms:modified>
</cp:coreProperties>
</file>