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14" r:id="rId3"/>
    <p:sldId id="315" r:id="rId4"/>
    <p:sldId id="324" r:id="rId5"/>
    <p:sldId id="331" r:id="rId6"/>
    <p:sldId id="346" r:id="rId7"/>
    <p:sldId id="339" r:id="rId8"/>
    <p:sldId id="336" r:id="rId9"/>
    <p:sldId id="337" r:id="rId10"/>
    <p:sldId id="338" r:id="rId11"/>
    <p:sldId id="347" r:id="rId12"/>
    <p:sldId id="349" r:id="rId13"/>
    <p:sldId id="350" r:id="rId14"/>
    <p:sldId id="325" r:id="rId15"/>
    <p:sldId id="327" r:id="rId16"/>
    <p:sldId id="330" r:id="rId17"/>
    <p:sldId id="348" r:id="rId18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0"/>
    </p:embeddedFont>
    <p:embeddedFont>
      <p:font typeface="Impact" panose="020B0806030902050204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  <p:italic r:id="rId27"/>
    </p:embeddedFont>
    <p:embeddedFont>
      <p:font typeface="Nunito Light" pitchFamily="2" charset="0"/>
      <p:regular r:id="rId28"/>
      <p:italic r:id="rId29"/>
    </p:embeddedFont>
    <p:embeddedFont>
      <p:font typeface="Outfit ExtraBold" panose="020B0604020202020204" charset="0"/>
      <p:bold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6C"/>
    <a:srgbClr val="000099"/>
    <a:srgbClr val="090228"/>
    <a:srgbClr val="F3764A"/>
    <a:srgbClr val="005C61"/>
    <a:srgbClr val="1A9BA1"/>
    <a:srgbClr val="028084"/>
    <a:srgbClr val="EDEEF3"/>
    <a:srgbClr val="04888C"/>
    <a:srgbClr val="058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69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29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>
          <a:extLst>
            <a:ext uri="{FF2B5EF4-FFF2-40B4-BE49-F238E27FC236}">
              <a16:creationId xmlns:a16="http://schemas.microsoft.com/office/drawing/2014/main" id="{E5956F31-F217-5F26-D94A-6948D21A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>
            <a:extLst>
              <a:ext uri="{FF2B5EF4-FFF2-40B4-BE49-F238E27FC236}">
                <a16:creationId xmlns:a16="http://schemas.microsoft.com/office/drawing/2014/main" id="{C7A36D87-3B45-FB25-36D2-CC907BEEA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>
            <a:extLst>
              <a:ext uri="{FF2B5EF4-FFF2-40B4-BE49-F238E27FC236}">
                <a16:creationId xmlns:a16="http://schemas.microsoft.com/office/drawing/2014/main" id="{E085D0BC-E5B2-3032-6528-3F0D9A0E5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4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53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13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944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780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70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1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32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16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63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60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92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69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8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1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311" name="Google Shape;1311;p1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4" name="Google Shape;1404;p15"/>
          <p:cNvGrpSpPr/>
          <p:nvPr/>
        </p:nvGrpSpPr>
        <p:grpSpPr>
          <a:xfrm>
            <a:off x="2298156" y="4651367"/>
            <a:ext cx="4547874" cy="491789"/>
            <a:chOff x="122000" y="4884626"/>
            <a:chExt cx="8899950" cy="258877"/>
          </a:xfrm>
        </p:grpSpPr>
        <p:sp>
          <p:nvSpPr>
            <p:cNvPr id="1405" name="Google Shape;1405;p15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15"/>
          <p:cNvGrpSpPr/>
          <p:nvPr/>
        </p:nvGrpSpPr>
        <p:grpSpPr>
          <a:xfrm>
            <a:off x="2297975" y="4848940"/>
            <a:ext cx="4547874" cy="294550"/>
            <a:chOff x="122000" y="4884626"/>
            <a:chExt cx="8899950" cy="258877"/>
          </a:xfrm>
        </p:grpSpPr>
        <p:sp>
          <p:nvSpPr>
            <p:cNvPr id="1436" name="Google Shape;1436;p15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1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593" name="Google Shape;1593;p1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17"/>
          <p:cNvSpPr txBox="1">
            <a:spLocks noGrp="1"/>
          </p:cNvSpPr>
          <p:nvPr>
            <p:ph type="subTitle" idx="1"/>
          </p:nvPr>
        </p:nvSpPr>
        <p:spPr>
          <a:xfrm>
            <a:off x="5018337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17"/>
          <p:cNvSpPr txBox="1">
            <a:spLocks noGrp="1"/>
          </p:cNvSpPr>
          <p:nvPr>
            <p:ph type="subTitle" idx="2"/>
          </p:nvPr>
        </p:nvSpPr>
        <p:spPr>
          <a:xfrm>
            <a:off x="769262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17"/>
          <p:cNvSpPr txBox="1">
            <a:spLocks noGrp="1"/>
          </p:cNvSpPr>
          <p:nvPr>
            <p:ph type="subTitle" idx="3"/>
          </p:nvPr>
        </p:nvSpPr>
        <p:spPr>
          <a:xfrm>
            <a:off x="769262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689" name="Google Shape;1689;p17"/>
          <p:cNvSpPr txBox="1">
            <a:spLocks noGrp="1"/>
          </p:cNvSpPr>
          <p:nvPr>
            <p:ph type="subTitle" idx="4"/>
          </p:nvPr>
        </p:nvSpPr>
        <p:spPr>
          <a:xfrm>
            <a:off x="5018338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690" name="Google Shape;1690;p17"/>
          <p:cNvGrpSpPr/>
          <p:nvPr/>
        </p:nvGrpSpPr>
        <p:grpSpPr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1691" name="Google Shape;1691;p17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180480" y="136965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" name="Google Shape;1699;p17"/>
          <p:cNvGrpSpPr/>
          <p:nvPr/>
        </p:nvGrpSpPr>
        <p:grpSpPr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1700" name="Google Shape;1700;p17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6031440" y="201939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1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712" name="Google Shape;1712;p1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5" name="Google Shape;1805;p18"/>
          <p:cNvSpPr txBox="1">
            <a:spLocks noGrp="1"/>
          </p:cNvSpPr>
          <p:nvPr>
            <p:ph type="subTitle" idx="1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6" name="Google Shape;1806;p18"/>
          <p:cNvSpPr txBox="1">
            <a:spLocks noGrp="1"/>
          </p:cNvSpPr>
          <p:nvPr>
            <p:ph type="subTitle" idx="2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1808" name="Google Shape;1808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1824" name="Google Shape;182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1840" name="Google Shape;1840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5" name="Google Shape;1855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1856" name="Google Shape;1856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873" name="Google Shape;1873;p1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subTitle" idx="1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2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subTitle" idx="3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subTitle" idx="4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subTitle" idx="6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972" name="Google Shape;1972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1973" name="Google Shape;1973;p19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1982" name="Google Shape;1982;p19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7" name="Google Shape;2087;p20"/>
          <p:cNvSpPr txBox="1">
            <a:spLocks noGrp="1"/>
          </p:cNvSpPr>
          <p:nvPr>
            <p:ph type="subTitle" idx="1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0"/>
          <p:cNvSpPr txBox="1">
            <a:spLocks noGrp="1"/>
          </p:cNvSpPr>
          <p:nvPr>
            <p:ph type="subTitle" idx="2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9" name="Google Shape;2089;p20"/>
          <p:cNvSpPr txBox="1">
            <a:spLocks noGrp="1"/>
          </p:cNvSpPr>
          <p:nvPr>
            <p:ph type="subTitle" idx="3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4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1" name="Google Shape;2091;p20"/>
          <p:cNvSpPr txBox="1">
            <a:spLocks noGrp="1"/>
          </p:cNvSpPr>
          <p:nvPr>
            <p:ph type="subTitle" idx="5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2" name="Google Shape;2092;p20"/>
          <p:cNvSpPr txBox="1">
            <a:spLocks noGrp="1"/>
          </p:cNvSpPr>
          <p:nvPr>
            <p:ph type="subTitle" idx="6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3" name="Google Shape;2093;p20"/>
          <p:cNvSpPr txBox="1">
            <a:spLocks noGrp="1"/>
          </p:cNvSpPr>
          <p:nvPr>
            <p:ph type="subTitle" idx="7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4" name="Google Shape;2094;p20"/>
          <p:cNvSpPr txBox="1">
            <a:spLocks noGrp="1"/>
          </p:cNvSpPr>
          <p:nvPr>
            <p:ph type="subTitle" idx="8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5" name="Google Shape;2095;p20"/>
          <p:cNvSpPr txBox="1">
            <a:spLocks noGrp="1"/>
          </p:cNvSpPr>
          <p:nvPr>
            <p:ph type="subTitle" idx="9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6" name="Google Shape;2096;p20"/>
          <p:cNvSpPr txBox="1">
            <a:spLocks noGrp="1"/>
          </p:cNvSpPr>
          <p:nvPr>
            <p:ph type="subTitle" idx="13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7" name="Google Shape;2097;p20"/>
          <p:cNvSpPr txBox="1">
            <a:spLocks noGrp="1"/>
          </p:cNvSpPr>
          <p:nvPr>
            <p:ph type="subTitle" idx="14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8" name="Google Shape;2098;p20"/>
          <p:cNvSpPr txBox="1">
            <a:spLocks noGrp="1"/>
          </p:cNvSpPr>
          <p:nvPr>
            <p:ph type="subTitle" idx="15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2099" name="Google Shape;2099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2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21" name="Google Shape;2121;p21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3" name="Google Shape;2213;p21"/>
          <p:cNvSpPr txBox="1">
            <a:spLocks noGrp="1"/>
          </p:cNvSpPr>
          <p:nvPr>
            <p:ph type="title"/>
          </p:nvPr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4" name="Google Shape;2214;p21"/>
          <p:cNvSpPr txBox="1">
            <a:spLocks noGrp="1"/>
          </p:cNvSpPr>
          <p:nvPr>
            <p:ph type="subTitle" idx="1"/>
          </p:nvPr>
        </p:nvSpPr>
        <p:spPr>
          <a:xfrm>
            <a:off x="3561175" y="176525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5" name="Google Shape;2215;p21"/>
          <p:cNvSpPr txBox="1"/>
          <p:nvPr/>
        </p:nvSpPr>
        <p:spPr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-GB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-GB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GB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-GB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16" name="Google Shape;2216;p21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2217" name="Google Shape;2217;p21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469" name="Google Shape;469;p4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579" name="Google Shape;579;p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672" name="Google Shape;672;p6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676" name="Google Shape;676;p6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78" name="Google Shape;978;p10"/>
          <p:cNvSpPr txBox="1">
            <a:spLocks noGrp="1"/>
          </p:cNvSpPr>
          <p:nvPr>
            <p:ph type="title"/>
          </p:nvPr>
        </p:nvSpPr>
        <p:spPr>
          <a:xfrm>
            <a:off x="720000" y="3756800"/>
            <a:ext cx="7704000" cy="84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1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204" name="Google Shape;1204;p1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4"/>
          <p:cNvSpPr/>
          <p:nvPr/>
        </p:nvSpPr>
        <p:spPr>
          <a:xfrm>
            <a:off x="8563634" y="710541"/>
            <a:ext cx="63179" cy="41638"/>
          </a:xfrm>
          <a:custGeom>
            <a:avLst/>
            <a:gdLst/>
            <a:ahLst/>
            <a:cxnLst/>
            <a:rect l="l" t="t" r="r" b="b"/>
            <a:pathLst>
              <a:path w="250" h="482" extrusionOk="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4"/>
          <p:cNvSpPr/>
          <p:nvPr/>
        </p:nvSpPr>
        <p:spPr>
          <a:xfrm>
            <a:off x="8975951" y="687186"/>
            <a:ext cx="63431" cy="88372"/>
          </a:xfrm>
          <a:custGeom>
            <a:avLst/>
            <a:gdLst/>
            <a:ahLst/>
            <a:cxnLst/>
            <a:rect l="l" t="t" r="r" b="b"/>
            <a:pathLst>
              <a:path w="251" h="1023" extrusionOk="0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4"/>
          <p:cNvSpPr/>
          <p:nvPr/>
        </p:nvSpPr>
        <p:spPr>
          <a:xfrm>
            <a:off x="8871327" y="701008"/>
            <a:ext cx="63179" cy="60729"/>
          </a:xfrm>
          <a:custGeom>
            <a:avLst/>
            <a:gdLst/>
            <a:ahLst/>
            <a:cxnLst/>
            <a:rect l="l" t="t" r="r" b="b"/>
            <a:pathLst>
              <a:path w="250" h="703" extrusionOk="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4"/>
          <p:cNvSpPr/>
          <p:nvPr/>
        </p:nvSpPr>
        <p:spPr>
          <a:xfrm>
            <a:off x="9080828" y="694615"/>
            <a:ext cx="63179" cy="73514"/>
          </a:xfrm>
          <a:custGeom>
            <a:avLst/>
            <a:gdLst/>
            <a:ahLst/>
            <a:cxnLst/>
            <a:rect l="l" t="t" r="r" b="b"/>
            <a:pathLst>
              <a:path w="250" h="851" extrusionOk="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4"/>
          <p:cNvSpPr/>
          <p:nvPr/>
        </p:nvSpPr>
        <p:spPr>
          <a:xfrm>
            <a:off x="8766450" y="656865"/>
            <a:ext cx="63179" cy="149014"/>
          </a:xfrm>
          <a:custGeom>
            <a:avLst/>
            <a:gdLst/>
            <a:ahLst/>
            <a:cxnLst/>
            <a:rect l="l" t="t" r="r" b="b"/>
            <a:pathLst>
              <a:path w="250" h="1725" extrusionOk="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4"/>
          <p:cNvSpPr/>
          <p:nvPr/>
        </p:nvSpPr>
        <p:spPr>
          <a:xfrm>
            <a:off x="524121" y="680926"/>
            <a:ext cx="63179" cy="100898"/>
          </a:xfrm>
          <a:custGeom>
            <a:avLst/>
            <a:gdLst/>
            <a:ahLst/>
            <a:cxnLst/>
            <a:rect l="l" t="t" r="r" b="b"/>
            <a:pathLst>
              <a:path w="250" h="1168" extrusionOk="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4"/>
          <p:cNvSpPr/>
          <p:nvPr/>
        </p:nvSpPr>
        <p:spPr>
          <a:xfrm>
            <a:off x="314367" y="698419"/>
            <a:ext cx="63179" cy="65912"/>
          </a:xfrm>
          <a:custGeom>
            <a:avLst/>
            <a:gdLst/>
            <a:ahLst/>
            <a:cxnLst/>
            <a:rect l="l" t="t" r="r" b="b"/>
            <a:pathLst>
              <a:path w="250" h="763" extrusionOk="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4"/>
          <p:cNvSpPr/>
          <p:nvPr/>
        </p:nvSpPr>
        <p:spPr>
          <a:xfrm>
            <a:off x="104613" y="698462"/>
            <a:ext cx="63431" cy="65825"/>
          </a:xfrm>
          <a:custGeom>
            <a:avLst/>
            <a:gdLst/>
            <a:ahLst/>
            <a:cxnLst/>
            <a:rect l="l" t="t" r="r" b="b"/>
            <a:pathLst>
              <a:path w="251" h="762" extrusionOk="0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209490" y="676348"/>
            <a:ext cx="63179" cy="110054"/>
          </a:xfrm>
          <a:custGeom>
            <a:avLst/>
            <a:gdLst/>
            <a:ahLst/>
            <a:cxnLst/>
            <a:rect l="l" t="t" r="r" b="b"/>
            <a:pathLst>
              <a:path w="250" h="1274" extrusionOk="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"/>
          <p:cNvSpPr/>
          <p:nvPr/>
        </p:nvSpPr>
        <p:spPr>
          <a:xfrm>
            <a:off x="8661573" y="718328"/>
            <a:ext cx="63179" cy="26088"/>
          </a:xfrm>
          <a:custGeom>
            <a:avLst/>
            <a:gdLst/>
            <a:ahLst/>
            <a:cxnLst/>
            <a:rect l="l" t="t" r="r" b="b"/>
            <a:pathLst>
              <a:path w="250" h="302" extrusionOk="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"/>
          <p:cNvSpPr/>
          <p:nvPr/>
        </p:nvSpPr>
        <p:spPr>
          <a:xfrm>
            <a:off x="419244" y="720922"/>
            <a:ext cx="63179" cy="20905"/>
          </a:xfrm>
          <a:custGeom>
            <a:avLst/>
            <a:gdLst/>
            <a:ahLst/>
            <a:cxnLst/>
            <a:rect l="l" t="t" r="r" b="b"/>
            <a:pathLst>
              <a:path w="250" h="242" extrusionOk="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2100" rIns="90000" bIns="421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"/>
          <p:cNvSpPr/>
          <p:nvPr/>
        </p:nvSpPr>
        <p:spPr>
          <a:xfrm>
            <a:off x="-11" y="649568"/>
            <a:ext cx="63179" cy="163613"/>
          </a:xfrm>
          <a:custGeom>
            <a:avLst/>
            <a:gdLst/>
            <a:ahLst/>
            <a:cxnLst/>
            <a:rect l="l" t="t" r="r" b="b"/>
            <a:pathLst>
              <a:path w="250" h="1894" extrusionOk="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871A4-6F99-A6E4-D4B5-1F62ED6C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111344" y="689951"/>
            <a:ext cx="2921308" cy="283951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309718" y="3758221"/>
            <a:ext cx="652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spc="300" dirty="0">
                <a:solidFill>
                  <a:srgbClr val="F3764A"/>
                </a:solidFill>
                <a:latin typeface="Impact" panose="020B0806030902050204" pitchFamily="34" charset="0"/>
                <a:sym typeface="+mn-ea"/>
              </a:rPr>
              <a:t>DATABASE SECURITY AND DBA</a:t>
            </a:r>
          </a:p>
        </p:txBody>
      </p:sp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E62868BD-2E13-08C1-F4C8-1929A4C5554E}"/>
              </a:ext>
            </a:extLst>
          </p:cNvPr>
          <p:cNvSpPr txBox="1"/>
          <p:nvPr/>
        </p:nvSpPr>
        <p:spPr>
          <a:xfrm>
            <a:off x="3369835" y="3300705"/>
            <a:ext cx="240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spc="300" dirty="0">
                <a:solidFill>
                  <a:srgbClr val="13226C"/>
                </a:solidFill>
                <a:latin typeface="Impact" panose="020B0806030902050204" pitchFamily="34" charset="0"/>
                <a:sym typeface="+mn-ea"/>
              </a:rPr>
              <a:t>MODULE FIVE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7A0B6-0F0F-0B1D-D13D-B9910AFC143C}"/>
              </a:ext>
            </a:extLst>
          </p:cNvPr>
          <p:cNvSpPr txBox="1"/>
          <p:nvPr/>
        </p:nvSpPr>
        <p:spPr>
          <a:xfrm>
            <a:off x="6295963" y="4687511"/>
            <a:ext cx="267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DATE: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Database Administrator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057230"/>
            <a:ext cx="7811376" cy="779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DBA-privileged commands include commands for performing the following types of actions: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0FE1F-D975-7E81-EB5D-8650A21179BB}"/>
              </a:ext>
            </a:extLst>
          </p:cNvPr>
          <p:cNvSpPr txBox="1"/>
          <p:nvPr/>
        </p:nvSpPr>
        <p:spPr>
          <a:xfrm>
            <a:off x="1248310" y="1960219"/>
            <a:ext cx="6847726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</a:rPr>
              <a:t>Action 1: Account creation</a:t>
            </a:r>
            <a:r>
              <a:rPr lang="en-US" altLang="en-US" dirty="0">
                <a:solidFill>
                  <a:schemeClr val="tx1"/>
                </a:solidFill>
              </a:rPr>
              <a:t>. This action creates a new account and password for a user or a group of users to enable access to the DBMS.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</a:rPr>
              <a:t>Action 2: Privilege granting</a:t>
            </a:r>
            <a:r>
              <a:rPr lang="en-US" altLang="en-US" dirty="0">
                <a:solidFill>
                  <a:schemeClr val="tx1"/>
                </a:solidFill>
              </a:rPr>
              <a:t>. This action permits the DBA to grant certain privileges to certain accounts.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</a:rPr>
              <a:t>Action 3: Privilege revocation</a:t>
            </a:r>
            <a:r>
              <a:rPr lang="en-US" altLang="en-US" dirty="0">
                <a:solidFill>
                  <a:schemeClr val="tx1"/>
                </a:solidFill>
              </a:rPr>
              <a:t>. This action permits the DBA to revoke (cancel) certain privileges that were previously given to certain accounts.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</a:rPr>
              <a:t>Action 4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Security level assignment</a:t>
            </a:r>
            <a:r>
              <a:rPr lang="en-US" altLang="en-US" dirty="0">
                <a:solidFill>
                  <a:schemeClr val="tx1"/>
                </a:solidFill>
              </a:rPr>
              <a:t>. This action consists of assigning user accounts to the appropriate security clearance level.</a:t>
            </a:r>
          </a:p>
        </p:txBody>
      </p:sp>
    </p:spTree>
    <p:extLst>
      <p:ext uri="{BB962C8B-B14F-4D97-AF65-F5344CB8AC3E}">
        <p14:creationId xmlns:p14="http://schemas.microsoft.com/office/powerpoint/2010/main" val="69099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Role and Responsibilities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170244"/>
            <a:ext cx="7424599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Access Control and User Privileges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Data Encryption and Masking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Regular Monitoring and Auditing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Patch Management and Software Updates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Disaster Recovery and Backup Strategy</a:t>
            </a:r>
          </a:p>
        </p:txBody>
      </p:sp>
    </p:spTree>
    <p:extLst>
      <p:ext uri="{BB962C8B-B14F-4D97-AF65-F5344CB8AC3E}">
        <p14:creationId xmlns:p14="http://schemas.microsoft.com/office/powerpoint/2010/main" val="294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>
          <a:extLst>
            <a:ext uri="{FF2B5EF4-FFF2-40B4-BE49-F238E27FC236}">
              <a16:creationId xmlns:a16="http://schemas.microsoft.com/office/drawing/2014/main" id="{A93F11E4-0B38-E39B-80B5-0C01DDC8D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>
            <a:extLst>
              <a:ext uri="{FF2B5EF4-FFF2-40B4-BE49-F238E27FC236}">
                <a16:creationId xmlns:a16="http://schemas.microsoft.com/office/drawing/2014/main" id="{741C5EDA-9D35-A0EA-C630-243C7E18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1DBB1-7AC9-8864-E950-402983895F5C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Backup and Recovery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1F326-82E1-7AB3-EDCB-F01DF6215766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C7988-C692-0B73-1809-6B11049CDB82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53E95A2B-28F1-5FEF-294D-E5F040E62B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8894347-166D-2050-64BA-2A169CBFD75E}"/>
              </a:ext>
            </a:extLst>
          </p:cNvPr>
          <p:cNvSpPr txBox="1"/>
          <p:nvPr/>
        </p:nvSpPr>
        <p:spPr>
          <a:xfrm>
            <a:off x="835823" y="1170244"/>
            <a:ext cx="7424599" cy="1195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Backup and recovery is the process of </a:t>
            </a:r>
            <a:r>
              <a:rPr lang="en-US" altLang="en-US" sz="1800" b="1" dirty="0">
                <a:solidFill>
                  <a:schemeClr val="tx1"/>
                </a:solidFill>
              </a:rPr>
              <a:t>duplicating</a:t>
            </a:r>
            <a:r>
              <a:rPr lang="en-US" altLang="en-US" sz="1800" dirty="0">
                <a:solidFill>
                  <a:schemeClr val="tx1"/>
                </a:solidFill>
              </a:rPr>
              <a:t> data and storing it in a </a:t>
            </a:r>
            <a:r>
              <a:rPr lang="en-US" altLang="en-US" sz="1800" b="1" dirty="0">
                <a:solidFill>
                  <a:schemeClr val="tx1"/>
                </a:solidFill>
              </a:rPr>
              <a:t>secure</a:t>
            </a:r>
            <a:r>
              <a:rPr lang="en-US" altLang="en-US" sz="1800" dirty="0">
                <a:solidFill>
                  <a:schemeClr val="tx1"/>
                </a:solidFill>
              </a:rPr>
              <a:t> place in case of loss or damage, and then restoring that data to a location.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90AC488-3625-B9A1-3D68-A3D51F81E349}"/>
              </a:ext>
            </a:extLst>
          </p:cNvPr>
          <p:cNvSpPr txBox="1"/>
          <p:nvPr/>
        </p:nvSpPr>
        <p:spPr>
          <a:xfrm>
            <a:off x="835823" y="2922966"/>
            <a:ext cx="7811376" cy="1195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Backup and recovery are essential components of </a:t>
            </a:r>
            <a:r>
              <a:rPr lang="en-US" altLang="en-US" sz="1800" b="1" dirty="0">
                <a:solidFill>
                  <a:schemeClr val="tx1"/>
                </a:solidFill>
              </a:rPr>
              <a:t>database administration</a:t>
            </a:r>
            <a:r>
              <a:rPr lang="en-US" altLang="en-US" sz="1800" dirty="0">
                <a:solidFill>
                  <a:schemeClr val="tx1"/>
                </a:solidFill>
              </a:rPr>
              <a:t>, ensuring the </a:t>
            </a:r>
            <a:r>
              <a:rPr lang="en-US" altLang="en-US" sz="1800" b="1" dirty="0">
                <a:solidFill>
                  <a:schemeClr val="tx1"/>
                </a:solidFill>
              </a:rPr>
              <a:t>protection</a:t>
            </a:r>
            <a:r>
              <a:rPr lang="en-US" altLang="en-US" sz="1800" dirty="0">
                <a:solidFill>
                  <a:schemeClr val="tx1"/>
                </a:solidFill>
              </a:rPr>
              <a:t> and </a:t>
            </a:r>
            <a:r>
              <a:rPr lang="en-US" altLang="en-US" sz="1800" b="1" dirty="0">
                <a:solidFill>
                  <a:schemeClr val="tx1"/>
                </a:solidFill>
              </a:rPr>
              <a:t>restoration</a:t>
            </a:r>
            <a:r>
              <a:rPr lang="en-US" altLang="en-US" sz="1800" dirty="0">
                <a:solidFill>
                  <a:schemeClr val="tx1"/>
                </a:solidFill>
              </a:rPr>
              <a:t> of data in the event of </a:t>
            </a:r>
            <a:r>
              <a:rPr lang="en-US" altLang="en-US" sz="1800" b="1" dirty="0">
                <a:solidFill>
                  <a:schemeClr val="tx1"/>
                </a:solidFill>
              </a:rPr>
              <a:t>system failures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b="1" dirty="0">
                <a:solidFill>
                  <a:schemeClr val="tx1"/>
                </a:solidFill>
              </a:rPr>
              <a:t>data corruption</a:t>
            </a:r>
            <a:r>
              <a:rPr lang="en-US" altLang="en-US" sz="1800" dirty="0">
                <a:solidFill>
                  <a:schemeClr val="tx1"/>
                </a:solidFill>
              </a:rPr>
              <a:t>, or other </a:t>
            </a:r>
            <a:r>
              <a:rPr lang="en-US" altLang="en-US" sz="1800" b="1" dirty="0">
                <a:solidFill>
                  <a:schemeClr val="tx1"/>
                </a:solidFill>
              </a:rPr>
              <a:t>unexpected incidents</a:t>
            </a:r>
            <a:r>
              <a:rPr lang="en-US" altLang="en-US" sz="1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33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2B7D5F29-9402-4E57-674A-D074DD8D3EF9}"/>
              </a:ext>
            </a:extLst>
          </p:cNvPr>
          <p:cNvSpPr txBox="1"/>
          <p:nvPr/>
        </p:nvSpPr>
        <p:spPr>
          <a:xfrm>
            <a:off x="2892593" y="1343745"/>
            <a:ext cx="2988943" cy="2251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tx1"/>
                </a:solidFill>
              </a:rPr>
              <a:t>Hardware failure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tx1"/>
                </a:solidFill>
              </a:rPr>
              <a:t>Software malfunction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tx1"/>
                </a:solidFill>
              </a:rPr>
              <a:t>Accidental deletion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tx1"/>
                </a:solidFill>
              </a:rPr>
              <a:t>Cyberattacks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tx1"/>
                </a:solidFill>
              </a:rPr>
              <a:t>Natural disasters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764988"/>
            <a:ext cx="5544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Why is it Important?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276919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5FBDFB83-B805-A1CC-F6D0-6DAA32B5B0FA}"/>
              </a:ext>
            </a:extLst>
          </p:cNvPr>
          <p:cNvSpPr txBox="1"/>
          <p:nvPr/>
        </p:nvSpPr>
        <p:spPr>
          <a:xfrm>
            <a:off x="761124" y="3729861"/>
            <a:ext cx="7811376" cy="866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With recovered data, you can </a:t>
            </a:r>
            <a:r>
              <a:rPr lang="en-US" altLang="en-US" sz="2000" b="1" dirty="0">
                <a:solidFill>
                  <a:schemeClr val="tx1"/>
                </a:solidFill>
              </a:rPr>
              <a:t>minimize downtime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b="1" dirty="0">
                <a:solidFill>
                  <a:schemeClr val="tx1"/>
                </a:solidFill>
              </a:rPr>
              <a:t>avoid wasting time recreating lost information</a:t>
            </a:r>
            <a:r>
              <a:rPr lang="en-US" altLang="en-US" sz="2000" dirty="0">
                <a:solidFill>
                  <a:schemeClr val="tx1"/>
                </a:solidFill>
              </a:rPr>
              <a:t>, and </a:t>
            </a:r>
            <a:r>
              <a:rPr lang="en-US" altLang="en-US" sz="2000" b="1" dirty="0">
                <a:solidFill>
                  <a:schemeClr val="tx1"/>
                </a:solidFill>
              </a:rPr>
              <a:t>ensure business continuity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9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867728"/>
            <a:ext cx="5544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Backup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379659"/>
            <a:ext cx="8308177" cy="11289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05A1D00-EDD1-0FE9-EC34-5594F4A7CE63}"/>
              </a:ext>
            </a:extLst>
          </p:cNvPr>
          <p:cNvSpPr txBox="1"/>
          <p:nvPr/>
        </p:nvSpPr>
        <p:spPr>
          <a:xfrm>
            <a:off x="835823" y="1362742"/>
            <a:ext cx="7811376" cy="866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Backing up involves creating copies of your data and storing them elsewhere.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36421-EDBE-1CE1-D382-051D107E6CB5}"/>
              </a:ext>
            </a:extLst>
          </p:cNvPr>
          <p:cNvSpPr txBox="1"/>
          <p:nvPr/>
        </p:nvSpPr>
        <p:spPr>
          <a:xfrm>
            <a:off x="732094" y="2807752"/>
            <a:ext cx="5544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Recovery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F49C7D-E18E-7297-16F0-09281130FC8F}"/>
              </a:ext>
            </a:extLst>
          </p:cNvPr>
          <p:cNvCxnSpPr>
            <a:cxnSpLocks/>
          </p:cNvCxnSpPr>
          <p:nvPr/>
        </p:nvCxnSpPr>
        <p:spPr>
          <a:xfrm>
            <a:off x="835823" y="3319683"/>
            <a:ext cx="8308177" cy="11289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ED1B53AF-6FD9-2803-79F5-C94443BF0B6B}"/>
              </a:ext>
            </a:extLst>
          </p:cNvPr>
          <p:cNvSpPr txBox="1"/>
          <p:nvPr/>
        </p:nvSpPr>
        <p:spPr>
          <a:xfrm>
            <a:off x="835823" y="3261670"/>
            <a:ext cx="7811376" cy="866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Recovery is the process of retrieving your backed-up data and restoring it to its original location. </a:t>
            </a:r>
          </a:p>
        </p:txBody>
      </p:sp>
    </p:spTree>
    <p:extLst>
      <p:ext uri="{BB962C8B-B14F-4D97-AF65-F5344CB8AC3E}">
        <p14:creationId xmlns:p14="http://schemas.microsoft.com/office/powerpoint/2010/main" val="234014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0A88F8-1EA1-2A71-F36E-4D2931D4A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57" y="685568"/>
            <a:ext cx="7356183" cy="4104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89318-2E28-C46F-4403-9AC78BB9CAC5}"/>
              </a:ext>
            </a:extLst>
          </p:cNvPr>
          <p:cNvSpPr txBox="1"/>
          <p:nvPr/>
        </p:nvSpPr>
        <p:spPr>
          <a:xfrm>
            <a:off x="2330829" y="617445"/>
            <a:ext cx="405852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Right click on the Database &gt;&gt; Task &gt;&gt; Backup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E2204-5E68-EF86-5599-12ED129215FB}"/>
              </a:ext>
            </a:extLst>
          </p:cNvPr>
          <p:cNvSpPr txBox="1"/>
          <p:nvPr/>
        </p:nvSpPr>
        <p:spPr>
          <a:xfrm>
            <a:off x="1476911" y="301638"/>
            <a:ext cx="45771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1" dirty="0">
                <a:solidFill>
                  <a:schemeClr val="tx1"/>
                </a:solidFill>
              </a:rPr>
              <a:t>backups </a:t>
            </a:r>
          </a:p>
        </p:txBody>
      </p:sp>
    </p:spTree>
    <p:extLst>
      <p:ext uri="{BB962C8B-B14F-4D97-AF65-F5344CB8AC3E}">
        <p14:creationId xmlns:p14="http://schemas.microsoft.com/office/powerpoint/2010/main" val="54543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A88F8-1EA1-2A71-F36E-4D2931D4AA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1457" y="749046"/>
            <a:ext cx="7356183" cy="3977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AB0C29-39D9-C192-E9DA-183F7104DE91}"/>
              </a:ext>
            </a:extLst>
          </p:cNvPr>
          <p:cNvSpPr txBox="1"/>
          <p:nvPr/>
        </p:nvSpPr>
        <p:spPr>
          <a:xfrm>
            <a:off x="1476911" y="301638"/>
            <a:ext cx="45771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1" dirty="0">
                <a:solidFill>
                  <a:schemeClr val="tx1"/>
                </a:solidFill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290921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0"/>
            <a:ext cx="9144000" cy="51434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erlin Sans FB Demi" panose="020E0802020502020306" pitchFamily="34" charset="0"/>
              </a:rPr>
              <a:t>Question and Answer</a:t>
            </a:r>
          </a:p>
        </p:txBody>
      </p:sp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pic>
        <p:nvPicPr>
          <p:cNvPr id="2" name="Picture 1" descr="A blue cylinder with white dots">
            <a:extLst>
              <a:ext uri="{FF2B5EF4-FFF2-40B4-BE49-F238E27FC236}">
                <a16:creationId xmlns:a16="http://schemas.microsoft.com/office/drawing/2014/main" id="{D97F0958-4851-9F59-8451-AA92A2904B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89" b="86667" l="19167" r="75556">
                        <a14:foregroundMark x1="47778" y1="20000" x2="47778" y2="20000"/>
                        <a14:foregroundMark x1="39444" y1="18889" x2="62500" y2="18611"/>
                        <a14:foregroundMark x1="66389" y1="18333" x2="66389" y2="18333"/>
                        <a14:foregroundMark x1="40556" y1="13889" x2="40556" y2="13889"/>
                        <a14:foregroundMark x1="50833" y1="14444" x2="50833" y2="14444"/>
                        <a14:foregroundMark x1="51389" y1="81667" x2="51389" y2="81667"/>
                        <a14:foregroundMark x1="44444" y1="85000" x2="44444" y2="85000"/>
                        <a14:foregroundMark x1="46944" y1="86667" x2="46944" y2="86667"/>
                        <a14:foregroundMark x1="47222" y1="85278" x2="47222" y2="85278"/>
                      </a14:backgroundRemoval>
                    </a14:imgEffect>
                    <a14:imgEffect>
                      <a14:artisticMarker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33694" y="526646"/>
            <a:ext cx="237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spc="300" dirty="0">
                <a:solidFill>
                  <a:srgbClr val="F3764A"/>
                </a:solidFill>
                <a:latin typeface="Impact" panose="020B0806030902050204" pitchFamily="34" charset="0"/>
                <a:sym typeface="+mn-ea"/>
              </a:rPr>
              <a:t>Objective</a:t>
            </a:r>
          </a:p>
        </p:txBody>
      </p:sp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2B7D5F29-9402-4E57-674A-D074DD8D3EF9}"/>
              </a:ext>
            </a:extLst>
          </p:cNvPr>
          <p:cNvSpPr txBox="1"/>
          <p:nvPr/>
        </p:nvSpPr>
        <p:spPr>
          <a:xfrm>
            <a:off x="848208" y="1111573"/>
            <a:ext cx="7519242" cy="2441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2" lvl="1" indent="-291466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Overview of database security, including the key threats to database systems</a:t>
            </a:r>
          </a:p>
          <a:p>
            <a:pPr marL="582932" lvl="1" indent="-291466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Control measures and security mechanisms</a:t>
            </a:r>
          </a:p>
          <a:p>
            <a:pPr marL="582932" lvl="1" indent="-291466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role and responsibilities of database administrators in managing and securing databases</a:t>
            </a:r>
          </a:p>
          <a:p>
            <a:pPr marL="582932" lvl="1" indent="-291466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Backup and recovery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F3375-E8E3-CB2C-CD0D-0E68C743443D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1B419-8ADD-EB3C-378C-AA05BE575980}"/>
              </a:ext>
            </a:extLst>
          </p:cNvPr>
          <p:cNvCxnSpPr>
            <a:cxnSpLocks/>
          </p:cNvCxnSpPr>
          <p:nvPr/>
        </p:nvCxnSpPr>
        <p:spPr>
          <a:xfrm>
            <a:off x="416847" y="1038577"/>
            <a:ext cx="872715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ue cylinder with white dots">
            <a:extLst>
              <a:ext uri="{FF2B5EF4-FFF2-40B4-BE49-F238E27FC236}">
                <a16:creationId xmlns:a16="http://schemas.microsoft.com/office/drawing/2014/main" id="{6DEC9362-28C5-054C-72EE-973D7A9C82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2B7D5F29-9402-4E57-674A-D074DD8D3EF9}"/>
              </a:ext>
            </a:extLst>
          </p:cNvPr>
          <p:cNvSpPr txBox="1"/>
          <p:nvPr/>
        </p:nvSpPr>
        <p:spPr>
          <a:xfrm>
            <a:off x="887193" y="1298482"/>
            <a:ext cx="7352681" cy="2251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Database security is the mechanisms that protect the database against </a:t>
            </a:r>
            <a:r>
              <a:rPr lang="en-US" altLang="en-US" sz="2000" b="1" dirty="0">
                <a:solidFill>
                  <a:schemeClr val="tx1"/>
                </a:solidFill>
              </a:rPr>
              <a:t>intentional</a:t>
            </a:r>
            <a:r>
              <a:rPr lang="en-US" altLang="en-US" sz="2000" dirty="0">
                <a:solidFill>
                  <a:schemeClr val="tx1"/>
                </a:solidFill>
              </a:rPr>
              <a:t> or </a:t>
            </a:r>
            <a:r>
              <a:rPr lang="en-US" altLang="en-US" sz="2000" b="1" dirty="0">
                <a:solidFill>
                  <a:schemeClr val="tx1"/>
                </a:solidFill>
              </a:rPr>
              <a:t>accidental</a:t>
            </a:r>
            <a:r>
              <a:rPr lang="en-US" altLang="en-US" sz="2000" dirty="0">
                <a:solidFill>
                  <a:schemeClr val="tx1"/>
                </a:solidFill>
              </a:rPr>
              <a:t> threats.</a:t>
            </a:r>
          </a:p>
          <a:p>
            <a:pPr algn="just">
              <a:lnSpc>
                <a:spcPct val="15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</a:rPr>
              <a:t>threat</a:t>
            </a:r>
            <a:r>
              <a:rPr lang="en-US" altLang="en-US" sz="2000" dirty="0">
                <a:solidFill>
                  <a:schemeClr val="tx1"/>
                </a:solidFill>
              </a:rPr>
              <a:t> means any situation or event whether intentional or accidental that may adversely affect the organization.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764988"/>
            <a:ext cx="5544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What is Database security?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276919"/>
            <a:ext cx="8308177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Threats to Databases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7AA96D9-F865-0A50-9229-69C3AAF81DEE}"/>
              </a:ext>
            </a:extLst>
          </p:cNvPr>
          <p:cNvSpPr txBox="1"/>
          <p:nvPr/>
        </p:nvSpPr>
        <p:spPr>
          <a:xfrm>
            <a:off x="835823" y="1126103"/>
            <a:ext cx="7691728" cy="2909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Loss of integrity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Database integrity refers to the requirement that information be protected from improper modification.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Loss of availability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Database availability refers to making objects available to a human user or a program to which they have a legitimate right.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</a:rPr>
              <a:t>Loss of confidentiality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Database confidentiality refers to the protection of data from unauthorized disclosure.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4A79D-5907-A393-B20F-DFC93639DBC7}"/>
              </a:ext>
            </a:extLst>
          </p:cNvPr>
          <p:cNvSpPr txBox="1"/>
          <p:nvPr/>
        </p:nvSpPr>
        <p:spPr>
          <a:xfrm>
            <a:off x="835823" y="4126563"/>
            <a:ext cx="7391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Segoe UI" panose="020B0502040204020203" pitchFamily="34" charset="0"/>
              </a:rPr>
              <a:t>The objective of database security is to secure sensitive data and maintain the confidentiality, availability, and integrity of the database.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8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Types of database security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1061852" y="1221615"/>
            <a:ext cx="6838975" cy="1610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Network security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Access management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Threat protection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</a:rPr>
              <a:t>Information protection</a:t>
            </a:r>
          </a:p>
        </p:txBody>
      </p:sp>
    </p:spTree>
    <p:extLst>
      <p:ext uri="{BB962C8B-B14F-4D97-AF65-F5344CB8AC3E}">
        <p14:creationId xmlns:p14="http://schemas.microsoft.com/office/powerpoint/2010/main" val="306620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Access Management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139423"/>
            <a:ext cx="7260214" cy="779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This involves controlling who can access the database and what they can do with it.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C220723-6314-3392-4EC2-A71E177610AC}"/>
              </a:ext>
            </a:extLst>
          </p:cNvPr>
          <p:cNvSpPr txBox="1"/>
          <p:nvPr/>
        </p:nvSpPr>
        <p:spPr>
          <a:xfrm>
            <a:off x="823123" y="2088210"/>
            <a:ext cx="7924735" cy="2539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tx1"/>
                </a:solidFill>
              </a:rPr>
              <a:t>Authentication</a:t>
            </a:r>
            <a:r>
              <a:rPr lang="en-US" altLang="en-US" sz="1600" dirty="0">
                <a:solidFill>
                  <a:schemeClr val="tx1"/>
                </a:solidFill>
              </a:rPr>
              <a:t> is the process of proving the user is who he or she claims to be by entering the correct user ID and password.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tx1"/>
                </a:solidFill>
              </a:rPr>
              <a:t>Authorization</a:t>
            </a:r>
            <a:r>
              <a:rPr lang="en-US" altLang="en-US" sz="1600" dirty="0">
                <a:solidFill>
                  <a:schemeClr val="tx1"/>
                </a:solidFill>
              </a:rPr>
              <a:t> allows each user to access certain data objects and perform certain database operations like read but not modify data, modify but not delete data, or delete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chemeClr val="tx1"/>
                </a:solidFill>
              </a:rPr>
              <a:t>Access control </a:t>
            </a:r>
            <a:r>
              <a:rPr lang="en-US" altLang="en-US" sz="1600" dirty="0">
                <a:solidFill>
                  <a:schemeClr val="tx1"/>
                </a:solidFill>
              </a:rPr>
              <a:t>is managed by the system administrator who assigns permissions to a user within a database. </a:t>
            </a:r>
          </a:p>
        </p:txBody>
      </p:sp>
    </p:spTree>
    <p:extLst>
      <p:ext uri="{BB962C8B-B14F-4D97-AF65-F5344CB8AC3E}">
        <p14:creationId xmlns:p14="http://schemas.microsoft.com/office/powerpoint/2010/main" val="122607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Database Audits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118874"/>
            <a:ext cx="7811376" cy="3370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DBA Reviewing the system log to examine all accesses and operations applied to the database during a certain time period.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When an illegal or unauthorized operation is found, the DBA can determine the account number used to perform the operation.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Database audits are particularly important for sensitive databases that are updated by many transactions and users, such as a banking database which is updated by many bank tellers.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A database log that is used mainly for security purposes is sometimes called an audit trail.</a:t>
            </a:r>
          </a:p>
        </p:txBody>
      </p:sp>
    </p:spTree>
    <p:extLst>
      <p:ext uri="{BB962C8B-B14F-4D97-AF65-F5344CB8AC3E}">
        <p14:creationId xmlns:p14="http://schemas.microsoft.com/office/powerpoint/2010/main" val="220087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Data Encryption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118874"/>
            <a:ext cx="7811376" cy="2857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It is used to protect sensitive data (such as credit card numbers) that is being transmitted via some type communication network.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The data is encoded using some encoding algorithm.</a:t>
            </a:r>
          </a:p>
          <a:p>
            <a:pPr algn="just">
              <a:lnSpc>
                <a:spcPct val="15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An unauthorized user who access encoded data will have difficulty deciphering it, but authorized users are given decoding or decrypting algorithms (or keys) to decipher data.</a:t>
            </a:r>
          </a:p>
        </p:txBody>
      </p:sp>
    </p:spTree>
    <p:extLst>
      <p:ext uri="{BB962C8B-B14F-4D97-AF65-F5344CB8AC3E}">
        <p14:creationId xmlns:p14="http://schemas.microsoft.com/office/powerpoint/2010/main" val="12044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a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5" y="123613"/>
            <a:ext cx="1321958" cy="644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D6BA-5D74-1393-BF3A-7810EB9D4C54}"/>
              </a:ext>
            </a:extLst>
          </p:cNvPr>
          <p:cNvSpPr txBox="1"/>
          <p:nvPr/>
        </p:nvSpPr>
        <p:spPr>
          <a:xfrm>
            <a:off x="732094" y="573075"/>
            <a:ext cx="603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3764A"/>
                </a:solidFill>
              </a:rPr>
              <a:t>Database Administrator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4FFD8-A8C2-DD9D-9372-AF12AD0CA91A}"/>
              </a:ext>
            </a:extLst>
          </p:cNvPr>
          <p:cNvCxnSpPr>
            <a:cxnSpLocks/>
          </p:cNvCxnSpPr>
          <p:nvPr/>
        </p:nvCxnSpPr>
        <p:spPr>
          <a:xfrm>
            <a:off x="835823" y="1107584"/>
            <a:ext cx="8496863" cy="0"/>
          </a:xfrm>
          <a:prstGeom prst="line">
            <a:avLst/>
          </a:prstGeom>
          <a:ln>
            <a:solidFill>
              <a:srgbClr val="005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39DEB-A35D-328C-5790-FC3B859BF1B4}"/>
              </a:ext>
            </a:extLst>
          </p:cNvPr>
          <p:cNvSpPr/>
          <p:nvPr/>
        </p:nvSpPr>
        <p:spPr>
          <a:xfrm>
            <a:off x="0" y="4789714"/>
            <a:ext cx="9144000" cy="3537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cylinder with white dots">
            <a:extLst>
              <a:ext uri="{FF2B5EF4-FFF2-40B4-BE49-F238E27FC236}">
                <a16:creationId xmlns:a16="http://schemas.microsoft.com/office/drawing/2014/main" id="{129E2E14-5794-3C5B-1EA2-85DE1F88A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2953" t="10193" r="16675" b="10778"/>
          <a:stretch/>
        </p:blipFill>
        <p:spPr>
          <a:xfrm>
            <a:off x="111695" y="41542"/>
            <a:ext cx="573478" cy="644026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711DAF3D-8ABE-C6B4-9C64-9401EFDDFE4C}"/>
              </a:ext>
            </a:extLst>
          </p:cNvPr>
          <p:cNvSpPr txBox="1"/>
          <p:nvPr/>
        </p:nvSpPr>
        <p:spPr>
          <a:xfrm>
            <a:off x="835823" y="1118874"/>
            <a:ext cx="7811376" cy="2441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The database administrator (DBA) is the central authority for managing a database system.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The DBA is responsible for the overall security of the database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The DBA has a DBA account in the DBMS, sometimes called a system or super user account, which provides powerful capabilities that are not made available to regular database accounts and users.</a:t>
            </a:r>
          </a:p>
        </p:txBody>
      </p:sp>
    </p:spTree>
    <p:extLst>
      <p:ext uri="{BB962C8B-B14F-4D97-AF65-F5344CB8AC3E}">
        <p14:creationId xmlns:p14="http://schemas.microsoft.com/office/powerpoint/2010/main" val="553083872"/>
      </p:ext>
    </p:extLst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771</Words>
  <Application>Microsoft Office PowerPoint</Application>
  <PresentationFormat>On-screen Show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Outfit ExtraBold</vt:lpstr>
      <vt:lpstr>Lato Light</vt:lpstr>
      <vt:lpstr>Nunito Light</vt:lpstr>
      <vt:lpstr>Wingdings</vt:lpstr>
      <vt:lpstr>Berlin Sans FB Demi</vt:lpstr>
      <vt:lpstr>Lato</vt:lpstr>
      <vt:lpstr>Impact</vt:lpstr>
      <vt:lpstr>Arial</vt:lpstr>
      <vt:lpstr>Segoe UI</vt:lpstr>
      <vt:lpstr>Bayesian Data Analysis - Master of Science in Biostatistics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Bright</dc:creator>
  <cp:lastModifiedBy>Birhane Gebriel</cp:lastModifiedBy>
  <cp:revision>230</cp:revision>
  <dcterms:created xsi:type="dcterms:W3CDTF">2024-03-15T09:52:55Z</dcterms:created>
  <dcterms:modified xsi:type="dcterms:W3CDTF">2024-10-09T22:40:28Z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2024-03-22T14:48:26Z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19d0fdf6-078b-4535-9ff5-ba6431f77550</vt:lpwstr>
  </property>
  <property fmtid="{D5CDD505-2E9C-101B-9397-08002B2CF9AE}" pid="8" name="MSIP_Label_defa4170-0d19-0005-0004-bc88714345d2_ActionId">
    <vt:lpwstr>b9cf7c41-4e90-45eb-be4a-fe8b16524510</vt:lpwstr>
  </property>
  <property fmtid="{D5CDD505-2E9C-101B-9397-08002B2CF9AE}" pid="9" name="MSIP_Label_defa4170-0d19-0005-0004-bc88714345d2_ContentBits">
    <vt:lpwstr>0</vt:lpwstr>
  </property>
</Properties>
</file>