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4" r:id="rId5"/>
    <p:sldId id="261" r:id="rId6"/>
    <p:sldId id="269" r:id="rId7"/>
    <p:sldId id="266" r:id="rId8"/>
    <p:sldId id="267" r:id="rId9"/>
    <p:sldId id="265" r:id="rId10"/>
    <p:sldId id="268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9CAC-ECC3-4707-81DE-AE98F917330C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B1AE8-C908-4C1F-8482-1FE000E0C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9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B1AE8-C908-4C1F-8482-1FE000E0C0F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2E43-984D-D45C-0D35-80B08850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BCCCB-E10C-9C76-F92D-04EA1241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1B8B8-553D-0C19-5147-5366B6C8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6540-7CDC-5798-A26A-9E033BC8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C9D8-43DF-65F3-44E5-5D52CB9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7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7F5-EED5-05DB-8C3C-1C8FA9BF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0B19-361C-8858-25CF-2562110D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61B2-81D3-180C-BA13-D5812781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83F1-09CC-81AC-C357-FE90B707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6A40-9FD8-CAF3-DD1D-E7EFC00F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6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10EBE-AB67-4972-DD63-2162535F3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EA3F-E0C9-3F44-4DEB-B40D14F5E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5DC7-62AE-CC79-A019-4FFA8BE8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88F2-F774-6D70-2E4E-EF926000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6BE2-7C55-530A-2678-F7067DFD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839-B05F-8C09-22C6-1D4A2604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1BD4-DE62-9C19-4F91-1DCDAD05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B229-8681-6DDB-A92B-A84C4F91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E092-1C0A-BF42-D2DA-44D10CC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7CDB-B714-82B5-975D-191AAE1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0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A156-AE27-256C-4B63-DEBEFB52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16F2-B867-AE6F-F281-BFA7FEE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9502-FADF-51E6-AF57-5A2170B8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5B0B-BEA0-3748-0178-5FCC93D3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ED56-EA10-48E9-158C-EABAD32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2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38EF-2165-F5E2-AADE-FBF139D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B285-ACF0-7B20-76DC-B67D2EE9A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8282-368C-CC89-3122-8DDFBB84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C139B-9B79-27D0-BB6B-3E292CED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6DED-F745-EA46-6F08-E0E48FEC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617E-E58F-45CA-44C2-06F5A4E6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7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2FBA-EF5B-D457-5F58-82F7D63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E504-1A8E-D44D-8A76-6265DD05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BDA3F-759B-5FFD-F29C-9A1854C4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952EF-5975-E905-0560-DDC1BEADF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583EE-F262-DE5D-7524-7E87D9F4C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002DE-BB94-0257-8B68-513ABC16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2F106-6BDC-11C3-6E8A-23C8E028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DD4B6-683F-C7C2-73FA-74E9CD00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5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DE02-BC95-1E87-AABD-C57D68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A244-3389-0A1E-2E75-F35A4C63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1A648-3A53-27E0-F70F-0EFF7653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D001F-6FE0-C82A-F4D4-5651101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35E31-C2E1-8FEE-C57A-36715543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C0C91-6DE2-2722-5228-45DE7E7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31D8-CFE9-AE67-9597-C05370B1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616D-5999-88F5-AF2D-AE45142F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9E60-606B-15E8-B685-628C8D1A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CE69-13A6-032C-97F4-DC801290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E66B-8E6B-9AE8-D2E1-7905B67E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68BE-EF1B-BC1A-01A5-3DC8C5D7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0715-6509-4D5C-08DE-FF954C15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6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FE8-43EB-B5C4-6D34-E937DBC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65F14-7467-CAB9-2A66-84461965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31B31-A499-0E71-BC6E-C539254A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B022-6E18-DBBC-1BC0-788953BA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C42D-7ACB-9EEE-925A-C9226BAB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81A4-9BBE-1F74-A585-277595A0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6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3B24-EC73-5040-126B-EC20A616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216A-D759-1515-780D-37F351BD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011F-F874-5A51-CAEC-7C2C3C8C4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0755-BDB3-4344-AFAF-E584082A674A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069F-4CBA-8B4B-9E01-52B93FC8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C954-84B0-8E0E-C5B6-6C2F33B62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D61-A0F4-424D-8E5D-413A2C5CE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648-9370-372E-EEB3-111417D6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734"/>
            <a:ext cx="9144000" cy="1059727"/>
          </a:xfrm>
        </p:spPr>
        <p:txBody>
          <a:bodyPr/>
          <a:lstStyle/>
          <a:p>
            <a:r>
              <a:rPr lang="da-DK" dirty="0"/>
              <a:t>AR vs VAR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CB360-C3F2-4E1B-4CFD-14417345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9535"/>
            <a:ext cx="5230687" cy="872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F0F65-4EFE-8031-52B3-9D14973B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41" y="3938954"/>
            <a:ext cx="4467849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552229-EBDE-1422-447A-2F7E644E0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692" y="2157969"/>
            <a:ext cx="3240954" cy="1105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A18DC3-9424-BAD0-1BDE-59989E322023}"/>
              </a:ext>
            </a:extLst>
          </p:cNvPr>
          <p:cNvSpPr txBox="1"/>
          <p:nvPr/>
        </p:nvSpPr>
        <p:spPr>
          <a:xfrm>
            <a:off x="2612572" y="1630549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AR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46688-68A8-1A4F-EC2F-79C5B2BEDF5E}"/>
              </a:ext>
            </a:extLst>
          </p:cNvPr>
          <p:cNvSpPr txBox="1"/>
          <p:nvPr/>
        </p:nvSpPr>
        <p:spPr>
          <a:xfrm>
            <a:off x="8500188" y="1710663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VAR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6D49-85E9-68BD-EA94-7BD2F1AB24E4}"/>
              </a:ext>
            </a:extLst>
          </p:cNvPr>
          <p:cNvSpPr txBox="1"/>
          <p:nvPr/>
        </p:nvSpPr>
        <p:spPr>
          <a:xfrm>
            <a:off x="773626" y="5983601"/>
            <a:ext cx="4677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https://www.statsmodels.org/stable/generated/statsmodels.tsa.arima.model.ARIMA.html#statsmodels.tsa.arima.model.ARIMA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0D2C-0B12-F798-DBFB-64C057E07FA0}"/>
              </a:ext>
            </a:extLst>
          </p:cNvPr>
          <p:cNvSpPr txBox="1"/>
          <p:nvPr/>
        </p:nvSpPr>
        <p:spPr>
          <a:xfrm>
            <a:off x="6381341" y="5983600"/>
            <a:ext cx="5229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https://www.statsmodels.org/stable/generated/statsmodels.tsa.statespace.varmax.VARMAX.html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B4A3C-539D-C40E-0923-535D3C1CADA9}"/>
              </a:ext>
            </a:extLst>
          </p:cNvPr>
          <p:cNvSpPr txBox="1"/>
          <p:nvPr/>
        </p:nvSpPr>
        <p:spPr>
          <a:xfrm>
            <a:off x="1225119" y="5086849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Using statsmodels ARIMA model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3071AA-1618-ACD6-254A-586861CCCDD0}"/>
              </a:ext>
            </a:extLst>
          </p:cNvPr>
          <p:cNvSpPr txBox="1"/>
          <p:nvPr/>
        </p:nvSpPr>
        <p:spPr>
          <a:xfrm>
            <a:off x="6926931" y="5086849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Using statsmodels VARMAX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00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B1-0B7B-2C4E-B85B-54BD7C05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with VAR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E7EFBC-B90A-F7D1-209C-7BCBCED2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1584"/>
            <a:ext cx="10515600" cy="41012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61145-984A-1592-0A63-D1D34DBC1718}"/>
              </a:ext>
            </a:extLst>
          </p:cNvPr>
          <p:cNvSpPr txBox="1"/>
          <p:nvPr/>
        </p:nvSpPr>
        <p:spPr>
          <a:xfrm>
            <a:off x="905069" y="1623527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With no starting parameters. The model tries to determine good starting parameters but often runs into the following error either when input is low or number of time series high.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20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B1-0B7B-2C4E-B85B-54BD7C05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with VAR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E7EFBC-B90A-F7D1-209C-7BCBCED2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91584"/>
            <a:ext cx="10515600" cy="41012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61145-984A-1592-0A63-D1D34DBC1718}"/>
              </a:ext>
            </a:extLst>
          </p:cNvPr>
          <p:cNvSpPr txBox="1"/>
          <p:nvPr/>
        </p:nvSpPr>
        <p:spPr>
          <a:xfrm>
            <a:off x="905069" y="1623527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all starting parameters are chosen to be the same. (Tested with all parameters being 0, 0.5, and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76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69B1-0B7B-2C4E-B85B-54BD7C05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with VAR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E7EFBC-B90A-F7D1-209C-7BCBCED2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91584"/>
            <a:ext cx="10515600" cy="41012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61145-984A-1592-0A63-D1D34DBC1718}"/>
              </a:ext>
            </a:extLst>
          </p:cNvPr>
          <p:cNvSpPr txBox="1"/>
          <p:nvPr/>
        </p:nvSpPr>
        <p:spPr>
          <a:xfrm>
            <a:off x="838200" y="1401586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all starting parameters are randomly chosen using a uniform distribution between -1 and 1 the same error occurs at up to 3-th leading minor. Although most often occurring at 1th or 2th leading minor.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08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E427-81A2-68D0-24D5-4D49C75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ACE1-AFF9-C2BF-351B-D6F21F05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EFC9-E1C5-26B0-A449-CC52472D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175"/>
            <a:ext cx="12192000" cy="34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531F8-7302-67BA-D92C-021CE41F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6980" y="724751"/>
            <a:ext cx="10515600" cy="3022492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584F8AE-1C83-4054-5E8F-45F2A987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424" y="3747243"/>
            <a:ext cx="10448760" cy="3022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A7444-684C-BAB7-B528-7EC4C683CA81}"/>
              </a:ext>
            </a:extLst>
          </p:cNvPr>
          <p:cNvSpPr txBox="1"/>
          <p:nvPr/>
        </p:nvSpPr>
        <p:spPr>
          <a:xfrm>
            <a:off x="108141" y="1635833"/>
            <a:ext cx="135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AR</a:t>
            </a:r>
          </a:p>
          <a:p>
            <a:r>
              <a:rPr lang="da-DK" dirty="0"/>
              <a:t>Input: 15</a:t>
            </a:r>
          </a:p>
          <a:p>
            <a:r>
              <a:rPr lang="da-DK" dirty="0"/>
              <a:t>Pred: 20</a:t>
            </a:r>
          </a:p>
          <a:p>
            <a:r>
              <a:rPr lang="da-DK" dirty="0"/>
              <a:t>Time: ~0.8s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BC5AE-52DC-7021-7093-0030166AD62D}"/>
              </a:ext>
            </a:extLst>
          </p:cNvPr>
          <p:cNvSpPr txBox="1"/>
          <p:nvPr/>
        </p:nvSpPr>
        <p:spPr>
          <a:xfrm>
            <a:off x="108141" y="4504800"/>
            <a:ext cx="1294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VAR on O</a:t>
            </a:r>
          </a:p>
          <a:p>
            <a:r>
              <a:rPr lang="da-DK" dirty="0"/>
              <a:t>Input: 15</a:t>
            </a:r>
          </a:p>
          <a:p>
            <a:r>
              <a:rPr lang="da-DK" dirty="0"/>
              <a:t>Pred: 20</a:t>
            </a:r>
          </a:p>
          <a:p>
            <a:r>
              <a:rPr lang="da-DK" dirty="0"/>
              <a:t>Time: ~2.8s</a:t>
            </a:r>
          </a:p>
        </p:txBody>
      </p:sp>
    </p:spTree>
    <p:extLst>
      <p:ext uri="{BB962C8B-B14F-4D97-AF65-F5344CB8AC3E}">
        <p14:creationId xmlns:p14="http://schemas.microsoft.com/office/powerpoint/2010/main" val="382413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E1A5-1BF5-5FDC-7681-73445F2F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531F8-7302-67BA-D92C-021CE41F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3713" y="662607"/>
            <a:ext cx="10515600" cy="3022492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584F8AE-1C83-4054-5E8F-45F2A987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3712" y="3685099"/>
            <a:ext cx="10515599" cy="3041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8F219-B47B-0154-66E7-3DD54D2E19B2}"/>
              </a:ext>
            </a:extLst>
          </p:cNvPr>
          <p:cNvSpPr txBox="1"/>
          <p:nvPr/>
        </p:nvSpPr>
        <p:spPr>
          <a:xfrm>
            <a:off x="108141" y="1635833"/>
            <a:ext cx="1358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AR</a:t>
            </a:r>
          </a:p>
          <a:p>
            <a:r>
              <a:rPr lang="da-DK" dirty="0"/>
              <a:t>Input: 10</a:t>
            </a:r>
          </a:p>
          <a:p>
            <a:r>
              <a:rPr lang="da-DK" dirty="0"/>
              <a:t>Pred: 20</a:t>
            </a:r>
          </a:p>
          <a:p>
            <a:r>
              <a:rPr lang="da-DK" dirty="0"/>
              <a:t>Time: ~0.8s</a:t>
            </a:r>
          </a:p>
          <a:p>
            <a:r>
              <a:rPr lang="da-DK" dirty="0"/>
              <a:t>Shift: 55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A339C-44EF-5A89-37FD-969DF81A403E}"/>
              </a:ext>
            </a:extLst>
          </p:cNvPr>
          <p:cNvSpPr txBox="1"/>
          <p:nvPr/>
        </p:nvSpPr>
        <p:spPr>
          <a:xfrm>
            <a:off x="108141" y="4504800"/>
            <a:ext cx="129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VAR on O</a:t>
            </a:r>
          </a:p>
          <a:p>
            <a:r>
              <a:rPr lang="da-DK" dirty="0"/>
              <a:t>Input: 15</a:t>
            </a:r>
          </a:p>
          <a:p>
            <a:r>
              <a:rPr lang="da-DK" dirty="0"/>
              <a:t>Pred: 20</a:t>
            </a:r>
          </a:p>
          <a:p>
            <a:r>
              <a:rPr lang="da-DK" dirty="0"/>
              <a:t>Time: ~2.8s</a:t>
            </a:r>
          </a:p>
          <a:p>
            <a:r>
              <a:rPr lang="da-DK" dirty="0"/>
              <a:t>Shift: 55</a:t>
            </a:r>
          </a:p>
        </p:txBody>
      </p:sp>
    </p:spTree>
    <p:extLst>
      <p:ext uri="{BB962C8B-B14F-4D97-AF65-F5344CB8AC3E}">
        <p14:creationId xmlns:p14="http://schemas.microsoft.com/office/powerpoint/2010/main" val="13782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901D-FD1E-155A-48A0-1316BBAE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CE207-ECC8-4459-04BC-13CD05CE2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0381"/>
            <a:ext cx="10515600" cy="3041826"/>
          </a:xfrm>
        </p:spPr>
      </p:pic>
    </p:spTree>
    <p:extLst>
      <p:ext uri="{BB962C8B-B14F-4D97-AF65-F5344CB8AC3E}">
        <p14:creationId xmlns:p14="http://schemas.microsoft.com/office/powerpoint/2010/main" val="400804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E1A5-1BF5-5FDC-7681-73445F2F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531F8-7302-67BA-D92C-021CE41F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612" y="689240"/>
            <a:ext cx="10515600" cy="3022492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584F8AE-1C83-4054-5E8F-45F2A987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612" y="3711732"/>
            <a:ext cx="10448760" cy="3013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13A0E-46BC-D0AF-3944-2DF2B36BF95D}"/>
              </a:ext>
            </a:extLst>
          </p:cNvPr>
          <p:cNvSpPr txBox="1"/>
          <p:nvPr/>
        </p:nvSpPr>
        <p:spPr>
          <a:xfrm>
            <a:off x="301841" y="1690688"/>
            <a:ext cx="12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AR</a:t>
            </a:r>
          </a:p>
          <a:p>
            <a:r>
              <a:rPr lang="da-DK" dirty="0"/>
              <a:t>Input: 8</a:t>
            </a:r>
          </a:p>
          <a:p>
            <a:r>
              <a:rPr lang="da-DK" dirty="0"/>
              <a:t>Pred: 4</a:t>
            </a:r>
          </a:p>
          <a:p>
            <a:r>
              <a:rPr lang="da-DK" dirty="0"/>
              <a:t>MAE: 0.2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50E61-A1E1-F759-F5C9-989742545DB0}"/>
              </a:ext>
            </a:extLst>
          </p:cNvPr>
          <p:cNvSpPr txBox="1"/>
          <p:nvPr/>
        </p:nvSpPr>
        <p:spPr>
          <a:xfrm>
            <a:off x="275208" y="4447713"/>
            <a:ext cx="1268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VAR on O</a:t>
            </a:r>
          </a:p>
          <a:p>
            <a:r>
              <a:rPr lang="da-DK" dirty="0"/>
              <a:t>Input: 15</a:t>
            </a:r>
          </a:p>
          <a:p>
            <a:r>
              <a:rPr lang="da-DK" dirty="0"/>
              <a:t>Pred: 6</a:t>
            </a:r>
          </a:p>
          <a:p>
            <a:r>
              <a:rPr lang="da-DK" dirty="0"/>
              <a:t>MAE: 0.95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12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E1A5-1BF5-5FDC-7681-73445F2F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531F8-7302-67BA-D92C-021CE41F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612" y="689240"/>
            <a:ext cx="10515600" cy="3022492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584F8AE-1C83-4054-5E8F-45F2A987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3613" y="3711732"/>
            <a:ext cx="10448758" cy="3013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13A0E-46BC-D0AF-3944-2DF2B36BF95D}"/>
              </a:ext>
            </a:extLst>
          </p:cNvPr>
          <p:cNvSpPr txBox="1"/>
          <p:nvPr/>
        </p:nvSpPr>
        <p:spPr>
          <a:xfrm>
            <a:off x="301841" y="1690688"/>
            <a:ext cx="12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AR</a:t>
            </a:r>
          </a:p>
          <a:p>
            <a:r>
              <a:rPr lang="da-DK" dirty="0"/>
              <a:t>Input: 8</a:t>
            </a:r>
          </a:p>
          <a:p>
            <a:r>
              <a:rPr lang="da-DK" dirty="0"/>
              <a:t>Pred: 4</a:t>
            </a:r>
          </a:p>
          <a:p>
            <a:r>
              <a:rPr lang="da-DK" dirty="0"/>
              <a:t>MAE: 0.2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50E61-A1E1-F759-F5C9-989742545DB0}"/>
              </a:ext>
            </a:extLst>
          </p:cNvPr>
          <p:cNvSpPr txBox="1"/>
          <p:nvPr/>
        </p:nvSpPr>
        <p:spPr>
          <a:xfrm>
            <a:off x="235140" y="4447713"/>
            <a:ext cx="140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Type: AR</a:t>
            </a:r>
          </a:p>
          <a:p>
            <a:r>
              <a:rPr lang="da-DK" dirty="0"/>
              <a:t>Input: rolling</a:t>
            </a:r>
          </a:p>
          <a:p>
            <a:r>
              <a:rPr lang="da-DK" dirty="0"/>
              <a:t>Pred: 4</a:t>
            </a:r>
          </a:p>
          <a:p>
            <a:r>
              <a:rPr lang="da-DK" dirty="0"/>
              <a:t>MAE: 0.23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75E-9B55-15A7-96B8-3BE3060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Correlation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D7E82-73AA-FC80-9105-1434F03C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380" y="1519334"/>
            <a:ext cx="5815239" cy="5088335"/>
          </a:xfrm>
        </p:spPr>
      </p:pic>
    </p:spTree>
    <p:extLst>
      <p:ext uri="{BB962C8B-B14F-4D97-AF65-F5344CB8AC3E}">
        <p14:creationId xmlns:p14="http://schemas.microsoft.com/office/powerpoint/2010/main" val="97579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75E-9B55-15A7-96B8-3BE3060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Granger causality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D7E82-73AA-FC80-9105-1434F03C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380" y="1519334"/>
            <a:ext cx="5815239" cy="5088335"/>
          </a:xfrm>
        </p:spPr>
      </p:pic>
    </p:spTree>
    <p:extLst>
      <p:ext uri="{BB962C8B-B14F-4D97-AF65-F5344CB8AC3E}">
        <p14:creationId xmlns:p14="http://schemas.microsoft.com/office/powerpoint/2010/main" val="24977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75E-9B55-15A7-96B8-3BE3060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Granger causality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D7E82-73AA-FC80-9105-1434F03C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8380" y="1519334"/>
            <a:ext cx="5815239" cy="5088335"/>
          </a:xfrm>
        </p:spPr>
      </p:pic>
    </p:spTree>
    <p:extLst>
      <p:ext uri="{BB962C8B-B14F-4D97-AF65-F5344CB8AC3E}">
        <p14:creationId xmlns:p14="http://schemas.microsoft.com/office/powerpoint/2010/main" val="277080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290</Words>
  <Application>Microsoft Office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AR vs VAR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</vt:lpstr>
      <vt:lpstr>Granger causality</vt:lpstr>
      <vt:lpstr>Granger causality</vt:lpstr>
      <vt:lpstr>Problems with VAR</vt:lpstr>
      <vt:lpstr>Problems with VAR</vt:lpstr>
      <vt:lpstr>Problems with VAR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vs VAR</dc:title>
  <dc:creator>Birk Nøhr Dissing</dc:creator>
  <cp:lastModifiedBy>Birk Nøhr Dissing</cp:lastModifiedBy>
  <cp:revision>2</cp:revision>
  <dcterms:created xsi:type="dcterms:W3CDTF">2024-01-04T13:41:46Z</dcterms:created>
  <dcterms:modified xsi:type="dcterms:W3CDTF">2024-01-24T13:29:00Z</dcterms:modified>
</cp:coreProperties>
</file>