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6" r:id="rId8"/>
    <p:sldId id="267" r:id="rId9"/>
    <p:sldId id="268" r:id="rId10"/>
    <p:sldId id="270" r:id="rId11"/>
    <p:sldId id="271" r:id="rId12"/>
    <p:sldId id="272" r:id="rId13"/>
    <p:sldId id="274" r:id="rId14"/>
    <p:sldId id="273" r:id="rId15"/>
    <p:sldId id="275" r:id="rId16"/>
    <p:sldId id="276" r:id="rId17"/>
    <p:sldId id="277" r:id="rId18"/>
    <p:sldId id="278" r:id="rId19"/>
    <p:sldId id="261" r:id="rId20"/>
    <p:sldId id="263" r:id="rId21"/>
    <p:sldId id="264" r:id="rId22"/>
    <p:sldId id="265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57F5-576C-60E3-302D-1D9DDA490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FA349-1F22-3651-F631-55F37E47F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93BE9-99C9-54E9-8604-99D92743D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8D7C-4D84-4765-BA2A-A65B7722EBBB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157A8-E42D-B107-F8E0-697ED208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5873E-A053-E5B4-B4E0-3E8701CD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B676-C743-4DDA-BF4B-E9AB3F238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77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770E-6A0F-9B25-4B05-61EC9288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4BB22-C709-D669-E4E8-710729D4A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755A7-FC50-D87B-22BE-0598D323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8D7C-4D84-4765-BA2A-A65B7722EBBB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B226B-2667-9FF6-8745-F3164D75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7CA8C-6121-8370-F046-81D0B53E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B676-C743-4DDA-BF4B-E9AB3F238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87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90C12F-CA91-9634-DF0A-58382ADC3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C0A3A-8FFE-C30A-512F-56A9411F2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6462D-7E48-E119-1A20-E49ACB9B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8D7C-4D84-4765-BA2A-A65B7722EBBB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3454F-1C84-089A-75A3-A9CC0C43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4C1D1-CD7C-4928-2C46-9A05F117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B676-C743-4DDA-BF4B-E9AB3F238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0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2494-A1FC-2339-F831-864E4405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1CD50-4C69-E097-4CBF-EFA85DD8C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E89F6-2478-1D20-4182-C6EC0466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8D7C-4D84-4765-BA2A-A65B7722EBBB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4E6F8-1B9E-981D-9C94-40E57CF11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6DF04-1FEB-12A3-7F29-E78BDE4A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B676-C743-4DDA-BF4B-E9AB3F238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64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802E-5AB0-3114-BDE6-B0423E5B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45D89-2E4F-06FF-214D-18423B7A8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B0DE3-BA17-7A89-9296-24C5DE348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8D7C-4D84-4765-BA2A-A65B7722EBBB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2BA29-26AD-A724-36F7-EEF1A3F3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887D5-4FC7-CE9F-45F3-231F21D0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B676-C743-4DDA-BF4B-E9AB3F238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40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F7156-3852-12A4-4744-CFC24CF5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BC3D3-5A38-BAAE-7E1F-1617BEAAC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993D3-035F-0F57-E9A3-68D344821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399D-8DBD-446B-194D-A7A7260D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8D7C-4D84-4765-BA2A-A65B7722EBBB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84DFB-FCDF-3F7F-50FF-F65AF27C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BF586-F392-6AF9-166D-640AD757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B676-C743-4DDA-BF4B-E9AB3F238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96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4451-AB4A-9AEA-CA96-08BFBC29F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FA35B-1EB2-26F8-173B-C33F147FD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1856B-5FE2-CEED-4353-96B401B87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901A6-58E0-9A78-A91E-62A54D464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31AAF1-DBDB-65AC-415E-360AC5752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60BC47-63DE-7253-7FE7-DD11829E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8D7C-4D84-4765-BA2A-A65B7722EBBB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A1F36-E9EB-77B3-7403-D94586B7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69DFCD-BEB2-AFB7-DD63-AD70A2DF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B676-C743-4DDA-BF4B-E9AB3F238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48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DA51-7D5C-2B7C-D6B0-54C05E8A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9D30C-41B0-0739-E1AA-F1CBAEF0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8D7C-4D84-4765-BA2A-A65B7722EBBB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2A7A6-295B-9D48-EAB6-677C9DF9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FB669-64E3-3A96-6445-1B9D4D91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B676-C743-4DDA-BF4B-E9AB3F238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73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7DB1D9-309D-C4C5-A225-D1CFDB381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8D7C-4D84-4765-BA2A-A65B7722EBBB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AD719-3381-DFBA-C452-5EF6C963A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EB544-61D5-7A6B-D2D5-E82DE0AD5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B676-C743-4DDA-BF4B-E9AB3F238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05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59767-5472-C69D-A43E-D2AD2ED2A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49390-9315-CA60-CDEF-4AC81EBBE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5309A-F50F-F76B-8144-1AE60F667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84802-DE5F-CC8F-8D34-98A0C372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8D7C-4D84-4765-BA2A-A65B7722EBBB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EE857-EB20-E577-0D68-5D264F41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80099-8989-B352-CCF5-312B4FAAA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B676-C743-4DDA-BF4B-E9AB3F238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76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2A9A-89E6-DE1A-FBCF-186FC9289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538C2-CCC2-CCAC-A258-594496C75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84E39-357F-F479-6827-A7090C3C7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C44B5-46F7-338D-C57B-5C6099BD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8D7C-4D84-4765-BA2A-A65B7722EBBB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C2276-CCFD-A703-5B5B-B566FC0F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702D1-82A9-98BC-0D83-D77401F5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B676-C743-4DDA-BF4B-E9AB3F238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01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286CC-A839-F1AF-E1AD-B54015DE6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A37D8-DF63-18B5-B0EF-1A6C8187C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3C5BA-0497-CE6D-D865-2281FD0D3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08D7C-4D84-4765-BA2A-A65B7722EBBB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647A6-0DAF-0785-EC5F-7B552CE1D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6FAB8-61AB-8012-C9F6-F9E81A92B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4B676-C743-4DDA-BF4B-E9AB3F238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63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emf"/><Relationship Id="rId12" Type="http://schemas.openxmlformats.org/officeDocument/2006/relationships/oleObject" Target="../embeddings/oleObject6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4.emf"/><Relationship Id="rId9" Type="http://schemas.openxmlformats.org/officeDocument/2006/relationships/image" Target="../media/image6.emf"/><Relationship Id="rId1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E036-2A76-E687-3883-42D0D038B5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Evaluating performance of models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68927-F98D-7996-F299-62B6063E6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Birk Nøhr Dissing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398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85B3-0C40-1189-BFCB-E3AAF0B5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Conclusions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A1E4A-9FA6-ECE0-669E-E226AEA56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Seems that angle and bond lengths are not a good way to compare trajectories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Looked into alternatives</a:t>
            </a:r>
          </a:p>
          <a:p>
            <a:pPr lvl="1"/>
            <a:r>
              <a:rPr lang="da-DK" dirty="0"/>
              <a:t>Vibrational spectra</a:t>
            </a:r>
          </a:p>
          <a:p>
            <a:pPr lvl="1"/>
            <a:r>
              <a:rPr lang="da-DK" dirty="0"/>
              <a:t>RMSD</a:t>
            </a:r>
          </a:p>
          <a:p>
            <a:pPr lvl="1"/>
            <a:r>
              <a:rPr lang="da-DK" dirty="0"/>
              <a:t>Conformational isomer rates</a:t>
            </a:r>
          </a:p>
          <a:p>
            <a:pPr lvl="1"/>
            <a:endParaRPr lang="da-DK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177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521B7-9F43-1A72-3B96-AE953A027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Vibrational spectra (VMD)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EF669-AB6E-3B7B-6279-00915656E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Calculate using VMD’s IR spectral density calculator</a:t>
            </a:r>
          </a:p>
          <a:p>
            <a:r>
              <a:rPr lang="da-DK" dirty="0"/>
              <a:t>Needs a partial charge mapping</a:t>
            </a:r>
          </a:p>
          <a:p>
            <a:r>
              <a:rPr lang="da-DK" dirty="0"/>
              <a:t>Calculate Wannier Centers</a:t>
            </a:r>
          </a:p>
          <a:p>
            <a:pPr lvl="1"/>
            <a:r>
              <a:rPr lang="da-DK" dirty="0"/>
              <a:t>Wannier90</a:t>
            </a:r>
          </a:p>
          <a:p>
            <a:pPr lvl="2"/>
            <a:r>
              <a:rPr lang="da-DK" dirty="0"/>
              <a:t>Has an integration with gpaw.</a:t>
            </a:r>
          </a:p>
          <a:p>
            <a:pPr lvl="1"/>
            <a:r>
              <a:rPr lang="da-DK" dirty="0"/>
              <a:t>ASE</a:t>
            </a:r>
          </a:p>
          <a:p>
            <a:pPr lvl="2"/>
            <a:r>
              <a:rPr lang="da-DK" dirty="0"/>
              <a:t>Seems to not work with single-point calculators.</a:t>
            </a:r>
          </a:p>
          <a:p>
            <a:r>
              <a:rPr lang="da-DK" dirty="0"/>
              <a:t>Unsure about the procedure</a:t>
            </a:r>
          </a:p>
          <a:p>
            <a:pPr lvl="1"/>
            <a:r>
              <a:rPr lang="da-DK" dirty="0"/>
              <a:t>Downloading and using Wannier90</a:t>
            </a:r>
          </a:p>
          <a:p>
            <a:pPr lvl="1"/>
            <a:r>
              <a:rPr lang="da-DK" dirty="0"/>
              <a:t>Saving Wannier centers in a formation usable for VMD</a:t>
            </a:r>
          </a:p>
          <a:p>
            <a:pPr lvl="2"/>
            <a:r>
              <a:rPr lang="da-DK" dirty="0"/>
              <a:t>Does it only need Wannier centers for one timestep or all.</a:t>
            </a:r>
          </a:p>
        </p:txBody>
      </p:sp>
    </p:spTree>
    <p:extLst>
      <p:ext uri="{BB962C8B-B14F-4D97-AF65-F5344CB8AC3E}">
        <p14:creationId xmlns:p14="http://schemas.microsoft.com/office/powerpoint/2010/main" val="1062616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AAF19-A9B3-CC7E-92BD-AA3719FA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Align trajectory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804B1-4BC1-0719-E4F4-64008BCE7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 To calculate RMSD and conformational isomer rates the trajectory needs to be aligned</a:t>
            </a:r>
          </a:p>
          <a:p>
            <a:r>
              <a:rPr lang="da-DK" dirty="0"/>
              <a:t>VMD can do this using the method outlined by Kabsch(1978)</a:t>
            </a:r>
            <a:endParaRPr lang="en-GB" dirty="0"/>
          </a:p>
          <a:p>
            <a:pPr lvl="1"/>
            <a:r>
              <a:rPr lang="en-GB" dirty="0"/>
              <a:t>It’s tedious, at least without scripting</a:t>
            </a:r>
          </a:p>
          <a:p>
            <a:r>
              <a:rPr lang="da-DK" dirty="0"/>
              <a:t>Tried to create python script to align</a:t>
            </a:r>
          </a:p>
          <a:p>
            <a:pPr lvl="1"/>
            <a:r>
              <a:rPr lang="da-DK" dirty="0"/>
              <a:t>Based on VMD source code (measure_fit function in measure C) and Kabsch(1978)</a:t>
            </a:r>
          </a:p>
          <a:p>
            <a:pPr lvl="1"/>
            <a:r>
              <a:rPr lang="da-DK" dirty="0"/>
              <a:t>Problem with rotation</a:t>
            </a:r>
            <a:endParaRPr lang="en-GB" dirty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86868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FF540-06DA-8C9A-289A-21A31B3F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Conformational isomer rates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D7AF5-7F26-F7FB-9AE5-407097F93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7505" cy="4351338"/>
          </a:xfrm>
        </p:spPr>
        <p:txBody>
          <a:bodyPr/>
          <a:lstStyle/>
          <a:p>
            <a:r>
              <a:rPr lang="da-DK" dirty="0"/>
              <a:t>Ethanol has a 42:58 gauche:anti mixture</a:t>
            </a:r>
          </a:p>
          <a:p>
            <a:pPr lvl="1"/>
            <a:r>
              <a:rPr lang="da-DK" dirty="0"/>
              <a:t>R. A. Shaw et al. (1990)</a:t>
            </a:r>
          </a:p>
          <a:p>
            <a:r>
              <a:rPr lang="da-DK" dirty="0"/>
              <a:t>Two methods of evaluation</a:t>
            </a:r>
          </a:p>
          <a:p>
            <a:pPr lvl="1"/>
            <a:r>
              <a:rPr lang="da-DK" dirty="0"/>
              <a:t>Compare the direction of the O-H vector with the C-C vector</a:t>
            </a:r>
          </a:p>
          <a:p>
            <a:pPr lvl="1"/>
            <a:r>
              <a:rPr lang="da-DK" dirty="0"/>
              <a:t>Find example positions for each isomer and calculate the RMSD. The molecule is in the conformation with the lowest RMSD.</a:t>
            </a:r>
          </a:p>
          <a:p>
            <a:pPr lvl="1"/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2EAA30-9F32-E359-39B4-FFA8A3041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404" y="2086253"/>
            <a:ext cx="5209139" cy="31622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90FC43-BE3F-25C4-55F3-19BABF450662}"/>
              </a:ext>
            </a:extLst>
          </p:cNvPr>
          <p:cNvSpPr txBox="1"/>
          <p:nvPr/>
        </p:nvSpPr>
        <p:spPr>
          <a:xfrm>
            <a:off x="8436005" y="6211669"/>
            <a:ext cx="38595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 err="1">
                <a:latin typeface="Segoe UI" panose="020B0502040204020203" pitchFamily="34" charset="0"/>
              </a:rPr>
              <a:t>Scheiner</a:t>
            </a:r>
            <a:r>
              <a:rPr lang="en-GB" sz="1800" b="1" dirty="0">
                <a:latin typeface="Segoe UI" panose="020B0502040204020203" pitchFamily="34" charset="0"/>
              </a:rPr>
              <a:t> et al. (2007)</a:t>
            </a:r>
          </a:p>
          <a:p>
            <a:r>
              <a:rPr lang="en-GB" sz="1800" b="1" dirty="0">
                <a:latin typeface="Segoe UI" panose="020B0502040204020203" pitchFamily="34" charset="0"/>
              </a:rPr>
              <a:t>DOI: 10.1007/s11224-008-9395-7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37743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777B-69B8-9672-0FED-E63CE40D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RMSD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679F26-DA8D-0617-38C8-0D778515B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1792" y="2500604"/>
            <a:ext cx="4635060" cy="255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28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FFC9-694B-26A9-C6BA-B3E58D57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RMSD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326112-8E7E-076D-1217-C06C684DE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53" y="1382148"/>
            <a:ext cx="9560767" cy="523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11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0898A-3F6C-50B7-CAF6-8D21C1C90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A5A23-41EE-3259-6B0F-41A98A213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DBD2FE-3394-0973-5717-D19F9D120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04"/>
            <a:ext cx="12192000" cy="672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89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E79F-1870-3EF6-82B0-4C8E12B5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DC40C-0C02-80E5-2FA2-5D21885AE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15D67-409F-9EEE-4824-5B35F407A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8056"/>
            <a:ext cx="12192000" cy="644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66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AD95-FBB9-B255-1C57-C6D9BE4A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2B6AF-3706-25B3-F35C-960E4B82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7DF2D6-2F5D-4511-AAE4-43F9D4207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33" y="276301"/>
            <a:ext cx="12101734" cy="630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73730-5A09-9958-16F7-B08199B6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646" y="996526"/>
            <a:ext cx="4965441" cy="13890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Highest KS score,</a:t>
            </a:r>
            <a:br>
              <a:rPr lang="en-US" sz="2800" dirty="0"/>
            </a:br>
            <a:r>
              <a:rPr lang="en-US" sz="2800" dirty="0"/>
              <a:t>3.88e-2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F5716-5C4F-0A0A-4D29-33709B663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745" y="2367036"/>
            <a:ext cx="5269238" cy="3935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166E36-2598-ACA5-62EB-AD429C5BB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2016" y="2367036"/>
            <a:ext cx="5269238" cy="393525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B7DC81C-5698-A92F-6647-FE81EF0A6295}"/>
              </a:ext>
            </a:extLst>
          </p:cNvPr>
          <p:cNvSpPr txBox="1">
            <a:spLocks/>
          </p:cNvSpPr>
          <p:nvPr/>
        </p:nvSpPr>
        <p:spPr>
          <a:xfrm>
            <a:off x="6681366" y="1033516"/>
            <a:ext cx="4965441" cy="1389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Lowest KS score,</a:t>
            </a:r>
          </a:p>
          <a:p>
            <a:pPr algn="ctr"/>
            <a:r>
              <a:rPr lang="en-US" sz="2800" dirty="0"/>
              <a:t>1.9e-99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8BA216-5F8C-7A0B-4C31-107BE036A081}"/>
              </a:ext>
            </a:extLst>
          </p:cNvPr>
          <p:cNvSpPr txBox="1"/>
          <p:nvPr/>
        </p:nvSpPr>
        <p:spPr>
          <a:xfrm>
            <a:off x="2441360" y="355107"/>
            <a:ext cx="7838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800" dirty="0"/>
              <a:t>Input = 12, max_lag = 2, performance on angles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9622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C4D91DD-3B3A-0D48-B5A3-A4E845A04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887" y="643466"/>
            <a:ext cx="768422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26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3730-5A09-9958-16F7-B08199B6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646" y="996526"/>
            <a:ext cx="4965441" cy="13890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Highest KS score,</a:t>
            </a:r>
            <a:br>
              <a:rPr lang="en-US" sz="2800" dirty="0"/>
            </a:br>
            <a:r>
              <a:rPr lang="en-US" sz="2800" dirty="0"/>
              <a:t>7.25e-2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F5716-5C4F-0A0A-4D29-33709B663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745" y="2367036"/>
            <a:ext cx="5269238" cy="3935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166E36-2598-ACA5-62EB-AD429C5BB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2016" y="2367036"/>
            <a:ext cx="5269238" cy="393525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B7DC81C-5698-A92F-6647-FE81EF0A6295}"/>
              </a:ext>
            </a:extLst>
          </p:cNvPr>
          <p:cNvSpPr txBox="1">
            <a:spLocks/>
          </p:cNvSpPr>
          <p:nvPr/>
        </p:nvSpPr>
        <p:spPr>
          <a:xfrm>
            <a:off x="6681366" y="1033516"/>
            <a:ext cx="4965441" cy="1389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Lowest KS score,</a:t>
            </a:r>
          </a:p>
          <a:p>
            <a:pPr algn="ctr"/>
            <a:r>
              <a:rPr lang="en-US" sz="2800" dirty="0"/>
              <a:t>0.00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8BA216-5F8C-7A0B-4C31-107BE036A081}"/>
              </a:ext>
            </a:extLst>
          </p:cNvPr>
          <p:cNvSpPr txBox="1"/>
          <p:nvPr/>
        </p:nvSpPr>
        <p:spPr>
          <a:xfrm>
            <a:off x="2441360" y="355107"/>
            <a:ext cx="7838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800" dirty="0"/>
              <a:t>Input = 12, max_lag = 2, performance on bond lengths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92637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3730-5A09-9958-16F7-B08199B6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646" y="996526"/>
            <a:ext cx="4965441" cy="13890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Highest KS score,</a:t>
            </a:r>
            <a:br>
              <a:rPr lang="en-US" sz="2800" dirty="0"/>
            </a:br>
            <a:r>
              <a:rPr lang="en-US" sz="2800" dirty="0"/>
              <a:t>4.53e-3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F5716-5C4F-0A0A-4D29-33709B663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745" y="2365374"/>
            <a:ext cx="5269238" cy="39385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166E36-2598-ACA5-62EB-AD429C5BB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2016" y="2367036"/>
            <a:ext cx="5269238" cy="393525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B7DC81C-5698-A92F-6647-FE81EF0A6295}"/>
              </a:ext>
            </a:extLst>
          </p:cNvPr>
          <p:cNvSpPr txBox="1">
            <a:spLocks/>
          </p:cNvSpPr>
          <p:nvPr/>
        </p:nvSpPr>
        <p:spPr>
          <a:xfrm>
            <a:off x="6681366" y="1033516"/>
            <a:ext cx="4965441" cy="1389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Lowest KS score,</a:t>
            </a:r>
          </a:p>
          <a:p>
            <a:pPr algn="ctr"/>
            <a:r>
              <a:rPr lang="en-US" sz="2800" dirty="0"/>
              <a:t>1.9e-99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8BA216-5F8C-7A0B-4C31-107BE036A081}"/>
              </a:ext>
            </a:extLst>
          </p:cNvPr>
          <p:cNvSpPr txBox="1"/>
          <p:nvPr/>
        </p:nvSpPr>
        <p:spPr>
          <a:xfrm>
            <a:off x="1784413" y="355107"/>
            <a:ext cx="8833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800" dirty="0"/>
              <a:t>Regularized input = 13, max_lag = 5, performance on angles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70096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3730-5A09-9958-16F7-B08199B6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646" y="996526"/>
            <a:ext cx="4965441" cy="13890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Highest KS score,</a:t>
            </a:r>
            <a:br>
              <a:rPr lang="en-US" sz="2800" dirty="0"/>
            </a:br>
            <a:r>
              <a:rPr lang="en-US" sz="2800" dirty="0"/>
              <a:t>1.51e-3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F5716-5C4F-0A0A-4D29-33709B663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745" y="2367036"/>
            <a:ext cx="5269238" cy="3935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166E36-2598-ACA5-62EB-AD429C5BB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2016" y="2367036"/>
            <a:ext cx="5269238" cy="393525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B7DC81C-5698-A92F-6647-FE81EF0A6295}"/>
              </a:ext>
            </a:extLst>
          </p:cNvPr>
          <p:cNvSpPr txBox="1">
            <a:spLocks/>
          </p:cNvSpPr>
          <p:nvPr/>
        </p:nvSpPr>
        <p:spPr>
          <a:xfrm>
            <a:off x="6681366" y="1033516"/>
            <a:ext cx="4965441" cy="1389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Lowest KS score,</a:t>
            </a:r>
          </a:p>
          <a:p>
            <a:pPr algn="ctr"/>
            <a:r>
              <a:rPr lang="en-US" sz="2800" dirty="0"/>
              <a:t>0.000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8BA216-5F8C-7A0B-4C31-107BE036A081}"/>
              </a:ext>
            </a:extLst>
          </p:cNvPr>
          <p:cNvSpPr txBox="1"/>
          <p:nvPr/>
        </p:nvSpPr>
        <p:spPr>
          <a:xfrm>
            <a:off x="1660124" y="355107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800" dirty="0"/>
              <a:t>Regularized input = 13, max_lag = 5, performance on bond lengths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75381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41A8-EF1B-2CE4-5703-744D792C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71AF8-4224-CE66-9325-31C4CB801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kig på hvad originale artikler har lavet</a:t>
            </a:r>
          </a:p>
          <a:p>
            <a:r>
              <a:rPr lang="da-DK" dirty="0"/>
              <a:t>check hvad ML literatur bruger til comparison</a:t>
            </a:r>
          </a:p>
          <a:p>
            <a:r>
              <a:rPr lang="da-DK"/>
              <a:t>2D dihedral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385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0AE1-3ACF-8A03-DE27-9A70233E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986" y="104956"/>
            <a:ext cx="9780037" cy="1325563"/>
          </a:xfrm>
        </p:spPr>
        <p:txBody>
          <a:bodyPr/>
          <a:lstStyle/>
          <a:p>
            <a:pPr algn="ctr"/>
            <a:r>
              <a:rPr lang="da-DK" dirty="0"/>
              <a:t>Hyperparameter optimization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394BB8-8869-9C60-F9D5-E4475FBFE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92" y="1144627"/>
            <a:ext cx="7945530" cy="5713373"/>
          </a:xfrm>
        </p:spPr>
      </p:pic>
    </p:spTree>
    <p:extLst>
      <p:ext uri="{BB962C8B-B14F-4D97-AF65-F5344CB8AC3E}">
        <p14:creationId xmlns:p14="http://schemas.microsoft.com/office/powerpoint/2010/main" val="253747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79529-A47F-059B-0DC5-9269479FD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Angles KS score summary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4CA815F-983A-10D0-0ED2-A31A8E4AF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016668"/>
              </p:ext>
            </p:extLst>
          </p:nvPr>
        </p:nvGraphicFramePr>
        <p:xfrm>
          <a:off x="874929" y="1675227"/>
          <a:ext cx="10442142" cy="4394211"/>
        </p:xfrm>
        <a:graphic>
          <a:graphicData uri="http://schemas.openxmlformats.org/drawingml/2006/table">
            <a:tbl>
              <a:tblPr firstRow="1" bandRow="1"/>
              <a:tblGrid>
                <a:gridCol w="4361234">
                  <a:extLst>
                    <a:ext uri="{9D8B030D-6E8A-4147-A177-3AD203B41FA5}">
                      <a16:colId xmlns:a16="http://schemas.microsoft.com/office/drawing/2014/main" val="198179133"/>
                    </a:ext>
                  </a:extLst>
                </a:gridCol>
                <a:gridCol w="1358049">
                  <a:extLst>
                    <a:ext uri="{9D8B030D-6E8A-4147-A177-3AD203B41FA5}">
                      <a16:colId xmlns:a16="http://schemas.microsoft.com/office/drawing/2014/main" val="3252585070"/>
                    </a:ext>
                  </a:extLst>
                </a:gridCol>
                <a:gridCol w="1218267">
                  <a:extLst>
                    <a:ext uri="{9D8B030D-6E8A-4147-A177-3AD203B41FA5}">
                      <a16:colId xmlns:a16="http://schemas.microsoft.com/office/drawing/2014/main" val="227288307"/>
                    </a:ext>
                  </a:extLst>
                </a:gridCol>
                <a:gridCol w="1218267">
                  <a:extLst>
                    <a:ext uri="{9D8B030D-6E8A-4147-A177-3AD203B41FA5}">
                      <a16:colId xmlns:a16="http://schemas.microsoft.com/office/drawing/2014/main" val="310587783"/>
                    </a:ext>
                  </a:extLst>
                </a:gridCol>
                <a:gridCol w="1218267">
                  <a:extLst>
                    <a:ext uri="{9D8B030D-6E8A-4147-A177-3AD203B41FA5}">
                      <a16:colId xmlns:a16="http://schemas.microsoft.com/office/drawing/2014/main" val="322864813"/>
                    </a:ext>
                  </a:extLst>
                </a:gridCol>
                <a:gridCol w="1068058">
                  <a:extLst>
                    <a:ext uri="{9D8B030D-6E8A-4147-A177-3AD203B41FA5}">
                      <a16:colId xmlns:a16="http://schemas.microsoft.com/office/drawing/2014/main" val="634322362"/>
                    </a:ext>
                  </a:extLst>
                </a:gridCol>
              </a:tblGrid>
              <a:tr h="258483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file</a:t>
                      </a:r>
                    </a:p>
                  </a:txBody>
                  <a:tcPr marL="11519" marR="11519" marT="1151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min KS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max KS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mean KS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std KS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Relative STD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736556"/>
                  </a:ext>
                </a:extLst>
              </a:tr>
              <a:tr h="258483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SVD_regularized12_2.xyz</a:t>
                      </a:r>
                    </a:p>
                  </a:txBody>
                  <a:tcPr marL="11519" marR="11519" marT="1151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1.15E-01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1.19E-02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3.15E-02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3.77E-01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151809"/>
                  </a:ext>
                </a:extLst>
              </a:tr>
              <a:tr h="258483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SVD_not_regularized13_4.xyz</a:t>
                      </a:r>
                    </a:p>
                  </a:txBody>
                  <a:tcPr marL="11519" marR="11519" marT="1151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3.18E-143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6.71E-02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5.16E-03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1.79E-02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2.89E-01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861627"/>
                  </a:ext>
                </a:extLst>
              </a:tr>
              <a:tr h="258483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SVD_not_regularized12_2.xyz</a:t>
                      </a:r>
                    </a:p>
                  </a:txBody>
                  <a:tcPr marL="11519" marR="11519" marT="1151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1.90E-99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3.89E-02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5.09E-03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1.15E-02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4.42E-01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817940"/>
                  </a:ext>
                </a:extLst>
              </a:tr>
              <a:tr h="258483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velverlet_8_0.xyz</a:t>
                      </a:r>
                    </a:p>
                  </a:txBody>
                  <a:tcPr marL="11519" marR="11519" marT="1151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8.35E-178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3.97E-02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4.09E-03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1.08E-02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3.78E-01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337462"/>
                  </a:ext>
                </a:extLst>
              </a:tr>
              <a:tr h="258483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SVD_regularized9_2.xyz</a:t>
                      </a:r>
                    </a:p>
                  </a:txBody>
                  <a:tcPr marL="11519" marR="11519" marT="1151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5.97E-61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3.68E-02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3.96E-03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1.02E-02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3.87E-01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552953"/>
                  </a:ext>
                </a:extLst>
              </a:tr>
              <a:tr h="258483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SVD_regularized8_3.xyz</a:t>
                      </a:r>
                    </a:p>
                  </a:txBody>
                  <a:tcPr marL="11519" marR="11519" marT="1151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1.68E-02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1.29E-03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4.46E-03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2.89E-01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157192"/>
                  </a:ext>
                </a:extLst>
              </a:tr>
              <a:tr h="258483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SVD_regularized13_5.xyz</a:t>
                      </a:r>
                    </a:p>
                  </a:txBody>
                  <a:tcPr marL="11519" marR="11519" marT="1151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1.21E-118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4.53E-03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3.50E-04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1.21E-03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2.89E-01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997314"/>
                  </a:ext>
                </a:extLst>
              </a:tr>
              <a:tr h="258483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model_test_8_1_arima_no_constant.xyz</a:t>
                      </a:r>
                    </a:p>
                  </a:txBody>
                  <a:tcPr marL="11519" marR="11519" marT="1151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1.14E-73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2.52E-03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2.29E-04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6.73E-04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3.41E-01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3155412"/>
                  </a:ext>
                </a:extLst>
              </a:tr>
              <a:tr h="258483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SVD_regularized15_5.xyz</a:t>
                      </a:r>
                    </a:p>
                  </a:txBody>
                  <a:tcPr marL="11519" marR="11519" marT="1151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1.96E-93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2.41E-03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1.88E-04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6.42E-04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2.93E-01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329350"/>
                  </a:ext>
                </a:extLst>
              </a:tr>
              <a:tr h="258483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SVD_not_regularized13_5.xyz</a:t>
                      </a:r>
                    </a:p>
                  </a:txBody>
                  <a:tcPr marL="11519" marR="11519" marT="1151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7.04E-58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1.56E-03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1.24E-04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4.16E-04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2.98E-01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813549"/>
                  </a:ext>
                </a:extLst>
              </a:tr>
              <a:tr h="258483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SVD_regularized13_4.xyz</a:t>
                      </a:r>
                    </a:p>
                  </a:txBody>
                  <a:tcPr marL="11519" marR="11519" marT="1151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4.59E-04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3.93E-05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1.22E-04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3.22E-01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299222"/>
                  </a:ext>
                </a:extLst>
              </a:tr>
              <a:tr h="258483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velverlet_13_0.xyz</a:t>
                      </a:r>
                    </a:p>
                  </a:txBody>
                  <a:tcPr marL="11519" marR="11519" marT="1151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1.21E-242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4.67E-04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3.69E-05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1.24E-04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2.97E-01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91996"/>
                  </a:ext>
                </a:extLst>
              </a:tr>
              <a:tr h="258483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SVD_not_regularized8_3.xyz</a:t>
                      </a:r>
                    </a:p>
                  </a:txBody>
                  <a:tcPr marL="11519" marR="11519" marT="1151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3.41E-296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2.46E-05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1.89E-06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6.55E-06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2.89E-01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692369"/>
                  </a:ext>
                </a:extLst>
              </a:tr>
              <a:tr h="258483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model_test_8_1_AR.xyz</a:t>
                      </a:r>
                    </a:p>
                  </a:txBody>
                  <a:tcPr marL="11519" marR="11519" marT="1151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7.94E-190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3.52E-07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3.01E-08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9.35E-08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3.23E-01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932176"/>
                  </a:ext>
                </a:extLst>
              </a:tr>
              <a:tr h="258483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SVD_not_regularized15_5.xyz</a:t>
                      </a:r>
                    </a:p>
                  </a:txBody>
                  <a:tcPr marL="11519" marR="11519" marT="1151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1.24E-07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9.56E-09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3.31E-08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2.89E-01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552997"/>
                  </a:ext>
                </a:extLst>
              </a:tr>
              <a:tr h="258483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SVD_not_regularized9_2.xyz</a:t>
                      </a:r>
                    </a:p>
                  </a:txBody>
                  <a:tcPr marL="11519" marR="11519" marT="1151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2.79E-140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2.45E-08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1.88E-09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6.53E-09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2.89E-01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36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50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79529-A47F-059B-0DC5-9269479FD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Bond lengths KS score summary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8832A7-C606-BF9E-2163-072323081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604414"/>
              </p:ext>
            </p:extLst>
          </p:nvPr>
        </p:nvGraphicFramePr>
        <p:xfrm>
          <a:off x="947262" y="1675227"/>
          <a:ext cx="10297480" cy="4394211"/>
        </p:xfrm>
        <a:graphic>
          <a:graphicData uri="http://schemas.openxmlformats.org/drawingml/2006/table">
            <a:tbl>
              <a:tblPr firstRow="1" bandRow="1"/>
              <a:tblGrid>
                <a:gridCol w="4029301">
                  <a:extLst>
                    <a:ext uri="{9D8B030D-6E8A-4147-A177-3AD203B41FA5}">
                      <a16:colId xmlns:a16="http://schemas.microsoft.com/office/drawing/2014/main" val="3527934281"/>
                    </a:ext>
                  </a:extLst>
                </a:gridCol>
                <a:gridCol w="1310766">
                  <a:extLst>
                    <a:ext uri="{9D8B030D-6E8A-4147-A177-3AD203B41FA5}">
                      <a16:colId xmlns:a16="http://schemas.microsoft.com/office/drawing/2014/main" val="843595303"/>
                    </a:ext>
                  </a:extLst>
                </a:gridCol>
                <a:gridCol w="1310766">
                  <a:extLst>
                    <a:ext uri="{9D8B030D-6E8A-4147-A177-3AD203B41FA5}">
                      <a16:colId xmlns:a16="http://schemas.microsoft.com/office/drawing/2014/main" val="3536285929"/>
                    </a:ext>
                  </a:extLst>
                </a:gridCol>
                <a:gridCol w="1310766">
                  <a:extLst>
                    <a:ext uri="{9D8B030D-6E8A-4147-A177-3AD203B41FA5}">
                      <a16:colId xmlns:a16="http://schemas.microsoft.com/office/drawing/2014/main" val="1667272363"/>
                    </a:ext>
                  </a:extLst>
                </a:gridCol>
                <a:gridCol w="1310766">
                  <a:extLst>
                    <a:ext uri="{9D8B030D-6E8A-4147-A177-3AD203B41FA5}">
                      <a16:colId xmlns:a16="http://schemas.microsoft.com/office/drawing/2014/main" val="4274770139"/>
                    </a:ext>
                  </a:extLst>
                </a:gridCol>
                <a:gridCol w="1025115">
                  <a:extLst>
                    <a:ext uri="{9D8B030D-6E8A-4147-A177-3AD203B41FA5}">
                      <a16:colId xmlns:a16="http://schemas.microsoft.com/office/drawing/2014/main" val="2710329715"/>
                    </a:ext>
                  </a:extLst>
                </a:gridCol>
              </a:tblGrid>
              <a:tr h="258483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file</a:t>
                      </a:r>
                    </a:p>
                  </a:txBody>
                  <a:tcPr marL="11519" marR="11519" marT="1151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min KS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max KS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mean KS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std KS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Relative STD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16349"/>
                  </a:ext>
                </a:extLst>
              </a:tr>
              <a:tr h="258483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SVD_not_regularized12_2.xyz</a:t>
                      </a:r>
                    </a:p>
                  </a:txBody>
                  <a:tcPr marL="11519" marR="11519" marT="1151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7.25E-02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9.06E-03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2.40E-02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3.78E-01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284181"/>
                  </a:ext>
                </a:extLst>
              </a:tr>
              <a:tr h="258483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velverlet_13_0.xyz</a:t>
                      </a:r>
                    </a:p>
                  </a:txBody>
                  <a:tcPr marL="11519" marR="11519" marT="1151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3.11E-304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4.07E-02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5.72E-03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1.33E-02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4.28E-01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79506"/>
                  </a:ext>
                </a:extLst>
              </a:tr>
              <a:tr h="258483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model_test_8_1_arima_no_constant.xyz</a:t>
                      </a:r>
                    </a:p>
                  </a:txBody>
                  <a:tcPr marL="11519" marR="11519" marT="1151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1.11E-02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1.39E-03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3.67E-03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3.78E-01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148505"/>
                  </a:ext>
                </a:extLst>
              </a:tr>
              <a:tr h="258483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velverlet_8_0.xyz</a:t>
                      </a:r>
                    </a:p>
                  </a:txBody>
                  <a:tcPr marL="11519" marR="11519" marT="1151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3.23E-03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5.06E-04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1.06E-03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4.76E-01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452449"/>
                  </a:ext>
                </a:extLst>
              </a:tr>
              <a:tr h="258483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SVD_regularized13_5.xyz</a:t>
                      </a:r>
                    </a:p>
                  </a:txBody>
                  <a:tcPr marL="11519" marR="11519" marT="1151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1.51E-03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1.89E-04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4.99E-04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3.78E-01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89373"/>
                  </a:ext>
                </a:extLst>
              </a:tr>
              <a:tr h="258483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model_test_8_1_AR.xyz</a:t>
                      </a:r>
                    </a:p>
                  </a:txBody>
                  <a:tcPr marL="11519" marR="11519" marT="1151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2.83E-122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8.42E-04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1.05E-04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2.78E-04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3.78E-01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082597"/>
                  </a:ext>
                </a:extLst>
              </a:tr>
              <a:tr h="258483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SVD_not_regularized9_2.xyz</a:t>
                      </a:r>
                    </a:p>
                  </a:txBody>
                  <a:tcPr marL="11519" marR="11519" marT="1151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2.22E-08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2.77E-09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7.34E-09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3.78E-01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241319"/>
                  </a:ext>
                </a:extLst>
              </a:tr>
              <a:tr h="258483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SVD_not_regularized13_5.xyz</a:t>
                      </a:r>
                    </a:p>
                  </a:txBody>
                  <a:tcPr marL="11519" marR="11519" marT="1151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1.16E-306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5.60E-09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7.01E-10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1.85E-09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3.78E-01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370137"/>
                  </a:ext>
                </a:extLst>
              </a:tr>
              <a:tr h="258483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SVD_regularized15_5.xyz</a:t>
                      </a:r>
                    </a:p>
                  </a:txBody>
                  <a:tcPr marL="11519" marR="11519" marT="1151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1.53E-13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1.92E-14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5.06E-14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3.79E-01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12461"/>
                  </a:ext>
                </a:extLst>
              </a:tr>
              <a:tr h="258483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SVD_not_regularized8_3.xyz</a:t>
                      </a:r>
                    </a:p>
                  </a:txBody>
                  <a:tcPr marL="11519" marR="11519" marT="1151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5.42E-14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6.78E-15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1.79E-14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3.78E-01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583942"/>
                  </a:ext>
                </a:extLst>
              </a:tr>
              <a:tr h="258483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SVD_regularized13_4.xyz</a:t>
                      </a:r>
                    </a:p>
                  </a:txBody>
                  <a:tcPr marL="11519" marR="11519" marT="1151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2.64E-15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3.30E-16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8.73E-16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3.78E-01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164996"/>
                  </a:ext>
                </a:extLst>
              </a:tr>
              <a:tr h="258483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SVD_regularized8_3.xyz</a:t>
                      </a:r>
                    </a:p>
                  </a:txBody>
                  <a:tcPr marL="11519" marR="11519" marT="1151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1.56E-17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1.95E-18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5.17E-18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3.78E-01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565608"/>
                  </a:ext>
                </a:extLst>
              </a:tr>
              <a:tr h="258483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SVD_regularized12_2.xyz</a:t>
                      </a:r>
                    </a:p>
                  </a:txBody>
                  <a:tcPr marL="11519" marR="11519" marT="1151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3.84E-22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4.80E-23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1.27E-22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3.78E-01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804794"/>
                  </a:ext>
                </a:extLst>
              </a:tr>
              <a:tr h="258483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SVD_not_regularized13_4.xyz</a:t>
                      </a:r>
                    </a:p>
                  </a:txBody>
                  <a:tcPr marL="11519" marR="11519" marT="1151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5.24E-26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1.13E-26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1.99E-26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5.68E-01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71620"/>
                  </a:ext>
                </a:extLst>
              </a:tr>
              <a:tr h="258483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SVD_regularized9_2.xyz</a:t>
                      </a:r>
                    </a:p>
                  </a:txBody>
                  <a:tcPr marL="11519" marR="11519" marT="1151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4.46E-138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2.06E-28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2.59E-29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6.81E-29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3.80E-01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538569"/>
                  </a:ext>
                </a:extLst>
              </a:tr>
              <a:tr h="258483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SVD_not_regularized15_5.xyz</a:t>
                      </a:r>
                    </a:p>
                  </a:txBody>
                  <a:tcPr marL="11519" marR="11519" marT="1151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1.70E-50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2.77E-51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5.65E-51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4.91E-01</a:t>
                      </a:r>
                    </a:p>
                  </a:txBody>
                  <a:tcPr marL="11519" marR="11519" marT="1151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03794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F7621D-E960-7177-3690-327E213BD1E5}"/>
              </a:ext>
            </a:extLst>
          </p:cNvPr>
          <p:cNvCxnSpPr/>
          <p:nvPr/>
        </p:nvCxnSpPr>
        <p:spPr>
          <a:xfrm>
            <a:off x="878890" y="3480046"/>
            <a:ext cx="10733103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9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01BC0-9436-92A1-E0EE-9EDCCCA1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Best performing models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6BA1FEE-3EF6-5D72-71B6-AF91C6C58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695679"/>
              </p:ext>
            </p:extLst>
          </p:nvPr>
        </p:nvGraphicFramePr>
        <p:xfrm>
          <a:off x="2901948" y="2429669"/>
          <a:ext cx="6388104" cy="3143250"/>
        </p:xfrm>
        <a:graphic>
          <a:graphicData uri="http://schemas.openxmlformats.org/drawingml/2006/table">
            <a:tbl>
              <a:tblPr/>
              <a:tblGrid>
                <a:gridCol w="734155">
                  <a:extLst>
                    <a:ext uri="{9D8B030D-6E8A-4147-A177-3AD203B41FA5}">
                      <a16:colId xmlns:a16="http://schemas.microsoft.com/office/drawing/2014/main" val="63575026"/>
                    </a:ext>
                  </a:extLst>
                </a:gridCol>
                <a:gridCol w="772293">
                  <a:extLst>
                    <a:ext uri="{9D8B030D-6E8A-4147-A177-3AD203B41FA5}">
                      <a16:colId xmlns:a16="http://schemas.microsoft.com/office/drawing/2014/main" val="3095802614"/>
                    </a:ext>
                  </a:extLst>
                </a:gridCol>
                <a:gridCol w="610207">
                  <a:extLst>
                    <a:ext uri="{9D8B030D-6E8A-4147-A177-3AD203B41FA5}">
                      <a16:colId xmlns:a16="http://schemas.microsoft.com/office/drawing/2014/main" val="173218645"/>
                    </a:ext>
                  </a:extLst>
                </a:gridCol>
                <a:gridCol w="610207">
                  <a:extLst>
                    <a:ext uri="{9D8B030D-6E8A-4147-A177-3AD203B41FA5}">
                      <a16:colId xmlns:a16="http://schemas.microsoft.com/office/drawing/2014/main" val="989465796"/>
                    </a:ext>
                  </a:extLst>
                </a:gridCol>
                <a:gridCol w="610207">
                  <a:extLst>
                    <a:ext uri="{9D8B030D-6E8A-4147-A177-3AD203B41FA5}">
                      <a16:colId xmlns:a16="http://schemas.microsoft.com/office/drawing/2014/main" val="726227948"/>
                    </a:ext>
                  </a:extLst>
                </a:gridCol>
                <a:gridCol w="610207">
                  <a:extLst>
                    <a:ext uri="{9D8B030D-6E8A-4147-A177-3AD203B41FA5}">
                      <a16:colId xmlns:a16="http://schemas.microsoft.com/office/drawing/2014/main" val="3703142379"/>
                    </a:ext>
                  </a:extLst>
                </a:gridCol>
                <a:gridCol w="610207">
                  <a:extLst>
                    <a:ext uri="{9D8B030D-6E8A-4147-A177-3AD203B41FA5}">
                      <a16:colId xmlns:a16="http://schemas.microsoft.com/office/drawing/2014/main" val="2536386975"/>
                    </a:ext>
                  </a:extLst>
                </a:gridCol>
                <a:gridCol w="610207">
                  <a:extLst>
                    <a:ext uri="{9D8B030D-6E8A-4147-A177-3AD203B41FA5}">
                      <a16:colId xmlns:a16="http://schemas.microsoft.com/office/drawing/2014/main" val="33340641"/>
                    </a:ext>
                  </a:extLst>
                </a:gridCol>
                <a:gridCol w="610207">
                  <a:extLst>
                    <a:ext uri="{9D8B030D-6E8A-4147-A177-3AD203B41FA5}">
                      <a16:colId xmlns:a16="http://schemas.microsoft.com/office/drawing/2014/main" val="3430972692"/>
                    </a:ext>
                  </a:extLst>
                </a:gridCol>
                <a:gridCol w="610207">
                  <a:extLst>
                    <a:ext uri="{9D8B030D-6E8A-4147-A177-3AD203B41FA5}">
                      <a16:colId xmlns:a16="http://schemas.microsoft.com/office/drawing/2014/main" val="1289925797"/>
                    </a:ext>
                  </a:extLst>
                </a:gridCol>
              </a:tblGrid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08080"/>
                          </a:highlight>
                          <a:latin typeface="Calibri" panose="020F0502020204030204" pitchFamily="34" charset="0"/>
                        </a:rPr>
                        <a:t>Lstsq (VAR)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08080"/>
                          </a:highlight>
                          <a:latin typeface="Calibri" panose="020F0502020204030204" pitchFamily="34" charset="0"/>
                        </a:rPr>
                        <a:t>Angles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08080"/>
                          </a:highlight>
                          <a:latin typeface="Calibri" panose="020F0502020204030204" pitchFamily="34" charset="0"/>
                        </a:rPr>
                        <a:t>Bonds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1931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lag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 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KS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KS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 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KS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KS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067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1.90E-99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3.89E-02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5.09E-03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1.15E-02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7.25E-02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9.06E-03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2.40E-02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1473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3.84E-78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5.84E-02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5.30E-03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1.55E-02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8.01E-222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8.19E-06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1.02E-06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2.71E-06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410911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08080"/>
                          </a:highlight>
                          <a:latin typeface="Calibri" panose="020F0502020204030204" pitchFamily="34" charset="0"/>
                        </a:rPr>
                        <a:t>Regularized Lstsq (VAR)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0808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0808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0808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0808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0808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0808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0808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0808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5721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1.21E-118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4.53E-03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3.50E-04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1.21E-03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1.51E-03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1.89E-04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4.99E-04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3572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5.64E-180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8.65E-07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8.78E-08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2.30E-07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1.18E-24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1.47E-25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3.89E-25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29785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08080"/>
                          </a:highlight>
                          <a:latin typeface="Calibri" panose="020F0502020204030204" pitchFamily="34" charset="0"/>
                        </a:rPr>
                        <a:t>ARIMA (AR)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0808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0808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0808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0808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0808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0808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0808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0808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85145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1.14E-73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2.52E-03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2.29E-04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6.73E-04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1.11E-02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1.39E-03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3.67E-03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02536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08080"/>
                          </a:highlight>
                          <a:latin typeface="Calibri" panose="020F0502020204030204" pitchFamily="34" charset="0"/>
                        </a:rPr>
                        <a:t>Lstsq (AR)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0808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0808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0808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0808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0808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0808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0808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0808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9957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7.94E-190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3.52E-07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3.01E-08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9.35E-08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2.83E-122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8.42E-04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1.05E-04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2.78E-04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1535609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08080"/>
                          </a:highlight>
                          <a:latin typeface="Calibri" panose="020F0502020204030204" pitchFamily="34" charset="0"/>
                        </a:rPr>
                        <a:t>VelVerlet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0808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0808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0808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0808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0808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0808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0808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0808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3218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1.21E-242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4.67E-04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3.69E-05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1.24E-04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3.11E-304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4.07E-02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5.72E-03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1.33E-02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2671660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808080"/>
                          </a:highlight>
                          <a:latin typeface="Calibri" panose="020F0502020204030204" pitchFamily="34" charset="0"/>
                        </a:rPr>
                        <a:t>Reference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0808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0808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0808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0808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0808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0808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0808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0808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1581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1.08E-227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1.49E-01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1.15E-02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3.97E-02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9.27E-05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1.16E-05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3.07E-05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612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555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89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2E1F-8FCE-C5E6-3063-BB88AA5E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Comparing KS for velverlet and model at all angles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89AC14-5422-93CA-3B75-AC9E2BFE8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2364" y="2660073"/>
            <a:ext cx="12150460" cy="14719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FDE31AA-3B9C-2AC9-DDFF-6801A0B6BC8A}"/>
              </a:ext>
            </a:extLst>
          </p:cNvPr>
          <p:cNvSpPr/>
          <p:nvPr/>
        </p:nvSpPr>
        <p:spPr>
          <a:xfrm>
            <a:off x="2216298" y="2121252"/>
            <a:ext cx="2182171" cy="53517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H-C-C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5547CF-052C-202C-991B-2B1DC6E82858}"/>
              </a:ext>
            </a:extLst>
          </p:cNvPr>
          <p:cNvSpPr/>
          <p:nvPr/>
        </p:nvSpPr>
        <p:spPr>
          <a:xfrm>
            <a:off x="2217759" y="2649235"/>
            <a:ext cx="2182171" cy="15091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50969E-7DC0-FF6A-020E-09DFED75C476}"/>
              </a:ext>
            </a:extLst>
          </p:cNvPr>
          <p:cNvSpPr/>
          <p:nvPr/>
        </p:nvSpPr>
        <p:spPr>
          <a:xfrm>
            <a:off x="2217759" y="4142547"/>
            <a:ext cx="2182171" cy="835853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AF7D19F-2278-9E79-7F3D-1FFC3F30F6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122966"/>
              </p:ext>
            </p:extLst>
          </p:nvPr>
        </p:nvGraphicFramePr>
        <p:xfrm>
          <a:off x="2669265" y="4345926"/>
          <a:ext cx="1419749" cy="481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" imgW="845174" imgH="290376" progId="ChemDraw.Document.6.0">
                  <p:embed/>
                </p:oleObj>
              </mc:Choice>
              <mc:Fallback>
                <p:oleObj name="CS ChemDraw Drawing" r:id="rId3" imgW="845174" imgH="29037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9265" y="4345926"/>
                        <a:ext cx="1419749" cy="481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C0DB050-45BB-614B-0659-F49331963D35}"/>
              </a:ext>
            </a:extLst>
          </p:cNvPr>
          <p:cNvSpPr/>
          <p:nvPr/>
        </p:nvSpPr>
        <p:spPr>
          <a:xfrm>
            <a:off x="4436489" y="2116761"/>
            <a:ext cx="2182171" cy="53517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H-C-H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588D18-5027-9618-7590-1900C072F515}"/>
              </a:ext>
            </a:extLst>
          </p:cNvPr>
          <p:cNvSpPr/>
          <p:nvPr/>
        </p:nvSpPr>
        <p:spPr>
          <a:xfrm>
            <a:off x="4437950" y="2644745"/>
            <a:ext cx="2182171" cy="15091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AC5C4A-5C2C-76C6-1B01-F3EDC22EEFDC}"/>
              </a:ext>
            </a:extLst>
          </p:cNvPr>
          <p:cNvSpPr/>
          <p:nvPr/>
        </p:nvSpPr>
        <p:spPr>
          <a:xfrm>
            <a:off x="4437950" y="4138056"/>
            <a:ext cx="2182171" cy="835853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586B0E17-6FB6-3FB1-A41B-232B8225C6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161318"/>
              </p:ext>
            </p:extLst>
          </p:nvPr>
        </p:nvGraphicFramePr>
        <p:xfrm>
          <a:off x="4898575" y="4296533"/>
          <a:ext cx="1419749" cy="481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5" imgW="845174" imgH="290376" progId="ChemDraw.Document.6.0">
                  <p:embed/>
                </p:oleObj>
              </mc:Choice>
              <mc:Fallback>
                <p:oleObj name="CS ChemDraw Drawing" r:id="rId5" imgW="845174" imgH="290376" progId="ChemDraw.Document.6.0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AF7D19F-2278-9E79-7F3D-1FFC3F30F6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98575" y="4296533"/>
                        <a:ext cx="1419749" cy="481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9418C2D9-9D76-71ED-592A-D6CBF128BE46}"/>
              </a:ext>
            </a:extLst>
          </p:cNvPr>
          <p:cNvSpPr/>
          <p:nvPr/>
        </p:nvSpPr>
        <p:spPr>
          <a:xfrm>
            <a:off x="6656680" y="2112270"/>
            <a:ext cx="860707" cy="535176"/>
          </a:xfrm>
          <a:prstGeom prst="rect">
            <a:avLst/>
          </a:prstGeom>
          <a:solidFill>
            <a:srgbClr val="C0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C-C-O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89D9A7-6A23-6050-25C6-9392985FEED7}"/>
              </a:ext>
            </a:extLst>
          </p:cNvPr>
          <p:cNvSpPr/>
          <p:nvPr/>
        </p:nvSpPr>
        <p:spPr>
          <a:xfrm>
            <a:off x="6658141" y="2640254"/>
            <a:ext cx="850128" cy="15091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5F756C-42C1-B0E2-E6F1-FEDB9F42B833}"/>
              </a:ext>
            </a:extLst>
          </p:cNvPr>
          <p:cNvSpPr/>
          <p:nvPr/>
        </p:nvSpPr>
        <p:spPr>
          <a:xfrm>
            <a:off x="6658141" y="4133565"/>
            <a:ext cx="859246" cy="835853"/>
          </a:xfrm>
          <a:prstGeom prst="rect">
            <a:avLst/>
          </a:prstGeom>
          <a:solidFill>
            <a:srgbClr val="C0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D3042A-E7DD-32E9-EC82-DB5F4300C25E}"/>
              </a:ext>
            </a:extLst>
          </p:cNvPr>
          <p:cNvSpPr/>
          <p:nvPr/>
        </p:nvSpPr>
        <p:spPr>
          <a:xfrm>
            <a:off x="7541110" y="2112271"/>
            <a:ext cx="1453365" cy="53517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C-C-H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B58C2A-6F88-84C6-5E6E-28AE0A6DA872}"/>
              </a:ext>
            </a:extLst>
          </p:cNvPr>
          <p:cNvSpPr/>
          <p:nvPr/>
        </p:nvSpPr>
        <p:spPr>
          <a:xfrm>
            <a:off x="7542571" y="2640255"/>
            <a:ext cx="1453365" cy="15091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569465-AEA1-E924-8F76-D9113B47B426}"/>
              </a:ext>
            </a:extLst>
          </p:cNvPr>
          <p:cNvSpPr/>
          <p:nvPr/>
        </p:nvSpPr>
        <p:spPr>
          <a:xfrm>
            <a:off x="7542571" y="4133566"/>
            <a:ext cx="1453365" cy="835853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61E5B5-8703-62DE-EC99-FDEDFC0B1204}"/>
              </a:ext>
            </a:extLst>
          </p:cNvPr>
          <p:cNvSpPr/>
          <p:nvPr/>
        </p:nvSpPr>
        <p:spPr>
          <a:xfrm>
            <a:off x="9027316" y="2112271"/>
            <a:ext cx="795420" cy="53517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H-C-H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0A7FF5-432D-42AB-B85B-AEE9E7A389D2}"/>
              </a:ext>
            </a:extLst>
          </p:cNvPr>
          <p:cNvSpPr/>
          <p:nvPr/>
        </p:nvSpPr>
        <p:spPr>
          <a:xfrm>
            <a:off x="9028777" y="2640255"/>
            <a:ext cx="795420" cy="15091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108C4D-C00B-BC6F-78E0-DC9E71AC4049}"/>
              </a:ext>
            </a:extLst>
          </p:cNvPr>
          <p:cNvSpPr/>
          <p:nvPr/>
        </p:nvSpPr>
        <p:spPr>
          <a:xfrm>
            <a:off x="9028777" y="4133566"/>
            <a:ext cx="795420" cy="835853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E77DBF-0EC9-A3D7-D0C0-2F207D79B13D}"/>
              </a:ext>
            </a:extLst>
          </p:cNvPr>
          <p:cNvSpPr/>
          <p:nvPr/>
        </p:nvSpPr>
        <p:spPr>
          <a:xfrm>
            <a:off x="9847921" y="2112271"/>
            <a:ext cx="1543083" cy="535176"/>
          </a:xfrm>
          <a:prstGeom prst="rect">
            <a:avLst/>
          </a:prstGeom>
          <a:solidFill>
            <a:srgbClr val="C0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H-C-O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0BF10A-E051-AB2B-F2EB-0104D38C2E24}"/>
              </a:ext>
            </a:extLst>
          </p:cNvPr>
          <p:cNvSpPr/>
          <p:nvPr/>
        </p:nvSpPr>
        <p:spPr>
          <a:xfrm>
            <a:off x="9849382" y="2640255"/>
            <a:ext cx="1543083" cy="15091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F630CE6-6AD3-4F96-0C37-B672E5ABD7E6}"/>
              </a:ext>
            </a:extLst>
          </p:cNvPr>
          <p:cNvSpPr/>
          <p:nvPr/>
        </p:nvSpPr>
        <p:spPr>
          <a:xfrm>
            <a:off x="9849382" y="4133566"/>
            <a:ext cx="1543083" cy="835853"/>
          </a:xfrm>
          <a:prstGeom prst="rect">
            <a:avLst/>
          </a:prstGeom>
          <a:solidFill>
            <a:srgbClr val="C0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C4D74E-3ABD-4745-3969-7581BEFB6A1B}"/>
              </a:ext>
            </a:extLst>
          </p:cNvPr>
          <p:cNvSpPr/>
          <p:nvPr/>
        </p:nvSpPr>
        <p:spPr>
          <a:xfrm>
            <a:off x="11391003" y="2103291"/>
            <a:ext cx="799536" cy="535176"/>
          </a:xfrm>
          <a:prstGeom prst="rect">
            <a:avLst/>
          </a:prstGeom>
          <a:solidFill>
            <a:srgbClr val="C0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C-O-H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6BF438-832D-51D6-C0A4-025E76D382E8}"/>
              </a:ext>
            </a:extLst>
          </p:cNvPr>
          <p:cNvSpPr/>
          <p:nvPr/>
        </p:nvSpPr>
        <p:spPr>
          <a:xfrm>
            <a:off x="11392464" y="2631274"/>
            <a:ext cx="799536" cy="15091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2E45F7-4550-4DC2-3F0C-A241C0798011}"/>
              </a:ext>
            </a:extLst>
          </p:cNvPr>
          <p:cNvSpPr/>
          <p:nvPr/>
        </p:nvSpPr>
        <p:spPr>
          <a:xfrm>
            <a:off x="11391003" y="4151529"/>
            <a:ext cx="799536" cy="810133"/>
          </a:xfrm>
          <a:prstGeom prst="rect">
            <a:avLst/>
          </a:prstGeom>
          <a:solidFill>
            <a:srgbClr val="C0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45A4F2F9-A259-0A6E-27A6-3B351799B3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517869"/>
              </p:ext>
            </p:extLst>
          </p:nvPr>
        </p:nvGraphicFramePr>
        <p:xfrm>
          <a:off x="7715666" y="4350978"/>
          <a:ext cx="1189890" cy="403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845174" imgH="290376" progId="ChemDraw.Document.6.0">
                  <p:embed/>
                </p:oleObj>
              </mc:Choice>
              <mc:Fallback>
                <p:oleObj name="CS ChemDraw Drawing" r:id="rId6" imgW="845174" imgH="29037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15666" y="4350978"/>
                        <a:ext cx="1189890" cy="4031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CB065D75-C0B4-8EB1-D81D-8757EC5E2A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919185"/>
              </p:ext>
            </p:extLst>
          </p:nvPr>
        </p:nvGraphicFramePr>
        <p:xfrm>
          <a:off x="9995705" y="4318984"/>
          <a:ext cx="1313724" cy="44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845174" imgH="290376" progId="ChemDraw.Document.6.0">
                  <p:embed/>
                </p:oleObj>
              </mc:Choice>
              <mc:Fallback>
                <p:oleObj name="CS ChemDraw Drawing" r:id="rId8" imgW="845174" imgH="29037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95705" y="4318984"/>
                        <a:ext cx="1313724" cy="4451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AC63DEF2-5C40-9500-FB81-6F0D56E78D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677949"/>
              </p:ext>
            </p:extLst>
          </p:nvPr>
        </p:nvGraphicFramePr>
        <p:xfrm>
          <a:off x="9043282" y="4377919"/>
          <a:ext cx="792292" cy="268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0" imgW="845174" imgH="290376" progId="ChemDraw.Document.6.0">
                  <p:embed/>
                </p:oleObj>
              </mc:Choice>
              <mc:Fallback>
                <p:oleObj name="CS ChemDraw Drawing" r:id="rId10" imgW="845174" imgH="29037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043282" y="4377919"/>
                        <a:ext cx="792292" cy="268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02642994-7E9A-75E8-DBC1-AC8412C463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241873"/>
              </p:ext>
            </p:extLst>
          </p:nvPr>
        </p:nvGraphicFramePr>
        <p:xfrm>
          <a:off x="11451258" y="4377919"/>
          <a:ext cx="739281" cy="250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2" imgW="845174" imgH="290376" progId="ChemDraw.Document.6.0">
                  <p:embed/>
                </p:oleObj>
              </mc:Choice>
              <mc:Fallback>
                <p:oleObj name="CS ChemDraw Drawing" r:id="rId12" imgW="845174" imgH="29037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451258" y="4377919"/>
                        <a:ext cx="739281" cy="2504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Oval 41">
            <a:extLst>
              <a:ext uri="{FF2B5EF4-FFF2-40B4-BE49-F238E27FC236}">
                <a16:creationId xmlns:a16="http://schemas.microsoft.com/office/drawing/2014/main" id="{28E05EA4-6B56-78AE-210D-E26B8F6562DE}"/>
              </a:ext>
            </a:extLst>
          </p:cNvPr>
          <p:cNvSpPr/>
          <p:nvPr/>
        </p:nvSpPr>
        <p:spPr>
          <a:xfrm rot="19756278">
            <a:off x="2587764" y="4419100"/>
            <a:ext cx="829722" cy="2541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6F7B3DC-0020-D9AB-E2A7-FB3F3DDA0553}"/>
              </a:ext>
            </a:extLst>
          </p:cNvPr>
          <p:cNvSpPr/>
          <p:nvPr/>
        </p:nvSpPr>
        <p:spPr>
          <a:xfrm>
            <a:off x="4823332" y="4521610"/>
            <a:ext cx="237064" cy="2155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F6917653-62C6-E7E3-846F-24F2265F15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50807"/>
              </p:ext>
            </p:extLst>
          </p:nvPr>
        </p:nvGraphicFramePr>
        <p:xfrm>
          <a:off x="6750147" y="4391390"/>
          <a:ext cx="792292" cy="268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4" imgW="845174" imgH="290376" progId="ChemDraw.Document.6.0">
                  <p:embed/>
                </p:oleObj>
              </mc:Choice>
              <mc:Fallback>
                <p:oleObj name="CS ChemDraw Drawing" r:id="rId14" imgW="845174" imgH="290376" progId="ChemDraw.Document.6.0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AC63DEF2-5C40-9500-FB81-6F0D56E78D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50147" y="4391390"/>
                        <a:ext cx="792292" cy="268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CAECF92-54A2-6D0C-0AA5-7C04564417BC}"/>
              </a:ext>
            </a:extLst>
          </p:cNvPr>
          <p:cNvSpPr/>
          <p:nvPr/>
        </p:nvSpPr>
        <p:spPr>
          <a:xfrm>
            <a:off x="6727734" y="4350977"/>
            <a:ext cx="730650" cy="350629"/>
          </a:xfrm>
          <a:custGeom>
            <a:avLst/>
            <a:gdLst>
              <a:gd name="connsiteX0" fmla="*/ 10477 w 740149"/>
              <a:gd name="connsiteY0" fmla="*/ 323273 h 360613"/>
              <a:gd name="connsiteX1" fmla="*/ 10477 w 740149"/>
              <a:gd name="connsiteY1" fmla="*/ 184727 h 360613"/>
              <a:gd name="connsiteX2" fmla="*/ 19713 w 740149"/>
              <a:gd name="connsiteY2" fmla="*/ 157018 h 360613"/>
              <a:gd name="connsiteX3" fmla="*/ 112077 w 740149"/>
              <a:gd name="connsiteY3" fmla="*/ 83127 h 360613"/>
              <a:gd name="connsiteX4" fmla="*/ 139786 w 740149"/>
              <a:gd name="connsiteY4" fmla="*/ 64654 h 360613"/>
              <a:gd name="connsiteX5" fmla="*/ 167495 w 740149"/>
              <a:gd name="connsiteY5" fmla="*/ 55418 h 360613"/>
              <a:gd name="connsiteX6" fmla="*/ 250622 w 740149"/>
              <a:gd name="connsiteY6" fmla="*/ 18473 h 360613"/>
              <a:gd name="connsiteX7" fmla="*/ 416877 w 740149"/>
              <a:gd name="connsiteY7" fmla="*/ 0 h 360613"/>
              <a:gd name="connsiteX8" fmla="*/ 573895 w 740149"/>
              <a:gd name="connsiteY8" fmla="*/ 36945 h 360613"/>
              <a:gd name="connsiteX9" fmla="*/ 610840 w 740149"/>
              <a:gd name="connsiteY9" fmla="*/ 55418 h 360613"/>
              <a:gd name="connsiteX10" fmla="*/ 638549 w 740149"/>
              <a:gd name="connsiteY10" fmla="*/ 73891 h 360613"/>
              <a:gd name="connsiteX11" fmla="*/ 666258 w 740149"/>
              <a:gd name="connsiteY11" fmla="*/ 83127 h 360613"/>
              <a:gd name="connsiteX12" fmla="*/ 703204 w 740149"/>
              <a:gd name="connsiteY12" fmla="*/ 175491 h 360613"/>
              <a:gd name="connsiteX13" fmla="*/ 712440 w 740149"/>
              <a:gd name="connsiteY13" fmla="*/ 212436 h 360613"/>
              <a:gd name="connsiteX14" fmla="*/ 730913 w 740149"/>
              <a:gd name="connsiteY14" fmla="*/ 258618 h 360613"/>
              <a:gd name="connsiteX15" fmla="*/ 740149 w 740149"/>
              <a:gd name="connsiteY15" fmla="*/ 314036 h 360613"/>
              <a:gd name="connsiteX16" fmla="*/ 703204 w 740149"/>
              <a:gd name="connsiteY16" fmla="*/ 341745 h 360613"/>
              <a:gd name="connsiteX17" fmla="*/ 675495 w 740149"/>
              <a:gd name="connsiteY17" fmla="*/ 360218 h 360613"/>
              <a:gd name="connsiteX18" fmla="*/ 592367 w 740149"/>
              <a:gd name="connsiteY18" fmla="*/ 350982 h 360613"/>
              <a:gd name="connsiteX19" fmla="*/ 546186 w 740149"/>
              <a:gd name="connsiteY19" fmla="*/ 323273 h 360613"/>
              <a:gd name="connsiteX20" fmla="*/ 490767 w 740149"/>
              <a:gd name="connsiteY20" fmla="*/ 249382 h 360613"/>
              <a:gd name="connsiteX21" fmla="*/ 463058 w 740149"/>
              <a:gd name="connsiteY21" fmla="*/ 203200 h 360613"/>
              <a:gd name="connsiteX22" fmla="*/ 426113 w 740149"/>
              <a:gd name="connsiteY22" fmla="*/ 166254 h 360613"/>
              <a:gd name="connsiteX23" fmla="*/ 342986 w 740149"/>
              <a:gd name="connsiteY23" fmla="*/ 175491 h 360613"/>
              <a:gd name="connsiteX24" fmla="*/ 306040 w 740149"/>
              <a:gd name="connsiteY24" fmla="*/ 193963 h 360613"/>
              <a:gd name="connsiteX25" fmla="*/ 278331 w 740149"/>
              <a:gd name="connsiteY25" fmla="*/ 203200 h 360613"/>
              <a:gd name="connsiteX26" fmla="*/ 232149 w 740149"/>
              <a:gd name="connsiteY26" fmla="*/ 230909 h 360613"/>
              <a:gd name="connsiteX27" fmla="*/ 149022 w 740149"/>
              <a:gd name="connsiteY27" fmla="*/ 286327 h 360613"/>
              <a:gd name="connsiteX28" fmla="*/ 121313 w 740149"/>
              <a:gd name="connsiteY28" fmla="*/ 295563 h 360613"/>
              <a:gd name="connsiteX29" fmla="*/ 93604 w 740149"/>
              <a:gd name="connsiteY29" fmla="*/ 314036 h 360613"/>
              <a:gd name="connsiteX30" fmla="*/ 10477 w 740149"/>
              <a:gd name="connsiteY30" fmla="*/ 323273 h 360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40149" h="360613">
                <a:moveTo>
                  <a:pt x="10477" y="323273"/>
                </a:moveTo>
                <a:cubicBezTo>
                  <a:pt x="-3378" y="301721"/>
                  <a:pt x="-3608" y="276282"/>
                  <a:pt x="10477" y="184727"/>
                </a:cubicBezTo>
                <a:cubicBezTo>
                  <a:pt x="11957" y="175104"/>
                  <a:pt x="12829" y="163902"/>
                  <a:pt x="19713" y="157018"/>
                </a:cubicBezTo>
                <a:cubicBezTo>
                  <a:pt x="47593" y="129138"/>
                  <a:pt x="79271" y="104998"/>
                  <a:pt x="112077" y="83127"/>
                </a:cubicBezTo>
                <a:cubicBezTo>
                  <a:pt x="121313" y="76969"/>
                  <a:pt x="129857" y="69618"/>
                  <a:pt x="139786" y="64654"/>
                </a:cubicBezTo>
                <a:cubicBezTo>
                  <a:pt x="148494" y="60300"/>
                  <a:pt x="158598" y="59372"/>
                  <a:pt x="167495" y="55418"/>
                </a:cubicBezTo>
                <a:cubicBezTo>
                  <a:pt x="197488" y="42088"/>
                  <a:pt x="219410" y="25409"/>
                  <a:pt x="250622" y="18473"/>
                </a:cubicBezTo>
                <a:cubicBezTo>
                  <a:pt x="305822" y="6206"/>
                  <a:pt x="360203" y="4723"/>
                  <a:pt x="416877" y="0"/>
                </a:cubicBezTo>
                <a:cubicBezTo>
                  <a:pt x="479456" y="7822"/>
                  <a:pt x="514633" y="7313"/>
                  <a:pt x="573895" y="36945"/>
                </a:cubicBezTo>
                <a:cubicBezTo>
                  <a:pt x="586210" y="43103"/>
                  <a:pt x="598886" y="48587"/>
                  <a:pt x="610840" y="55418"/>
                </a:cubicBezTo>
                <a:cubicBezTo>
                  <a:pt x="620478" y="60926"/>
                  <a:pt x="628620" y="68927"/>
                  <a:pt x="638549" y="73891"/>
                </a:cubicBezTo>
                <a:cubicBezTo>
                  <a:pt x="647257" y="78245"/>
                  <a:pt x="657022" y="80048"/>
                  <a:pt x="666258" y="83127"/>
                </a:cubicBezTo>
                <a:cubicBezTo>
                  <a:pt x="689085" y="151607"/>
                  <a:pt x="676023" y="121129"/>
                  <a:pt x="703204" y="175491"/>
                </a:cubicBezTo>
                <a:cubicBezTo>
                  <a:pt x="706283" y="187806"/>
                  <a:pt x="708426" y="200393"/>
                  <a:pt x="712440" y="212436"/>
                </a:cubicBezTo>
                <a:cubicBezTo>
                  <a:pt x="717683" y="228165"/>
                  <a:pt x="726551" y="242622"/>
                  <a:pt x="730913" y="258618"/>
                </a:cubicBezTo>
                <a:cubicBezTo>
                  <a:pt x="735841" y="276686"/>
                  <a:pt x="737070" y="295563"/>
                  <a:pt x="740149" y="314036"/>
                </a:cubicBezTo>
                <a:cubicBezTo>
                  <a:pt x="727834" y="323272"/>
                  <a:pt x="715730" y="332797"/>
                  <a:pt x="703204" y="341745"/>
                </a:cubicBezTo>
                <a:cubicBezTo>
                  <a:pt x="694171" y="348197"/>
                  <a:pt x="686557" y="359296"/>
                  <a:pt x="675495" y="360218"/>
                </a:cubicBezTo>
                <a:cubicBezTo>
                  <a:pt x="647711" y="362533"/>
                  <a:pt x="620076" y="354061"/>
                  <a:pt x="592367" y="350982"/>
                </a:cubicBezTo>
                <a:cubicBezTo>
                  <a:pt x="576973" y="341746"/>
                  <a:pt x="559603" y="335200"/>
                  <a:pt x="546186" y="323273"/>
                </a:cubicBezTo>
                <a:cubicBezTo>
                  <a:pt x="531934" y="310604"/>
                  <a:pt x="503492" y="269742"/>
                  <a:pt x="490767" y="249382"/>
                </a:cubicBezTo>
                <a:cubicBezTo>
                  <a:pt x="481252" y="234158"/>
                  <a:pt x="474080" y="217371"/>
                  <a:pt x="463058" y="203200"/>
                </a:cubicBezTo>
                <a:cubicBezTo>
                  <a:pt x="452366" y="189452"/>
                  <a:pt x="438428" y="178569"/>
                  <a:pt x="426113" y="166254"/>
                </a:cubicBezTo>
                <a:cubicBezTo>
                  <a:pt x="398404" y="169333"/>
                  <a:pt x="370152" y="169222"/>
                  <a:pt x="342986" y="175491"/>
                </a:cubicBezTo>
                <a:cubicBezTo>
                  <a:pt x="329570" y="178587"/>
                  <a:pt x="318696" y="188539"/>
                  <a:pt x="306040" y="193963"/>
                </a:cubicBezTo>
                <a:cubicBezTo>
                  <a:pt x="297091" y="197798"/>
                  <a:pt x="287039" y="198846"/>
                  <a:pt x="278331" y="203200"/>
                </a:cubicBezTo>
                <a:cubicBezTo>
                  <a:pt x="262274" y="211229"/>
                  <a:pt x="247086" y="220951"/>
                  <a:pt x="232149" y="230909"/>
                </a:cubicBezTo>
                <a:cubicBezTo>
                  <a:pt x="185739" y="261849"/>
                  <a:pt x="202694" y="259492"/>
                  <a:pt x="149022" y="286327"/>
                </a:cubicBezTo>
                <a:cubicBezTo>
                  <a:pt x="140314" y="290681"/>
                  <a:pt x="130549" y="292484"/>
                  <a:pt x="121313" y="295563"/>
                </a:cubicBezTo>
                <a:cubicBezTo>
                  <a:pt x="112077" y="301721"/>
                  <a:pt x="104237" y="310846"/>
                  <a:pt x="93604" y="314036"/>
                </a:cubicBezTo>
                <a:cubicBezTo>
                  <a:pt x="9157" y="339371"/>
                  <a:pt x="24332" y="344825"/>
                  <a:pt x="10477" y="323273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F657B32-6AD7-D994-4A82-EFF9D127C1FF}"/>
              </a:ext>
            </a:extLst>
          </p:cNvPr>
          <p:cNvSpPr/>
          <p:nvPr/>
        </p:nvSpPr>
        <p:spPr>
          <a:xfrm rot="19756278">
            <a:off x="7561541" y="4396649"/>
            <a:ext cx="829722" cy="2541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EB7EF1A-063F-E57E-CAE0-C6C52EA79ADD}"/>
              </a:ext>
            </a:extLst>
          </p:cNvPr>
          <p:cNvSpPr/>
          <p:nvPr/>
        </p:nvSpPr>
        <p:spPr>
          <a:xfrm>
            <a:off x="9281951" y="4341997"/>
            <a:ext cx="164121" cy="1526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3714485-A633-DE44-E563-EBAC803E118B}"/>
              </a:ext>
            </a:extLst>
          </p:cNvPr>
          <p:cNvSpPr/>
          <p:nvPr/>
        </p:nvSpPr>
        <p:spPr>
          <a:xfrm rot="1824000">
            <a:off x="10443978" y="4416652"/>
            <a:ext cx="747788" cy="223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64714ED-CDD7-41B3-3A2A-69A39E4D9284}"/>
              </a:ext>
            </a:extLst>
          </p:cNvPr>
          <p:cNvSpPr/>
          <p:nvPr/>
        </p:nvSpPr>
        <p:spPr>
          <a:xfrm rot="1572321">
            <a:off x="11690130" y="4383570"/>
            <a:ext cx="500409" cy="210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82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3730-5A09-9958-16F7-B08199B6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646" y="996526"/>
            <a:ext cx="4965441" cy="13890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Highest KS score,</a:t>
            </a:r>
            <a:br>
              <a:rPr lang="en-US" sz="2800" dirty="0"/>
            </a:br>
            <a:r>
              <a:rPr lang="en-US" sz="2800" dirty="0"/>
              <a:t>1.49e-1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F5716-5C4F-0A0A-4D29-33709B663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857" y="2367036"/>
            <a:ext cx="5267013" cy="3935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166E36-2598-ACA5-62EB-AD429C5BB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4240" y="2367036"/>
            <a:ext cx="5264790" cy="393525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B7DC81C-5698-A92F-6647-FE81EF0A6295}"/>
              </a:ext>
            </a:extLst>
          </p:cNvPr>
          <p:cNvSpPr txBox="1">
            <a:spLocks/>
          </p:cNvSpPr>
          <p:nvPr/>
        </p:nvSpPr>
        <p:spPr>
          <a:xfrm>
            <a:off x="6681366" y="1033516"/>
            <a:ext cx="4965441" cy="1389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Lowest KS score,</a:t>
            </a:r>
          </a:p>
          <a:p>
            <a:pPr algn="ctr"/>
            <a:r>
              <a:rPr lang="en-US" sz="2800" dirty="0"/>
              <a:t>1..08e-277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8BA216-5F8C-7A0B-4C31-107BE036A081}"/>
              </a:ext>
            </a:extLst>
          </p:cNvPr>
          <p:cNvSpPr txBox="1"/>
          <p:nvPr/>
        </p:nvSpPr>
        <p:spPr>
          <a:xfrm>
            <a:off x="2476871" y="346229"/>
            <a:ext cx="783898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800" dirty="0"/>
              <a:t>Angles</a:t>
            </a:r>
          </a:p>
          <a:p>
            <a:pPr algn="ctr"/>
            <a:r>
              <a:rPr lang="da-DK" sz="2400" dirty="0"/>
              <a:t>Two simulations with identical parameters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34409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3730-5A09-9958-16F7-B08199B6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646" y="996526"/>
            <a:ext cx="4965441" cy="13890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Highest KS score,</a:t>
            </a:r>
            <a:br>
              <a:rPr lang="en-US" sz="2800" dirty="0"/>
            </a:br>
            <a:r>
              <a:rPr lang="en-US" sz="2800" dirty="0"/>
              <a:t>9.27e-2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F5716-5C4F-0A0A-4D29-33709B663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857" y="2367867"/>
            <a:ext cx="5267013" cy="39335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166E36-2598-ACA5-62EB-AD429C5BB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4240" y="2368697"/>
            <a:ext cx="5264790" cy="393193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B7DC81C-5698-A92F-6647-FE81EF0A6295}"/>
              </a:ext>
            </a:extLst>
          </p:cNvPr>
          <p:cNvSpPr txBox="1">
            <a:spLocks/>
          </p:cNvSpPr>
          <p:nvPr/>
        </p:nvSpPr>
        <p:spPr>
          <a:xfrm>
            <a:off x="6681366" y="1033516"/>
            <a:ext cx="4965441" cy="1389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Lowest KS score,</a:t>
            </a:r>
          </a:p>
          <a:p>
            <a:pPr algn="ctr"/>
            <a:r>
              <a:rPr lang="en-US" sz="2800" dirty="0"/>
              <a:t>0.00e+0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8BA216-5F8C-7A0B-4C31-107BE036A081}"/>
              </a:ext>
            </a:extLst>
          </p:cNvPr>
          <p:cNvSpPr txBox="1"/>
          <p:nvPr/>
        </p:nvSpPr>
        <p:spPr>
          <a:xfrm>
            <a:off x="2476871" y="346229"/>
            <a:ext cx="783898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800" dirty="0"/>
              <a:t>Bonds</a:t>
            </a:r>
          </a:p>
          <a:p>
            <a:pPr algn="ctr"/>
            <a:r>
              <a:rPr lang="da-DK" sz="2400" dirty="0"/>
              <a:t>Two simulations with identical parameters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53069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1015</Words>
  <Application>Microsoft Office PowerPoint</Application>
  <PresentationFormat>Widescreen</PresentationFormat>
  <Paragraphs>422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Segoe UI</vt:lpstr>
      <vt:lpstr>Office Theme</vt:lpstr>
      <vt:lpstr>CS ChemDraw Drawing</vt:lpstr>
      <vt:lpstr>Evaluating performance of models</vt:lpstr>
      <vt:lpstr>PowerPoint Presentation</vt:lpstr>
      <vt:lpstr>Hyperparameter optimization</vt:lpstr>
      <vt:lpstr>Angles KS score summary</vt:lpstr>
      <vt:lpstr>Bond lengths KS score summary</vt:lpstr>
      <vt:lpstr>Best performing models</vt:lpstr>
      <vt:lpstr>Comparing KS for velverlet and model at all angles</vt:lpstr>
      <vt:lpstr>Highest KS score, 1.49e-1</vt:lpstr>
      <vt:lpstr>Highest KS score, 9.27e-2</vt:lpstr>
      <vt:lpstr>Conclusions</vt:lpstr>
      <vt:lpstr>Vibrational spectra (VMD)</vt:lpstr>
      <vt:lpstr>Align trajectory</vt:lpstr>
      <vt:lpstr>Conformational isomer rates</vt:lpstr>
      <vt:lpstr>RMSD</vt:lpstr>
      <vt:lpstr>RMSD</vt:lpstr>
      <vt:lpstr>PowerPoint Presentation</vt:lpstr>
      <vt:lpstr>PowerPoint Presentation</vt:lpstr>
      <vt:lpstr>PowerPoint Presentation</vt:lpstr>
      <vt:lpstr>Highest KS score, 3.88e-2</vt:lpstr>
      <vt:lpstr>Highest KS score, 7.25e-2</vt:lpstr>
      <vt:lpstr>Highest KS score, 4.53e-3</vt:lpstr>
      <vt:lpstr>Highest KS score, 1.51e-3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performance of models</dc:title>
  <dc:creator>Birk Nøhr Dissing</dc:creator>
  <cp:lastModifiedBy>Birk Nøhr Dissing</cp:lastModifiedBy>
  <cp:revision>14</cp:revision>
  <dcterms:created xsi:type="dcterms:W3CDTF">2024-05-13T09:27:33Z</dcterms:created>
  <dcterms:modified xsi:type="dcterms:W3CDTF">2024-05-29T14:48:49Z</dcterms:modified>
</cp:coreProperties>
</file>