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ICS3C0_B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</a:t>
            </a:r>
            <a:r>
              <a:rPr lang="en-US" sz="4000" dirty="0" smtClean="0"/>
              <a:t>11 </a:t>
            </a:r>
            <a:r>
              <a:rPr lang="en-US" sz="4000" dirty="0"/>
              <a:t>College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/>
              <a:t>Introduction – Sep 07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Course Introduction</a:t>
            </a:r>
          </a:p>
          <a:p>
            <a:pPr lvl="1"/>
            <a:r>
              <a:rPr lang="en-US" dirty="0" smtClean="0"/>
              <a:t>Complete Module A.1 Simon Icebreaker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Arduino Coding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5000" dirty="0"/>
              <a:t>Term Work (70%)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Modules</a:t>
            </a:r>
          </a:p>
          <a:p>
            <a:pPr marL="914400" lvl="1" indent="-514350"/>
            <a:r>
              <a:rPr lang="en-US" sz="2500" dirty="0"/>
              <a:t>Independent &amp; Group Work</a:t>
            </a:r>
          </a:p>
          <a:p>
            <a:pPr marL="914400" lvl="1" indent="-514350"/>
            <a:r>
              <a:rPr lang="en-US" sz="2500" dirty="0"/>
              <a:t>Work At Your Pace </a:t>
            </a:r>
          </a:p>
          <a:p>
            <a:pPr marL="914400" lvl="1" indent="-514350"/>
            <a:r>
              <a:rPr lang="en-US" sz="2500" dirty="0"/>
              <a:t>Provides Choice and Flexibility</a:t>
            </a:r>
          </a:p>
          <a:p>
            <a:pPr marL="914400" lvl="1" indent="-514350"/>
            <a:r>
              <a:rPr lang="en-US" sz="2500" b="1" dirty="0"/>
              <a:t>Term Mark Will Be Based On How  Many You Complete</a:t>
            </a:r>
          </a:p>
          <a:p>
            <a:pPr marL="914400" lvl="1" indent="-514350"/>
            <a:endParaRPr lang="en-US" sz="25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Small Tests &amp; Quizzes</a:t>
            </a:r>
          </a:p>
          <a:p>
            <a:pPr marL="914400" lvl="1" indent="-514350"/>
            <a:r>
              <a:rPr lang="en-US" sz="2500" dirty="0"/>
              <a:t>Some Modules Will Have A Quiz Component</a:t>
            </a:r>
          </a:p>
          <a:p>
            <a:pPr marL="914400" lvl="1" indent="-514350"/>
            <a:r>
              <a:rPr lang="en-US" sz="2500" dirty="0"/>
              <a:t>You Take The Quiz When You Are Ready</a:t>
            </a:r>
          </a:p>
          <a:p>
            <a:pPr marL="914400" lvl="1" indent="-514350"/>
            <a:endParaRPr lang="en-US" sz="25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Mid-Term Test</a:t>
            </a:r>
          </a:p>
          <a:p>
            <a:pPr marL="914400" lvl="1" indent="-514350"/>
            <a:r>
              <a:rPr lang="en-US" sz="2500" dirty="0"/>
              <a:t>One Big Test Scheduled Just Before Mid-Term Marks Are Due</a:t>
            </a:r>
          </a:p>
          <a:p>
            <a:pPr marL="914400" lvl="1" indent="-514350"/>
            <a:r>
              <a:rPr lang="en-US" sz="2500" dirty="0"/>
              <a:t>Similar Format to the Final Exam</a:t>
            </a:r>
          </a:p>
          <a:p>
            <a:pPr marL="914400" lvl="1" indent="-514350"/>
            <a:r>
              <a:rPr lang="en-US" sz="2500" dirty="0"/>
              <a:t>Both an Individual and Group Component</a:t>
            </a:r>
          </a:p>
          <a:p>
            <a:pPr marL="914400" lvl="1" indent="-514350"/>
            <a:r>
              <a:rPr lang="en-US" sz="2500" dirty="0"/>
              <a:t>Will Count for 30% of Mid-Term Mark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4000" dirty="0"/>
              <a:t>Summative Work (30%)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Exam – Three Parts over 3 Periods</a:t>
            </a:r>
          </a:p>
          <a:p>
            <a:pPr marL="914400" lvl="1" indent="-514350"/>
            <a:r>
              <a:rPr lang="en-US" dirty="0"/>
              <a:t>Scheduled During the Last Week of Class</a:t>
            </a:r>
          </a:p>
          <a:p>
            <a:pPr marL="914400" lvl="1" indent="-514350"/>
            <a:r>
              <a:rPr lang="en-US" dirty="0"/>
              <a:t>Done In-Class, Not During Exam Week</a:t>
            </a:r>
          </a:p>
          <a:p>
            <a:pPr marL="914400" lvl="1" indent="-514350"/>
            <a:r>
              <a:rPr lang="en-US" dirty="0"/>
              <a:t>Similar in Format to the Mid-Term Exam</a:t>
            </a:r>
          </a:p>
          <a:p>
            <a:pPr marL="914400" lvl="1" indent="-514350"/>
            <a:r>
              <a:rPr lang="en-US" dirty="0"/>
              <a:t>Combines Exam &amp; Project into One Thing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Exam – Format</a:t>
            </a:r>
          </a:p>
          <a:p>
            <a:pPr marL="914400" lvl="1" indent="-514350"/>
            <a:r>
              <a:rPr lang="en-US" dirty="0"/>
              <a:t>Parts 1 &amp; 2 – Individual (2/3 of mark)</a:t>
            </a:r>
          </a:p>
          <a:p>
            <a:pPr marL="914400" lvl="1" indent="-514350"/>
            <a:r>
              <a:rPr lang="en-US" dirty="0"/>
              <a:t>Part 3 – Group Work (1/3 of mark)</a:t>
            </a:r>
          </a:p>
          <a:p>
            <a:pPr marL="1314450" lvl="2" indent="-514350"/>
            <a:r>
              <a:rPr lang="en-US" dirty="0"/>
              <a:t>Part 3 is a Repeat of Parts 1 &amp; 2</a:t>
            </a:r>
          </a:p>
          <a:p>
            <a:pPr marL="914400" lvl="1" indent="-514350"/>
            <a:r>
              <a:rPr lang="en-US" dirty="0"/>
              <a:t>All Parts Count Equally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Programming Skills</a:t>
            </a:r>
          </a:p>
          <a:p>
            <a:pPr marL="914400" lvl="1" indent="-514350"/>
            <a:r>
              <a:rPr lang="en-US" dirty="0"/>
              <a:t>Focus on </a:t>
            </a:r>
            <a:r>
              <a:rPr lang="en-US" dirty="0" smtClean="0"/>
              <a:t>Procedural Programming</a:t>
            </a:r>
          </a:p>
          <a:p>
            <a:pPr marL="914400" lvl="1" indent="-514350"/>
            <a:r>
              <a:rPr lang="en-CA" dirty="0" smtClean="0"/>
              <a:t>Use of fundamental control structures</a:t>
            </a:r>
            <a:endParaRPr lang="en-US" dirty="0"/>
          </a:p>
          <a:p>
            <a:pPr marL="914400" lvl="1" indent="-514350"/>
            <a:r>
              <a:rPr lang="en-US" dirty="0"/>
              <a:t>Use of </a:t>
            </a:r>
            <a:r>
              <a:rPr lang="en-US" dirty="0" smtClean="0"/>
              <a:t>Primitive </a:t>
            </a:r>
            <a:r>
              <a:rPr lang="en-US" dirty="0"/>
              <a:t>Data </a:t>
            </a:r>
            <a:r>
              <a:rPr lang="en-US" dirty="0" smtClean="0"/>
              <a:t>Types</a:t>
            </a:r>
            <a:endParaRPr lang="en-US" dirty="0"/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Development</a:t>
            </a:r>
          </a:p>
          <a:p>
            <a:pPr marL="914400" lvl="1" indent="-514350"/>
            <a:r>
              <a:rPr lang="en-US" dirty="0"/>
              <a:t>Arduino IDE and Embedded Controllers</a:t>
            </a:r>
          </a:p>
          <a:p>
            <a:pPr marL="914400" lvl="1" indent="-514350"/>
            <a:r>
              <a:rPr lang="en-US" dirty="0"/>
              <a:t>Eclipse Java for Web and Business Apps</a:t>
            </a:r>
          </a:p>
          <a:p>
            <a:pPr marL="914400" lvl="1" indent="-514350"/>
            <a:r>
              <a:rPr lang="en-US" dirty="0"/>
              <a:t>Android Studio and Phone Applications (?)</a:t>
            </a:r>
          </a:p>
          <a:p>
            <a:pPr marL="914400" lvl="1" indent="-514350"/>
            <a:r>
              <a:rPr lang="en-US" dirty="0"/>
              <a:t>Unity IDE for Game Development (???)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Management</a:t>
            </a:r>
          </a:p>
          <a:p>
            <a:pPr marL="914400" lvl="1" indent="-514350"/>
            <a:r>
              <a:rPr lang="en-US" dirty="0"/>
              <a:t>Group Software Development Using Version Control Systems</a:t>
            </a:r>
          </a:p>
          <a:p>
            <a:pPr marL="914400" lvl="1" indent="-514350"/>
            <a:r>
              <a:rPr lang="en-US" dirty="0"/>
              <a:t>Understanding and Implementing Specifications</a:t>
            </a:r>
          </a:p>
          <a:p>
            <a:pPr marL="914400" lvl="1" indent="-514350"/>
            <a:r>
              <a:rPr lang="en-US" dirty="0"/>
              <a:t>Publishing Milestones and Documentation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Computers &amp; Society</a:t>
            </a:r>
          </a:p>
          <a:p>
            <a:pPr marL="914400" lvl="1" indent="-514350"/>
            <a:r>
              <a:rPr lang="en-US" dirty="0"/>
              <a:t>Privacy Concerns, Malware, etc.</a:t>
            </a:r>
          </a:p>
          <a:p>
            <a:pPr marL="914400" lvl="1" indent="-514350"/>
            <a:r>
              <a:rPr lang="en-US" dirty="0"/>
              <a:t>Emerging Applications and Career Opportunities</a:t>
            </a:r>
          </a:p>
          <a:p>
            <a:pPr marL="914400" lvl="1" indent="-514350"/>
            <a:endParaRPr lang="en-US" dirty="0"/>
          </a:p>
        </p:txBody>
      </p:sp>
      <p:pic>
        <p:nvPicPr>
          <p:cNvPr id="1028" name="Picture 4" descr="Image result for arduino">
            <a:extLst>
              <a:ext uri="{FF2B5EF4-FFF2-40B4-BE49-F238E27FC236}">
                <a16:creationId xmlns:a16="http://schemas.microsoft.com/office/drawing/2014/main" xmlns="" id="{336918A6-D567-48E9-9010-4559BCE76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1600200"/>
            <a:ext cx="224558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ndroid Studio">
            <a:extLst>
              <a:ext uri="{FF2B5EF4-FFF2-40B4-BE49-F238E27FC236}">
                <a16:creationId xmlns:a16="http://schemas.microsoft.com/office/drawing/2014/main" xmlns="" id="{3522F74B-7A30-4E67-894F-0EA1AC1F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410200"/>
            <a:ext cx="2400300" cy="102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ity logo">
            <a:extLst>
              <a:ext uri="{FF2B5EF4-FFF2-40B4-BE49-F238E27FC236}">
                <a16:creationId xmlns:a16="http://schemas.microsoft.com/office/drawing/2014/main" xmlns="" id="{7D3AD57D-BCDC-46AC-B259-91EAA9EE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24262"/>
            <a:ext cx="1820849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264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ICS3C0_B (Grade 11 College Computer Science)</vt:lpstr>
      <vt:lpstr>Course Introduction – Sep 07</vt:lpstr>
      <vt:lpstr>Course Introduction</vt:lpstr>
      <vt:lpstr>Course Introduction</vt:lpstr>
      <vt:lpstr>Course 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39</cp:revision>
  <dcterms:created xsi:type="dcterms:W3CDTF">2006-08-16T00:00:00Z</dcterms:created>
  <dcterms:modified xsi:type="dcterms:W3CDTF">2017-09-07T17:23:55Z</dcterms:modified>
</cp:coreProperties>
</file>