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59" r:id="rId8"/>
    <p:sldId id="264" r:id="rId9"/>
    <p:sldId id="265" r:id="rId10"/>
    <p:sldId id="266" r:id="rId11"/>
    <p:sldId id="267" r:id="rId12"/>
    <p:sldId id="25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Procedures </a:t>
            </a:r>
            <a:r>
              <a:rPr lang="en-US" dirty="0" smtClean="0"/>
              <a:t>3  </a:t>
            </a:r>
            <a:r>
              <a:rPr lang="en-US" dirty="0"/>
              <a:t>– </a:t>
            </a:r>
            <a:r>
              <a:rPr lang="en-US" dirty="0" smtClean="0"/>
              <a:t>Oct 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Module </a:t>
            </a:r>
            <a:r>
              <a:rPr lang="en-US" dirty="0" smtClean="0"/>
              <a:t>B.4 Simple Procedures</a:t>
            </a:r>
          </a:p>
          <a:p>
            <a:pPr lvl="2"/>
            <a:r>
              <a:rPr lang="en-CA" dirty="0" smtClean="0"/>
              <a:t>Level 2 Debrief</a:t>
            </a:r>
            <a:endParaRPr lang="en-CA" dirty="0" smtClean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err="1" smtClean="0"/>
              <a:t>T.b.d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Procedure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6553200" cy="441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boolean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 blink(</a:t>
            </a:r>
            <a:r>
              <a:rPr lang="en-US" sz="2000" dirty="0" err="1"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  <a:cs typeface="Arial" panose="020B0604020202020204" pitchFamily="34" charset="0"/>
              </a:rPr>
              <a:t>ledColor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  <a:cs typeface="Arial" panose="020B0604020202020204" pitchFamily="34" charset="0"/>
              </a:rPr>
              <a:t>blinkTimes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) </a:t>
            </a: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{  </a:t>
            </a:r>
          </a:p>
          <a:p>
            <a:pPr marL="0" indent="0">
              <a:buNone/>
            </a:pP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   for 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 = 0; </a:t>
            </a:r>
            <a:r>
              <a:rPr lang="en-US" sz="2000" dirty="0" err="1">
                <a:latin typeface="Arial Narrow" panose="020B060602020203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 &lt; </a:t>
            </a:r>
            <a:r>
              <a:rPr lang="en-US" sz="2000" dirty="0" err="1">
                <a:latin typeface="Arial Narrow" panose="020B0606020202030204" pitchFamily="34" charset="0"/>
                <a:cs typeface="Arial" panose="020B0604020202020204" pitchFamily="34" charset="0"/>
              </a:rPr>
              <a:t>blinkTimes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; </a:t>
            </a:r>
            <a:r>
              <a:rPr lang="en-US" sz="2000" dirty="0" err="1">
                <a:latin typeface="Arial Narrow" panose="020B060602020203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++) {    </a:t>
            </a: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			</a:t>
            </a:r>
          </a:p>
          <a:p>
            <a:pPr marL="0" indent="0">
              <a:buNone/>
            </a:pP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         </a:t>
            </a:r>
            <a:r>
              <a:rPr lang="en-US" sz="20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digitalWrite</a:t>
            </a: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ledColor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, HIGH);       </a:t>
            </a:r>
            <a:endParaRPr lang="en-US" sz="20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         delay(500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);                       </a:t>
            </a:r>
            <a:endParaRPr lang="en-US" sz="20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         </a:t>
            </a:r>
            <a:r>
              <a:rPr lang="en-US" sz="20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digitalWrite</a:t>
            </a: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ledColor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, LOW);       </a:t>
            </a:r>
            <a:endParaRPr lang="en-US" sz="20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         delay(500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);                     </a:t>
            </a:r>
            <a:endParaRPr lang="en-US" sz="20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  }  </a:t>
            </a:r>
          </a:p>
          <a:p>
            <a:pPr marL="0" indent="0">
              <a:buNone/>
            </a:pP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  return </a:t>
            </a:r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true</a:t>
            </a: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}</a:t>
            </a:r>
            <a:endParaRPr lang="en-US" sz="20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69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Procedure Invocation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752600"/>
            <a:ext cx="6553200" cy="441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 Narrow" panose="020B0606020202030204" pitchFamily="34" charset="0"/>
                <a:cs typeface="Arial" panose="020B0604020202020204" pitchFamily="34" charset="0"/>
              </a:rPr>
              <a:t>// global variable for a number of times to blink the </a:t>
            </a:r>
            <a:r>
              <a:rPr lang="en-US" sz="1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LED</a:t>
            </a:r>
          </a:p>
          <a:p>
            <a:pPr marL="0" indent="0">
              <a:buNone/>
            </a:pPr>
            <a:r>
              <a:rPr lang="en-US" sz="18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1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  <a:cs typeface="Arial" panose="020B0604020202020204" pitchFamily="34" charset="0"/>
              </a:rPr>
              <a:t>redLED</a:t>
            </a:r>
            <a:r>
              <a:rPr lang="en-US" sz="1800" dirty="0">
                <a:latin typeface="Arial Narrow" panose="020B0606020202030204" pitchFamily="34" charset="0"/>
                <a:cs typeface="Arial" panose="020B0604020202020204" pitchFamily="34" charset="0"/>
              </a:rPr>
              <a:t> = 12</a:t>
            </a:r>
            <a:r>
              <a:rPr lang="en-US" sz="1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1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greenLED</a:t>
            </a:r>
            <a:r>
              <a:rPr lang="en-US" sz="1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 Narrow" panose="020B0606020202030204" pitchFamily="34" charset="0"/>
                <a:cs typeface="Arial" panose="020B0604020202020204" pitchFamily="34" charset="0"/>
              </a:rPr>
              <a:t>= 11</a:t>
            </a:r>
            <a:r>
              <a:rPr lang="en-US" sz="1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en-CA" sz="18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18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 Narrow" panose="020B0606020202030204" pitchFamily="34" charset="0"/>
                <a:cs typeface="Arial" panose="020B0604020202020204" pitchFamily="34" charset="0"/>
              </a:rPr>
              <a:t>void loop() {  </a:t>
            </a:r>
            <a:endParaRPr lang="en-US" sz="18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// </a:t>
            </a:r>
            <a:r>
              <a:rPr lang="en-US" sz="1800" dirty="0">
                <a:latin typeface="Arial Narrow" panose="020B0606020202030204" pitchFamily="34" charset="0"/>
                <a:cs typeface="Arial" panose="020B0604020202020204" pitchFamily="34" charset="0"/>
              </a:rPr>
              <a:t>Blink the Red Led 4 times  </a:t>
            </a:r>
            <a:endParaRPr lang="en-US" sz="18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</a:t>
            </a:r>
            <a:r>
              <a:rPr lang="en-US" sz="1800" dirty="0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blink</a:t>
            </a:r>
            <a:r>
              <a:rPr lang="en-US" sz="1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redLED</a:t>
            </a:r>
            <a:r>
              <a:rPr lang="en-US" sz="1800" dirty="0">
                <a:latin typeface="Arial Narrow" panose="020B0606020202030204" pitchFamily="34" charset="0"/>
                <a:cs typeface="Arial" panose="020B0604020202020204" pitchFamily="34" charset="0"/>
              </a:rPr>
              <a:t>, 4);  </a:t>
            </a:r>
            <a:endParaRPr lang="en-US" sz="18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delay(1000</a:t>
            </a:r>
            <a:r>
              <a:rPr lang="en-US" sz="1800" dirty="0">
                <a:latin typeface="Arial Narrow" panose="020B0606020202030204" pitchFamily="34" charset="0"/>
                <a:cs typeface="Arial" panose="020B0604020202020204" pitchFamily="34" charset="0"/>
              </a:rPr>
              <a:t>);  </a:t>
            </a:r>
            <a:endParaRPr lang="en-US" sz="18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// </a:t>
            </a:r>
            <a:r>
              <a:rPr lang="en-US" sz="1800" dirty="0">
                <a:latin typeface="Arial Narrow" panose="020B0606020202030204" pitchFamily="34" charset="0"/>
                <a:cs typeface="Arial" panose="020B0604020202020204" pitchFamily="34" charset="0"/>
              </a:rPr>
              <a:t>Blink the Green Led 5 times  </a:t>
            </a:r>
            <a:endParaRPr lang="en-US" sz="18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</a:t>
            </a:r>
            <a:r>
              <a:rPr lang="en-US" sz="1800" dirty="0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blink</a:t>
            </a:r>
            <a:r>
              <a:rPr lang="en-US" sz="1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greenLED</a:t>
            </a:r>
            <a:r>
              <a:rPr lang="en-US" sz="1800" dirty="0">
                <a:latin typeface="Arial Narrow" panose="020B0606020202030204" pitchFamily="34" charset="0"/>
                <a:cs typeface="Arial" panose="020B0604020202020204" pitchFamily="34" charset="0"/>
              </a:rPr>
              <a:t>, 5);  </a:t>
            </a:r>
            <a:endParaRPr lang="en-US" sz="18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delay(1000);</a:t>
            </a:r>
          </a:p>
          <a:p>
            <a:pPr marL="0" indent="0">
              <a:buNone/>
            </a:pPr>
            <a:r>
              <a:rPr lang="en-US" sz="1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}</a:t>
            </a:r>
            <a:endParaRPr lang="en-US" sz="18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23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Repository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File Name: </a:t>
            </a:r>
            <a:br>
              <a:rPr lang="en-CA" dirty="0" smtClean="0"/>
            </a:br>
            <a:r>
              <a:rPr lang="en-CA" dirty="0" smtClean="0"/>
              <a:t>		</a:t>
            </a:r>
            <a:r>
              <a:rPr lang="en-CA" sz="3600" b="1" i="1" dirty="0" smtClean="0"/>
              <a:t>“Module B.4 Answers”</a:t>
            </a:r>
          </a:p>
          <a:p>
            <a:endParaRPr lang="en-CA" smtClean="0"/>
          </a:p>
          <a:p>
            <a:endParaRPr lang="en-CA" dirty="0"/>
          </a:p>
          <a:p>
            <a:r>
              <a:rPr lang="en-CA" dirty="0" smtClean="0"/>
              <a:t>Answer Format: </a:t>
            </a:r>
            <a:br>
              <a:rPr lang="en-CA" dirty="0" smtClean="0"/>
            </a:br>
            <a:r>
              <a:rPr lang="en-CA" dirty="0" smtClean="0"/>
              <a:t>		</a:t>
            </a:r>
            <a:r>
              <a:rPr lang="en-CA" sz="3600" b="1" i="1" dirty="0" smtClean="0"/>
              <a:t>“Level 0, Question 3”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166509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Procedure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3048000"/>
            <a:ext cx="6553200" cy="190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Arial Narrow" panose="020B0606020202030204" pitchFamily="34" charset="0"/>
                <a:cs typeface="Arial" panose="020B0604020202020204" pitchFamily="34" charset="0"/>
              </a:rPr>
              <a:t>boolean</a:t>
            </a:r>
            <a:r>
              <a:rPr lang="en-US" sz="2400" dirty="0">
                <a:latin typeface="Arial Narrow" panose="020B0606020202030204" pitchFamily="34" charset="0"/>
                <a:cs typeface="Arial" panose="020B0604020202020204" pitchFamily="34" charset="0"/>
              </a:rPr>
              <a:t> blink(</a:t>
            </a:r>
            <a:r>
              <a:rPr lang="en-US" sz="2400" dirty="0" err="1"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  <a:cs typeface="Arial" panose="020B0604020202020204" pitchFamily="34" charset="0"/>
              </a:rPr>
              <a:t>ledColor</a:t>
            </a:r>
            <a:r>
              <a:rPr lang="en-US" sz="2400" dirty="0">
                <a:latin typeface="Arial Narrow" panose="020B0606020202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  <a:cs typeface="Arial" panose="020B0604020202020204" pitchFamily="34" charset="0"/>
              </a:rPr>
              <a:t>blinkTimes</a:t>
            </a:r>
            <a:r>
              <a:rPr lang="en-US" sz="2400" dirty="0">
                <a:latin typeface="Arial Narrow" panose="020B0606020202030204" pitchFamily="34" charset="0"/>
                <a:cs typeface="Arial" panose="020B0604020202020204" pitchFamily="34" charset="0"/>
              </a:rPr>
              <a:t>) </a:t>
            </a:r>
            <a:r>
              <a:rPr lang="en-US" sz="2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{  </a:t>
            </a:r>
          </a:p>
          <a:p>
            <a:pPr marL="0" indent="0">
              <a:buNone/>
            </a:pPr>
            <a:endParaRPr lang="en-US" sz="2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}</a:t>
            </a:r>
            <a:endParaRPr lang="en-US" sz="24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28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Procedure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3048000"/>
            <a:ext cx="6553200" cy="190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Arial Narrow" panose="020B0606020202030204" pitchFamily="34" charset="0"/>
                <a:cs typeface="Arial" panose="020B0604020202020204" pitchFamily="34" charset="0"/>
              </a:rPr>
              <a:t>boolean</a:t>
            </a:r>
            <a:r>
              <a:rPr lang="en-US" sz="24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blink</a:t>
            </a:r>
            <a:r>
              <a:rPr lang="en-US" sz="2400" dirty="0"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  <a:cs typeface="Arial" panose="020B0604020202020204" pitchFamily="34" charset="0"/>
              </a:rPr>
              <a:t>ledColor</a:t>
            </a:r>
            <a:r>
              <a:rPr lang="en-US" sz="2400" dirty="0">
                <a:latin typeface="Arial Narrow" panose="020B0606020202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  <a:cs typeface="Arial" panose="020B0604020202020204" pitchFamily="34" charset="0"/>
              </a:rPr>
              <a:t>blinkTimes</a:t>
            </a:r>
            <a:r>
              <a:rPr lang="en-US" sz="2400" dirty="0">
                <a:latin typeface="Arial Narrow" panose="020B0606020202030204" pitchFamily="34" charset="0"/>
                <a:cs typeface="Arial" panose="020B0604020202020204" pitchFamily="34" charset="0"/>
              </a:rPr>
              <a:t>) </a:t>
            </a:r>
            <a:r>
              <a:rPr lang="en-US" sz="2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{  </a:t>
            </a:r>
          </a:p>
          <a:p>
            <a:pPr marL="0" indent="0">
              <a:buNone/>
            </a:pPr>
            <a:endParaRPr lang="en-US" sz="2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}</a:t>
            </a:r>
            <a:endParaRPr lang="en-US" sz="24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62400" y="1981200"/>
            <a:ext cx="3874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i="1" dirty="0" smtClean="0">
                <a:solidFill>
                  <a:srgbClr val="0070C0"/>
                </a:solidFill>
              </a:rPr>
              <a:t>User defined procedure name</a:t>
            </a:r>
            <a:endParaRPr lang="en-US" sz="2400" i="1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2819400" y="2212033"/>
            <a:ext cx="1143000" cy="8359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50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Procedure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3048000"/>
            <a:ext cx="6553200" cy="190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boolean</a:t>
            </a:r>
            <a:r>
              <a:rPr lang="en-US" sz="2400" dirty="0">
                <a:latin typeface="Arial Narrow" panose="020B0606020202030204" pitchFamily="34" charset="0"/>
                <a:cs typeface="Arial" panose="020B0604020202020204" pitchFamily="34" charset="0"/>
              </a:rPr>
              <a:t> blink(</a:t>
            </a:r>
            <a:r>
              <a:rPr lang="en-US" sz="2400" dirty="0" err="1"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  <a:cs typeface="Arial" panose="020B0604020202020204" pitchFamily="34" charset="0"/>
              </a:rPr>
              <a:t>ledColor</a:t>
            </a:r>
            <a:r>
              <a:rPr lang="en-US" sz="2400" dirty="0">
                <a:latin typeface="Arial Narrow" panose="020B0606020202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  <a:cs typeface="Arial" panose="020B0604020202020204" pitchFamily="34" charset="0"/>
              </a:rPr>
              <a:t>blinkTimes</a:t>
            </a:r>
            <a:r>
              <a:rPr lang="en-US" sz="2400" dirty="0">
                <a:latin typeface="Arial Narrow" panose="020B0606020202030204" pitchFamily="34" charset="0"/>
                <a:cs typeface="Arial" panose="020B0604020202020204" pitchFamily="34" charset="0"/>
              </a:rPr>
              <a:t>) </a:t>
            </a:r>
            <a:r>
              <a:rPr lang="en-US" sz="2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{  </a:t>
            </a:r>
          </a:p>
          <a:p>
            <a:pPr marL="0" indent="0">
              <a:buNone/>
            </a:pPr>
            <a:endParaRPr lang="en-US" sz="2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}</a:t>
            </a:r>
            <a:endParaRPr lang="en-US" sz="24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5200" y="4191000"/>
            <a:ext cx="41901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i="1" dirty="0" smtClean="0">
                <a:solidFill>
                  <a:srgbClr val="0070C0"/>
                </a:solidFill>
              </a:rPr>
              <a:t>Return Value: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i="1" dirty="0" err="1">
                <a:solidFill>
                  <a:srgbClr val="0070C0"/>
                </a:solidFill>
              </a:rPr>
              <a:t>b</a:t>
            </a:r>
            <a:r>
              <a:rPr lang="en-CA" sz="2400" i="1" dirty="0" err="1" smtClean="0">
                <a:solidFill>
                  <a:srgbClr val="0070C0"/>
                </a:solidFill>
              </a:rPr>
              <a:t>oolean</a:t>
            </a:r>
            <a:r>
              <a:rPr lang="en-CA" sz="2400" i="1" dirty="0" smtClean="0">
                <a:solidFill>
                  <a:srgbClr val="0070C0"/>
                </a:solidFill>
              </a:rPr>
              <a:t> (true / false logic)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i="1" dirty="0" err="1">
                <a:solidFill>
                  <a:srgbClr val="0070C0"/>
                </a:solidFill>
              </a:rPr>
              <a:t>i</a:t>
            </a:r>
            <a:r>
              <a:rPr lang="en-CA" sz="2400" i="1" dirty="0" err="1" smtClean="0">
                <a:solidFill>
                  <a:srgbClr val="0070C0"/>
                </a:solidFill>
              </a:rPr>
              <a:t>nt</a:t>
            </a:r>
            <a:r>
              <a:rPr lang="en-CA" sz="2400" i="1" dirty="0" smtClean="0">
                <a:solidFill>
                  <a:srgbClr val="0070C0"/>
                </a:solidFill>
              </a:rPr>
              <a:t> ( whole number)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i="1" dirty="0">
                <a:solidFill>
                  <a:srgbClr val="0070C0"/>
                </a:solidFill>
              </a:rPr>
              <a:t>f</a:t>
            </a:r>
            <a:r>
              <a:rPr lang="en-CA" sz="2400" i="1" dirty="0" smtClean="0">
                <a:solidFill>
                  <a:srgbClr val="0070C0"/>
                </a:solidFill>
              </a:rPr>
              <a:t>loat (decimal number)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i="1" dirty="0">
                <a:solidFill>
                  <a:srgbClr val="0070C0"/>
                </a:solidFill>
              </a:rPr>
              <a:t>s</a:t>
            </a:r>
            <a:r>
              <a:rPr lang="en-CA" sz="2400" i="1" dirty="0" smtClean="0">
                <a:solidFill>
                  <a:srgbClr val="0070C0"/>
                </a:solidFill>
              </a:rPr>
              <a:t>tring (alphabetic characters)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i="1" dirty="0">
                <a:solidFill>
                  <a:srgbClr val="0070C0"/>
                </a:solidFill>
              </a:rPr>
              <a:t>e</a:t>
            </a:r>
            <a:r>
              <a:rPr lang="en-CA" sz="2400" i="1" dirty="0" smtClean="0">
                <a:solidFill>
                  <a:srgbClr val="0070C0"/>
                </a:solidFill>
              </a:rPr>
              <a:t>tc.</a:t>
            </a:r>
            <a:endParaRPr lang="en-US" sz="2400" i="1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2057400" y="3581402"/>
            <a:ext cx="1447800" cy="1763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6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Procedure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3048000"/>
            <a:ext cx="6553200" cy="190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Arial Narrow" panose="020B0606020202030204" pitchFamily="34" charset="0"/>
                <a:cs typeface="Arial" panose="020B0604020202020204" pitchFamily="34" charset="0"/>
              </a:rPr>
              <a:t>boolean</a:t>
            </a:r>
            <a:r>
              <a:rPr lang="en-US" sz="2400" dirty="0">
                <a:latin typeface="Arial Narrow" panose="020B0606020202030204" pitchFamily="34" charset="0"/>
                <a:cs typeface="Arial" panose="020B0604020202020204" pitchFamily="34" charset="0"/>
              </a:rPr>
              <a:t> blink(</a:t>
            </a:r>
            <a:r>
              <a:rPr lang="en-US" sz="2400" b="1" dirty="0" err="1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ledColor</a:t>
            </a:r>
            <a:r>
              <a:rPr lang="en-US" sz="2400" dirty="0">
                <a:latin typeface="Arial Narrow" panose="020B0606020202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  <a:cs typeface="Arial" panose="020B0604020202020204" pitchFamily="34" charset="0"/>
              </a:rPr>
              <a:t>blinkTimes</a:t>
            </a:r>
            <a:r>
              <a:rPr lang="en-US" sz="2400" dirty="0">
                <a:latin typeface="Arial Narrow" panose="020B0606020202030204" pitchFamily="34" charset="0"/>
                <a:cs typeface="Arial" panose="020B0604020202020204" pitchFamily="34" charset="0"/>
              </a:rPr>
              <a:t>) </a:t>
            </a:r>
            <a:r>
              <a:rPr lang="en-US" sz="2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{  </a:t>
            </a:r>
          </a:p>
          <a:p>
            <a:pPr marL="0" indent="0">
              <a:buNone/>
            </a:pPr>
            <a:endParaRPr lang="en-US" sz="2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}</a:t>
            </a:r>
            <a:endParaRPr lang="en-US" sz="24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600" y="1417638"/>
            <a:ext cx="42152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i="1" dirty="0" smtClean="0">
                <a:solidFill>
                  <a:srgbClr val="0070C0"/>
                </a:solidFill>
              </a:rPr>
              <a:t>Parameter #1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i="1" dirty="0" smtClean="0">
                <a:solidFill>
                  <a:srgbClr val="0070C0"/>
                </a:solidFill>
              </a:rPr>
              <a:t>Number of the LED pin / color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i="1" dirty="0" smtClean="0">
                <a:solidFill>
                  <a:srgbClr val="0070C0"/>
                </a:solidFill>
              </a:rPr>
              <a:t>Information passed in to the </a:t>
            </a:r>
            <a:br>
              <a:rPr lang="en-CA" sz="2400" i="1" dirty="0" smtClean="0">
                <a:solidFill>
                  <a:srgbClr val="0070C0"/>
                </a:solidFill>
              </a:rPr>
            </a:br>
            <a:r>
              <a:rPr lang="en-CA" sz="2400" i="1" dirty="0" smtClean="0">
                <a:solidFill>
                  <a:srgbClr val="0070C0"/>
                </a:solidFill>
              </a:rPr>
              <a:t>procedure  code</a:t>
            </a:r>
            <a:endParaRPr lang="en-US" sz="2400" i="1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810000" y="2202468"/>
            <a:ext cx="990600" cy="845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01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Procedure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3048000"/>
            <a:ext cx="6553200" cy="190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Arial Narrow" panose="020B0606020202030204" pitchFamily="34" charset="0"/>
                <a:cs typeface="Arial" panose="020B0604020202020204" pitchFamily="34" charset="0"/>
              </a:rPr>
              <a:t>boolean</a:t>
            </a:r>
            <a:r>
              <a:rPr lang="en-US" sz="2400" dirty="0">
                <a:latin typeface="Arial Narrow" panose="020B0606020202030204" pitchFamily="34" charset="0"/>
                <a:cs typeface="Arial" panose="020B0604020202020204" pitchFamily="34" charset="0"/>
              </a:rPr>
              <a:t> blink(</a:t>
            </a:r>
            <a:r>
              <a:rPr lang="en-US" sz="2400" dirty="0" err="1"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  <a:cs typeface="Arial" panose="020B0604020202020204" pitchFamily="34" charset="0"/>
              </a:rPr>
              <a:t>ledColor</a:t>
            </a:r>
            <a:r>
              <a:rPr lang="en-US" sz="2400" dirty="0">
                <a:latin typeface="Arial Narrow" panose="020B060602020203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blinkTimes</a:t>
            </a:r>
            <a:r>
              <a:rPr lang="en-US" sz="2400" dirty="0">
                <a:latin typeface="Arial Narrow" panose="020B0606020202030204" pitchFamily="34" charset="0"/>
                <a:cs typeface="Arial" panose="020B0604020202020204" pitchFamily="34" charset="0"/>
              </a:rPr>
              <a:t>) </a:t>
            </a:r>
            <a:r>
              <a:rPr lang="en-US" sz="2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{  </a:t>
            </a:r>
          </a:p>
          <a:p>
            <a:pPr marL="0" indent="0">
              <a:buNone/>
            </a:pPr>
            <a:endParaRPr lang="en-US" sz="2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}</a:t>
            </a:r>
            <a:endParaRPr lang="en-US" sz="24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600" y="4419600"/>
            <a:ext cx="42152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i="1" dirty="0" smtClean="0">
                <a:solidFill>
                  <a:srgbClr val="0070C0"/>
                </a:solidFill>
              </a:rPr>
              <a:t>Parameter #2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i="1" dirty="0" smtClean="0">
                <a:solidFill>
                  <a:srgbClr val="0070C0"/>
                </a:solidFill>
              </a:rPr>
              <a:t>Number times to blink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i="1" dirty="0" smtClean="0">
                <a:solidFill>
                  <a:srgbClr val="0070C0"/>
                </a:solidFill>
              </a:rPr>
              <a:t>Information passed in to the </a:t>
            </a:r>
            <a:br>
              <a:rPr lang="en-CA" sz="2400" i="1" dirty="0" smtClean="0">
                <a:solidFill>
                  <a:srgbClr val="0070C0"/>
                </a:solidFill>
              </a:rPr>
            </a:br>
            <a:r>
              <a:rPr lang="en-CA" sz="2400" i="1" dirty="0" smtClean="0">
                <a:solidFill>
                  <a:srgbClr val="0070C0"/>
                </a:solidFill>
              </a:rPr>
              <a:t>procedure  code</a:t>
            </a:r>
            <a:endParaRPr lang="en-US" sz="2400" i="1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486400" y="3581400"/>
            <a:ext cx="53340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66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Procedure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6553200" cy="441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Arial Narrow" panose="020B0606020202030204" pitchFamily="34" charset="0"/>
                <a:cs typeface="Arial" panose="020B0604020202020204" pitchFamily="34" charset="0"/>
              </a:rPr>
              <a:t>boolean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 blink(</a:t>
            </a:r>
            <a:r>
              <a:rPr lang="en-US" sz="2000" dirty="0" err="1"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  <a:cs typeface="Arial" panose="020B0604020202020204" pitchFamily="34" charset="0"/>
              </a:rPr>
              <a:t>ledColor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  <a:cs typeface="Arial" panose="020B0604020202020204" pitchFamily="34" charset="0"/>
              </a:rPr>
              <a:t>blinkTimes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) </a:t>
            </a: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{  </a:t>
            </a:r>
          </a:p>
          <a:p>
            <a:pPr marL="0" indent="0">
              <a:buNone/>
            </a:pP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   for 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 = 0; </a:t>
            </a:r>
            <a:r>
              <a:rPr lang="en-US" sz="2000" dirty="0" err="1">
                <a:latin typeface="Arial Narrow" panose="020B060602020203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 &lt; </a:t>
            </a:r>
            <a:r>
              <a:rPr lang="en-US" sz="2000" dirty="0" err="1">
                <a:latin typeface="Arial Narrow" panose="020B0606020202030204" pitchFamily="34" charset="0"/>
                <a:cs typeface="Arial" panose="020B0604020202020204" pitchFamily="34" charset="0"/>
              </a:rPr>
              <a:t>blinkTimes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; </a:t>
            </a:r>
            <a:r>
              <a:rPr lang="en-US" sz="2000" dirty="0" err="1">
                <a:latin typeface="Arial Narrow" panose="020B060602020203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++) {    </a:t>
            </a: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			</a:t>
            </a:r>
          </a:p>
          <a:p>
            <a:pPr marL="0" indent="0">
              <a:buNone/>
            </a:pP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         </a:t>
            </a:r>
            <a:r>
              <a:rPr lang="en-US" sz="20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digitalWrite</a:t>
            </a: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ledColor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, HIGH);       </a:t>
            </a:r>
            <a:endParaRPr lang="en-US" sz="20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         delay(500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);                       </a:t>
            </a:r>
            <a:endParaRPr lang="en-US" sz="20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         </a:t>
            </a:r>
            <a:r>
              <a:rPr lang="en-US" sz="20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digitalWrite</a:t>
            </a: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ledColor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, LOW);       </a:t>
            </a:r>
            <a:endParaRPr lang="en-US" sz="20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         delay(500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);                     </a:t>
            </a:r>
            <a:endParaRPr lang="en-US" sz="20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  }  </a:t>
            </a:r>
          </a:p>
          <a:p>
            <a:pPr marL="0" indent="0">
              <a:buNone/>
            </a:pP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  return 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true</a:t>
            </a: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}</a:t>
            </a:r>
            <a:endParaRPr lang="en-US" sz="20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31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Procedure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6553200" cy="441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Arial Narrow" panose="020B0606020202030204" pitchFamily="34" charset="0"/>
                <a:cs typeface="Arial" panose="020B0604020202020204" pitchFamily="34" charset="0"/>
              </a:rPr>
              <a:t>boolean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 blink(</a:t>
            </a:r>
            <a:r>
              <a:rPr lang="en-US" sz="2000" dirty="0" err="1"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ledColor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  <a:cs typeface="Arial" panose="020B0604020202020204" pitchFamily="34" charset="0"/>
              </a:rPr>
              <a:t>blinkTimes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) </a:t>
            </a: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{  </a:t>
            </a:r>
          </a:p>
          <a:p>
            <a:pPr marL="0" indent="0">
              <a:buNone/>
            </a:pP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   for 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 = 0; </a:t>
            </a:r>
            <a:r>
              <a:rPr lang="en-US" sz="2000" dirty="0" err="1">
                <a:latin typeface="Arial Narrow" panose="020B060602020203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 &lt; </a:t>
            </a:r>
            <a:r>
              <a:rPr lang="en-US" sz="2000" dirty="0" err="1">
                <a:latin typeface="Arial Narrow" panose="020B0606020202030204" pitchFamily="34" charset="0"/>
                <a:cs typeface="Arial" panose="020B0604020202020204" pitchFamily="34" charset="0"/>
              </a:rPr>
              <a:t>blinkTimes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; </a:t>
            </a:r>
            <a:r>
              <a:rPr lang="en-US" sz="2000" dirty="0" err="1">
                <a:latin typeface="Arial Narrow" panose="020B060602020203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++) {    </a:t>
            </a: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			</a:t>
            </a:r>
          </a:p>
          <a:p>
            <a:pPr marL="0" indent="0">
              <a:buNone/>
            </a:pP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         </a:t>
            </a:r>
            <a:r>
              <a:rPr lang="en-US" sz="20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digitalWrite</a:t>
            </a: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ledColor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, HIGH);       </a:t>
            </a:r>
            <a:endParaRPr lang="en-US" sz="20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         delay(500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);                       </a:t>
            </a:r>
            <a:endParaRPr lang="en-US" sz="20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         </a:t>
            </a:r>
            <a:r>
              <a:rPr lang="en-US" sz="20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digitalWrite</a:t>
            </a: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ledColor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, LOW);       </a:t>
            </a:r>
            <a:endParaRPr lang="en-US" sz="20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         delay(500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);                     </a:t>
            </a:r>
            <a:endParaRPr lang="en-US" sz="20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  }  </a:t>
            </a:r>
          </a:p>
          <a:p>
            <a:pPr marL="0" indent="0">
              <a:buNone/>
            </a:pP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  return 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true</a:t>
            </a: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}</a:t>
            </a:r>
            <a:endParaRPr lang="en-US" sz="20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18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Procedure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6553200" cy="441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Arial Narrow" panose="020B0606020202030204" pitchFamily="34" charset="0"/>
                <a:cs typeface="Arial" panose="020B0604020202020204" pitchFamily="34" charset="0"/>
              </a:rPr>
              <a:t>boolean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 blink(</a:t>
            </a:r>
            <a:r>
              <a:rPr lang="en-US" sz="2000" dirty="0" err="1"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  <a:cs typeface="Arial" panose="020B0604020202020204" pitchFamily="34" charset="0"/>
              </a:rPr>
              <a:t>ledColor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blinkTimes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) </a:t>
            </a: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{  </a:t>
            </a:r>
          </a:p>
          <a:p>
            <a:pPr marL="0" indent="0">
              <a:buNone/>
            </a:pP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   for 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 = 0; </a:t>
            </a:r>
            <a:r>
              <a:rPr lang="en-US" sz="2000" dirty="0" err="1">
                <a:latin typeface="Arial Narrow" panose="020B060602020203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 &lt; </a:t>
            </a:r>
            <a:r>
              <a:rPr lang="en-US" sz="2000" b="1" dirty="0" err="1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blinkTimes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; </a:t>
            </a:r>
            <a:r>
              <a:rPr lang="en-US" sz="2000" dirty="0" err="1">
                <a:latin typeface="Arial Narrow" panose="020B060602020203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++) {    </a:t>
            </a:r>
          </a:p>
          <a:p>
            <a:pPr marL="0" indent="0">
              <a:buNone/>
            </a:pP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         </a:t>
            </a:r>
            <a:r>
              <a:rPr lang="en-US" sz="20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digitalWrite</a:t>
            </a: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ledColor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, HIGH);       </a:t>
            </a:r>
            <a:endParaRPr lang="en-US" sz="20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         delay(500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);                       </a:t>
            </a:r>
            <a:endParaRPr lang="en-US" sz="20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         </a:t>
            </a:r>
            <a:r>
              <a:rPr lang="en-US" sz="20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digitalWrite</a:t>
            </a: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ledColor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, LOW);       </a:t>
            </a:r>
            <a:endParaRPr lang="en-US" sz="20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         delay(500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);                     </a:t>
            </a:r>
            <a:endParaRPr lang="en-US" sz="20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  }  </a:t>
            </a:r>
          </a:p>
          <a:p>
            <a:pPr marL="0" indent="0">
              <a:buNone/>
            </a:pP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  return </a:t>
            </a: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true</a:t>
            </a: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}</a:t>
            </a:r>
            <a:endParaRPr lang="en-US" sz="20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44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222</Words>
  <Application>Microsoft Office PowerPoint</Application>
  <PresentationFormat>On-screen Show (4:3)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Narrow</vt:lpstr>
      <vt:lpstr>Calibri</vt:lpstr>
      <vt:lpstr>Office Theme</vt:lpstr>
      <vt:lpstr>Simple Procedures 3  – Oct 12</vt:lpstr>
      <vt:lpstr>Procedure Definition</vt:lpstr>
      <vt:lpstr>Procedure Definition</vt:lpstr>
      <vt:lpstr>Procedure Definition</vt:lpstr>
      <vt:lpstr>Procedure Definition</vt:lpstr>
      <vt:lpstr>Procedure Definition</vt:lpstr>
      <vt:lpstr>Procedure Definition</vt:lpstr>
      <vt:lpstr>Procedure Definition</vt:lpstr>
      <vt:lpstr>Procedure Definition</vt:lpstr>
      <vt:lpstr>Procedure Definition</vt:lpstr>
      <vt:lpstr>Procedure Invocation</vt:lpstr>
      <vt:lpstr>Repository Format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81</cp:revision>
  <dcterms:created xsi:type="dcterms:W3CDTF">2006-08-16T00:00:00Z</dcterms:created>
  <dcterms:modified xsi:type="dcterms:W3CDTF">2017-10-11T19:39:37Z</dcterms:modified>
</cp:coreProperties>
</file>