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1"/>
    <p:sldMasterId id="2147483954" r:id="rId2"/>
  </p:sldMasterIdLst>
  <p:notesMasterIdLst>
    <p:notesMasterId r:id="rId12"/>
  </p:notesMasterIdLst>
  <p:handoutMasterIdLst>
    <p:handoutMasterId r:id="rId13"/>
  </p:handoutMasterIdLst>
  <p:sldIdLst>
    <p:sldId id="286" r:id="rId3"/>
    <p:sldId id="344" r:id="rId4"/>
    <p:sldId id="345" r:id="rId5"/>
    <p:sldId id="351" r:id="rId6"/>
    <p:sldId id="347" r:id="rId7"/>
    <p:sldId id="348" r:id="rId8"/>
    <p:sldId id="350" r:id="rId9"/>
    <p:sldId id="349" r:id="rId10"/>
    <p:sldId id="276" r:id="rId1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8"/>
    <a:srgbClr val="FAB510"/>
    <a:srgbClr val="FF3834"/>
    <a:srgbClr val="FFB600"/>
    <a:srgbClr val="4EC3E0"/>
    <a:srgbClr val="30CD55"/>
    <a:srgbClr val="725EA8"/>
    <a:srgbClr val="EE7799"/>
    <a:srgbClr val="00AE88"/>
    <a:srgbClr val="FF3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97096-0A60-417D-975B-D606AB50DE6C}" v="7" dt="2025-07-08T14:21:30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5570" autoAdjust="0"/>
  </p:normalViewPr>
  <p:slideViewPr>
    <p:cSldViewPr snapToGrid="0" snapToObjects="1">
      <p:cViewPr varScale="1">
        <p:scale>
          <a:sx n="216" d="100"/>
          <a:sy n="216" d="100"/>
        </p:scale>
        <p:origin x="1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39A4D7-A5DC-C441-A6D7-FC76E65DEA4B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8BD1E3-DD60-E447-B288-C9B4519E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F883BB-5969-A74B-A34B-D592EBCAC3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79DE40A-E021-3E4F-9FE3-F8F75939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DFF6-BC4E-476E-A195-6C4AA603D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514" y="2565398"/>
            <a:ext cx="3623733" cy="2122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 sz="4000" cap="all">
                <a:solidFill>
                  <a:srgbClr val="4EC3E0"/>
                </a:solidFill>
                <a:latin typeface="Founders Grotesk Cond Bold"/>
                <a:cs typeface="Founders Grotesk Cond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3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1200" y="142875"/>
            <a:ext cx="7162799" cy="92392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21155" y="1352550"/>
            <a:ext cx="4022102" cy="47529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  <a:p>
            <a:endParaRPr lang="en-GB" dirty="0"/>
          </a:p>
          <a:p>
            <a:r>
              <a:rPr lang="en-GB" dirty="0"/>
              <a:t>Photo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1352550"/>
            <a:ext cx="4022725" cy="4752975"/>
          </a:xfrm>
          <a:prstGeom prst="rect">
            <a:avLst/>
          </a:prstGeom>
        </p:spPr>
        <p:txBody>
          <a:bodyPr vert="horz" lIns="0" rIns="216000"/>
          <a:lstStyle>
            <a:lvl1pPr marL="0" indent="0">
              <a:buNone/>
              <a:defRPr sz="3600" baseline="0">
                <a:latin typeface="Baskerville 10 Pro"/>
              </a:defRPr>
            </a:lvl1pPr>
            <a:lvl2pPr>
              <a:defRPr baseline="0">
                <a:latin typeface="Baskerville 10 Pro"/>
              </a:defRPr>
            </a:lvl2pPr>
            <a:lvl3pPr>
              <a:defRPr baseline="0">
                <a:latin typeface="Baskerville 10 Pro"/>
              </a:defRPr>
            </a:lvl3pPr>
            <a:lvl4pPr>
              <a:defRPr baseline="0">
                <a:latin typeface="Baskerville 10 Pro"/>
              </a:defRPr>
            </a:lvl4pPr>
            <a:lvl5pPr>
              <a:defRPr baseline="0">
                <a:latin typeface="Baskerville 10 Pro"/>
              </a:defRPr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09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  <p15:guide id="3" pos="29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6643" y="114815"/>
            <a:ext cx="7157357" cy="99961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0063" y="1241595"/>
            <a:ext cx="8143194" cy="4986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  <a:p>
            <a:endParaRPr lang="en-GB" dirty="0"/>
          </a:p>
          <a:p>
            <a:r>
              <a:rPr lang="en-GB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06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21155" y="1219201"/>
            <a:ext cx="4022102" cy="4943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  <a:p>
            <a:endParaRPr lang="en-GB" dirty="0"/>
          </a:p>
          <a:p>
            <a:r>
              <a:rPr lang="en-GB" dirty="0"/>
              <a:t>Photo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98336" y="1219201"/>
            <a:ext cx="4022102" cy="4943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  <a:p>
            <a:endParaRPr lang="en-GB" dirty="0"/>
          </a:p>
          <a:p>
            <a:r>
              <a:rPr lang="en-GB" dirty="0"/>
              <a:t>Photo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7118" y="114815"/>
            <a:ext cx="7166882" cy="100913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6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4625579" y="1371600"/>
            <a:ext cx="3996928" cy="4733925"/>
          </a:xfrm>
          <a:prstGeom prst="rect">
            <a:avLst/>
          </a:prstGeom>
        </p:spPr>
        <p:txBody>
          <a:bodyPr tIns="2304000"/>
          <a:lstStyle>
            <a:lvl1pPr marL="0" indent="0" algn="ctr">
              <a:buNone/>
              <a:defRPr sz="135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bg2"/>
                </a:solidFill>
              </a:defRPr>
            </a:lvl2pPr>
            <a:lvl3pPr marL="685800" indent="0" algn="ctr">
              <a:buNone/>
              <a:defRPr>
                <a:solidFill>
                  <a:schemeClr val="bg2"/>
                </a:solidFill>
              </a:defRPr>
            </a:lvl3pPr>
            <a:lvl4pPr marL="1028700" indent="0" algn="ctr">
              <a:buNone/>
              <a:defRPr>
                <a:solidFill>
                  <a:schemeClr val="bg2"/>
                </a:solidFill>
              </a:defRPr>
            </a:lvl4pPr>
            <a:lvl5pPr marL="13716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content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0063" y="1371600"/>
            <a:ext cx="4022725" cy="4733925"/>
          </a:xfrm>
          <a:prstGeom prst="rect">
            <a:avLst/>
          </a:prstGeom>
        </p:spPr>
        <p:txBody>
          <a:bodyPr vert="horz" lIns="0" rIns="216000"/>
          <a:lstStyle>
            <a:lvl1pPr marL="0" indent="0">
              <a:buNone/>
              <a:defRPr sz="3600" baseline="0">
                <a:latin typeface="Baskerville 10 Pro"/>
              </a:defRPr>
            </a:lvl1pPr>
            <a:lvl2pPr>
              <a:defRPr baseline="0">
                <a:latin typeface="Baskerville 10 Pro"/>
              </a:defRPr>
            </a:lvl2pPr>
            <a:lvl3pPr>
              <a:defRPr baseline="0">
                <a:latin typeface="Baskerville 10 Pro"/>
              </a:defRPr>
            </a:lvl3pPr>
            <a:lvl4pPr>
              <a:defRPr baseline="0">
                <a:latin typeface="Baskerville 10 Pro"/>
              </a:defRPr>
            </a:lvl4pPr>
            <a:lvl5pPr>
              <a:defRPr baseline="0">
                <a:latin typeface="Baskerville 10 Pro"/>
              </a:defRPr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6643" y="124340"/>
            <a:ext cx="7157357" cy="98056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81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75">
          <p15:clr>
            <a:srgbClr val="FBAE40"/>
          </p15:clr>
        </p15:guide>
        <p15:guide id="2" pos="2914">
          <p15:clr>
            <a:srgbClr val="FBAE40"/>
          </p15:clr>
        </p15:guide>
        <p15:guide id="3" pos="5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1217656"/>
            <a:ext cx="8262937" cy="4968960"/>
          </a:xfrm>
          <a:prstGeom prst="rect">
            <a:avLst/>
          </a:prstGeom>
        </p:spPr>
        <p:txBody>
          <a:bodyPr vert="horz" lIns="0" rIns="216000"/>
          <a:lstStyle>
            <a:lvl1pPr marL="0" indent="0">
              <a:buNone/>
              <a:defRPr sz="3600" baseline="0">
                <a:latin typeface="Baskerville 10 Pro"/>
              </a:defRPr>
            </a:lvl1pPr>
            <a:lvl2pPr>
              <a:defRPr baseline="0">
                <a:latin typeface="Baskerville 10 Pro"/>
              </a:defRPr>
            </a:lvl2pPr>
            <a:lvl3pPr>
              <a:defRPr baseline="0">
                <a:latin typeface="Baskerville 10 Pro"/>
              </a:defRPr>
            </a:lvl3pPr>
            <a:lvl4pPr>
              <a:defRPr baseline="0">
                <a:latin typeface="Baskerville 10 Pro"/>
              </a:defRPr>
            </a:lvl4pPr>
            <a:lvl5pPr>
              <a:defRPr baseline="0">
                <a:latin typeface="Baskerville 10 Pro"/>
              </a:defRPr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5693" y="133865"/>
            <a:ext cx="7138307" cy="99008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1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6169" y="124340"/>
            <a:ext cx="7147832" cy="99961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0063" y="1314450"/>
            <a:ext cx="4022725" cy="4838700"/>
          </a:xfrm>
          <a:prstGeom prst="rect">
            <a:avLst/>
          </a:prstGeom>
        </p:spPr>
        <p:txBody>
          <a:bodyPr vert="horz" lIns="0" rIns="216000"/>
          <a:lstStyle>
            <a:lvl1pPr marL="0" indent="0">
              <a:buNone/>
              <a:defRPr sz="2800" baseline="0">
                <a:latin typeface="Baskerville 10 Pro"/>
              </a:defRPr>
            </a:lvl1pPr>
            <a:lvl2pPr>
              <a:defRPr baseline="0">
                <a:latin typeface="Baskerville 10 Pro"/>
              </a:defRPr>
            </a:lvl2pPr>
            <a:lvl3pPr>
              <a:defRPr baseline="0">
                <a:latin typeface="Baskerville 10 Pro"/>
              </a:defRPr>
            </a:lvl3pPr>
            <a:lvl4pPr>
              <a:defRPr baseline="0">
                <a:latin typeface="Baskerville 10 Pro"/>
              </a:defRPr>
            </a:lvl4pPr>
            <a:lvl5pPr>
              <a:defRPr baseline="0">
                <a:latin typeface="Baskerville 10 Pro"/>
              </a:defRPr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20532" y="1314450"/>
            <a:ext cx="4022725" cy="4838700"/>
          </a:xfrm>
          <a:prstGeom prst="rect">
            <a:avLst/>
          </a:prstGeom>
        </p:spPr>
        <p:txBody>
          <a:bodyPr vert="horz" lIns="0" rIns="216000"/>
          <a:lstStyle>
            <a:lvl1pPr marL="0" indent="0">
              <a:buNone/>
              <a:defRPr sz="2800" baseline="0">
                <a:latin typeface="Baskerville 10 Pro"/>
              </a:defRPr>
            </a:lvl1pPr>
            <a:lvl2pPr>
              <a:defRPr baseline="0">
                <a:latin typeface="Baskerville 10 Pro"/>
              </a:defRPr>
            </a:lvl2pPr>
            <a:lvl3pPr>
              <a:defRPr baseline="0">
                <a:latin typeface="Baskerville 10 Pro"/>
              </a:defRPr>
            </a:lvl3pPr>
            <a:lvl4pPr>
              <a:defRPr baseline="0">
                <a:latin typeface="Baskerville 10 Pro"/>
              </a:defRPr>
            </a:lvl4pPr>
            <a:lvl5pPr>
              <a:defRPr baseline="0">
                <a:latin typeface="Baskerville 10 Pro"/>
              </a:defRPr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6643" y="124340"/>
            <a:ext cx="7157357" cy="99008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0062" y="1204784"/>
            <a:ext cx="8256759" cy="5006546"/>
          </a:xfrm>
          <a:prstGeom prst="rect">
            <a:avLst/>
          </a:prstGeom>
        </p:spPr>
        <p:txBody>
          <a:bodyPr vert="horz" lIns="0" rIns="216000"/>
          <a:lstStyle>
            <a:lvl1pPr marL="0" indent="0">
              <a:buNone/>
              <a:defRPr sz="3600" baseline="0">
                <a:latin typeface="Baskerville 10 Pro"/>
              </a:defRPr>
            </a:lvl1pPr>
            <a:lvl2pPr>
              <a:defRPr baseline="0">
                <a:latin typeface="Baskerville 10 Pro"/>
              </a:defRPr>
            </a:lvl2pPr>
            <a:lvl3pPr>
              <a:defRPr baseline="0">
                <a:latin typeface="Baskerville 10 Pro"/>
              </a:defRPr>
            </a:lvl3pPr>
            <a:lvl4pPr>
              <a:defRPr baseline="0">
                <a:latin typeface="Baskerville 10 Pro"/>
              </a:defRPr>
            </a:lvl4pPr>
            <a:lvl5pPr>
              <a:defRPr baseline="0">
                <a:latin typeface="Baskerville 10 Pro"/>
              </a:defRPr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6642" y="95765"/>
            <a:ext cx="7157357" cy="101866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5000" cap="all" spc="83" baseline="0">
                <a:solidFill>
                  <a:srgbClr val="4EC3E0"/>
                </a:solidFill>
                <a:latin typeface="Founders Grotesk Condensed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8B5EC8-2D27-4256-B85E-C500524A8DFA}"/>
              </a:ext>
            </a:extLst>
          </p:cNvPr>
          <p:cNvSpPr/>
          <p:nvPr userDrawn="1"/>
        </p:nvSpPr>
        <p:spPr>
          <a:xfrm>
            <a:off x="1058179" y="1060714"/>
            <a:ext cx="4080388" cy="429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FF3661B-3D8D-4896-9BC9-91945E413F3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8400"/>
            <a:ext cx="7747000" cy="15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474A2D1E-2E21-401A-B8C1-583D9059B9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324600"/>
            <a:ext cx="278135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aseline="0" dirty="0">
                <a:solidFill>
                  <a:schemeClr val="bg1"/>
                </a:solidFill>
                <a:latin typeface="Founders Grotesk Cond Bold"/>
                <a:cs typeface="Founders Grotesk Cond Bold"/>
              </a:rPr>
              <a:t>WWW.BBK.AC.UK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6650DF-0F19-445E-A968-0800ED6DB145}"/>
              </a:ext>
            </a:extLst>
          </p:cNvPr>
          <p:cNvSpPr txBox="1">
            <a:spLocks/>
          </p:cNvSpPr>
          <p:nvPr userDrawn="1"/>
        </p:nvSpPr>
        <p:spPr>
          <a:xfrm>
            <a:off x="1227514" y="2565398"/>
            <a:ext cx="3623733" cy="21222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 defTabSz="9144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None/>
              <a:defRPr sz="5500" kern="1200" cap="all">
                <a:solidFill>
                  <a:srgbClr val="4EC3E0"/>
                </a:solidFill>
                <a:latin typeface="Founders Grotesk Cond Bold"/>
                <a:ea typeface="+mj-ea"/>
                <a:cs typeface="Founders Grotesk Cond Bold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3BEA4-2CAD-4A92-8D5A-43ABBF9A4A5E}"/>
              </a:ext>
            </a:extLst>
          </p:cNvPr>
          <p:cNvSpPr/>
          <p:nvPr userDrawn="1"/>
        </p:nvSpPr>
        <p:spPr>
          <a:xfrm>
            <a:off x="1058179" y="2410121"/>
            <a:ext cx="4080388" cy="80666"/>
          </a:xfrm>
          <a:prstGeom prst="rect">
            <a:avLst/>
          </a:prstGeom>
          <a:solidFill>
            <a:srgbClr val="4E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00EDF-0844-4F07-8949-CDF223FB8AE5}"/>
              </a:ext>
            </a:extLst>
          </p:cNvPr>
          <p:cNvSpPr/>
          <p:nvPr userDrawn="1"/>
        </p:nvSpPr>
        <p:spPr>
          <a:xfrm>
            <a:off x="1058179" y="1060714"/>
            <a:ext cx="4080388" cy="200321"/>
          </a:xfrm>
          <a:prstGeom prst="rect">
            <a:avLst/>
          </a:prstGeom>
          <a:solidFill>
            <a:srgbClr val="4EC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5795DE-AC54-4D4A-843E-3F2E04C3C0AA}"/>
              </a:ext>
            </a:extLst>
          </p:cNvPr>
          <p:cNvCxnSpPr>
            <a:cxnSpLocks/>
          </p:cNvCxnSpPr>
          <p:nvPr userDrawn="1"/>
        </p:nvCxnSpPr>
        <p:spPr>
          <a:xfrm>
            <a:off x="1058179" y="4924425"/>
            <a:ext cx="4080389" cy="0"/>
          </a:xfrm>
          <a:prstGeom prst="line">
            <a:avLst/>
          </a:prstGeom>
          <a:ln w="25400">
            <a:solidFill>
              <a:srgbClr val="4EC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0191B-A4ED-44B5-AF09-184DD6F44A85}"/>
              </a:ext>
            </a:extLst>
          </p:cNvPr>
          <p:cNvSpPr txBox="1"/>
          <p:nvPr userDrawn="1"/>
        </p:nvSpPr>
        <p:spPr>
          <a:xfrm>
            <a:off x="1157084" y="4903893"/>
            <a:ext cx="296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-50" baseline="0" dirty="0">
                <a:solidFill>
                  <a:srgbClr val="4EC3E0"/>
                </a:solidFill>
                <a:latin typeface="Franklin Gothic Demi Cond" panose="020B0706030402020204" pitchFamily="34" charset="0"/>
                <a:cs typeface="Arial" panose="020B0604020202020204" pitchFamily="34" charset="0"/>
              </a:rPr>
              <a:t>LONDON’S EVENING UNIVERSITY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BFF2CE-EACC-4591-B0B7-F417C103D1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0871" y="1265987"/>
            <a:ext cx="1329929" cy="4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3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EDD7F-FC4B-4A5A-B9B1-2F06C1C7B07F}"/>
              </a:ext>
            </a:extLst>
          </p:cNvPr>
          <p:cNvSpPr/>
          <p:nvPr userDrawn="1"/>
        </p:nvSpPr>
        <p:spPr>
          <a:xfrm>
            <a:off x="0" y="-19740"/>
            <a:ext cx="9144000" cy="131600"/>
          </a:xfrm>
          <a:prstGeom prst="rect">
            <a:avLst/>
          </a:prstGeom>
          <a:solidFill>
            <a:srgbClr val="4EC3E0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8C0D6-2601-4D0B-AF1A-C439D7FA461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349"/>
            <a:ext cx="1515485" cy="471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07EC8-5F17-4AAC-AC21-2FDA7666AC7A}"/>
              </a:ext>
            </a:extLst>
          </p:cNvPr>
          <p:cNvSpPr/>
          <p:nvPr userDrawn="1"/>
        </p:nvSpPr>
        <p:spPr>
          <a:xfrm>
            <a:off x="0" y="1136785"/>
            <a:ext cx="9144000" cy="52331"/>
          </a:xfrm>
          <a:prstGeom prst="rect">
            <a:avLst/>
          </a:prstGeom>
          <a:solidFill>
            <a:srgbClr val="4EC3E0"/>
          </a:solidFill>
          <a:ln w="3175" cmpd="sng">
            <a:solidFill>
              <a:srgbClr val="4EC3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093DD6-1816-45B1-9D99-694F7B6E1B7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00063" y="6248400"/>
            <a:ext cx="8143194" cy="1588"/>
          </a:xfrm>
          <a:prstGeom prst="line">
            <a:avLst/>
          </a:prstGeom>
          <a:noFill/>
          <a:ln w="9525">
            <a:solidFill>
              <a:srgbClr val="4EC3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4">
            <a:extLst>
              <a:ext uri="{FF2B5EF4-FFF2-40B4-BE49-F238E27FC236}">
                <a16:creationId xmlns:a16="http://schemas.microsoft.com/office/drawing/2014/main" id="{2AE645CA-6213-48C9-A91B-8E4DD6E786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9966" y="6324600"/>
            <a:ext cx="278135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aseline="0" dirty="0">
                <a:solidFill>
                  <a:schemeClr val="tx1"/>
                </a:solidFill>
                <a:latin typeface="Founders Grotesk Cond Bold"/>
                <a:cs typeface="Founders Grotesk Cond Bold"/>
              </a:rPr>
              <a:t>WWW.BBK.AC.UK</a:t>
            </a:r>
          </a:p>
        </p:txBody>
      </p:sp>
    </p:spTree>
    <p:extLst>
      <p:ext uri="{BB962C8B-B14F-4D97-AF65-F5344CB8AC3E}">
        <p14:creationId xmlns:p14="http://schemas.microsoft.com/office/powerpoint/2010/main" val="26910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.szatmari@bbk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e.szatmari@bbk.ac.uk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umn.edu/opentextbooks/" TargetMode="External"/><Relationship Id="rId2" Type="http://schemas.openxmlformats.org/officeDocument/2006/relationships/hyperlink" Target="https://bbk.libguides.com/c.php?g=703532&amp;p=5061964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5802" y="2479250"/>
            <a:ext cx="4132018" cy="2441542"/>
          </a:xfrm>
        </p:spPr>
        <p:txBody>
          <a:bodyPr>
            <a:normAutofit/>
          </a:bodyPr>
          <a:lstStyle/>
          <a:p>
            <a:r>
              <a:rPr lang="en-GB" dirty="0"/>
              <a:t>On track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10/7/25</a:t>
            </a:r>
            <a:br>
              <a:rPr lang="en-GB" dirty="0"/>
            </a:br>
            <a:r>
              <a:rPr lang="en-GB" dirty="0"/>
              <a:t> </a:t>
            </a:r>
            <a:r>
              <a:rPr lang="en-GB" sz="2700" cap="none" dirty="0">
                <a:solidFill>
                  <a:srgbClr val="EE7799"/>
                </a:solidFill>
                <a:latin typeface="Century Gothic" panose="020B0502020202020204" pitchFamily="34" charset="0"/>
                <a:hlinkClick r:id="rId2"/>
              </a:rPr>
              <a:t>e.szatmari@bbk.ac.uk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2673" y="1763523"/>
            <a:ext cx="390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E7799"/>
                </a:solidFill>
              </a:rPr>
              <a:t>School of Computing and Mathematical</a:t>
            </a:r>
          </a:p>
          <a:p>
            <a:r>
              <a:rPr lang="en-GB" dirty="0">
                <a:solidFill>
                  <a:srgbClr val="EE7799"/>
                </a:solidFill>
              </a:rPr>
              <a:t>Sciences</a:t>
            </a:r>
          </a:p>
        </p:txBody>
      </p:sp>
    </p:spTree>
    <p:extLst>
      <p:ext uri="{BB962C8B-B14F-4D97-AF65-F5344CB8AC3E}">
        <p14:creationId xmlns:p14="http://schemas.microsoft.com/office/powerpoint/2010/main" val="283546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E61CE4F-0389-83F8-35F5-1DD8D8EE5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A27DD8-8FF9-8327-5BFE-E0A482A6A4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Maths support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Why you might want to get in touch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/>
              <a:t>Examples 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get in touch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Resources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64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859EEF-94C2-282E-1487-AA381A2BF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272D-9A7F-9358-D8A6-DE363BDED2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Eva Szatmari</a:t>
            </a:r>
          </a:p>
          <a:p>
            <a:r>
              <a:rPr lang="en-GB" dirty="0"/>
              <a:t>Learning Development</a:t>
            </a:r>
          </a:p>
          <a:p>
            <a:r>
              <a:rPr lang="en-GB" dirty="0"/>
              <a:t>Maths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83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56B085-BCE5-4FEE-5DF6-62FAB880B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Why you might want to get in touch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E79C-A382-B922-CE8F-042C71E4E0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You haven’t done maths for a while and feel unsure of your skills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You come across some maths problems in your module you are finding hard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You would like to improve some maths skills you need later, and you have time</a:t>
            </a:r>
          </a:p>
        </p:txBody>
      </p:sp>
    </p:spTree>
    <p:extLst>
      <p:ext uri="{BB962C8B-B14F-4D97-AF65-F5344CB8AC3E}">
        <p14:creationId xmlns:p14="http://schemas.microsoft.com/office/powerpoint/2010/main" val="1148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E84DB4-9943-F40B-78F4-263445614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Maths problems for coding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B1F-FF0A-2893-D765-94E9FD9EFE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How would you tell the computer to calculate the area and the perimeter of a two-dimensional shape?</a:t>
            </a:r>
          </a:p>
        </p:txBody>
      </p:sp>
    </p:spTree>
    <p:extLst>
      <p:ext uri="{BB962C8B-B14F-4D97-AF65-F5344CB8AC3E}">
        <p14:creationId xmlns:p14="http://schemas.microsoft.com/office/powerpoint/2010/main" val="38361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1A1A88-0D72-26CB-2A15-2C4ED1970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Maths problems for coding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3E5B1-C7EA-7A2B-5D63-8511C7F389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How would you tell the computer to calculate the solution to a quadratic equation?</a:t>
            </a:r>
          </a:p>
        </p:txBody>
      </p:sp>
    </p:spTree>
    <p:extLst>
      <p:ext uri="{BB962C8B-B14F-4D97-AF65-F5344CB8AC3E}">
        <p14:creationId xmlns:p14="http://schemas.microsoft.com/office/powerpoint/2010/main" val="14154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2C2056-8FBF-C703-B7AB-38F190FE5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get in touch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2D6B3-F8E1-1705-D399-000CB5AEA5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One-to-one help</a:t>
            </a:r>
          </a:p>
          <a:p>
            <a:r>
              <a:rPr lang="en-GB" dirty="0"/>
              <a:t>Workshops</a:t>
            </a:r>
          </a:p>
          <a:p>
            <a:r>
              <a:rPr lang="en-GB" dirty="0"/>
              <a:t>Moodle</a:t>
            </a:r>
          </a:p>
          <a:p>
            <a:r>
              <a:rPr lang="en-GB" dirty="0">
                <a:hlinkClick r:id="rId2"/>
              </a:rPr>
              <a:t>e.szatmari@bbk.ac.uk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9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DAB6E2-2FE6-E745-969D-03A79DA92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6057-41DD-5F1E-70EE-DB4E6FAD54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Moodle – module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Birkbeck Library Computing Resources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Specifically: O’Reilly Online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Open Textbook Library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LinkedIn Learning (MyBirkbeck)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LinkedIn Learning - MyBirkbeck</a:t>
            </a:r>
          </a:p>
        </p:txBody>
      </p:sp>
    </p:spTree>
    <p:extLst>
      <p:ext uri="{BB962C8B-B14F-4D97-AF65-F5344CB8AC3E}">
        <p14:creationId xmlns:p14="http://schemas.microsoft.com/office/powerpoint/2010/main" val="8287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8735-DA11-8D2D-F7D9-8C2E4244D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1B0CDC3-C149-6933-4D46-5F7E7901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35429032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Blue-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rkbeck New Identity - Redux - example pair.potx" id="{3772A8F8-BF90-4C17-A9A5-58A6669A5A1C}" vid="{E33C38C9-BF11-4326-92F0-CC1FA47CEC31}"/>
    </a:ext>
  </a:extLst>
</a:theme>
</file>

<file path=ppt/theme/theme2.xml><?xml version="1.0" encoding="utf-8"?>
<a:theme xmlns:a="http://schemas.openxmlformats.org/drawingml/2006/main" name="Body Blue-fra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irkbeck New Identity - Redux - example pair.potx" id="{3772A8F8-BF90-4C17-A9A5-58A6669A5A1C}" vid="{C76FC9E7-B983-4910-94A5-630143979D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BBK Powerpoint Master</Template>
  <TotalTime>10774</TotalTime>
  <Words>187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 10 Pro</vt:lpstr>
      <vt:lpstr>Calibri</vt:lpstr>
      <vt:lpstr>Century Gothic</vt:lpstr>
      <vt:lpstr>Founders Grotesk Cond Bold</vt:lpstr>
      <vt:lpstr>Founders Grotesk Condensed</vt:lpstr>
      <vt:lpstr>Franklin Gothic Demi Cond</vt:lpstr>
      <vt:lpstr>Title Blue-frame</vt:lpstr>
      <vt:lpstr>Body Blue-frame</vt:lpstr>
      <vt:lpstr>On track  10/7/25  e.szatmari@bbk.ac.uk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Keith Mannock (Staff)</cp:lastModifiedBy>
  <cp:revision>51</cp:revision>
  <cp:lastPrinted>2025-01-15T13:28:24Z</cp:lastPrinted>
  <dcterms:created xsi:type="dcterms:W3CDTF">2017-07-31T15:11:43Z</dcterms:created>
  <dcterms:modified xsi:type="dcterms:W3CDTF">2025-07-11T07:41:13Z</dcterms:modified>
</cp:coreProperties>
</file>