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7"/>
  </p:notesMasterIdLst>
  <p:handoutMasterIdLst>
    <p:handoutMasterId r:id="rId8"/>
  </p:handoutMasterIdLst>
  <p:sldIdLst>
    <p:sldId id="634" r:id="rId5"/>
    <p:sldId id="635" r:id="rId6"/>
  </p:sldIdLst>
  <p:sldSz cx="18143538" cy="14417675"/>
  <p:notesSz cx="6743700" cy="9875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558186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651217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744248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2"/>
    <a:srgbClr val="831222"/>
    <a:srgbClr val="831121"/>
    <a:srgbClr val="C24D00"/>
    <a:srgbClr val="789ECA"/>
    <a:srgbClr val="597596"/>
    <a:srgbClr val="98C8FF"/>
    <a:srgbClr val="8EBAEE"/>
    <a:srgbClr val="6787AD"/>
    <a:srgbClr val="C5C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6A4C-C74B-324D-9701-5EFC5308B0CE}" v="28" dt="2021-01-19T15:32:09.662"/>
    <p1510:client id="{1BD6C0D0-B96A-F698-29A6-2963783B0ED2}" v="2" dt="2021-01-20T11:47:0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6" autoAdjust="0"/>
    <p:restoredTop sz="87193" autoAdjust="0"/>
  </p:normalViewPr>
  <p:slideViewPr>
    <p:cSldViewPr>
      <p:cViewPr>
        <p:scale>
          <a:sx n="183" d="100"/>
          <a:sy n="183" d="100"/>
        </p:scale>
        <p:origin x="-360" y="-1424"/>
      </p:cViewPr>
      <p:guideLst>
        <p:guide orient="horz" pos="4541"/>
        <p:guide pos="5715"/>
      </p:guideLst>
    </p:cSldViewPr>
  </p:slideViewPr>
  <p:outlineViewPr>
    <p:cViewPr>
      <p:scale>
        <a:sx n="33" d="100"/>
        <a:sy n="33" d="100"/>
      </p:scale>
      <p:origin x="0" y="1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105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22175-9876-47F9-8F14-6DDFF4EF345A}" type="datetimeFigureOut">
              <a:rPr lang="en-US"/>
              <a:pPr>
                <a:defRPr/>
              </a:pPr>
              <a:t>3/28/22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105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7651B0-D4CF-4001-BF83-F8406A61D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05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41363"/>
            <a:ext cx="46609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77" y="4691362"/>
            <a:ext cx="5394348" cy="44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05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5658D6-DB1A-443F-83F4-3B06E7E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6pPr>
    <a:lvl7pPr marL="558186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7pPr>
    <a:lvl8pPr marL="651217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8pPr>
    <a:lvl9pPr marL="744248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66" y="4478825"/>
            <a:ext cx="15422007" cy="3090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531" y="8170016"/>
            <a:ext cx="12700477" cy="3684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260" y="10092372"/>
            <a:ext cx="10886123" cy="1191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260" y="1288246"/>
            <a:ext cx="10886123" cy="8650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260" y="11283834"/>
            <a:ext cx="10886123" cy="1692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4065" y="577376"/>
            <a:ext cx="4082296" cy="123017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77" y="577376"/>
            <a:ext cx="11944496" cy="123017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15" y="9264692"/>
            <a:ext cx="15422007" cy="28635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15" y="6110827"/>
            <a:ext cx="15422007" cy="31538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77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965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227291"/>
            <a:ext cx="8016547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77" y="4572272"/>
            <a:ext cx="8016547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666" y="3227291"/>
            <a:ext cx="8019696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666" y="4572272"/>
            <a:ext cx="8019696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574037"/>
            <a:ext cx="5969099" cy="24429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619" y="574038"/>
            <a:ext cx="10142742" cy="123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78" y="3017033"/>
            <a:ext cx="5969099" cy="9862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77" y="577375"/>
            <a:ext cx="16329184" cy="2402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364125"/>
            <a:ext cx="16329184" cy="95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89803F-9DD2-9A42-BC6E-5EB200E1C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64242" y="6492837"/>
            <a:ext cx="338828" cy="338828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8196E3C4-FA3B-CD48-A1DD-F301A8F41A1A}"/>
              </a:ext>
            </a:extLst>
          </p:cNvPr>
          <p:cNvSpPr/>
          <p:nvPr/>
        </p:nvSpPr>
        <p:spPr>
          <a:xfrm>
            <a:off x="13981427" y="5407707"/>
            <a:ext cx="796268" cy="54466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 err="1">
                <a:latin typeface="Avenir Book" panose="02000503020000020003" pitchFamily="2" charset="0"/>
              </a:rPr>
              <a:t>MiP</a:t>
            </a:r>
            <a:r>
              <a:rPr lang="en-GB" sz="800" dirty="0">
                <a:latin typeface="Avenir Book" panose="02000503020000020003" pitchFamily="2" charset="0"/>
              </a:rPr>
              <a:t> 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753917-6431-874D-AFAC-A795280D992D}"/>
              </a:ext>
            </a:extLst>
          </p:cNvPr>
          <p:cNvCxnSpPr>
            <a:cxnSpLocks/>
            <a:stCxn id="176" idx="3"/>
            <a:endCxn id="147" idx="2"/>
          </p:cNvCxnSpPr>
          <p:nvPr/>
        </p:nvCxnSpPr>
        <p:spPr>
          <a:xfrm>
            <a:off x="12358768" y="3224335"/>
            <a:ext cx="369173" cy="85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B5908-DC87-5A47-B55A-653E0E0D7395}"/>
              </a:ext>
            </a:extLst>
          </p:cNvPr>
          <p:cNvCxnSpPr>
            <a:cxnSpLocks/>
            <a:stCxn id="176" idx="3"/>
            <a:endCxn id="148" idx="2"/>
          </p:cNvCxnSpPr>
          <p:nvPr/>
        </p:nvCxnSpPr>
        <p:spPr>
          <a:xfrm>
            <a:off x="12358768" y="3224335"/>
            <a:ext cx="164406" cy="9031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B37667D-0628-3742-9399-8949234E2A8B}"/>
              </a:ext>
            </a:extLst>
          </p:cNvPr>
          <p:cNvSpPr txBox="1">
            <a:spLocks/>
          </p:cNvSpPr>
          <p:nvPr/>
        </p:nvSpPr>
        <p:spPr>
          <a:xfrm>
            <a:off x="11183848" y="5100008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 scraper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62700E-B7D5-994C-A6EF-3AAD1D126992}"/>
              </a:ext>
            </a:extLst>
          </p:cNvPr>
          <p:cNvCxnSpPr>
            <a:cxnSpLocks/>
            <a:stCxn id="40" idx="3"/>
            <a:endCxn id="144" idx="2"/>
          </p:cNvCxnSpPr>
          <p:nvPr/>
        </p:nvCxnSpPr>
        <p:spPr>
          <a:xfrm flipV="1">
            <a:off x="12094665" y="5236569"/>
            <a:ext cx="264103" cy="16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3BB29D8-8E28-2046-8DBC-84FCD8139974}"/>
              </a:ext>
            </a:extLst>
          </p:cNvPr>
          <p:cNvSpPr txBox="1">
            <a:spLocks/>
          </p:cNvSpPr>
          <p:nvPr/>
        </p:nvSpPr>
        <p:spPr>
          <a:xfrm>
            <a:off x="12052435" y="4533903"/>
            <a:ext cx="996765" cy="44405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Data dump from January 2019 to December 2021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F9DAA7-11E0-0D4F-9800-0D1EB9976E95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13668775" y="4127467"/>
            <a:ext cx="329253" cy="1171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0ED3A4-1091-0742-807C-FBC88DA715EE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14142013" y="3310294"/>
            <a:ext cx="354398" cy="712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24A12A-60F0-C24C-9A80-B472722BE349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 flipV="1">
            <a:off x="13585960" y="5026342"/>
            <a:ext cx="152045" cy="210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E68C14-537E-974D-875F-4BBB48F79028}"/>
              </a:ext>
            </a:extLst>
          </p:cNvPr>
          <p:cNvCxnSpPr>
            <a:cxnSpLocks/>
          </p:cNvCxnSpPr>
          <p:nvPr/>
        </p:nvCxnSpPr>
        <p:spPr>
          <a:xfrm>
            <a:off x="14496411" y="4466643"/>
            <a:ext cx="62976" cy="946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2951191" y="2620000"/>
            <a:ext cx="19629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5F9D339D-ABF8-2941-95CC-C8D5FFA4211B}"/>
              </a:ext>
            </a:extLst>
          </p:cNvPr>
          <p:cNvSpPr/>
          <p:nvPr/>
        </p:nvSpPr>
        <p:spPr>
          <a:xfrm>
            <a:off x="9932891" y="3381218"/>
            <a:ext cx="1145601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D48699B-0B42-4342-8C64-6BE6D7E78163}"/>
              </a:ext>
            </a:extLst>
          </p:cNvPr>
          <p:cNvSpPr/>
          <p:nvPr/>
        </p:nvSpPr>
        <p:spPr>
          <a:xfrm>
            <a:off x="10821049" y="3872832"/>
            <a:ext cx="1138164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594C0EA7-0391-1044-85C3-597BB6788907}"/>
              </a:ext>
            </a:extLst>
          </p:cNvPr>
          <p:cNvSpPr/>
          <p:nvPr/>
        </p:nvSpPr>
        <p:spPr>
          <a:xfrm>
            <a:off x="11066456" y="4412505"/>
            <a:ext cx="1145600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57041E3-011A-BD47-9EA2-104B182A80C3}"/>
              </a:ext>
            </a:extLst>
          </p:cNvPr>
          <p:cNvSpPr/>
          <p:nvPr/>
        </p:nvSpPr>
        <p:spPr>
          <a:xfrm>
            <a:off x="12358768" y="5026341"/>
            <a:ext cx="1227192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Scrape websites every 2 weeks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4DC3D05-B698-1D4B-B692-C1B3037B6409}"/>
              </a:ext>
            </a:extLst>
          </p:cNvPr>
          <p:cNvSpPr/>
          <p:nvPr/>
        </p:nvSpPr>
        <p:spPr>
          <a:xfrm>
            <a:off x="12727941" y="3012720"/>
            <a:ext cx="1414072" cy="595148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posts from Facebook pages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via </a:t>
            </a:r>
            <a:r>
              <a:rPr lang="en-GB" sz="800" dirty="0" err="1">
                <a:latin typeface="Avenir Book" panose="02000503020000020003" pitchFamily="2" charset="0"/>
              </a:rPr>
              <a:t>CrowdTangle</a:t>
            </a:r>
            <a:endParaRPr lang="en-GB" sz="800" dirty="0">
              <a:latin typeface="Avenir Book" panose="02000503020000020003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00A2F16-FEDF-2D45-8111-E8677F721DDC}"/>
              </a:ext>
            </a:extLst>
          </p:cNvPr>
          <p:cNvSpPr/>
          <p:nvPr/>
        </p:nvSpPr>
        <p:spPr>
          <a:xfrm>
            <a:off x="12523174" y="3917239"/>
            <a:ext cx="1145601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historical tweets from Twitter API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F1684BA9-66F3-CF46-A91E-AA7940B0A6FC}"/>
              </a:ext>
            </a:extLst>
          </p:cNvPr>
          <p:cNvSpPr txBox="1">
            <a:spLocks/>
          </p:cNvSpPr>
          <p:nvPr/>
        </p:nvSpPr>
        <p:spPr>
          <a:xfrm>
            <a:off x="13738005" y="4816114"/>
            <a:ext cx="671337" cy="4204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Website snapshots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E4EF23-4A6F-5B4E-A1EA-F50669AF2199}"/>
              </a:ext>
            </a:extLst>
          </p:cNvPr>
          <p:cNvCxnSpPr>
            <a:cxnSpLocks/>
            <a:stCxn id="153" idx="2"/>
            <a:endCxn id="5" idx="1"/>
          </p:cNvCxnSpPr>
          <p:nvPr/>
        </p:nvCxnSpPr>
        <p:spPr>
          <a:xfrm>
            <a:off x="14073674" y="5236569"/>
            <a:ext cx="305887" cy="1711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7FC439F-E255-1A4D-8382-89EA9D963060}"/>
              </a:ext>
            </a:extLst>
          </p:cNvPr>
          <p:cNvCxnSpPr>
            <a:cxnSpLocks/>
            <a:stCxn id="110" idx="3"/>
            <a:endCxn id="40" idx="0"/>
          </p:cNvCxnSpPr>
          <p:nvPr/>
        </p:nvCxnSpPr>
        <p:spPr>
          <a:xfrm>
            <a:off x="11627765" y="4690130"/>
            <a:ext cx="11492" cy="4098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9C2B9B4D-098B-F14D-BA0B-EA7467FC2CC1}"/>
              </a:ext>
            </a:extLst>
          </p:cNvPr>
          <p:cNvSpPr txBox="1">
            <a:spLocks/>
          </p:cNvSpPr>
          <p:nvPr/>
        </p:nvSpPr>
        <p:spPr>
          <a:xfrm>
            <a:off x="11447951" y="3071357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  <a:defRPr sz="800">
                <a:latin typeface="Avenir" panose="02000503020000020003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latin typeface="Avenir Book" panose="02000503020000020003" pitchFamily="2" charset="0"/>
              </a:rPr>
              <a:t>Social media scrapers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8908C9-585A-D845-873D-E3F156FDBEB6}"/>
              </a:ext>
            </a:extLst>
          </p:cNvPr>
          <p:cNvCxnSpPr>
            <a:cxnSpLocks/>
            <a:stCxn id="108" idx="0"/>
            <a:endCxn id="176" idx="1"/>
          </p:cNvCxnSpPr>
          <p:nvPr/>
        </p:nvCxnSpPr>
        <p:spPr>
          <a:xfrm flipV="1">
            <a:off x="10517182" y="3224335"/>
            <a:ext cx="930769" cy="156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4AE3472-769A-9947-BF52-2A2F6CD29AF6}"/>
              </a:ext>
            </a:extLst>
          </p:cNvPr>
          <p:cNvCxnSpPr>
            <a:cxnSpLocks/>
            <a:stCxn id="109" idx="1"/>
            <a:endCxn id="176" idx="2"/>
          </p:cNvCxnSpPr>
          <p:nvPr/>
        </p:nvCxnSpPr>
        <p:spPr>
          <a:xfrm flipV="1">
            <a:off x="11378640" y="3377312"/>
            <a:ext cx="524720" cy="5185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671B0B-12F0-A942-BBFE-612B263C1333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10053090" y="3658843"/>
            <a:ext cx="441111" cy="18109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0B70A3B-04CD-7E45-A9FD-AFEC0C84CEC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0053090" y="4023135"/>
            <a:ext cx="767959" cy="14466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20936E1-7D86-854D-9174-922406BF90F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10053090" y="4562808"/>
            <a:ext cx="1013366" cy="9070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3B02CC-202C-704C-BD76-12E468734B8F}"/>
              </a:ext>
            </a:extLst>
          </p:cNvPr>
          <p:cNvCxnSpPr>
            <a:cxnSpLocks/>
            <a:stCxn id="188" idx="2"/>
            <a:endCxn id="174" idx="3"/>
          </p:cNvCxnSpPr>
          <p:nvPr/>
        </p:nvCxnSpPr>
        <p:spPr>
          <a:xfrm flipH="1">
            <a:off x="2959958" y="2791759"/>
            <a:ext cx="761002" cy="27959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71AEE-E6DB-4344-9A39-9B6A20831D15}"/>
              </a:ext>
            </a:extLst>
          </p:cNvPr>
          <p:cNvCxnSpPr>
            <a:cxnSpLocks/>
            <a:stCxn id="174" idx="2"/>
            <a:endCxn id="179" idx="0"/>
          </p:cNvCxnSpPr>
          <p:nvPr/>
        </p:nvCxnSpPr>
        <p:spPr>
          <a:xfrm flipH="1">
            <a:off x="2386481" y="3215223"/>
            <a:ext cx="1" cy="18023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be 53">
            <a:extLst>
              <a:ext uri="{FF2B5EF4-FFF2-40B4-BE49-F238E27FC236}">
                <a16:creationId xmlns:a16="http://schemas.microsoft.com/office/drawing/2014/main" id="{A6492021-F6A7-A64B-B7FA-4B19C704E4C0}"/>
              </a:ext>
            </a:extLst>
          </p:cNvPr>
          <p:cNvSpPr/>
          <p:nvPr/>
        </p:nvSpPr>
        <p:spPr>
          <a:xfrm>
            <a:off x="9214509" y="5666231"/>
            <a:ext cx="1145601" cy="277625"/>
          </a:xfrm>
          <a:prstGeom prst="cube">
            <a:avLst>
              <a:gd name="adj" fmla="val 8278"/>
            </a:avLst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1288" indent="-133350" algn="ctr" defTabSz="457200">
              <a:spcBef>
                <a:spcPct val="20000"/>
              </a:spcBef>
              <a:tabLst>
                <a:tab pos="1331913" algn="l"/>
              </a:tabLst>
            </a:pPr>
            <a:r>
              <a:rPr lang="en-GB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56E3EC5-A7F1-6C4B-A5DE-AF565816D05B}"/>
              </a:ext>
            </a:extLst>
          </p:cNvPr>
          <p:cNvSpPr/>
          <p:nvPr/>
        </p:nvSpPr>
        <p:spPr>
          <a:xfrm>
            <a:off x="7272634" y="6508243"/>
            <a:ext cx="1138164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474CD180-40E4-B644-9E74-3AD4FA2F3DF3}"/>
              </a:ext>
            </a:extLst>
          </p:cNvPr>
          <p:cNvSpPr/>
          <p:nvPr/>
        </p:nvSpPr>
        <p:spPr>
          <a:xfrm>
            <a:off x="7265198" y="6838936"/>
            <a:ext cx="1145600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6C580-3ED6-2546-B4DE-70F88CFA6B0D}"/>
              </a:ext>
            </a:extLst>
          </p:cNvPr>
          <p:cNvSpPr txBox="1"/>
          <p:nvPr/>
        </p:nvSpPr>
        <p:spPr>
          <a:xfrm>
            <a:off x="9580833" y="5759941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GB">
              <a:latin typeface="Avenir Book" panose="02000503020000020003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BA8A6B8-A2AB-6142-BE91-EE2F0316E8CD}"/>
              </a:ext>
            </a:extLst>
          </p:cNvPr>
          <p:cNvSpPr txBox="1">
            <a:spLocks/>
          </p:cNvSpPr>
          <p:nvPr/>
        </p:nvSpPr>
        <p:spPr>
          <a:xfrm>
            <a:off x="8307727" y="2652084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Google SERPs</a:t>
            </a:r>
          </a:p>
        </p:txBody>
      </p:sp>
      <p:sp>
        <p:nvSpPr>
          <p:cNvPr id="170" name="Content Placeholder 2">
            <a:extLst>
              <a:ext uri="{FF2B5EF4-FFF2-40B4-BE49-F238E27FC236}">
                <a16:creationId xmlns:a16="http://schemas.microsoft.com/office/drawing/2014/main" id="{72A65135-6158-B546-A850-57AFB83891C1}"/>
              </a:ext>
            </a:extLst>
          </p:cNvPr>
          <p:cNvSpPr txBox="1">
            <a:spLocks/>
          </p:cNvSpPr>
          <p:nvPr/>
        </p:nvSpPr>
        <p:spPr>
          <a:xfrm>
            <a:off x="8279681" y="3123447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1" name="Content Placeholder 2">
            <a:extLst>
              <a:ext uri="{FF2B5EF4-FFF2-40B4-BE49-F238E27FC236}">
                <a16:creationId xmlns:a16="http://schemas.microsoft.com/office/drawing/2014/main" id="{414C84D8-5DB2-5447-A0FC-50DD05BEDF52}"/>
              </a:ext>
            </a:extLst>
          </p:cNvPr>
          <p:cNvSpPr txBox="1">
            <a:spLocks/>
          </p:cNvSpPr>
          <p:nvPr/>
        </p:nvSpPr>
        <p:spPr>
          <a:xfrm>
            <a:off x="8377630" y="354073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94F37020-3039-5F48-A0C4-6217BF18B364}"/>
              </a:ext>
            </a:extLst>
          </p:cNvPr>
          <p:cNvSpPr txBox="1">
            <a:spLocks/>
          </p:cNvSpPr>
          <p:nvPr/>
        </p:nvSpPr>
        <p:spPr>
          <a:xfrm>
            <a:off x="8444100" y="420409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7FBF66B9-0D0B-C540-A057-55501698C6A7}"/>
              </a:ext>
            </a:extLst>
          </p:cNvPr>
          <p:cNvSpPr txBox="1">
            <a:spLocks/>
          </p:cNvSpPr>
          <p:nvPr/>
        </p:nvSpPr>
        <p:spPr>
          <a:xfrm>
            <a:off x="8475824" y="4875586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4" name="Rectangle: Rounded Corners 18">
            <a:extLst>
              <a:ext uri="{FF2B5EF4-FFF2-40B4-BE49-F238E27FC236}">
                <a16:creationId xmlns:a16="http://schemas.microsoft.com/office/drawing/2014/main" id="{4941E565-2828-004B-96A1-CFC2F267C34C}"/>
              </a:ext>
            </a:extLst>
          </p:cNvPr>
          <p:cNvSpPr/>
          <p:nvPr/>
        </p:nvSpPr>
        <p:spPr>
          <a:xfrm>
            <a:off x="1813005" y="2927490"/>
            <a:ext cx="1146953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Google scraping</a:t>
            </a:r>
          </a:p>
        </p:txBody>
      </p:sp>
      <p:sp>
        <p:nvSpPr>
          <p:cNvPr id="175" name="Rectangle: Rounded Corners 44">
            <a:extLst>
              <a:ext uri="{FF2B5EF4-FFF2-40B4-BE49-F238E27FC236}">
                <a16:creationId xmlns:a16="http://schemas.microsoft.com/office/drawing/2014/main" id="{11BEEB95-B445-A143-B558-614E46906D23}"/>
              </a:ext>
            </a:extLst>
          </p:cNvPr>
          <p:cNvSpPr/>
          <p:nvPr/>
        </p:nvSpPr>
        <p:spPr>
          <a:xfrm>
            <a:off x="5662417" y="6604575"/>
            <a:ext cx="1539240" cy="362586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venir Book" panose="02000503020000020003" pitchFamily="2" charset="0"/>
              </a:rPr>
              <a:t>Clustering (k-means)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7" name="Rectangle: Rounded Corners 56">
            <a:extLst>
              <a:ext uri="{FF2B5EF4-FFF2-40B4-BE49-F238E27FC236}">
                <a16:creationId xmlns:a16="http://schemas.microsoft.com/office/drawing/2014/main" id="{4AFD4DCB-9AFC-A642-BF59-20404245C869}"/>
              </a:ext>
            </a:extLst>
          </p:cNvPr>
          <p:cNvSpPr/>
          <p:nvPr/>
        </p:nvSpPr>
        <p:spPr>
          <a:xfrm>
            <a:off x="5642780" y="7128411"/>
            <a:ext cx="1666633" cy="47364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Route classification in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supergroups / groups</a:t>
            </a:r>
          </a:p>
        </p:txBody>
      </p:sp>
      <p:sp>
        <p:nvSpPr>
          <p:cNvPr id="178" name="Rectangle: Rounded Corners 102">
            <a:extLst>
              <a:ext uri="{FF2B5EF4-FFF2-40B4-BE49-F238E27FC236}">
                <a16:creationId xmlns:a16="http://schemas.microsoft.com/office/drawing/2014/main" id="{9A0ACA87-355C-0443-B049-791EFEC902B4}"/>
              </a:ext>
            </a:extLst>
          </p:cNvPr>
          <p:cNvSpPr/>
          <p:nvPr/>
        </p:nvSpPr>
        <p:spPr>
          <a:xfrm>
            <a:off x="7629477" y="7288161"/>
            <a:ext cx="937898" cy="62778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Weighted spatial join on grid</a:t>
            </a:r>
            <a:endParaRPr lang="en-GB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9" name="Rectangle: Rounded Corners 18">
            <a:extLst>
              <a:ext uri="{FF2B5EF4-FFF2-40B4-BE49-F238E27FC236}">
                <a16:creationId xmlns:a16="http://schemas.microsoft.com/office/drawing/2014/main" id="{B3918222-E826-2E43-A360-5BC807ADC989}"/>
              </a:ext>
            </a:extLst>
          </p:cNvPr>
          <p:cNvSpPr/>
          <p:nvPr/>
        </p:nvSpPr>
        <p:spPr>
          <a:xfrm>
            <a:off x="1813004" y="3395456"/>
            <a:ext cx="1146954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SERPs</a:t>
            </a:r>
          </a:p>
        </p:txBody>
      </p: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1813004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</p:txBody>
      </p: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3144298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Model 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(random forests)</a:t>
            </a:r>
          </a:p>
        </p:txBody>
      </p:sp>
      <p:sp>
        <p:nvSpPr>
          <p:cNvPr id="183" name="Rectangle: Rounded Corners 18">
            <a:extLst>
              <a:ext uri="{FF2B5EF4-FFF2-40B4-BE49-F238E27FC236}">
                <a16:creationId xmlns:a16="http://schemas.microsoft.com/office/drawing/2014/main" id="{A7D01110-7012-4240-8283-29384C6FEF18}"/>
              </a:ext>
            </a:extLst>
          </p:cNvPr>
          <p:cNvSpPr/>
          <p:nvPr/>
        </p:nvSpPr>
        <p:spPr>
          <a:xfrm>
            <a:off x="4492652" y="3860572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Valid URLs (predicted)</a:t>
            </a:r>
          </a:p>
        </p:txBody>
      </p:sp>
      <p:sp>
        <p:nvSpPr>
          <p:cNvPr id="184" name="Rectangle: Rounded Corners 18">
            <a:extLst>
              <a:ext uri="{FF2B5EF4-FFF2-40B4-BE49-F238E27FC236}">
                <a16:creationId xmlns:a16="http://schemas.microsoft.com/office/drawing/2014/main" id="{715ACE16-9C79-0048-BEF7-FD0D6A7818CE}"/>
              </a:ext>
            </a:extLst>
          </p:cNvPr>
          <p:cNvSpPr/>
          <p:nvPr/>
        </p:nvSpPr>
        <p:spPr>
          <a:xfrm>
            <a:off x="4492652" y="3393251"/>
            <a:ext cx="1146954" cy="28993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validation (REMOVE)</a:t>
            </a:r>
          </a:p>
        </p:txBody>
      </p:sp>
      <p:sp>
        <p:nvSpPr>
          <p:cNvPr id="186" name="Rectangle: Rounded Corners 18">
            <a:extLst>
              <a:ext uri="{FF2B5EF4-FFF2-40B4-BE49-F238E27FC236}">
                <a16:creationId xmlns:a16="http://schemas.microsoft.com/office/drawing/2014/main" id="{DCD9A743-B860-0B45-869F-788AA7B69AF0}"/>
              </a:ext>
            </a:extLst>
          </p:cNvPr>
          <p:cNvSpPr/>
          <p:nvPr/>
        </p:nvSpPr>
        <p:spPr>
          <a:xfrm>
            <a:off x="4492652" y="2442014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3147483" y="2448240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Search museum names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1804239" y="2448240"/>
            <a:ext cx="1146952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Mapping Museums KB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2386481" y="3683189"/>
            <a:ext cx="0" cy="1773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  <a:stCxn id="180" idx="3"/>
            <a:endCxn id="181" idx="1"/>
          </p:cNvCxnSpPr>
          <p:nvPr/>
        </p:nvCxnSpPr>
        <p:spPr>
          <a:xfrm>
            <a:off x="2959958" y="4032333"/>
            <a:ext cx="18434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181" idx="3"/>
            <a:endCxn id="183" idx="1"/>
          </p:cNvCxnSpPr>
          <p:nvPr/>
        </p:nvCxnSpPr>
        <p:spPr>
          <a:xfrm flipV="1">
            <a:off x="4291252" y="4032332"/>
            <a:ext cx="20140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3144298" y="3224335"/>
            <a:ext cx="1146954" cy="46105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400 museum sample (train/test)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55E1225-2CE2-4340-AFDE-D0C6E135FCB3}"/>
              </a:ext>
            </a:extLst>
          </p:cNvPr>
          <p:cNvCxnSpPr>
            <a:cxnSpLocks/>
            <a:stCxn id="219" idx="2"/>
            <a:endCxn id="181" idx="0"/>
          </p:cNvCxnSpPr>
          <p:nvPr/>
        </p:nvCxnSpPr>
        <p:spPr>
          <a:xfrm>
            <a:off x="3717775" y="3685394"/>
            <a:ext cx="0" cy="1751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18">
            <a:extLst>
              <a:ext uri="{FF2B5EF4-FFF2-40B4-BE49-F238E27FC236}">
                <a16:creationId xmlns:a16="http://schemas.microsoft.com/office/drawing/2014/main" id="{65B25C52-5A5F-E840-85A1-1A8851DE62BA}"/>
              </a:ext>
            </a:extLst>
          </p:cNvPr>
          <p:cNvSpPr/>
          <p:nvPr/>
        </p:nvSpPr>
        <p:spPr>
          <a:xfrm>
            <a:off x="4492652" y="2939817"/>
            <a:ext cx="1146954" cy="29118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corrections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DD7CC62-2BE9-1A47-A68C-C50A6B951B69}"/>
              </a:ext>
            </a:extLst>
          </p:cNvPr>
          <p:cNvCxnSpPr>
            <a:cxnSpLocks/>
            <a:stCxn id="183" idx="0"/>
            <a:endCxn id="184" idx="2"/>
          </p:cNvCxnSpPr>
          <p:nvPr/>
        </p:nvCxnSpPr>
        <p:spPr>
          <a:xfrm flipV="1">
            <a:off x="5066129" y="3683189"/>
            <a:ext cx="0" cy="1773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45D1892-21E9-B74F-A4E0-2C438B8FF395}"/>
              </a:ext>
            </a:extLst>
          </p:cNvPr>
          <p:cNvCxnSpPr>
            <a:cxnSpLocks/>
            <a:stCxn id="184" idx="0"/>
            <a:endCxn id="229" idx="2"/>
          </p:cNvCxnSpPr>
          <p:nvPr/>
        </p:nvCxnSpPr>
        <p:spPr>
          <a:xfrm flipV="1">
            <a:off x="5066129" y="3231006"/>
            <a:ext cx="0" cy="162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2A12FD-BC4A-8145-94E6-B84DA67D7AE6}"/>
              </a:ext>
            </a:extLst>
          </p:cNvPr>
          <p:cNvCxnSpPr>
            <a:cxnSpLocks/>
            <a:stCxn id="229" idx="0"/>
            <a:endCxn id="186" idx="2"/>
          </p:cNvCxnSpPr>
          <p:nvPr/>
        </p:nvCxnSpPr>
        <p:spPr>
          <a:xfrm flipV="1">
            <a:off x="5066129" y="2785533"/>
            <a:ext cx="0" cy="1542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5810336" y="2903222"/>
            <a:ext cx="1276066" cy="861774"/>
            <a:chOff x="7443735" y="4613874"/>
            <a:chExt cx="1276066" cy="861774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613874"/>
              <a:ext cx="1276066" cy="861774"/>
              <a:chOff x="9370658" y="4961495"/>
              <a:chExt cx="1276066" cy="861774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22631" y="4961495"/>
                <a:ext cx="122409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4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2"/>
            <a:endCxn id="120" idx="0"/>
          </p:cNvCxnSpPr>
          <p:nvPr/>
        </p:nvCxnSpPr>
        <p:spPr>
          <a:xfrm flipH="1">
            <a:off x="1652356" y="2160732"/>
            <a:ext cx="1" cy="1255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1519164" y="3793173"/>
            <a:ext cx="1527139" cy="223120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</p:txBody>
      </p: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934865" y="4174937"/>
            <a:ext cx="1290968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Classification model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(deep learning)</a:t>
            </a:r>
          </a:p>
        </p:txBody>
      </p:sp>
      <p:sp>
        <p:nvSpPr>
          <p:cNvPr id="186" name="Rectangle: Rounded Corners 18">
            <a:extLst>
              <a:ext uri="{FF2B5EF4-FFF2-40B4-BE49-F238E27FC236}">
                <a16:creationId xmlns:a16="http://schemas.microsoft.com/office/drawing/2014/main" id="{DCD9A743-B860-0B45-869F-788AA7B69AF0}"/>
              </a:ext>
            </a:extLst>
          </p:cNvPr>
          <p:cNvSpPr/>
          <p:nvPr/>
        </p:nvSpPr>
        <p:spPr>
          <a:xfrm>
            <a:off x="4193257" y="3684990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1155239" y="2700289"/>
            <a:ext cx="994234" cy="497394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Tokenisation, lemmatisation, POS tagging 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1078881" y="1788864"/>
            <a:ext cx="1146952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Set of indicative phrases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12" idx="2"/>
            <a:endCxn id="180" idx="0"/>
          </p:cNvCxnSpPr>
          <p:nvPr/>
        </p:nvCxnSpPr>
        <p:spPr>
          <a:xfrm>
            <a:off x="2282734" y="3668115"/>
            <a:ext cx="0" cy="1250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 flipH="1">
            <a:off x="1580349" y="4016293"/>
            <a:ext cx="702385" cy="1586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219" idx="1"/>
            <a:endCxn id="181" idx="3"/>
          </p:cNvCxnSpPr>
          <p:nvPr/>
        </p:nvCxnSpPr>
        <p:spPr>
          <a:xfrm flipH="1">
            <a:off x="2225833" y="4354979"/>
            <a:ext cx="281171" cy="58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2507004" y="4169045"/>
            <a:ext cx="1146954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XXXX sample (train/test)</a:t>
            </a:r>
          </a:p>
        </p:txBody>
      </p:sp>
      <p:sp>
        <p:nvSpPr>
          <p:cNvPr id="229" name="Rectangle: Rounded Corners 18">
            <a:extLst>
              <a:ext uri="{FF2B5EF4-FFF2-40B4-BE49-F238E27FC236}">
                <a16:creationId xmlns:a16="http://schemas.microsoft.com/office/drawing/2014/main" id="{65B25C52-5A5F-E840-85A1-1A8851DE62BA}"/>
              </a:ext>
            </a:extLst>
          </p:cNvPr>
          <p:cNvSpPr/>
          <p:nvPr/>
        </p:nvSpPr>
        <p:spPr>
          <a:xfrm>
            <a:off x="4193257" y="4182793"/>
            <a:ext cx="1146954" cy="29118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corrections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45D1892-21E9-B74F-A4E0-2C438B8FF395}"/>
              </a:ext>
            </a:extLst>
          </p:cNvPr>
          <p:cNvCxnSpPr>
            <a:cxnSpLocks/>
            <a:endCxn id="229" idx="2"/>
          </p:cNvCxnSpPr>
          <p:nvPr/>
        </p:nvCxnSpPr>
        <p:spPr>
          <a:xfrm flipH="1" flipV="1">
            <a:off x="4766734" y="4473982"/>
            <a:ext cx="34178" cy="3233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2A12FD-BC4A-8145-94E6-B84DA67D7AE6}"/>
              </a:ext>
            </a:extLst>
          </p:cNvPr>
          <p:cNvCxnSpPr>
            <a:cxnSpLocks/>
            <a:stCxn id="229" idx="0"/>
            <a:endCxn id="186" idx="2"/>
          </p:cNvCxnSpPr>
          <p:nvPr/>
        </p:nvCxnSpPr>
        <p:spPr>
          <a:xfrm flipV="1">
            <a:off x="4766734" y="4028509"/>
            <a:ext cx="0" cy="1542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3240488" y="3267726"/>
            <a:ext cx="1276066" cy="861774"/>
            <a:chOff x="7443735" y="4613874"/>
            <a:chExt cx="1276066" cy="861774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613874"/>
              <a:ext cx="1276066" cy="861774"/>
              <a:chOff x="9370658" y="4961495"/>
              <a:chExt cx="1276066" cy="861774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22631" y="4961495"/>
                <a:ext cx="122409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E5AE826-A15D-6042-8330-F2458D611D67}"/>
              </a:ext>
            </a:extLst>
          </p:cNvPr>
          <p:cNvSpPr/>
          <p:nvPr/>
        </p:nvSpPr>
        <p:spPr>
          <a:xfrm>
            <a:off x="2388724" y="1385361"/>
            <a:ext cx="2132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Avenir Book" panose="02000503020000020003" pitchFamily="2" charset="0"/>
              </a:rPr>
              <a:t>Indicator matching process</a:t>
            </a:r>
          </a:p>
        </p:txBody>
      </p:sp>
      <p:sp>
        <p:nvSpPr>
          <p:cNvPr id="91" name="Rectangle: Rounded Corners 18">
            <a:extLst>
              <a:ext uri="{FF2B5EF4-FFF2-40B4-BE49-F238E27FC236}">
                <a16:creationId xmlns:a16="http://schemas.microsoft.com/office/drawing/2014/main" id="{69FB2B1F-B292-6749-BB05-17C7F45D491B}"/>
              </a:ext>
            </a:extLst>
          </p:cNvPr>
          <p:cNvSpPr/>
          <p:nvPr/>
        </p:nvSpPr>
        <p:spPr>
          <a:xfrm>
            <a:off x="2372039" y="1784201"/>
            <a:ext cx="1146952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 corpus</a:t>
            </a:r>
          </a:p>
        </p:txBody>
      </p:sp>
      <p:sp>
        <p:nvSpPr>
          <p:cNvPr id="92" name="Rectangle: Rounded Corners 18">
            <a:extLst>
              <a:ext uri="{FF2B5EF4-FFF2-40B4-BE49-F238E27FC236}">
                <a16:creationId xmlns:a16="http://schemas.microsoft.com/office/drawing/2014/main" id="{9F77934E-D7AF-7949-B241-CD2EDD97916B}"/>
              </a:ext>
            </a:extLst>
          </p:cNvPr>
          <p:cNvSpPr/>
          <p:nvPr/>
        </p:nvSpPr>
        <p:spPr>
          <a:xfrm>
            <a:off x="2448396" y="2700289"/>
            <a:ext cx="994235" cy="497394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Tokenisation, lemmatisation, POS tagging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71CF585-3348-294A-8CCF-A700165099C6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 flipH="1">
            <a:off x="2945514" y="2156069"/>
            <a:ext cx="1" cy="13018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18">
            <a:extLst>
              <a:ext uri="{FF2B5EF4-FFF2-40B4-BE49-F238E27FC236}">
                <a16:creationId xmlns:a16="http://schemas.microsoft.com/office/drawing/2014/main" id="{0894753A-5CD8-F341-88B7-1FBE0092A03F}"/>
              </a:ext>
            </a:extLst>
          </p:cNvPr>
          <p:cNvSpPr/>
          <p:nvPr/>
        </p:nvSpPr>
        <p:spPr>
          <a:xfrm>
            <a:off x="2372037" y="2286258"/>
            <a:ext cx="1146954" cy="29118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Sentence segmentation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65A012F-7ABC-C04E-9BF1-DE3970DA3DAC}"/>
              </a:ext>
            </a:extLst>
          </p:cNvPr>
          <p:cNvCxnSpPr>
            <a:cxnSpLocks/>
            <a:stCxn id="98" idx="2"/>
            <a:endCxn id="92" idx="0"/>
          </p:cNvCxnSpPr>
          <p:nvPr/>
        </p:nvCxnSpPr>
        <p:spPr>
          <a:xfrm>
            <a:off x="2945514" y="2577447"/>
            <a:ext cx="0" cy="12284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8">
            <a:extLst>
              <a:ext uri="{FF2B5EF4-FFF2-40B4-BE49-F238E27FC236}">
                <a16:creationId xmlns:a16="http://schemas.microsoft.com/office/drawing/2014/main" id="{178AEC65-F623-E34E-A407-B29926489BBD}"/>
              </a:ext>
            </a:extLst>
          </p:cNvPr>
          <p:cNvSpPr/>
          <p:nvPr/>
        </p:nvSpPr>
        <p:spPr>
          <a:xfrm>
            <a:off x="1519164" y="3380382"/>
            <a:ext cx="1527139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&lt;Indicative phrase, website sentence&gt; pairs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83B2484-CB74-9342-92F8-83A66335056F}"/>
              </a:ext>
            </a:extLst>
          </p:cNvPr>
          <p:cNvCxnSpPr>
            <a:cxnSpLocks/>
            <a:stCxn id="92" idx="2"/>
            <a:endCxn id="112" idx="0"/>
          </p:cNvCxnSpPr>
          <p:nvPr/>
        </p:nvCxnSpPr>
        <p:spPr>
          <a:xfrm flipH="1">
            <a:off x="2282734" y="3197683"/>
            <a:ext cx="662780" cy="1826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8">
            <a:extLst>
              <a:ext uri="{FF2B5EF4-FFF2-40B4-BE49-F238E27FC236}">
                <a16:creationId xmlns:a16="http://schemas.microsoft.com/office/drawing/2014/main" id="{81AFD893-CE94-E748-9FB9-B2E298F4FCBF}"/>
              </a:ext>
            </a:extLst>
          </p:cNvPr>
          <p:cNvSpPr/>
          <p:nvPr/>
        </p:nvSpPr>
        <p:spPr>
          <a:xfrm>
            <a:off x="1078879" y="2286257"/>
            <a:ext cx="1146954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Remove proper nouns and dates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08C32DA-4F92-2845-A570-56F6F9A81267}"/>
              </a:ext>
            </a:extLst>
          </p:cNvPr>
          <p:cNvCxnSpPr>
            <a:cxnSpLocks/>
            <a:stCxn id="120" idx="2"/>
            <a:endCxn id="188" idx="0"/>
          </p:cNvCxnSpPr>
          <p:nvPr/>
        </p:nvCxnSpPr>
        <p:spPr>
          <a:xfrm>
            <a:off x="1652356" y="2573990"/>
            <a:ext cx="0" cy="12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3B02CC-202C-704C-BD76-12E468734B8F}"/>
              </a:ext>
            </a:extLst>
          </p:cNvPr>
          <p:cNvCxnSpPr>
            <a:cxnSpLocks/>
            <a:stCxn id="188" idx="2"/>
            <a:endCxn id="112" idx="0"/>
          </p:cNvCxnSpPr>
          <p:nvPr/>
        </p:nvCxnSpPr>
        <p:spPr>
          <a:xfrm>
            <a:off x="1652356" y="3197683"/>
            <a:ext cx="630378" cy="1826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">
            <a:extLst>
              <a:ext uri="{FF2B5EF4-FFF2-40B4-BE49-F238E27FC236}">
                <a16:creationId xmlns:a16="http://schemas.microsoft.com/office/drawing/2014/main" id="{9491A6BA-455B-D448-B570-57B936F4BA91}"/>
              </a:ext>
            </a:extLst>
          </p:cNvPr>
          <p:cNvSpPr/>
          <p:nvPr/>
        </p:nvSpPr>
        <p:spPr>
          <a:xfrm>
            <a:off x="1002519" y="4688753"/>
            <a:ext cx="1146954" cy="49739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Indicators in Museum website corpus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E9FEDBD-AF7A-554D-B350-9B7E58ECDA11}"/>
              </a:ext>
            </a:extLst>
          </p:cNvPr>
          <p:cNvCxnSpPr>
            <a:cxnSpLocks/>
            <a:stCxn id="181" idx="2"/>
            <a:endCxn id="185" idx="0"/>
          </p:cNvCxnSpPr>
          <p:nvPr/>
        </p:nvCxnSpPr>
        <p:spPr>
          <a:xfrm flipH="1">
            <a:off x="1575996" y="4546805"/>
            <a:ext cx="4353" cy="14194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08430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CD1DD118472458A0E6161F2144773" ma:contentTypeVersion="13" ma:contentTypeDescription="Create a new document." ma:contentTypeScope="" ma:versionID="901835ec234860ac7f67cc898a541fcb">
  <xsd:schema xmlns:xsd="http://www.w3.org/2001/XMLSchema" xmlns:xs="http://www.w3.org/2001/XMLSchema" xmlns:p="http://schemas.microsoft.com/office/2006/metadata/properties" xmlns:ns2="0afe7543-80e5-4676-a63d-5a4feeb00470" xmlns:ns3="0accda53-abec-4882-afe9-cc0ba02332f1" targetNamespace="http://schemas.microsoft.com/office/2006/metadata/properties" ma:root="true" ma:fieldsID="d52977c14833298dd83ceb1684b285fa" ns2:_="" ns3:_="">
    <xsd:import namespace="0afe7543-80e5-4676-a63d-5a4feeb00470"/>
    <xsd:import namespace="0accda53-abec-4882-afe9-cc0ba0233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7543-80e5-4676-a63d-5a4feeb00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cda53-abec-4882-afe9-cc0ba0233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3F79D2-090E-4F7A-98FA-DD49FB2CE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e7543-80e5-4676-a63d-5a4feeb00470"/>
    <ds:schemaRef ds:uri="0accda53-abec-4882-afe9-cc0ba0233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9633A-8796-487C-883D-63E82B42C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3545C3-5F61-491F-8C0B-E8C547C38C8F}">
  <ds:schemaRefs>
    <ds:schemaRef ds:uri="0accda53-abec-4882-afe9-cc0ba02332f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0afe7543-80e5-4676-a63d-5a4feeb004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21799</TotalTime>
  <Words>183</Words>
  <Application>Microsoft Macintosh PowerPoint</Application>
  <PresentationFormat>Custom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Book</vt:lpstr>
      <vt:lpstr>Calibri</vt:lpstr>
      <vt:lpstr>No footer</vt:lpstr>
      <vt:lpstr>PowerPoint Presentation</vt:lpstr>
      <vt:lpstr>PowerPoint Presentation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mbiesiada</dc:creator>
  <cp:lastModifiedBy>Ballatore, Andrea</cp:lastModifiedBy>
  <cp:revision>3375</cp:revision>
  <cp:lastPrinted>2019-03-05T12:31:14Z</cp:lastPrinted>
  <dcterms:created xsi:type="dcterms:W3CDTF">2011-05-08T19:55:19Z</dcterms:created>
  <dcterms:modified xsi:type="dcterms:W3CDTF">2022-03-28T14:37:22Z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0x0101002C2CD1DD118472458A0E6161F2144773</vt:lpwstr>
  </property>
</Properties>
</file>