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7"/>
  </p:notesMasterIdLst>
  <p:handoutMasterIdLst>
    <p:handoutMasterId r:id="rId8"/>
  </p:handoutMasterIdLst>
  <p:sldIdLst>
    <p:sldId id="634" r:id="rId5"/>
    <p:sldId id="635" r:id="rId6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 autoAdjust="0"/>
    <p:restoredTop sz="87216" autoAdjust="0"/>
  </p:normalViewPr>
  <p:slideViewPr>
    <p:cSldViewPr>
      <p:cViewPr>
        <p:scale>
          <a:sx n="400" d="100"/>
          <a:sy n="400" d="100"/>
        </p:scale>
        <p:origin x="144" y="-4272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3/28/22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64242" y="6492837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3981427" y="5407707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12358768" y="3224335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12358768" y="3224335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11183848" y="5100008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12094665" y="5236569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2052435" y="4533903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3668775" y="4127467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4142013" y="3310294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3585960" y="5026342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</p:cNvCxnSpPr>
          <p:nvPr/>
        </p:nvCxnSpPr>
        <p:spPr>
          <a:xfrm>
            <a:off x="14496411" y="4466643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2951191" y="2620000"/>
            <a:ext cx="19629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9932891" y="3381218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10821049" y="3872832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11066456" y="4412505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12358768" y="5026341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12727941" y="3012720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via </a:t>
            </a:r>
            <a:r>
              <a:rPr lang="en-GB" sz="800" dirty="0" err="1">
                <a:latin typeface="Avenir Book" panose="02000503020000020003" pitchFamily="2" charset="0"/>
              </a:rPr>
              <a:t>CrowdTangle</a:t>
            </a:r>
            <a:endParaRPr lang="en-GB" sz="800" dirty="0">
              <a:latin typeface="Avenir Book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12523174" y="3917239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3738005" y="4816114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4073674" y="5236569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11627765" y="4690130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11447951" y="3071357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latin typeface="Avenir Book" panose="02000503020000020003" pitchFamily="2" charset="0"/>
              </a:rPr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10517182" y="3224335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11378640" y="3377312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0053090" y="3658843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053090" y="4023135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10053090" y="4562808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74" idx="3"/>
          </p:cNvCxnSpPr>
          <p:nvPr/>
        </p:nvCxnSpPr>
        <p:spPr>
          <a:xfrm flipH="1">
            <a:off x="2959958" y="2791759"/>
            <a:ext cx="761002" cy="2795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71AEE-E6DB-4344-9A39-9B6A20831D15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 flipH="1">
            <a:off x="2386481" y="3215223"/>
            <a:ext cx="1" cy="1802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be 53">
            <a:extLst>
              <a:ext uri="{FF2B5EF4-FFF2-40B4-BE49-F238E27FC236}">
                <a16:creationId xmlns:a16="http://schemas.microsoft.com/office/drawing/2014/main" id="{A6492021-F6A7-A64B-B7FA-4B19C704E4C0}"/>
              </a:ext>
            </a:extLst>
          </p:cNvPr>
          <p:cNvSpPr/>
          <p:nvPr/>
        </p:nvSpPr>
        <p:spPr>
          <a:xfrm>
            <a:off x="9214509" y="5666231"/>
            <a:ext cx="1145601" cy="277625"/>
          </a:xfrm>
          <a:prstGeom prst="cube">
            <a:avLst>
              <a:gd name="adj" fmla="val 8278"/>
            </a:avLst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1288" indent="-133350" algn="ctr" defTabSz="457200">
              <a:spcBef>
                <a:spcPct val="20000"/>
              </a:spcBef>
              <a:tabLst>
                <a:tab pos="1331913" algn="l"/>
              </a:tabLst>
            </a:pPr>
            <a:r>
              <a:rPr lang="en-GB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56E3EC5-A7F1-6C4B-A5DE-AF565816D05B}"/>
              </a:ext>
            </a:extLst>
          </p:cNvPr>
          <p:cNvSpPr/>
          <p:nvPr/>
        </p:nvSpPr>
        <p:spPr>
          <a:xfrm>
            <a:off x="7272634" y="6508243"/>
            <a:ext cx="1138164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474CD180-40E4-B644-9E74-3AD4FA2F3DF3}"/>
              </a:ext>
            </a:extLst>
          </p:cNvPr>
          <p:cNvSpPr/>
          <p:nvPr/>
        </p:nvSpPr>
        <p:spPr>
          <a:xfrm>
            <a:off x="7265198" y="6838936"/>
            <a:ext cx="1145600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6C580-3ED6-2546-B4DE-70F88CFA6B0D}"/>
              </a:ext>
            </a:extLst>
          </p:cNvPr>
          <p:cNvSpPr txBox="1"/>
          <p:nvPr/>
        </p:nvSpPr>
        <p:spPr>
          <a:xfrm>
            <a:off x="9580833" y="5759941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GB">
              <a:latin typeface="Avenir Book" panose="02000503020000020003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A8A6B8-A2AB-6142-BE91-EE2F0316E8CD}"/>
              </a:ext>
            </a:extLst>
          </p:cNvPr>
          <p:cNvSpPr txBox="1">
            <a:spLocks/>
          </p:cNvSpPr>
          <p:nvPr/>
        </p:nvSpPr>
        <p:spPr>
          <a:xfrm>
            <a:off x="8307727" y="2652084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Google SERPs</a:t>
            </a: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72A65135-6158-B546-A850-57AFB83891C1}"/>
              </a:ext>
            </a:extLst>
          </p:cNvPr>
          <p:cNvSpPr txBox="1">
            <a:spLocks/>
          </p:cNvSpPr>
          <p:nvPr/>
        </p:nvSpPr>
        <p:spPr>
          <a:xfrm>
            <a:off x="8279681" y="3123447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414C84D8-5DB2-5447-A0FC-50DD05BEDF52}"/>
              </a:ext>
            </a:extLst>
          </p:cNvPr>
          <p:cNvSpPr txBox="1">
            <a:spLocks/>
          </p:cNvSpPr>
          <p:nvPr/>
        </p:nvSpPr>
        <p:spPr>
          <a:xfrm>
            <a:off x="8377630" y="354073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94F37020-3039-5F48-A0C4-6217BF18B364}"/>
              </a:ext>
            </a:extLst>
          </p:cNvPr>
          <p:cNvSpPr txBox="1">
            <a:spLocks/>
          </p:cNvSpPr>
          <p:nvPr/>
        </p:nvSpPr>
        <p:spPr>
          <a:xfrm>
            <a:off x="8444100" y="420409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7FBF66B9-0D0B-C540-A057-55501698C6A7}"/>
              </a:ext>
            </a:extLst>
          </p:cNvPr>
          <p:cNvSpPr txBox="1">
            <a:spLocks/>
          </p:cNvSpPr>
          <p:nvPr/>
        </p:nvSpPr>
        <p:spPr>
          <a:xfrm>
            <a:off x="8475824" y="4875586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4" name="Rectangle: Rounded Corners 18">
            <a:extLst>
              <a:ext uri="{FF2B5EF4-FFF2-40B4-BE49-F238E27FC236}">
                <a16:creationId xmlns:a16="http://schemas.microsoft.com/office/drawing/2014/main" id="{4941E565-2828-004B-96A1-CFC2F267C34C}"/>
              </a:ext>
            </a:extLst>
          </p:cNvPr>
          <p:cNvSpPr/>
          <p:nvPr/>
        </p:nvSpPr>
        <p:spPr>
          <a:xfrm>
            <a:off x="1813005" y="2927490"/>
            <a:ext cx="1146953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Google scraping</a:t>
            </a:r>
          </a:p>
        </p:txBody>
      </p:sp>
      <p:sp>
        <p:nvSpPr>
          <p:cNvPr id="175" name="Rectangle: Rounded Corners 44">
            <a:extLst>
              <a:ext uri="{FF2B5EF4-FFF2-40B4-BE49-F238E27FC236}">
                <a16:creationId xmlns:a16="http://schemas.microsoft.com/office/drawing/2014/main" id="{11BEEB95-B445-A143-B558-614E46906D23}"/>
              </a:ext>
            </a:extLst>
          </p:cNvPr>
          <p:cNvSpPr/>
          <p:nvPr/>
        </p:nvSpPr>
        <p:spPr>
          <a:xfrm>
            <a:off x="5662417" y="6604575"/>
            <a:ext cx="1539240" cy="36258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venir Book" panose="02000503020000020003" pitchFamily="2" charset="0"/>
              </a:rPr>
              <a:t>Clustering (k-means)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7" name="Rectangle: Rounded Corners 56">
            <a:extLst>
              <a:ext uri="{FF2B5EF4-FFF2-40B4-BE49-F238E27FC236}">
                <a16:creationId xmlns:a16="http://schemas.microsoft.com/office/drawing/2014/main" id="{4AFD4DCB-9AFC-A642-BF59-20404245C869}"/>
              </a:ext>
            </a:extLst>
          </p:cNvPr>
          <p:cNvSpPr/>
          <p:nvPr/>
        </p:nvSpPr>
        <p:spPr>
          <a:xfrm>
            <a:off x="5642780" y="7128411"/>
            <a:ext cx="1666633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Route classification in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supergroups / groups</a:t>
            </a:r>
          </a:p>
        </p:txBody>
      </p:sp>
      <p:sp>
        <p:nvSpPr>
          <p:cNvPr id="178" name="Rectangle: Rounded Corners 102">
            <a:extLst>
              <a:ext uri="{FF2B5EF4-FFF2-40B4-BE49-F238E27FC236}">
                <a16:creationId xmlns:a16="http://schemas.microsoft.com/office/drawing/2014/main" id="{9A0ACA87-355C-0443-B049-791EFEC902B4}"/>
              </a:ext>
            </a:extLst>
          </p:cNvPr>
          <p:cNvSpPr/>
          <p:nvPr/>
        </p:nvSpPr>
        <p:spPr>
          <a:xfrm>
            <a:off x="7629477" y="7288161"/>
            <a:ext cx="937898" cy="62778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Weighted spatial join on grid</a:t>
            </a:r>
            <a:endParaRPr lang="en-GB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9" name="Rectangle: Rounded Corners 18">
            <a:extLst>
              <a:ext uri="{FF2B5EF4-FFF2-40B4-BE49-F238E27FC236}">
                <a16:creationId xmlns:a16="http://schemas.microsoft.com/office/drawing/2014/main" id="{B3918222-E826-2E43-A360-5BC807ADC989}"/>
              </a:ext>
            </a:extLst>
          </p:cNvPr>
          <p:cNvSpPr/>
          <p:nvPr/>
        </p:nvSpPr>
        <p:spPr>
          <a:xfrm>
            <a:off x="1813004" y="3395456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SERPs</a:t>
            </a:r>
          </a:p>
        </p:txBody>
      </p: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813004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3144298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(random forests)</a:t>
            </a:r>
          </a:p>
        </p:txBody>
      </p:sp>
      <p:sp>
        <p:nvSpPr>
          <p:cNvPr id="183" name="Rectangle: Rounded Corners 18">
            <a:extLst>
              <a:ext uri="{FF2B5EF4-FFF2-40B4-BE49-F238E27FC236}">
                <a16:creationId xmlns:a16="http://schemas.microsoft.com/office/drawing/2014/main" id="{A7D01110-7012-4240-8283-29384C6FEF18}"/>
              </a:ext>
            </a:extLst>
          </p:cNvPr>
          <p:cNvSpPr/>
          <p:nvPr/>
        </p:nvSpPr>
        <p:spPr>
          <a:xfrm>
            <a:off x="4492652" y="3860572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Valid URLs (predicted)</a:t>
            </a:r>
          </a:p>
        </p:txBody>
      </p:sp>
      <p:sp>
        <p:nvSpPr>
          <p:cNvPr id="184" name="Rectangle: Rounded Corners 18">
            <a:extLst>
              <a:ext uri="{FF2B5EF4-FFF2-40B4-BE49-F238E27FC236}">
                <a16:creationId xmlns:a16="http://schemas.microsoft.com/office/drawing/2014/main" id="{715ACE16-9C79-0048-BEF7-FD0D6A7818CE}"/>
              </a:ext>
            </a:extLst>
          </p:cNvPr>
          <p:cNvSpPr/>
          <p:nvPr/>
        </p:nvSpPr>
        <p:spPr>
          <a:xfrm>
            <a:off x="4492652" y="3393251"/>
            <a:ext cx="1146954" cy="28993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validation (REMOVE)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492652" y="2442014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147483" y="244824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Search museum names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804239" y="2448240"/>
            <a:ext cx="1146952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386481" y="3683189"/>
            <a:ext cx="0" cy="1773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2959958" y="4032333"/>
            <a:ext cx="18434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 flipV="1">
            <a:off x="4291252" y="4032332"/>
            <a:ext cx="20140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3144298" y="3224335"/>
            <a:ext cx="1146954" cy="46105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400 museum sample (train/test)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55E1225-2CE2-4340-AFDE-D0C6E135FCB3}"/>
              </a:ext>
            </a:extLst>
          </p:cNvPr>
          <p:cNvCxnSpPr>
            <a:cxnSpLocks/>
            <a:stCxn id="219" idx="2"/>
            <a:endCxn id="181" idx="0"/>
          </p:cNvCxnSpPr>
          <p:nvPr/>
        </p:nvCxnSpPr>
        <p:spPr>
          <a:xfrm>
            <a:off x="3717775" y="3685394"/>
            <a:ext cx="0" cy="175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492652" y="2939817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D7CC62-2BE9-1A47-A68C-C50A6B951B69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066129" y="3683189"/>
            <a:ext cx="0" cy="1773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stCxn id="184" idx="0"/>
            <a:endCxn id="229" idx="2"/>
          </p:cNvCxnSpPr>
          <p:nvPr/>
        </p:nvCxnSpPr>
        <p:spPr>
          <a:xfrm flipV="1">
            <a:off x="5066129" y="3231006"/>
            <a:ext cx="0" cy="162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5066129" y="2785533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810336" y="2903222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20" idx="1"/>
          </p:cNvCxnSpPr>
          <p:nvPr/>
        </p:nvCxnSpPr>
        <p:spPr>
          <a:xfrm>
            <a:off x="1541665" y="1740285"/>
            <a:ext cx="287589" cy="56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1829020" y="2656675"/>
            <a:ext cx="914472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Classify valid pairs with CNN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098232" y="1548463"/>
            <a:ext cx="968394" cy="37858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75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481798" y="1554351"/>
            <a:ext cx="1059867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Set of indicative phrases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12" idx="2"/>
            <a:endCxn id="180" idx="0"/>
          </p:cNvCxnSpPr>
          <p:nvPr/>
        </p:nvCxnSpPr>
        <p:spPr>
          <a:xfrm flipH="1">
            <a:off x="5049284" y="1928463"/>
            <a:ext cx="4289" cy="1892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212" idx="1"/>
            <a:endCxn id="181" idx="3"/>
          </p:cNvCxnSpPr>
          <p:nvPr/>
        </p:nvCxnSpPr>
        <p:spPr>
          <a:xfrm flipH="1" flipV="1">
            <a:off x="2743492" y="2905372"/>
            <a:ext cx="195220" cy="42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4255003" y="2656675"/>
            <a:ext cx="1000342" cy="497394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700 annotated pairs (train/test)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327353" y="2532950"/>
            <a:ext cx="1080519" cy="769441"/>
            <a:chOff x="7443735" y="4571541"/>
            <a:chExt cx="1271853" cy="931083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571541"/>
              <a:ext cx="1271853" cy="931083"/>
              <a:chOff x="9370658" y="4919162"/>
              <a:chExt cx="1271853" cy="931083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18418" y="4919162"/>
                <a:ext cx="1224093" cy="931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E5AE826-A15D-6042-8330-F2458D611D67}"/>
              </a:ext>
            </a:extLst>
          </p:cNvPr>
          <p:cNvSpPr/>
          <p:nvPr/>
        </p:nvSpPr>
        <p:spPr>
          <a:xfrm>
            <a:off x="2114895" y="1196396"/>
            <a:ext cx="213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Avenir Book" panose="02000503020000020003" pitchFamily="2" charset="0"/>
              </a:rPr>
              <a:t>Indicator matching process</a:t>
            </a:r>
          </a:p>
        </p:txBody>
      </p:sp>
      <p:sp>
        <p:nvSpPr>
          <p:cNvPr id="91" name="Rectangle: Rounded Corners 18">
            <a:extLst>
              <a:ext uri="{FF2B5EF4-FFF2-40B4-BE49-F238E27FC236}">
                <a16:creationId xmlns:a16="http://schemas.microsoft.com/office/drawing/2014/main" id="{69FB2B1F-B292-6749-BB05-17C7F45D491B}"/>
              </a:ext>
            </a:extLst>
          </p:cNvPr>
          <p:cNvSpPr/>
          <p:nvPr/>
        </p:nvSpPr>
        <p:spPr>
          <a:xfrm>
            <a:off x="481798" y="2124210"/>
            <a:ext cx="1059867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 corpus</a:t>
            </a:r>
          </a:p>
        </p:txBody>
      </p:sp>
      <p:sp>
        <p:nvSpPr>
          <p:cNvPr id="92" name="Rectangle: Rounded Corners 18">
            <a:extLst>
              <a:ext uri="{FF2B5EF4-FFF2-40B4-BE49-F238E27FC236}">
                <a16:creationId xmlns:a16="http://schemas.microsoft.com/office/drawing/2014/main" id="{9F77934E-D7AF-7949-B241-CD2EDD97916B}"/>
              </a:ext>
            </a:extLst>
          </p:cNvPr>
          <p:cNvSpPr/>
          <p:nvPr/>
        </p:nvSpPr>
        <p:spPr>
          <a:xfrm>
            <a:off x="3098232" y="2121946"/>
            <a:ext cx="968393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75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71CF585-3348-294A-8CCF-A700165099C6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1541665" y="2310144"/>
            <a:ext cx="287356" cy="29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18">
            <a:extLst>
              <a:ext uri="{FF2B5EF4-FFF2-40B4-BE49-F238E27FC236}">
                <a16:creationId xmlns:a16="http://schemas.microsoft.com/office/drawing/2014/main" id="{0894753A-5CD8-F341-88B7-1FBE0092A03F}"/>
              </a:ext>
            </a:extLst>
          </p:cNvPr>
          <p:cNvSpPr/>
          <p:nvPr/>
        </p:nvSpPr>
        <p:spPr>
          <a:xfrm>
            <a:off x="1829021" y="2134840"/>
            <a:ext cx="914472" cy="356440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Sentence segmentation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5A012F-7ABC-C04E-9BF1-DE3970DA3DAC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 flipV="1">
            <a:off x="2743493" y="2307880"/>
            <a:ext cx="354739" cy="518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8">
            <a:extLst>
              <a:ext uri="{FF2B5EF4-FFF2-40B4-BE49-F238E27FC236}">
                <a16:creationId xmlns:a16="http://schemas.microsoft.com/office/drawing/2014/main" id="{178AEC65-F623-E34E-A407-B29926489BBD}"/>
              </a:ext>
            </a:extLst>
          </p:cNvPr>
          <p:cNvSpPr/>
          <p:nvPr/>
        </p:nvSpPr>
        <p:spPr>
          <a:xfrm>
            <a:off x="4275737" y="1556596"/>
            <a:ext cx="1555672" cy="371867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&lt;Indicative phrase, website sentence&gt; pairs</a:t>
            </a:r>
          </a:p>
        </p:txBody>
      </p:sp>
      <p:sp>
        <p:nvSpPr>
          <p:cNvPr id="120" name="Rectangle: Rounded Corners 18">
            <a:extLst>
              <a:ext uri="{FF2B5EF4-FFF2-40B4-BE49-F238E27FC236}">
                <a16:creationId xmlns:a16="http://schemas.microsoft.com/office/drawing/2014/main" id="{81AFD893-CE94-E748-9FB9-B2E298F4FCBF}"/>
              </a:ext>
            </a:extLst>
          </p:cNvPr>
          <p:cNvSpPr/>
          <p:nvPr/>
        </p:nvSpPr>
        <p:spPr>
          <a:xfrm>
            <a:off x="1829254" y="1554914"/>
            <a:ext cx="1059867" cy="371867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Remove proper nouns and dates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8C32DA-4F92-2845-A570-56F6F9A81267}"/>
              </a:ext>
            </a:extLst>
          </p:cNvPr>
          <p:cNvCxnSpPr>
            <a:cxnSpLocks/>
            <a:stCxn id="120" idx="3"/>
            <a:endCxn id="188" idx="1"/>
          </p:cNvCxnSpPr>
          <p:nvPr/>
        </p:nvCxnSpPr>
        <p:spPr>
          <a:xfrm flipV="1">
            <a:off x="2889121" y="1737755"/>
            <a:ext cx="209111" cy="30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">
            <a:extLst>
              <a:ext uri="{FF2B5EF4-FFF2-40B4-BE49-F238E27FC236}">
                <a16:creationId xmlns:a16="http://schemas.microsoft.com/office/drawing/2014/main" id="{9491A6BA-455B-D448-B570-57B936F4BA91}"/>
              </a:ext>
            </a:extLst>
          </p:cNvPr>
          <p:cNvSpPr/>
          <p:nvPr/>
        </p:nvSpPr>
        <p:spPr>
          <a:xfrm>
            <a:off x="481798" y="2656675"/>
            <a:ext cx="1059868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Indicators in museum website corpus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E9FEDBD-AF7A-554D-B350-9B7E58ECDA11}"/>
              </a:ext>
            </a:extLst>
          </p:cNvPr>
          <p:cNvCxnSpPr>
            <a:cxnSpLocks/>
            <a:stCxn id="181" idx="1"/>
            <a:endCxn id="185" idx="3"/>
          </p:cNvCxnSpPr>
          <p:nvPr/>
        </p:nvCxnSpPr>
        <p:spPr>
          <a:xfrm flipH="1">
            <a:off x="1541666" y="2905372"/>
            <a:ext cx="2873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18">
            <a:extLst>
              <a:ext uri="{FF2B5EF4-FFF2-40B4-BE49-F238E27FC236}">
                <a16:creationId xmlns:a16="http://schemas.microsoft.com/office/drawing/2014/main" id="{9F59E20B-2D71-0F4B-9889-CB2FF92798B9}"/>
              </a:ext>
            </a:extLst>
          </p:cNvPr>
          <p:cNvSpPr/>
          <p:nvPr/>
        </p:nvSpPr>
        <p:spPr>
          <a:xfrm>
            <a:off x="2938712" y="2647766"/>
            <a:ext cx="1127913" cy="52364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selection</a:t>
            </a:r>
          </a:p>
          <a:p>
            <a:pPr algn="ctr"/>
            <a:r>
              <a:rPr lang="en-GB" sz="800" i="1" dirty="0">
                <a:solidFill>
                  <a:schemeClr val="tx1"/>
                </a:solidFill>
                <a:latin typeface="Avenir Book" panose="02000503020000020003" pitchFamily="2" charset="0"/>
              </a:rPr>
              <a:t>(training, test, and </a:t>
            </a:r>
          </a:p>
          <a:p>
            <a:pPr algn="ctr"/>
            <a:r>
              <a:rPr lang="en-GB" sz="800" i="1" dirty="0">
                <a:solidFill>
                  <a:schemeClr val="tx1"/>
                </a:solidFill>
                <a:latin typeface="Avenir Book" panose="02000503020000020003" pitchFamily="2" charset="0"/>
              </a:rPr>
              <a:t>tuning of classifiers)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CE7F7A6-1610-4943-8CF3-7DAEBBCBAB0F}"/>
              </a:ext>
            </a:extLst>
          </p:cNvPr>
          <p:cNvCxnSpPr>
            <a:cxnSpLocks/>
            <a:stCxn id="219" idx="1"/>
            <a:endCxn id="212" idx="3"/>
          </p:cNvCxnSpPr>
          <p:nvPr/>
        </p:nvCxnSpPr>
        <p:spPr>
          <a:xfrm flipH="1">
            <a:off x="4066625" y="2905372"/>
            <a:ext cx="188378" cy="42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D0014A7-2B24-4D43-923B-ACD5044B8BE1}"/>
              </a:ext>
            </a:extLst>
          </p:cNvPr>
          <p:cNvCxnSpPr>
            <a:cxnSpLocks/>
            <a:stCxn id="92" idx="3"/>
            <a:endCxn id="112" idx="1"/>
          </p:cNvCxnSpPr>
          <p:nvPr/>
        </p:nvCxnSpPr>
        <p:spPr>
          <a:xfrm flipV="1">
            <a:off x="4066625" y="1742530"/>
            <a:ext cx="209112" cy="56535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6EF0370-57B4-9745-B6A2-169497CB457B}"/>
              </a:ext>
            </a:extLst>
          </p:cNvPr>
          <p:cNvCxnSpPr>
            <a:cxnSpLocks/>
            <a:stCxn id="188" idx="3"/>
            <a:endCxn id="112" idx="1"/>
          </p:cNvCxnSpPr>
          <p:nvPr/>
        </p:nvCxnSpPr>
        <p:spPr>
          <a:xfrm>
            <a:off x="4066626" y="1737755"/>
            <a:ext cx="209111" cy="477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</p:cNvCxnSpPr>
          <p:nvPr/>
        </p:nvCxnSpPr>
        <p:spPr>
          <a:xfrm flipH="1">
            <a:off x="4044796" y="2456309"/>
            <a:ext cx="255263" cy="2003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4271448" y="2117755"/>
            <a:ext cx="1555672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algn="ctr"/>
            <a:r>
              <a:rPr lang="en-GB" sz="750" i="1" dirty="0">
                <a:solidFill>
                  <a:schemeClr val="tx1"/>
                </a:solidFill>
                <a:latin typeface="Avenir Book" panose="02000503020000020003" pitchFamily="2" charset="0"/>
              </a:rPr>
              <a:t>(lexical overlap and </a:t>
            </a:r>
          </a:p>
          <a:p>
            <a:pPr algn="ctr"/>
            <a:r>
              <a:rPr lang="en-GB" sz="750" i="1" dirty="0">
                <a:solidFill>
                  <a:schemeClr val="tx1"/>
                </a:solidFill>
                <a:latin typeface="Avenir Book" panose="02000503020000020003" pitchFamily="2" charset="0"/>
              </a:rPr>
              <a:t>semantic similarity)</a:t>
            </a:r>
          </a:p>
        </p:txBody>
      </p:sp>
    </p:spTree>
    <p:extLst>
      <p:ext uri="{BB962C8B-B14F-4D97-AF65-F5344CB8AC3E}">
        <p14:creationId xmlns:p14="http://schemas.microsoft.com/office/powerpoint/2010/main" val="2353608430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34779</TotalTime>
  <Words>198</Words>
  <Application>Microsoft Macintosh PowerPoint</Application>
  <PresentationFormat>Custom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Book</vt:lpstr>
      <vt:lpstr>Calibri</vt:lpstr>
      <vt:lpstr>No footer</vt:lpstr>
      <vt:lpstr>PowerPoint Presentation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3399</cp:revision>
  <cp:lastPrinted>2019-03-05T12:31:14Z</cp:lastPrinted>
  <dcterms:created xsi:type="dcterms:W3CDTF">2011-05-08T19:55:19Z</dcterms:created>
  <dcterms:modified xsi:type="dcterms:W3CDTF">2022-04-06T14:57:08Z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