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4"/>
  </p:sldMasterIdLst>
  <p:notesMasterIdLst>
    <p:notesMasterId r:id="rId6"/>
  </p:notesMasterIdLst>
  <p:handoutMasterIdLst>
    <p:handoutMasterId r:id="rId7"/>
  </p:handoutMasterIdLst>
  <p:sldIdLst>
    <p:sldId id="634" r:id="rId5"/>
  </p:sldIdLst>
  <p:sldSz cx="18143538" cy="14417675"/>
  <p:notesSz cx="6743700" cy="98758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9303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86062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279093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372124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4651553" algn="l" defTabSz="186062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5581863" algn="l" defTabSz="186062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6512174" algn="l" defTabSz="186062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7442484" algn="l" defTabSz="186062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41" userDrawn="1">
          <p15:clr>
            <a:srgbClr val="A4A3A4"/>
          </p15:clr>
        </p15:guide>
        <p15:guide id="2" pos="57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C2"/>
    <a:srgbClr val="831222"/>
    <a:srgbClr val="831121"/>
    <a:srgbClr val="C24D00"/>
    <a:srgbClr val="789ECA"/>
    <a:srgbClr val="597596"/>
    <a:srgbClr val="98C8FF"/>
    <a:srgbClr val="8EBAEE"/>
    <a:srgbClr val="6787AD"/>
    <a:srgbClr val="C5CD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B76A4C-C74B-324D-9701-5EFC5308B0CE}" v="28" dt="2021-01-19T15:32:09.662"/>
    <p1510:client id="{1BD6C0D0-B96A-F698-29A6-2963783B0ED2}" v="2" dt="2021-01-20T11:47:03.4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98" autoAdjust="0"/>
    <p:restoredTop sz="87065" autoAdjust="0"/>
  </p:normalViewPr>
  <p:slideViewPr>
    <p:cSldViewPr>
      <p:cViewPr>
        <p:scale>
          <a:sx n="134" d="100"/>
          <a:sy n="134" d="100"/>
        </p:scale>
        <p:origin x="-672" y="-936"/>
      </p:cViewPr>
      <p:guideLst>
        <p:guide orient="horz" pos="4541"/>
        <p:guide pos="5715"/>
      </p:guideLst>
    </p:cSldViewPr>
  </p:slideViewPr>
  <p:outlineViewPr>
    <p:cViewPr>
      <p:scale>
        <a:sx n="33" d="100"/>
        <a:sy n="33" d="100"/>
      </p:scale>
      <p:origin x="0" y="13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066" cy="4931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20105" y="0"/>
            <a:ext cx="2922066" cy="4931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7C22175-9876-47F9-8F14-6DDFF4EF345A}" type="datetimeFigureOut">
              <a:rPr lang="en-US"/>
              <a:pPr>
                <a:defRPr/>
              </a:pPr>
              <a:t>3/5/22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81034"/>
            <a:ext cx="2922066" cy="4931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20105" y="9381034"/>
            <a:ext cx="2922066" cy="4931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A7651B0-D4CF-4001-BF83-F8406A61D9D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88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066" cy="493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0105" y="0"/>
            <a:ext cx="2922066" cy="493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41400" y="741363"/>
            <a:ext cx="4660900" cy="37036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77" y="4691362"/>
            <a:ext cx="5394348" cy="4443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1034"/>
            <a:ext cx="2922066" cy="493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0105" y="9381034"/>
            <a:ext cx="2922066" cy="493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45658D6-DB1A-443F-83F4-3B06E7E5E9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721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2442" kern="1200">
        <a:solidFill>
          <a:schemeClr val="tx1"/>
        </a:solidFill>
        <a:latin typeface="Arial" charset="0"/>
        <a:ea typeface="+mn-ea"/>
        <a:cs typeface="+mn-cs"/>
      </a:defRPr>
    </a:lvl1pPr>
    <a:lvl2pPr marL="930311" algn="l" rtl="0" eaLnBrk="0" fontAlgn="base" hangingPunct="0">
      <a:spcBef>
        <a:spcPct val="30000"/>
      </a:spcBef>
      <a:spcAft>
        <a:spcPct val="0"/>
      </a:spcAft>
      <a:defRPr sz="2442" kern="1200">
        <a:solidFill>
          <a:schemeClr val="tx1"/>
        </a:solidFill>
        <a:latin typeface="Arial" charset="0"/>
        <a:ea typeface="+mn-ea"/>
        <a:cs typeface="+mn-cs"/>
      </a:defRPr>
    </a:lvl2pPr>
    <a:lvl3pPr marL="1860621" algn="l" rtl="0" eaLnBrk="0" fontAlgn="base" hangingPunct="0">
      <a:spcBef>
        <a:spcPct val="30000"/>
      </a:spcBef>
      <a:spcAft>
        <a:spcPct val="0"/>
      </a:spcAft>
      <a:defRPr sz="2442" kern="1200">
        <a:solidFill>
          <a:schemeClr val="tx1"/>
        </a:solidFill>
        <a:latin typeface="Arial" charset="0"/>
        <a:ea typeface="+mn-ea"/>
        <a:cs typeface="+mn-cs"/>
      </a:defRPr>
    </a:lvl3pPr>
    <a:lvl4pPr marL="2790932" algn="l" rtl="0" eaLnBrk="0" fontAlgn="base" hangingPunct="0">
      <a:spcBef>
        <a:spcPct val="30000"/>
      </a:spcBef>
      <a:spcAft>
        <a:spcPct val="0"/>
      </a:spcAft>
      <a:defRPr sz="2442" kern="1200">
        <a:solidFill>
          <a:schemeClr val="tx1"/>
        </a:solidFill>
        <a:latin typeface="Arial" charset="0"/>
        <a:ea typeface="+mn-ea"/>
        <a:cs typeface="+mn-cs"/>
      </a:defRPr>
    </a:lvl4pPr>
    <a:lvl5pPr marL="3721242" algn="l" rtl="0" eaLnBrk="0" fontAlgn="base" hangingPunct="0">
      <a:spcBef>
        <a:spcPct val="30000"/>
      </a:spcBef>
      <a:spcAft>
        <a:spcPct val="0"/>
      </a:spcAft>
      <a:defRPr sz="2442" kern="1200">
        <a:solidFill>
          <a:schemeClr val="tx1"/>
        </a:solidFill>
        <a:latin typeface="Arial" charset="0"/>
        <a:ea typeface="+mn-ea"/>
        <a:cs typeface="+mn-cs"/>
      </a:defRPr>
    </a:lvl5pPr>
    <a:lvl6pPr marL="4651553" algn="l" defTabSz="1860621" rtl="0" eaLnBrk="1" latinLnBrk="0" hangingPunct="1">
      <a:defRPr sz="2442" kern="1200">
        <a:solidFill>
          <a:schemeClr val="tx1"/>
        </a:solidFill>
        <a:latin typeface="+mn-lt"/>
        <a:ea typeface="+mn-ea"/>
        <a:cs typeface="+mn-cs"/>
      </a:defRPr>
    </a:lvl6pPr>
    <a:lvl7pPr marL="5581863" algn="l" defTabSz="1860621" rtl="0" eaLnBrk="1" latinLnBrk="0" hangingPunct="1">
      <a:defRPr sz="2442" kern="1200">
        <a:solidFill>
          <a:schemeClr val="tx1"/>
        </a:solidFill>
        <a:latin typeface="+mn-lt"/>
        <a:ea typeface="+mn-ea"/>
        <a:cs typeface="+mn-cs"/>
      </a:defRPr>
    </a:lvl7pPr>
    <a:lvl8pPr marL="6512174" algn="l" defTabSz="1860621" rtl="0" eaLnBrk="1" latinLnBrk="0" hangingPunct="1">
      <a:defRPr sz="2442" kern="1200">
        <a:solidFill>
          <a:schemeClr val="tx1"/>
        </a:solidFill>
        <a:latin typeface="+mn-lt"/>
        <a:ea typeface="+mn-ea"/>
        <a:cs typeface="+mn-cs"/>
      </a:defRPr>
    </a:lvl8pPr>
    <a:lvl9pPr marL="7442484" algn="l" defTabSz="1860621" rtl="0" eaLnBrk="1" latinLnBrk="0" hangingPunct="1">
      <a:defRPr sz="244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41400" y="741363"/>
            <a:ext cx="4660900" cy="37036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5658D6-DB1A-443F-83F4-3B06E7E5E9F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21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0766" y="4478825"/>
            <a:ext cx="15422007" cy="30904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21531" y="8170016"/>
            <a:ext cx="12700477" cy="36845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7177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2741AD99-8C39-784E-B2CE-3100183C5BFB}" type="datetimeFigureOut">
              <a:rPr lang="en-US" smtClean="0"/>
              <a:t>3/5/22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99042" y="13363050"/>
            <a:ext cx="5745454" cy="7676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002869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D8220964-B554-BA41-A458-A292448D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56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260" y="10092372"/>
            <a:ext cx="10886123" cy="11914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56260" y="1288246"/>
            <a:ext cx="10886123" cy="86506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56260" y="11283834"/>
            <a:ext cx="10886123" cy="16920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7177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2741AD99-8C39-784E-B2CE-3100183C5BFB}" type="datetimeFigureOut">
              <a:rPr lang="en-US" smtClean="0"/>
              <a:t>3/5/22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99042" y="13363050"/>
            <a:ext cx="5745454" cy="7676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002869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D8220964-B554-BA41-A458-A292448D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21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7177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2741AD99-8C39-784E-B2CE-3100183C5BFB}" type="datetimeFigureOut">
              <a:rPr lang="en-US" smtClean="0"/>
              <a:t>3/5/22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99042" y="13363050"/>
            <a:ext cx="5745454" cy="7676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002869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D8220964-B554-BA41-A458-A292448D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09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54065" y="577376"/>
            <a:ext cx="4082296" cy="123017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7177" y="577376"/>
            <a:ext cx="11944496" cy="1230174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7177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2741AD99-8C39-784E-B2CE-3100183C5BFB}" type="datetimeFigureOut">
              <a:rPr lang="en-US" smtClean="0"/>
              <a:t>3/5/22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99042" y="13363050"/>
            <a:ext cx="5745454" cy="7676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002869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D8220964-B554-BA41-A458-A292448D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63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167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7177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2741AD99-8C39-784E-B2CE-3100183C5BFB}" type="datetimeFigureOut">
              <a:rPr lang="en-US" smtClean="0"/>
              <a:t>3/5/22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99042" y="13363050"/>
            <a:ext cx="5745454" cy="7676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002869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D8220964-B554-BA41-A458-A292448D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3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215" y="9264692"/>
            <a:ext cx="15422007" cy="286351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3215" y="6110827"/>
            <a:ext cx="15422007" cy="315386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7177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2741AD99-8C39-784E-B2CE-3100183C5BFB}" type="datetimeFigureOut">
              <a:rPr lang="en-US" smtClean="0"/>
              <a:t>3/5/22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99042" y="13363050"/>
            <a:ext cx="5745454" cy="7676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002869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D8220964-B554-BA41-A458-A292448D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0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7177" y="3364125"/>
            <a:ext cx="8013396" cy="9514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22965" y="3364125"/>
            <a:ext cx="8013396" cy="9514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7177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2741AD99-8C39-784E-B2CE-3100183C5BFB}" type="datetimeFigureOut">
              <a:rPr lang="en-US" smtClean="0"/>
              <a:t>3/5/22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99042" y="13363050"/>
            <a:ext cx="5745454" cy="7676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002869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D8220964-B554-BA41-A458-A292448D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46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177" y="3227291"/>
            <a:ext cx="8016547" cy="134498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7177" y="4572272"/>
            <a:ext cx="8016547" cy="830685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16666" y="3227291"/>
            <a:ext cx="8019696" cy="134498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16666" y="4572272"/>
            <a:ext cx="8019696" cy="830685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07177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2741AD99-8C39-784E-B2CE-3100183C5BFB}" type="datetimeFigureOut">
              <a:rPr lang="en-US" smtClean="0"/>
              <a:t>3/5/22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199042" y="13363050"/>
            <a:ext cx="5745454" cy="7676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3002869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D8220964-B554-BA41-A458-A292448D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4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07177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2741AD99-8C39-784E-B2CE-3100183C5BFB}" type="datetimeFigureOut">
              <a:rPr lang="en-US" smtClean="0"/>
              <a:t>3/5/22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199042" y="13363050"/>
            <a:ext cx="5745454" cy="7676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3002869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D8220964-B554-BA41-A458-A292448D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99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07177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2741AD99-8C39-784E-B2CE-3100183C5BFB}" type="datetimeFigureOut">
              <a:rPr lang="en-US" smtClean="0"/>
              <a:t>3/5/22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199042" y="13363050"/>
            <a:ext cx="5745454" cy="7676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002869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D8220964-B554-BA41-A458-A292448D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0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178" y="574037"/>
            <a:ext cx="5969099" cy="24429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3619" y="574038"/>
            <a:ext cx="10142742" cy="123050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7178" y="3017033"/>
            <a:ext cx="5969099" cy="9862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7177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2741AD99-8C39-784E-B2CE-3100183C5BFB}" type="datetimeFigureOut">
              <a:rPr lang="en-US" smtClean="0"/>
              <a:t>3/5/22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99042" y="13363050"/>
            <a:ext cx="5745454" cy="7676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002869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D8220964-B554-BA41-A458-A292448D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42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7177" y="577375"/>
            <a:ext cx="16329184" cy="2402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177" y="3364125"/>
            <a:ext cx="16329184" cy="95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0893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38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89803F-9DD2-9A42-BC6E-5EB200E1C29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864242" y="6492837"/>
            <a:ext cx="338828" cy="338828"/>
          </a:xfrm>
          <a:prstGeom prst="rect">
            <a:avLst/>
          </a:prstGeom>
        </p:spPr>
      </p:pic>
      <p:sp>
        <p:nvSpPr>
          <p:cNvPr id="5" name="Can 4">
            <a:extLst>
              <a:ext uri="{FF2B5EF4-FFF2-40B4-BE49-F238E27FC236}">
                <a16:creationId xmlns:a16="http://schemas.microsoft.com/office/drawing/2014/main" id="{8196E3C4-FA3B-CD48-A1DD-F301A8F41A1A}"/>
              </a:ext>
            </a:extLst>
          </p:cNvPr>
          <p:cNvSpPr/>
          <p:nvPr/>
        </p:nvSpPr>
        <p:spPr>
          <a:xfrm>
            <a:off x="13981427" y="5407707"/>
            <a:ext cx="796268" cy="544660"/>
          </a:xfrm>
          <a:prstGeom prst="can">
            <a:avLst>
              <a:gd name="adj" fmla="val 21126"/>
            </a:avLst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GB" sz="800" dirty="0" err="1">
                <a:latin typeface="Avenir Book" panose="02000503020000020003" pitchFamily="2" charset="0"/>
              </a:rPr>
              <a:t>MiP</a:t>
            </a:r>
            <a:r>
              <a:rPr lang="en-GB" sz="800" dirty="0">
                <a:latin typeface="Avenir Book" panose="02000503020000020003" pitchFamily="2" charset="0"/>
              </a:rPr>
              <a:t> DB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E753917-6431-874D-AFAC-A795280D992D}"/>
              </a:ext>
            </a:extLst>
          </p:cNvPr>
          <p:cNvCxnSpPr>
            <a:cxnSpLocks/>
            <a:stCxn id="176" idx="3"/>
            <a:endCxn id="147" idx="2"/>
          </p:cNvCxnSpPr>
          <p:nvPr/>
        </p:nvCxnSpPr>
        <p:spPr>
          <a:xfrm>
            <a:off x="12358768" y="3224335"/>
            <a:ext cx="369173" cy="8595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9CB5908-DC87-5A47-B55A-653E0E0D7395}"/>
              </a:ext>
            </a:extLst>
          </p:cNvPr>
          <p:cNvCxnSpPr>
            <a:cxnSpLocks/>
            <a:stCxn id="176" idx="3"/>
            <a:endCxn id="148" idx="2"/>
          </p:cNvCxnSpPr>
          <p:nvPr/>
        </p:nvCxnSpPr>
        <p:spPr>
          <a:xfrm>
            <a:off x="12358768" y="3224335"/>
            <a:ext cx="164406" cy="90313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4B37667D-0628-3742-9399-8949234E2A8B}"/>
              </a:ext>
            </a:extLst>
          </p:cNvPr>
          <p:cNvSpPr txBox="1">
            <a:spLocks/>
          </p:cNvSpPr>
          <p:nvPr/>
        </p:nvSpPr>
        <p:spPr>
          <a:xfrm>
            <a:off x="11183848" y="5100008"/>
            <a:ext cx="910817" cy="305955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indent="1588" algn="ctr" fontAlgn="auto">
              <a:spcAft>
                <a:spcPts val="0"/>
              </a:spcAft>
              <a:buNone/>
              <a:tabLst>
                <a:tab pos="1331913" algn="l"/>
              </a:tabLst>
            </a:pPr>
            <a:r>
              <a:rPr lang="en-GB" sz="800" dirty="0">
                <a:latin typeface="Avenir Book" panose="02000503020000020003" pitchFamily="2" charset="0"/>
              </a:rPr>
              <a:t>Web scraper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762700E-B7D5-994C-A6EF-3AAD1D126992}"/>
              </a:ext>
            </a:extLst>
          </p:cNvPr>
          <p:cNvCxnSpPr>
            <a:cxnSpLocks/>
            <a:stCxn id="40" idx="3"/>
            <a:endCxn id="144" idx="2"/>
          </p:cNvCxnSpPr>
          <p:nvPr/>
        </p:nvCxnSpPr>
        <p:spPr>
          <a:xfrm flipV="1">
            <a:off x="12094665" y="5236569"/>
            <a:ext cx="264103" cy="1641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43BB29D8-8E28-2046-8DBC-84FCD8139974}"/>
              </a:ext>
            </a:extLst>
          </p:cNvPr>
          <p:cNvSpPr txBox="1">
            <a:spLocks/>
          </p:cNvSpPr>
          <p:nvPr/>
        </p:nvSpPr>
        <p:spPr>
          <a:xfrm>
            <a:off x="12052435" y="4533903"/>
            <a:ext cx="996765" cy="444059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indent="1588" algn="ctr" fontAlgn="auto">
              <a:spcAft>
                <a:spcPts val="0"/>
              </a:spcAft>
              <a:buNone/>
              <a:tabLst>
                <a:tab pos="1331913" algn="l"/>
              </a:tabLst>
            </a:pPr>
            <a:r>
              <a:rPr lang="en-GB" sz="800" dirty="0">
                <a:latin typeface="Avenir Book" panose="02000503020000020003" pitchFamily="2" charset="0"/>
              </a:rPr>
              <a:t>Data dump from January 2019 to December 2021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EF9DAA7-11E0-0D4F-9800-0D1EB9976E95}"/>
              </a:ext>
            </a:extLst>
          </p:cNvPr>
          <p:cNvCxnSpPr>
            <a:cxnSpLocks/>
            <a:stCxn id="148" idx="6"/>
          </p:cNvCxnSpPr>
          <p:nvPr/>
        </p:nvCxnSpPr>
        <p:spPr>
          <a:xfrm>
            <a:off x="13668775" y="4127467"/>
            <a:ext cx="329253" cy="11714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A0ED3A4-1091-0742-807C-FBC88DA715EE}"/>
              </a:ext>
            </a:extLst>
          </p:cNvPr>
          <p:cNvCxnSpPr>
            <a:cxnSpLocks/>
            <a:stCxn id="147" idx="6"/>
          </p:cNvCxnSpPr>
          <p:nvPr/>
        </p:nvCxnSpPr>
        <p:spPr>
          <a:xfrm>
            <a:off x="14142013" y="3310294"/>
            <a:ext cx="354398" cy="71229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D24A12A-60F0-C24C-9A80-B472722BE349}"/>
              </a:ext>
            </a:extLst>
          </p:cNvPr>
          <p:cNvCxnSpPr>
            <a:cxnSpLocks/>
            <a:stCxn id="144" idx="6"/>
            <a:endCxn id="153" idx="1"/>
          </p:cNvCxnSpPr>
          <p:nvPr/>
        </p:nvCxnSpPr>
        <p:spPr>
          <a:xfrm flipV="1">
            <a:off x="13585960" y="5026342"/>
            <a:ext cx="152045" cy="21022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5E68C14-537E-974D-875F-4BBB48F79028}"/>
              </a:ext>
            </a:extLst>
          </p:cNvPr>
          <p:cNvCxnSpPr>
            <a:cxnSpLocks/>
          </p:cNvCxnSpPr>
          <p:nvPr/>
        </p:nvCxnSpPr>
        <p:spPr>
          <a:xfrm>
            <a:off x="14496411" y="4466643"/>
            <a:ext cx="62976" cy="94655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5B7EF23-332D-C047-8892-95E3FD8775E7}"/>
              </a:ext>
            </a:extLst>
          </p:cNvPr>
          <p:cNvCxnSpPr>
            <a:cxnSpLocks/>
            <a:stCxn id="189" idx="3"/>
            <a:endCxn id="188" idx="1"/>
          </p:cNvCxnSpPr>
          <p:nvPr/>
        </p:nvCxnSpPr>
        <p:spPr>
          <a:xfrm>
            <a:off x="2951191" y="2620000"/>
            <a:ext cx="196292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ube 107">
            <a:extLst>
              <a:ext uri="{FF2B5EF4-FFF2-40B4-BE49-F238E27FC236}">
                <a16:creationId xmlns:a16="http://schemas.microsoft.com/office/drawing/2014/main" id="{5F9D339D-ABF8-2941-95CC-C8D5FFA4211B}"/>
              </a:ext>
            </a:extLst>
          </p:cNvPr>
          <p:cNvSpPr/>
          <p:nvPr/>
        </p:nvSpPr>
        <p:spPr>
          <a:xfrm>
            <a:off x="9932891" y="3381218"/>
            <a:ext cx="1145601" cy="277625"/>
          </a:xfrm>
          <a:prstGeom prst="cube">
            <a:avLst>
              <a:gd name="adj" fmla="val 8278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Avenir Book" panose="02000503020000020003" pitchFamily="2" charset="0"/>
              </a:rPr>
              <a:t>Museum Facebook pages</a:t>
            </a:r>
          </a:p>
        </p:txBody>
      </p:sp>
      <p:sp>
        <p:nvSpPr>
          <p:cNvPr id="109" name="Cube 108">
            <a:extLst>
              <a:ext uri="{FF2B5EF4-FFF2-40B4-BE49-F238E27FC236}">
                <a16:creationId xmlns:a16="http://schemas.microsoft.com/office/drawing/2014/main" id="{FD48699B-0B42-4342-8C64-6BE6D7E78163}"/>
              </a:ext>
            </a:extLst>
          </p:cNvPr>
          <p:cNvSpPr/>
          <p:nvPr/>
        </p:nvSpPr>
        <p:spPr>
          <a:xfrm>
            <a:off x="10821049" y="3872832"/>
            <a:ext cx="1138164" cy="277625"/>
          </a:xfrm>
          <a:prstGeom prst="cube">
            <a:avLst>
              <a:gd name="adj" fmla="val 8278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Avenir Book" panose="02000503020000020003" pitchFamily="2" charset="0"/>
              </a:rPr>
              <a:t>Museum Twitter accounts</a:t>
            </a:r>
          </a:p>
        </p:txBody>
      </p:sp>
      <p:sp>
        <p:nvSpPr>
          <p:cNvPr id="110" name="Cube 109">
            <a:extLst>
              <a:ext uri="{FF2B5EF4-FFF2-40B4-BE49-F238E27FC236}">
                <a16:creationId xmlns:a16="http://schemas.microsoft.com/office/drawing/2014/main" id="{594C0EA7-0391-1044-85C3-597BB6788907}"/>
              </a:ext>
            </a:extLst>
          </p:cNvPr>
          <p:cNvSpPr/>
          <p:nvPr/>
        </p:nvSpPr>
        <p:spPr>
          <a:xfrm>
            <a:off x="11066456" y="4412505"/>
            <a:ext cx="1145600" cy="277625"/>
          </a:xfrm>
          <a:prstGeom prst="cube">
            <a:avLst>
              <a:gd name="adj" fmla="val 8278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Avenir Book" panose="02000503020000020003" pitchFamily="2" charset="0"/>
              </a:rPr>
              <a:t>Museum websites</a:t>
            </a: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657041E3-011A-BD47-9EA2-104B182A80C3}"/>
              </a:ext>
            </a:extLst>
          </p:cNvPr>
          <p:cNvSpPr/>
          <p:nvPr/>
        </p:nvSpPr>
        <p:spPr>
          <a:xfrm>
            <a:off x="12358768" y="5026341"/>
            <a:ext cx="1227192" cy="420456"/>
          </a:xfrm>
          <a:prstGeom prst="ellipse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6350" indent="1588" algn="ctr" fontAlgn="auto">
              <a:spcAft>
                <a:spcPts val="0"/>
              </a:spcAft>
              <a:buNone/>
              <a:tabLst>
                <a:tab pos="1331913" algn="l"/>
              </a:tabLst>
            </a:pPr>
            <a:r>
              <a:rPr lang="en-GB" sz="800" dirty="0">
                <a:latin typeface="Avenir Book" panose="02000503020000020003" pitchFamily="2" charset="0"/>
              </a:rPr>
              <a:t>Scrape websites every 2 weeks</a:t>
            </a: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74DC3D05-B698-1D4B-B692-C1B3037B6409}"/>
              </a:ext>
            </a:extLst>
          </p:cNvPr>
          <p:cNvSpPr/>
          <p:nvPr/>
        </p:nvSpPr>
        <p:spPr>
          <a:xfrm>
            <a:off x="12727941" y="3012720"/>
            <a:ext cx="1414072" cy="595148"/>
          </a:xfrm>
          <a:prstGeom prst="ellipse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6350" indent="1588" algn="ctr" fontAlgn="auto">
              <a:spcAft>
                <a:spcPts val="0"/>
              </a:spcAft>
              <a:buNone/>
              <a:tabLst>
                <a:tab pos="1331913" algn="l"/>
              </a:tabLst>
            </a:pPr>
            <a:r>
              <a:rPr lang="en-GB" sz="800" dirty="0">
                <a:latin typeface="Avenir Book" panose="02000503020000020003" pitchFamily="2" charset="0"/>
              </a:rPr>
              <a:t>Get posts from Facebook pages</a:t>
            </a:r>
          </a:p>
          <a:p>
            <a:pPr marL="6350" indent="1588" algn="ctr" fontAlgn="auto">
              <a:spcAft>
                <a:spcPts val="0"/>
              </a:spcAft>
              <a:buNone/>
              <a:tabLst>
                <a:tab pos="1331913" algn="l"/>
              </a:tabLst>
            </a:pPr>
            <a:r>
              <a:rPr lang="en-GB" sz="800" dirty="0">
                <a:latin typeface="Avenir Book" panose="02000503020000020003" pitchFamily="2" charset="0"/>
              </a:rPr>
              <a:t>via </a:t>
            </a:r>
            <a:r>
              <a:rPr lang="en-GB" sz="800" dirty="0" err="1">
                <a:latin typeface="Avenir Book" panose="02000503020000020003" pitchFamily="2" charset="0"/>
              </a:rPr>
              <a:t>CrowdTangle</a:t>
            </a:r>
            <a:endParaRPr lang="en-GB" sz="800" dirty="0">
              <a:latin typeface="Avenir Book" panose="02000503020000020003" pitchFamily="2" charset="0"/>
            </a:endParaRP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700A2F16-FEDF-2D45-8111-E8677F721DDC}"/>
              </a:ext>
            </a:extLst>
          </p:cNvPr>
          <p:cNvSpPr/>
          <p:nvPr/>
        </p:nvSpPr>
        <p:spPr>
          <a:xfrm>
            <a:off x="12523174" y="3917239"/>
            <a:ext cx="1145601" cy="420456"/>
          </a:xfrm>
          <a:prstGeom prst="ellipse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6350" indent="1588" algn="ctr" fontAlgn="auto">
              <a:spcAft>
                <a:spcPts val="0"/>
              </a:spcAft>
              <a:buNone/>
              <a:tabLst>
                <a:tab pos="1331913" algn="l"/>
              </a:tabLst>
            </a:pPr>
            <a:r>
              <a:rPr lang="en-GB" sz="800" dirty="0">
                <a:latin typeface="Avenir Book" panose="02000503020000020003" pitchFamily="2" charset="0"/>
              </a:rPr>
              <a:t>Get historical tweets from Twitter API</a:t>
            </a:r>
          </a:p>
        </p:txBody>
      </p:sp>
      <p:sp>
        <p:nvSpPr>
          <p:cNvPr id="153" name="Content Placeholder 2">
            <a:extLst>
              <a:ext uri="{FF2B5EF4-FFF2-40B4-BE49-F238E27FC236}">
                <a16:creationId xmlns:a16="http://schemas.microsoft.com/office/drawing/2014/main" id="{F1684BA9-66F3-CF46-A91E-AA7940B0A6FC}"/>
              </a:ext>
            </a:extLst>
          </p:cNvPr>
          <p:cNvSpPr txBox="1">
            <a:spLocks/>
          </p:cNvSpPr>
          <p:nvPr/>
        </p:nvSpPr>
        <p:spPr>
          <a:xfrm>
            <a:off x="13738005" y="4816114"/>
            <a:ext cx="671337" cy="420455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indent="1588" algn="ctr" fontAlgn="auto">
              <a:spcAft>
                <a:spcPts val="0"/>
              </a:spcAft>
              <a:buNone/>
              <a:tabLst>
                <a:tab pos="1331913" algn="l"/>
              </a:tabLst>
            </a:pPr>
            <a:r>
              <a:rPr lang="en-GB" sz="800" dirty="0">
                <a:latin typeface="Avenir Book" panose="02000503020000020003" pitchFamily="2" charset="0"/>
              </a:rPr>
              <a:t>Website snapshots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09E4EF23-4A6F-5B4E-A1EA-F50669AF2199}"/>
              </a:ext>
            </a:extLst>
          </p:cNvPr>
          <p:cNvCxnSpPr>
            <a:cxnSpLocks/>
            <a:stCxn id="153" idx="2"/>
            <a:endCxn id="5" idx="1"/>
          </p:cNvCxnSpPr>
          <p:nvPr/>
        </p:nvCxnSpPr>
        <p:spPr>
          <a:xfrm>
            <a:off x="14073674" y="5236569"/>
            <a:ext cx="305887" cy="171138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D7FC439F-E255-1A4D-8382-89EA9D963060}"/>
              </a:ext>
            </a:extLst>
          </p:cNvPr>
          <p:cNvCxnSpPr>
            <a:cxnSpLocks/>
            <a:stCxn id="110" idx="3"/>
            <a:endCxn id="40" idx="0"/>
          </p:cNvCxnSpPr>
          <p:nvPr/>
        </p:nvCxnSpPr>
        <p:spPr>
          <a:xfrm>
            <a:off x="11627765" y="4690130"/>
            <a:ext cx="11492" cy="409878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Content Placeholder 2">
            <a:extLst>
              <a:ext uri="{FF2B5EF4-FFF2-40B4-BE49-F238E27FC236}">
                <a16:creationId xmlns:a16="http://schemas.microsoft.com/office/drawing/2014/main" id="{9C2B9B4D-098B-F14D-BA0B-EA7467FC2CC1}"/>
              </a:ext>
            </a:extLst>
          </p:cNvPr>
          <p:cNvSpPr txBox="1">
            <a:spLocks/>
          </p:cNvSpPr>
          <p:nvPr/>
        </p:nvSpPr>
        <p:spPr>
          <a:xfrm>
            <a:off x="11447951" y="3071357"/>
            <a:ext cx="910817" cy="305955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6350" indent="1588" algn="ctr" fontAlgn="auto">
              <a:spcAft>
                <a:spcPts val="0"/>
              </a:spcAft>
              <a:buNone/>
              <a:tabLst>
                <a:tab pos="1331913" algn="l"/>
              </a:tabLst>
              <a:defRPr sz="800">
                <a:latin typeface="Avenir" panose="02000503020000020003" pitchFamily="2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00" dirty="0">
                <a:latin typeface="Avenir Book" panose="02000503020000020003" pitchFamily="2" charset="0"/>
              </a:rPr>
              <a:t>Social media scrapers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9A8908C9-585A-D845-873D-E3F156FDBEB6}"/>
              </a:ext>
            </a:extLst>
          </p:cNvPr>
          <p:cNvCxnSpPr>
            <a:cxnSpLocks/>
            <a:stCxn id="108" idx="0"/>
            <a:endCxn id="176" idx="1"/>
          </p:cNvCxnSpPr>
          <p:nvPr/>
        </p:nvCxnSpPr>
        <p:spPr>
          <a:xfrm flipV="1">
            <a:off x="10517182" y="3224335"/>
            <a:ext cx="930769" cy="15688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94AE3472-769A-9947-BF52-2A2F6CD29AF6}"/>
              </a:ext>
            </a:extLst>
          </p:cNvPr>
          <p:cNvCxnSpPr>
            <a:cxnSpLocks/>
            <a:stCxn id="109" idx="1"/>
            <a:endCxn id="176" idx="2"/>
          </p:cNvCxnSpPr>
          <p:nvPr/>
        </p:nvCxnSpPr>
        <p:spPr>
          <a:xfrm flipV="1">
            <a:off x="11378640" y="3377312"/>
            <a:ext cx="524720" cy="51850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AB671B0B-12F0-A942-BBFE-612B263C1333}"/>
              </a:ext>
            </a:extLst>
          </p:cNvPr>
          <p:cNvCxnSpPr>
            <a:cxnSpLocks/>
            <a:endCxn id="108" idx="3"/>
          </p:cNvCxnSpPr>
          <p:nvPr/>
        </p:nvCxnSpPr>
        <p:spPr>
          <a:xfrm flipV="1">
            <a:off x="10053090" y="3658843"/>
            <a:ext cx="441111" cy="181096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0B70A3B-04CD-7E45-A9FD-AFEC0C84CECE}"/>
              </a:ext>
            </a:extLst>
          </p:cNvPr>
          <p:cNvCxnSpPr>
            <a:cxnSpLocks/>
            <a:endCxn id="109" idx="2"/>
          </p:cNvCxnSpPr>
          <p:nvPr/>
        </p:nvCxnSpPr>
        <p:spPr>
          <a:xfrm flipV="1">
            <a:off x="10053090" y="4023135"/>
            <a:ext cx="767959" cy="144667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F20936E1-7D86-854D-9174-922406BF90FE}"/>
              </a:ext>
            </a:extLst>
          </p:cNvPr>
          <p:cNvCxnSpPr>
            <a:cxnSpLocks/>
            <a:endCxn id="110" idx="2"/>
          </p:cNvCxnSpPr>
          <p:nvPr/>
        </p:nvCxnSpPr>
        <p:spPr>
          <a:xfrm flipV="1">
            <a:off x="10053090" y="4562808"/>
            <a:ext cx="1013366" cy="90700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3B02CC-202C-704C-BD76-12E468734B8F}"/>
              </a:ext>
            </a:extLst>
          </p:cNvPr>
          <p:cNvCxnSpPr>
            <a:cxnSpLocks/>
            <a:stCxn id="188" idx="2"/>
            <a:endCxn id="174" idx="3"/>
          </p:cNvCxnSpPr>
          <p:nvPr/>
        </p:nvCxnSpPr>
        <p:spPr>
          <a:xfrm flipH="1">
            <a:off x="2959958" y="2791759"/>
            <a:ext cx="761002" cy="279598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6671AEE-E6DB-4344-9A39-9B6A20831D15}"/>
              </a:ext>
            </a:extLst>
          </p:cNvPr>
          <p:cNvCxnSpPr>
            <a:cxnSpLocks/>
            <a:stCxn id="174" idx="2"/>
            <a:endCxn id="179" idx="0"/>
          </p:cNvCxnSpPr>
          <p:nvPr/>
        </p:nvCxnSpPr>
        <p:spPr>
          <a:xfrm flipH="1">
            <a:off x="2386481" y="3215223"/>
            <a:ext cx="1" cy="18023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be 53">
            <a:extLst>
              <a:ext uri="{FF2B5EF4-FFF2-40B4-BE49-F238E27FC236}">
                <a16:creationId xmlns:a16="http://schemas.microsoft.com/office/drawing/2014/main" id="{A6492021-F6A7-A64B-B7FA-4B19C704E4C0}"/>
              </a:ext>
            </a:extLst>
          </p:cNvPr>
          <p:cNvSpPr/>
          <p:nvPr/>
        </p:nvSpPr>
        <p:spPr>
          <a:xfrm>
            <a:off x="9214509" y="5666231"/>
            <a:ext cx="1145601" cy="277625"/>
          </a:xfrm>
          <a:prstGeom prst="cube">
            <a:avLst>
              <a:gd name="adj" fmla="val 8278"/>
            </a:avLst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41288" indent="-133350" algn="ctr" defTabSz="457200">
              <a:spcBef>
                <a:spcPct val="20000"/>
              </a:spcBef>
              <a:tabLst>
                <a:tab pos="1331913" algn="l"/>
              </a:tabLst>
            </a:pPr>
            <a:r>
              <a:rPr lang="en-GB" sz="800" b="1" dirty="0">
                <a:solidFill>
                  <a:schemeClr val="tx1"/>
                </a:solidFill>
                <a:latin typeface="Avenir Book" panose="02000503020000020003" pitchFamily="2" charset="0"/>
              </a:rPr>
              <a:t>Museum Facebook pages</a:t>
            </a:r>
          </a:p>
        </p:txBody>
      </p:sp>
      <p:sp>
        <p:nvSpPr>
          <p:cNvPr id="55" name="Cube 54">
            <a:extLst>
              <a:ext uri="{FF2B5EF4-FFF2-40B4-BE49-F238E27FC236}">
                <a16:creationId xmlns:a16="http://schemas.microsoft.com/office/drawing/2014/main" id="{756E3EC5-A7F1-6C4B-A5DE-AF565816D05B}"/>
              </a:ext>
            </a:extLst>
          </p:cNvPr>
          <p:cNvSpPr/>
          <p:nvPr/>
        </p:nvSpPr>
        <p:spPr>
          <a:xfrm>
            <a:off x="7272634" y="6508243"/>
            <a:ext cx="1138164" cy="277625"/>
          </a:xfrm>
          <a:prstGeom prst="cube">
            <a:avLst>
              <a:gd name="adj" fmla="val 8278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Avenir Book" panose="02000503020000020003" pitchFamily="2" charset="0"/>
              </a:rPr>
              <a:t>Museum Twitter accounts</a:t>
            </a:r>
          </a:p>
        </p:txBody>
      </p:sp>
      <p:sp>
        <p:nvSpPr>
          <p:cNvPr id="56" name="Cube 55">
            <a:extLst>
              <a:ext uri="{FF2B5EF4-FFF2-40B4-BE49-F238E27FC236}">
                <a16:creationId xmlns:a16="http://schemas.microsoft.com/office/drawing/2014/main" id="{474CD180-40E4-B644-9E74-3AD4FA2F3DF3}"/>
              </a:ext>
            </a:extLst>
          </p:cNvPr>
          <p:cNvSpPr/>
          <p:nvPr/>
        </p:nvSpPr>
        <p:spPr>
          <a:xfrm>
            <a:off x="7265198" y="6838936"/>
            <a:ext cx="1145600" cy="277625"/>
          </a:xfrm>
          <a:prstGeom prst="cube">
            <a:avLst>
              <a:gd name="adj" fmla="val 8278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Avenir Book" panose="02000503020000020003" pitchFamily="2" charset="0"/>
              </a:rPr>
              <a:t>Museum websites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016C580-3ED6-2546-B4DE-70F88CFA6B0D}"/>
              </a:ext>
            </a:extLst>
          </p:cNvPr>
          <p:cNvSpPr txBox="1"/>
          <p:nvPr/>
        </p:nvSpPr>
        <p:spPr>
          <a:xfrm>
            <a:off x="9580833" y="5759941"/>
            <a:ext cx="184731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GB">
              <a:latin typeface="Avenir Book" panose="02000503020000020003" pitchFamily="2" charset="0"/>
            </a:endParaRPr>
          </a:p>
        </p:txBody>
      </p:sp>
      <p:sp>
        <p:nvSpPr>
          <p:cNvPr id="169" name="Content Placeholder 2">
            <a:extLst>
              <a:ext uri="{FF2B5EF4-FFF2-40B4-BE49-F238E27FC236}">
                <a16:creationId xmlns:a16="http://schemas.microsoft.com/office/drawing/2014/main" id="{4BA8A6B8-A2AB-6142-BE91-EE2F0316E8CD}"/>
              </a:ext>
            </a:extLst>
          </p:cNvPr>
          <p:cNvSpPr txBox="1">
            <a:spLocks/>
          </p:cNvSpPr>
          <p:nvPr/>
        </p:nvSpPr>
        <p:spPr>
          <a:xfrm>
            <a:off x="8307727" y="2652084"/>
            <a:ext cx="931110" cy="287733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141288" indent="-133350" defTabSz="457200" eaLnBrk="1" latinLnBrk="0" hangingPunct="1">
              <a:spcBef>
                <a:spcPct val="20000"/>
              </a:spcBef>
              <a:buFont typeface="Arial"/>
              <a:buNone/>
              <a:tabLst>
                <a:tab pos="1331913" algn="l"/>
              </a:tabLst>
              <a:defRPr sz="1000" b="1">
                <a:latin typeface="Avenir" panose="02000503020000020003" pitchFamily="2" charset="0"/>
              </a:defRPr>
            </a:lvl1pPr>
            <a:lvl2pPr marL="742950" indent="-285750" defTabSz="457200" eaLnBrk="1" latinLnBrk="0" hangingPunct="1">
              <a:spcBef>
                <a:spcPct val="20000"/>
              </a:spcBef>
              <a:buFont typeface="Arial"/>
              <a:buChar char="–"/>
              <a:defRPr sz="2800">
                <a:latin typeface="+mn-lt"/>
              </a:defRPr>
            </a:lvl2pPr>
            <a:lvl3pPr marL="1143000" indent="-228600" defTabSz="457200" eaLnBrk="1" latinLnBrk="0" hangingPunct="1">
              <a:spcBef>
                <a:spcPct val="20000"/>
              </a:spcBef>
              <a:buFont typeface="Arial"/>
              <a:buChar char="•"/>
              <a:defRPr sz="2400">
                <a:latin typeface="+mn-lt"/>
              </a:defRPr>
            </a:lvl3pPr>
            <a:lvl4pPr marL="1600200" indent="-228600" defTabSz="457200" eaLnBrk="1" latinLnBrk="0" hangingPunct="1">
              <a:spcBef>
                <a:spcPct val="20000"/>
              </a:spcBef>
              <a:buFont typeface="Arial"/>
              <a:buChar char="–"/>
              <a:defRPr sz="2000">
                <a:latin typeface="+mn-lt"/>
              </a:defRPr>
            </a:lvl4pPr>
            <a:lvl5pPr marL="2057400" indent="-228600" defTabSz="457200" eaLnBrk="1" latinLnBrk="0" hangingPunct="1">
              <a:spcBef>
                <a:spcPct val="20000"/>
              </a:spcBef>
              <a:buFont typeface="Arial"/>
              <a:buChar char="»"/>
              <a:defRPr sz="2000">
                <a:latin typeface="+mn-lt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9pPr>
          </a:lstStyle>
          <a:p>
            <a:pPr algn="ctr"/>
            <a:r>
              <a:rPr lang="en-GB" sz="800" dirty="0">
                <a:latin typeface="Avenir Book" panose="02000503020000020003" pitchFamily="2" charset="0"/>
              </a:rPr>
              <a:t>Google SERPs</a:t>
            </a:r>
          </a:p>
        </p:txBody>
      </p:sp>
      <p:sp>
        <p:nvSpPr>
          <p:cNvPr id="170" name="Content Placeholder 2">
            <a:extLst>
              <a:ext uri="{FF2B5EF4-FFF2-40B4-BE49-F238E27FC236}">
                <a16:creationId xmlns:a16="http://schemas.microsoft.com/office/drawing/2014/main" id="{72A65135-6158-B546-A850-57AFB83891C1}"/>
              </a:ext>
            </a:extLst>
          </p:cNvPr>
          <p:cNvSpPr txBox="1">
            <a:spLocks/>
          </p:cNvSpPr>
          <p:nvPr/>
        </p:nvSpPr>
        <p:spPr>
          <a:xfrm>
            <a:off x="8279681" y="3123447"/>
            <a:ext cx="931110" cy="287733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141288" indent="-133350" defTabSz="457200" eaLnBrk="1" latinLnBrk="0" hangingPunct="1">
              <a:spcBef>
                <a:spcPct val="20000"/>
              </a:spcBef>
              <a:buFont typeface="Arial"/>
              <a:buNone/>
              <a:tabLst>
                <a:tab pos="1331913" algn="l"/>
              </a:tabLst>
              <a:defRPr sz="1000" b="1">
                <a:latin typeface="Avenir" panose="02000503020000020003" pitchFamily="2" charset="0"/>
              </a:defRPr>
            </a:lvl1pPr>
            <a:lvl2pPr marL="742950" indent="-285750" defTabSz="457200" eaLnBrk="1" latinLnBrk="0" hangingPunct="1">
              <a:spcBef>
                <a:spcPct val="20000"/>
              </a:spcBef>
              <a:buFont typeface="Arial"/>
              <a:buChar char="–"/>
              <a:defRPr sz="2800">
                <a:latin typeface="+mn-lt"/>
              </a:defRPr>
            </a:lvl2pPr>
            <a:lvl3pPr marL="1143000" indent="-228600" defTabSz="457200" eaLnBrk="1" latinLnBrk="0" hangingPunct="1">
              <a:spcBef>
                <a:spcPct val="20000"/>
              </a:spcBef>
              <a:buFont typeface="Arial"/>
              <a:buChar char="•"/>
              <a:defRPr sz="2400">
                <a:latin typeface="+mn-lt"/>
              </a:defRPr>
            </a:lvl3pPr>
            <a:lvl4pPr marL="1600200" indent="-228600" defTabSz="457200" eaLnBrk="1" latinLnBrk="0" hangingPunct="1">
              <a:spcBef>
                <a:spcPct val="20000"/>
              </a:spcBef>
              <a:buFont typeface="Arial"/>
              <a:buChar char="–"/>
              <a:defRPr sz="2000">
                <a:latin typeface="+mn-lt"/>
              </a:defRPr>
            </a:lvl4pPr>
            <a:lvl5pPr marL="2057400" indent="-228600" defTabSz="457200" eaLnBrk="1" latinLnBrk="0" hangingPunct="1">
              <a:spcBef>
                <a:spcPct val="20000"/>
              </a:spcBef>
              <a:buFont typeface="Arial"/>
              <a:buChar char="»"/>
              <a:defRPr sz="2000">
                <a:latin typeface="+mn-lt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9pPr>
          </a:lstStyle>
          <a:p>
            <a:pPr algn="ctr"/>
            <a:r>
              <a:rPr lang="en-GB" sz="800" dirty="0">
                <a:latin typeface="Avenir Book" panose="02000503020000020003" pitchFamily="2" charset="0"/>
              </a:rPr>
              <a:t>Official websites</a:t>
            </a:r>
          </a:p>
        </p:txBody>
      </p:sp>
      <p:sp>
        <p:nvSpPr>
          <p:cNvPr id="171" name="Content Placeholder 2">
            <a:extLst>
              <a:ext uri="{FF2B5EF4-FFF2-40B4-BE49-F238E27FC236}">
                <a16:creationId xmlns:a16="http://schemas.microsoft.com/office/drawing/2014/main" id="{414C84D8-5DB2-5447-A0FC-50DD05BEDF52}"/>
              </a:ext>
            </a:extLst>
          </p:cNvPr>
          <p:cNvSpPr txBox="1">
            <a:spLocks/>
          </p:cNvSpPr>
          <p:nvPr/>
        </p:nvSpPr>
        <p:spPr>
          <a:xfrm>
            <a:off x="8377630" y="3540732"/>
            <a:ext cx="931110" cy="287733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141288" indent="-133350" defTabSz="457200" eaLnBrk="1" latinLnBrk="0" hangingPunct="1">
              <a:spcBef>
                <a:spcPct val="20000"/>
              </a:spcBef>
              <a:buFont typeface="Arial"/>
              <a:buNone/>
              <a:tabLst>
                <a:tab pos="1331913" algn="l"/>
              </a:tabLst>
              <a:defRPr sz="1000" b="1">
                <a:latin typeface="Avenir" panose="02000503020000020003" pitchFamily="2" charset="0"/>
              </a:defRPr>
            </a:lvl1pPr>
            <a:lvl2pPr marL="742950" indent="-285750" defTabSz="457200" eaLnBrk="1" latinLnBrk="0" hangingPunct="1">
              <a:spcBef>
                <a:spcPct val="20000"/>
              </a:spcBef>
              <a:buFont typeface="Arial"/>
              <a:buChar char="–"/>
              <a:defRPr sz="2800">
                <a:latin typeface="+mn-lt"/>
              </a:defRPr>
            </a:lvl2pPr>
            <a:lvl3pPr marL="1143000" indent="-228600" defTabSz="457200" eaLnBrk="1" latinLnBrk="0" hangingPunct="1">
              <a:spcBef>
                <a:spcPct val="20000"/>
              </a:spcBef>
              <a:buFont typeface="Arial"/>
              <a:buChar char="•"/>
              <a:defRPr sz="2400">
                <a:latin typeface="+mn-lt"/>
              </a:defRPr>
            </a:lvl3pPr>
            <a:lvl4pPr marL="1600200" indent="-228600" defTabSz="457200" eaLnBrk="1" latinLnBrk="0" hangingPunct="1">
              <a:spcBef>
                <a:spcPct val="20000"/>
              </a:spcBef>
              <a:buFont typeface="Arial"/>
              <a:buChar char="–"/>
              <a:defRPr sz="2000">
                <a:latin typeface="+mn-lt"/>
              </a:defRPr>
            </a:lvl4pPr>
            <a:lvl5pPr marL="2057400" indent="-228600" defTabSz="457200" eaLnBrk="1" latinLnBrk="0" hangingPunct="1">
              <a:spcBef>
                <a:spcPct val="20000"/>
              </a:spcBef>
              <a:buFont typeface="Arial"/>
              <a:buChar char="»"/>
              <a:defRPr sz="2000">
                <a:latin typeface="+mn-lt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9pPr>
          </a:lstStyle>
          <a:p>
            <a:pPr algn="ctr"/>
            <a:r>
              <a:rPr lang="en-GB" sz="800" dirty="0">
                <a:latin typeface="Avenir Book" panose="02000503020000020003" pitchFamily="2" charset="0"/>
              </a:rPr>
              <a:t>Official websites</a:t>
            </a:r>
          </a:p>
        </p:txBody>
      </p:sp>
      <p:sp>
        <p:nvSpPr>
          <p:cNvPr id="172" name="Content Placeholder 2">
            <a:extLst>
              <a:ext uri="{FF2B5EF4-FFF2-40B4-BE49-F238E27FC236}">
                <a16:creationId xmlns:a16="http://schemas.microsoft.com/office/drawing/2014/main" id="{94F37020-3039-5F48-A0C4-6217BF18B364}"/>
              </a:ext>
            </a:extLst>
          </p:cNvPr>
          <p:cNvSpPr txBox="1">
            <a:spLocks/>
          </p:cNvSpPr>
          <p:nvPr/>
        </p:nvSpPr>
        <p:spPr>
          <a:xfrm>
            <a:off x="8444100" y="4204092"/>
            <a:ext cx="931110" cy="287733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141288" indent="-133350" defTabSz="457200" eaLnBrk="1" latinLnBrk="0" hangingPunct="1">
              <a:spcBef>
                <a:spcPct val="20000"/>
              </a:spcBef>
              <a:buFont typeface="Arial"/>
              <a:buNone/>
              <a:tabLst>
                <a:tab pos="1331913" algn="l"/>
              </a:tabLst>
              <a:defRPr sz="1000" b="1">
                <a:latin typeface="Avenir" panose="02000503020000020003" pitchFamily="2" charset="0"/>
              </a:defRPr>
            </a:lvl1pPr>
            <a:lvl2pPr marL="742950" indent="-285750" defTabSz="457200" eaLnBrk="1" latinLnBrk="0" hangingPunct="1">
              <a:spcBef>
                <a:spcPct val="20000"/>
              </a:spcBef>
              <a:buFont typeface="Arial"/>
              <a:buChar char="–"/>
              <a:defRPr sz="2800">
                <a:latin typeface="+mn-lt"/>
              </a:defRPr>
            </a:lvl2pPr>
            <a:lvl3pPr marL="1143000" indent="-228600" defTabSz="457200" eaLnBrk="1" latinLnBrk="0" hangingPunct="1">
              <a:spcBef>
                <a:spcPct val="20000"/>
              </a:spcBef>
              <a:buFont typeface="Arial"/>
              <a:buChar char="•"/>
              <a:defRPr sz="2400">
                <a:latin typeface="+mn-lt"/>
              </a:defRPr>
            </a:lvl3pPr>
            <a:lvl4pPr marL="1600200" indent="-228600" defTabSz="457200" eaLnBrk="1" latinLnBrk="0" hangingPunct="1">
              <a:spcBef>
                <a:spcPct val="20000"/>
              </a:spcBef>
              <a:buFont typeface="Arial"/>
              <a:buChar char="–"/>
              <a:defRPr sz="2000">
                <a:latin typeface="+mn-lt"/>
              </a:defRPr>
            </a:lvl4pPr>
            <a:lvl5pPr marL="2057400" indent="-228600" defTabSz="457200" eaLnBrk="1" latinLnBrk="0" hangingPunct="1">
              <a:spcBef>
                <a:spcPct val="20000"/>
              </a:spcBef>
              <a:buFont typeface="Arial"/>
              <a:buChar char="»"/>
              <a:defRPr sz="2000">
                <a:latin typeface="+mn-lt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9pPr>
          </a:lstStyle>
          <a:p>
            <a:pPr algn="ctr"/>
            <a:r>
              <a:rPr lang="en-GB" sz="800" dirty="0">
                <a:latin typeface="Avenir Book" panose="02000503020000020003" pitchFamily="2" charset="0"/>
              </a:rPr>
              <a:t>Official websites</a:t>
            </a:r>
          </a:p>
        </p:txBody>
      </p:sp>
      <p:sp>
        <p:nvSpPr>
          <p:cNvPr id="173" name="Content Placeholder 2">
            <a:extLst>
              <a:ext uri="{FF2B5EF4-FFF2-40B4-BE49-F238E27FC236}">
                <a16:creationId xmlns:a16="http://schemas.microsoft.com/office/drawing/2014/main" id="{7FBF66B9-0D0B-C540-A057-55501698C6A7}"/>
              </a:ext>
            </a:extLst>
          </p:cNvPr>
          <p:cNvSpPr txBox="1">
            <a:spLocks/>
          </p:cNvSpPr>
          <p:nvPr/>
        </p:nvSpPr>
        <p:spPr>
          <a:xfrm>
            <a:off x="8475824" y="4875586"/>
            <a:ext cx="931110" cy="287733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141288" indent="-133350" defTabSz="457200" eaLnBrk="1" latinLnBrk="0" hangingPunct="1">
              <a:spcBef>
                <a:spcPct val="20000"/>
              </a:spcBef>
              <a:buFont typeface="Arial"/>
              <a:buNone/>
              <a:tabLst>
                <a:tab pos="1331913" algn="l"/>
              </a:tabLst>
              <a:defRPr sz="1000" b="1">
                <a:latin typeface="Avenir" panose="02000503020000020003" pitchFamily="2" charset="0"/>
              </a:defRPr>
            </a:lvl1pPr>
            <a:lvl2pPr marL="742950" indent="-285750" defTabSz="457200" eaLnBrk="1" latinLnBrk="0" hangingPunct="1">
              <a:spcBef>
                <a:spcPct val="20000"/>
              </a:spcBef>
              <a:buFont typeface="Arial"/>
              <a:buChar char="–"/>
              <a:defRPr sz="2800">
                <a:latin typeface="+mn-lt"/>
              </a:defRPr>
            </a:lvl2pPr>
            <a:lvl3pPr marL="1143000" indent="-228600" defTabSz="457200" eaLnBrk="1" latinLnBrk="0" hangingPunct="1">
              <a:spcBef>
                <a:spcPct val="20000"/>
              </a:spcBef>
              <a:buFont typeface="Arial"/>
              <a:buChar char="•"/>
              <a:defRPr sz="2400">
                <a:latin typeface="+mn-lt"/>
              </a:defRPr>
            </a:lvl3pPr>
            <a:lvl4pPr marL="1600200" indent="-228600" defTabSz="457200" eaLnBrk="1" latinLnBrk="0" hangingPunct="1">
              <a:spcBef>
                <a:spcPct val="20000"/>
              </a:spcBef>
              <a:buFont typeface="Arial"/>
              <a:buChar char="–"/>
              <a:defRPr sz="2000">
                <a:latin typeface="+mn-lt"/>
              </a:defRPr>
            </a:lvl4pPr>
            <a:lvl5pPr marL="2057400" indent="-228600" defTabSz="457200" eaLnBrk="1" latinLnBrk="0" hangingPunct="1">
              <a:spcBef>
                <a:spcPct val="20000"/>
              </a:spcBef>
              <a:buFont typeface="Arial"/>
              <a:buChar char="»"/>
              <a:defRPr sz="2000">
                <a:latin typeface="+mn-lt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9pPr>
          </a:lstStyle>
          <a:p>
            <a:pPr algn="ctr"/>
            <a:r>
              <a:rPr lang="en-GB" sz="800" dirty="0">
                <a:latin typeface="Avenir Book" panose="02000503020000020003" pitchFamily="2" charset="0"/>
              </a:rPr>
              <a:t>Official websites</a:t>
            </a:r>
          </a:p>
        </p:txBody>
      </p:sp>
      <p:sp>
        <p:nvSpPr>
          <p:cNvPr id="174" name="Rectangle: Rounded Corners 18">
            <a:extLst>
              <a:ext uri="{FF2B5EF4-FFF2-40B4-BE49-F238E27FC236}">
                <a16:creationId xmlns:a16="http://schemas.microsoft.com/office/drawing/2014/main" id="{4941E565-2828-004B-96A1-CFC2F267C34C}"/>
              </a:ext>
            </a:extLst>
          </p:cNvPr>
          <p:cNvSpPr/>
          <p:nvPr/>
        </p:nvSpPr>
        <p:spPr>
          <a:xfrm>
            <a:off x="1813005" y="2927490"/>
            <a:ext cx="1146953" cy="287733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27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venir Book" panose="02000503020000020003" pitchFamily="2" charset="0"/>
              </a:rPr>
              <a:t>Google scraping</a:t>
            </a:r>
          </a:p>
        </p:txBody>
      </p:sp>
      <p:sp>
        <p:nvSpPr>
          <p:cNvPr id="175" name="Rectangle: Rounded Corners 44">
            <a:extLst>
              <a:ext uri="{FF2B5EF4-FFF2-40B4-BE49-F238E27FC236}">
                <a16:creationId xmlns:a16="http://schemas.microsoft.com/office/drawing/2014/main" id="{11BEEB95-B445-A143-B558-614E46906D23}"/>
              </a:ext>
            </a:extLst>
          </p:cNvPr>
          <p:cNvSpPr/>
          <p:nvPr/>
        </p:nvSpPr>
        <p:spPr>
          <a:xfrm>
            <a:off x="5662417" y="6604575"/>
            <a:ext cx="1539240" cy="362586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Avenir Book" panose="02000503020000020003" pitchFamily="2" charset="0"/>
              </a:rPr>
              <a:t>Clustering (k-means)</a:t>
            </a:r>
            <a:endParaRPr lang="en-GB" sz="16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177" name="Rectangle: Rounded Corners 56">
            <a:extLst>
              <a:ext uri="{FF2B5EF4-FFF2-40B4-BE49-F238E27FC236}">
                <a16:creationId xmlns:a16="http://schemas.microsoft.com/office/drawing/2014/main" id="{4AFD4DCB-9AFC-A642-BF59-20404245C869}"/>
              </a:ext>
            </a:extLst>
          </p:cNvPr>
          <p:cNvSpPr/>
          <p:nvPr/>
        </p:nvSpPr>
        <p:spPr>
          <a:xfrm>
            <a:off x="5642780" y="7128411"/>
            <a:ext cx="1666633" cy="473641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50" dirty="0">
                <a:solidFill>
                  <a:schemeClr val="tx1"/>
                </a:solidFill>
                <a:latin typeface="Avenir Book" panose="02000503020000020003" pitchFamily="2" charset="0"/>
              </a:rPr>
              <a:t>Route classification in</a:t>
            </a:r>
          </a:p>
          <a:p>
            <a:pPr algn="ctr"/>
            <a:r>
              <a:rPr lang="en-GB" sz="1050" dirty="0">
                <a:solidFill>
                  <a:schemeClr val="tx1"/>
                </a:solidFill>
                <a:latin typeface="Avenir Book" panose="02000503020000020003" pitchFamily="2" charset="0"/>
              </a:rPr>
              <a:t>supergroups / groups</a:t>
            </a:r>
          </a:p>
        </p:txBody>
      </p:sp>
      <p:sp>
        <p:nvSpPr>
          <p:cNvPr id="178" name="Rectangle: Rounded Corners 102">
            <a:extLst>
              <a:ext uri="{FF2B5EF4-FFF2-40B4-BE49-F238E27FC236}">
                <a16:creationId xmlns:a16="http://schemas.microsoft.com/office/drawing/2014/main" id="{9A0ACA87-355C-0443-B049-791EFEC902B4}"/>
              </a:ext>
            </a:extLst>
          </p:cNvPr>
          <p:cNvSpPr/>
          <p:nvPr/>
        </p:nvSpPr>
        <p:spPr>
          <a:xfrm>
            <a:off x="7629477" y="7288161"/>
            <a:ext cx="937898" cy="627781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  <a:latin typeface="Avenir Book" panose="02000503020000020003" pitchFamily="2" charset="0"/>
              </a:rPr>
              <a:t>Weighted spatial join on grid</a:t>
            </a:r>
            <a:endParaRPr lang="en-GB" sz="12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179" name="Rectangle: Rounded Corners 18">
            <a:extLst>
              <a:ext uri="{FF2B5EF4-FFF2-40B4-BE49-F238E27FC236}">
                <a16:creationId xmlns:a16="http://schemas.microsoft.com/office/drawing/2014/main" id="{B3918222-E826-2E43-A360-5BC807ADC989}"/>
              </a:ext>
            </a:extLst>
          </p:cNvPr>
          <p:cNvSpPr/>
          <p:nvPr/>
        </p:nvSpPr>
        <p:spPr>
          <a:xfrm>
            <a:off x="1813004" y="3395456"/>
            <a:ext cx="1146954" cy="287733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27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venir Book" panose="02000503020000020003" pitchFamily="2" charset="0"/>
              </a:rPr>
              <a:t>SERPs</a:t>
            </a:r>
          </a:p>
        </p:txBody>
      </p:sp>
      <p:sp>
        <p:nvSpPr>
          <p:cNvPr id="180" name="Rectangle: Rounded Corners 18">
            <a:extLst>
              <a:ext uri="{FF2B5EF4-FFF2-40B4-BE49-F238E27FC236}">
                <a16:creationId xmlns:a16="http://schemas.microsoft.com/office/drawing/2014/main" id="{A568BE54-2A5A-7440-8156-E6E9FE5857A8}"/>
              </a:ext>
            </a:extLst>
          </p:cNvPr>
          <p:cNvSpPr/>
          <p:nvPr/>
        </p:nvSpPr>
        <p:spPr>
          <a:xfrm>
            <a:off x="1813004" y="3860573"/>
            <a:ext cx="1146954" cy="343519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27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venir Book" panose="02000503020000020003" pitchFamily="2" charset="0"/>
              </a:rPr>
              <a:t>Feature engineering</a:t>
            </a:r>
          </a:p>
        </p:txBody>
      </p:sp>
      <p:sp>
        <p:nvSpPr>
          <p:cNvPr id="181" name="Rectangle: Rounded Corners 18">
            <a:extLst>
              <a:ext uri="{FF2B5EF4-FFF2-40B4-BE49-F238E27FC236}">
                <a16:creationId xmlns:a16="http://schemas.microsoft.com/office/drawing/2014/main" id="{F2844468-DEC5-204F-A57C-84BB3FABB57F}"/>
              </a:ext>
            </a:extLst>
          </p:cNvPr>
          <p:cNvSpPr/>
          <p:nvPr/>
        </p:nvSpPr>
        <p:spPr>
          <a:xfrm>
            <a:off x="3144298" y="3860573"/>
            <a:ext cx="1146954" cy="343519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27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venir Book" panose="02000503020000020003" pitchFamily="2" charset="0"/>
              </a:rPr>
              <a:t>Model </a:t>
            </a:r>
          </a:p>
          <a:p>
            <a:pPr algn="ctr"/>
            <a:r>
              <a:rPr lang="en-GB" sz="900" dirty="0">
                <a:solidFill>
                  <a:schemeClr val="tx1"/>
                </a:solidFill>
                <a:latin typeface="Avenir Book" panose="02000503020000020003" pitchFamily="2" charset="0"/>
              </a:rPr>
              <a:t>(random forests)</a:t>
            </a:r>
          </a:p>
        </p:txBody>
      </p:sp>
      <p:sp>
        <p:nvSpPr>
          <p:cNvPr id="183" name="Rectangle: Rounded Corners 18">
            <a:extLst>
              <a:ext uri="{FF2B5EF4-FFF2-40B4-BE49-F238E27FC236}">
                <a16:creationId xmlns:a16="http://schemas.microsoft.com/office/drawing/2014/main" id="{A7D01110-7012-4240-8283-29384C6FEF18}"/>
              </a:ext>
            </a:extLst>
          </p:cNvPr>
          <p:cNvSpPr/>
          <p:nvPr/>
        </p:nvSpPr>
        <p:spPr>
          <a:xfrm>
            <a:off x="4492652" y="3860572"/>
            <a:ext cx="1146954" cy="343519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27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venir Book" panose="02000503020000020003" pitchFamily="2" charset="0"/>
              </a:rPr>
              <a:t>Valid URLs (predicted)</a:t>
            </a:r>
          </a:p>
        </p:txBody>
      </p:sp>
      <p:sp>
        <p:nvSpPr>
          <p:cNvPr id="184" name="Rectangle: Rounded Corners 18">
            <a:extLst>
              <a:ext uri="{FF2B5EF4-FFF2-40B4-BE49-F238E27FC236}">
                <a16:creationId xmlns:a16="http://schemas.microsoft.com/office/drawing/2014/main" id="{715ACE16-9C79-0048-BEF7-FD0D6A7818CE}"/>
              </a:ext>
            </a:extLst>
          </p:cNvPr>
          <p:cNvSpPr/>
          <p:nvPr/>
        </p:nvSpPr>
        <p:spPr>
          <a:xfrm>
            <a:off x="4492652" y="3393251"/>
            <a:ext cx="1146954" cy="289938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27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venir Book" panose="02000503020000020003" pitchFamily="2" charset="0"/>
              </a:rPr>
              <a:t>Manual validation</a:t>
            </a:r>
          </a:p>
        </p:txBody>
      </p:sp>
      <p:sp>
        <p:nvSpPr>
          <p:cNvPr id="186" name="Rectangle: Rounded Corners 18">
            <a:extLst>
              <a:ext uri="{FF2B5EF4-FFF2-40B4-BE49-F238E27FC236}">
                <a16:creationId xmlns:a16="http://schemas.microsoft.com/office/drawing/2014/main" id="{DCD9A743-B860-0B45-869F-788AA7B69AF0}"/>
              </a:ext>
            </a:extLst>
          </p:cNvPr>
          <p:cNvSpPr/>
          <p:nvPr/>
        </p:nvSpPr>
        <p:spPr>
          <a:xfrm>
            <a:off x="4492652" y="2442014"/>
            <a:ext cx="1146954" cy="343519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venir Book" panose="02000503020000020003" pitchFamily="2" charset="0"/>
              </a:rPr>
              <a:t>Official websites</a:t>
            </a:r>
          </a:p>
        </p:txBody>
      </p:sp>
      <p:sp>
        <p:nvSpPr>
          <p:cNvPr id="188" name="Rectangle: Rounded Corners 18">
            <a:extLst>
              <a:ext uri="{FF2B5EF4-FFF2-40B4-BE49-F238E27FC236}">
                <a16:creationId xmlns:a16="http://schemas.microsoft.com/office/drawing/2014/main" id="{6DE59AD6-5B55-FE49-88D3-2CA32211636E}"/>
              </a:ext>
            </a:extLst>
          </p:cNvPr>
          <p:cNvSpPr/>
          <p:nvPr/>
        </p:nvSpPr>
        <p:spPr>
          <a:xfrm>
            <a:off x="3147483" y="2448240"/>
            <a:ext cx="1146954" cy="343519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27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venir Book" panose="02000503020000020003" pitchFamily="2" charset="0"/>
              </a:rPr>
              <a:t>Search museum names</a:t>
            </a:r>
          </a:p>
        </p:txBody>
      </p:sp>
      <p:sp>
        <p:nvSpPr>
          <p:cNvPr id="189" name="Rectangle: Rounded Corners 18">
            <a:extLst>
              <a:ext uri="{FF2B5EF4-FFF2-40B4-BE49-F238E27FC236}">
                <a16:creationId xmlns:a16="http://schemas.microsoft.com/office/drawing/2014/main" id="{2DEDAE3E-8D0B-CC4A-A396-713D1D70F469}"/>
              </a:ext>
            </a:extLst>
          </p:cNvPr>
          <p:cNvSpPr/>
          <p:nvPr/>
        </p:nvSpPr>
        <p:spPr>
          <a:xfrm>
            <a:off x="1804239" y="2448240"/>
            <a:ext cx="1146952" cy="343519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27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venir Book" panose="02000503020000020003" pitchFamily="2" charset="0"/>
              </a:rPr>
              <a:t>Mapping Museums KB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6B005AD9-230C-4641-A90F-E827252E7F06}"/>
              </a:ext>
            </a:extLst>
          </p:cNvPr>
          <p:cNvCxnSpPr>
            <a:cxnSpLocks/>
            <a:stCxn id="179" idx="2"/>
            <a:endCxn id="180" idx="0"/>
          </p:cNvCxnSpPr>
          <p:nvPr/>
        </p:nvCxnSpPr>
        <p:spPr>
          <a:xfrm>
            <a:off x="2386481" y="3683189"/>
            <a:ext cx="0" cy="17738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9C27327B-4E18-134B-A4D9-A982FE4CEECC}"/>
              </a:ext>
            </a:extLst>
          </p:cNvPr>
          <p:cNvCxnSpPr>
            <a:cxnSpLocks/>
            <a:stCxn id="180" idx="3"/>
            <a:endCxn id="181" idx="1"/>
          </p:cNvCxnSpPr>
          <p:nvPr/>
        </p:nvCxnSpPr>
        <p:spPr>
          <a:xfrm>
            <a:off x="2959958" y="4032333"/>
            <a:ext cx="184340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3423EC7F-0E43-F347-9AC1-8ED36983058C}"/>
              </a:ext>
            </a:extLst>
          </p:cNvPr>
          <p:cNvCxnSpPr>
            <a:cxnSpLocks/>
            <a:stCxn id="181" idx="3"/>
            <a:endCxn id="183" idx="1"/>
          </p:cNvCxnSpPr>
          <p:nvPr/>
        </p:nvCxnSpPr>
        <p:spPr>
          <a:xfrm flipV="1">
            <a:off x="4291252" y="4032332"/>
            <a:ext cx="201400" cy="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: Rounded Corners 18">
            <a:extLst>
              <a:ext uri="{FF2B5EF4-FFF2-40B4-BE49-F238E27FC236}">
                <a16:creationId xmlns:a16="http://schemas.microsoft.com/office/drawing/2014/main" id="{273C85BB-A7CB-B34B-A55B-39540AA92013}"/>
              </a:ext>
            </a:extLst>
          </p:cNvPr>
          <p:cNvSpPr/>
          <p:nvPr/>
        </p:nvSpPr>
        <p:spPr>
          <a:xfrm>
            <a:off x="3144298" y="3224335"/>
            <a:ext cx="1146954" cy="461059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27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venir Book" panose="02000503020000020003" pitchFamily="2" charset="0"/>
              </a:rPr>
              <a:t>400 museum sample (test/train)</a:t>
            </a: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E55E1225-2CE2-4340-AFDE-D0C6E135FCB3}"/>
              </a:ext>
            </a:extLst>
          </p:cNvPr>
          <p:cNvCxnSpPr>
            <a:cxnSpLocks/>
            <a:stCxn id="219" idx="2"/>
            <a:endCxn id="181" idx="0"/>
          </p:cNvCxnSpPr>
          <p:nvPr/>
        </p:nvCxnSpPr>
        <p:spPr>
          <a:xfrm>
            <a:off x="3717775" y="3685394"/>
            <a:ext cx="0" cy="17517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ectangle: Rounded Corners 18">
            <a:extLst>
              <a:ext uri="{FF2B5EF4-FFF2-40B4-BE49-F238E27FC236}">
                <a16:creationId xmlns:a16="http://schemas.microsoft.com/office/drawing/2014/main" id="{65B25C52-5A5F-E840-85A1-1A8851DE62BA}"/>
              </a:ext>
            </a:extLst>
          </p:cNvPr>
          <p:cNvSpPr/>
          <p:nvPr/>
        </p:nvSpPr>
        <p:spPr>
          <a:xfrm>
            <a:off x="4492652" y="2939817"/>
            <a:ext cx="1146954" cy="291189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27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venir Book" panose="02000503020000020003" pitchFamily="2" charset="0"/>
              </a:rPr>
              <a:t>Manual corrections</a:t>
            </a:r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4DD7CC62-2BE9-1A47-A68C-C50A6B951B69}"/>
              </a:ext>
            </a:extLst>
          </p:cNvPr>
          <p:cNvCxnSpPr>
            <a:cxnSpLocks/>
            <a:stCxn id="183" idx="0"/>
            <a:endCxn id="184" idx="2"/>
          </p:cNvCxnSpPr>
          <p:nvPr/>
        </p:nvCxnSpPr>
        <p:spPr>
          <a:xfrm flipV="1">
            <a:off x="5066129" y="3683189"/>
            <a:ext cx="0" cy="17738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645D1892-21E9-B74F-A4E0-2C438B8FF395}"/>
              </a:ext>
            </a:extLst>
          </p:cNvPr>
          <p:cNvCxnSpPr>
            <a:cxnSpLocks/>
            <a:stCxn id="184" idx="0"/>
            <a:endCxn id="229" idx="2"/>
          </p:cNvCxnSpPr>
          <p:nvPr/>
        </p:nvCxnSpPr>
        <p:spPr>
          <a:xfrm flipV="1">
            <a:off x="5066129" y="3231006"/>
            <a:ext cx="0" cy="162245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222A12FD-BC4A-8145-94E6-B84DA67D7AE6}"/>
              </a:ext>
            </a:extLst>
          </p:cNvPr>
          <p:cNvCxnSpPr>
            <a:cxnSpLocks/>
            <a:stCxn id="229" idx="0"/>
            <a:endCxn id="186" idx="2"/>
          </p:cNvCxnSpPr>
          <p:nvPr/>
        </p:nvCxnSpPr>
        <p:spPr>
          <a:xfrm flipV="1">
            <a:off x="5066129" y="2785533"/>
            <a:ext cx="0" cy="15428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BC103F24-C1AB-EE4C-BABC-7C743070DB8F}"/>
              </a:ext>
            </a:extLst>
          </p:cNvPr>
          <p:cNvGrpSpPr/>
          <p:nvPr/>
        </p:nvGrpSpPr>
        <p:grpSpPr>
          <a:xfrm>
            <a:off x="5810336" y="2903222"/>
            <a:ext cx="1276066" cy="861774"/>
            <a:chOff x="7443735" y="4613874"/>
            <a:chExt cx="1276066" cy="861774"/>
          </a:xfrm>
        </p:grpSpPr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CE5464D5-F4A8-A149-8550-5D5974357F5D}"/>
                </a:ext>
              </a:extLst>
            </p:cNvPr>
            <p:cNvGrpSpPr/>
            <p:nvPr/>
          </p:nvGrpSpPr>
          <p:grpSpPr>
            <a:xfrm>
              <a:off x="7443735" y="4613874"/>
              <a:ext cx="1276066" cy="861774"/>
              <a:chOff x="9370658" y="4961495"/>
              <a:chExt cx="1276066" cy="861774"/>
            </a:xfrm>
          </p:grpSpPr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F6D5D8F9-74F4-704C-96A3-02FDD2F571B5}"/>
                  </a:ext>
                </a:extLst>
              </p:cNvPr>
              <p:cNvSpPr/>
              <p:nvPr/>
            </p:nvSpPr>
            <p:spPr>
              <a:xfrm>
                <a:off x="9422631" y="4961495"/>
                <a:ext cx="1224093" cy="8617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GB" sz="1000" dirty="0">
                  <a:latin typeface="Avenir Book" panose="02000503020000020003" pitchFamily="2" charset="0"/>
                </a:endParaRPr>
              </a:p>
              <a:p>
                <a:r>
                  <a:rPr lang="en-GB" sz="1000" dirty="0">
                    <a:latin typeface="Avenir Book" panose="02000503020000020003" pitchFamily="2" charset="0"/>
                  </a:rPr>
                  <a:t>dataset</a:t>
                </a:r>
              </a:p>
              <a:p>
                <a:r>
                  <a:rPr lang="en-GB" sz="1000" dirty="0">
                    <a:latin typeface="Avenir Book" panose="02000503020000020003" pitchFamily="2" charset="0"/>
                  </a:rPr>
                  <a:t>process</a:t>
                </a:r>
              </a:p>
              <a:p>
                <a:r>
                  <a:rPr lang="en-GB" sz="1000" dirty="0">
                    <a:latin typeface="Avenir Book" panose="02000503020000020003" pitchFamily="2" charset="0"/>
                  </a:rPr>
                  <a:t>output</a:t>
                </a:r>
              </a:p>
              <a:p>
                <a:endParaRPr lang="en-GB" sz="1000" dirty="0">
                  <a:latin typeface="Avenir Book" panose="02000503020000020003" pitchFamily="2" charset="0"/>
                </a:endParaRPr>
              </a:p>
            </p:txBody>
          </p:sp>
          <p:sp>
            <p:nvSpPr>
              <p:cNvPr id="312" name="Oval 311">
                <a:extLst>
                  <a:ext uri="{FF2B5EF4-FFF2-40B4-BE49-F238E27FC236}">
                    <a16:creationId xmlns:a16="http://schemas.microsoft.com/office/drawing/2014/main" id="{7ADD89F7-6762-444D-AC84-BE9F18D2F04C}"/>
                  </a:ext>
                </a:extLst>
              </p:cNvPr>
              <p:cNvSpPr/>
              <p:nvPr/>
            </p:nvSpPr>
            <p:spPr>
              <a:xfrm>
                <a:off x="9370658" y="5170082"/>
                <a:ext cx="111102" cy="11235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>
                  <a:latin typeface="Avenir Book" panose="02000503020000020003" pitchFamily="2" charset="0"/>
                </a:endParaRPr>
              </a:p>
            </p:txBody>
          </p:sp>
          <p:sp>
            <p:nvSpPr>
              <p:cNvPr id="313" name="Oval 312">
                <a:extLst>
                  <a:ext uri="{FF2B5EF4-FFF2-40B4-BE49-F238E27FC236}">
                    <a16:creationId xmlns:a16="http://schemas.microsoft.com/office/drawing/2014/main" id="{CD548720-90C9-714A-AF1E-227FC32B2811}"/>
                  </a:ext>
                </a:extLst>
              </p:cNvPr>
              <p:cNvSpPr/>
              <p:nvPr/>
            </p:nvSpPr>
            <p:spPr>
              <a:xfrm>
                <a:off x="9370658" y="5318957"/>
                <a:ext cx="111102" cy="112354"/>
              </a:xfrm>
              <a:prstGeom prst="ellipse">
                <a:avLst/>
              </a:prstGeom>
              <a:solidFill>
                <a:srgbClr val="92D0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>
                  <a:latin typeface="Avenir Book" panose="02000503020000020003" pitchFamily="2" charset="0"/>
                </a:endParaRPr>
              </a:p>
            </p:txBody>
          </p:sp>
        </p:grp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17819CB8-76DF-8F45-AC85-41DC8D42C3D0}"/>
                </a:ext>
              </a:extLst>
            </p:cNvPr>
            <p:cNvSpPr/>
            <p:nvPr/>
          </p:nvSpPr>
          <p:spPr>
            <a:xfrm>
              <a:off x="7443735" y="5128592"/>
              <a:ext cx="111102" cy="11235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8341484"/>
      </p:ext>
    </p:extLst>
  </p:cSld>
  <p:clrMapOvr>
    <a:masterClrMapping/>
  </p:clrMapOvr>
</p:sld>
</file>

<file path=ppt/theme/theme1.xml><?xml version="1.0" encoding="utf-8"?>
<a:theme xmlns:a="http://schemas.openxmlformats.org/drawingml/2006/main" name="No foo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2CD1DD118472458A0E6161F2144773" ma:contentTypeVersion="13" ma:contentTypeDescription="Create a new document." ma:contentTypeScope="" ma:versionID="901835ec234860ac7f67cc898a541fcb">
  <xsd:schema xmlns:xsd="http://www.w3.org/2001/XMLSchema" xmlns:xs="http://www.w3.org/2001/XMLSchema" xmlns:p="http://schemas.microsoft.com/office/2006/metadata/properties" xmlns:ns2="0afe7543-80e5-4676-a63d-5a4feeb00470" xmlns:ns3="0accda53-abec-4882-afe9-cc0ba02332f1" targetNamespace="http://schemas.microsoft.com/office/2006/metadata/properties" ma:root="true" ma:fieldsID="d52977c14833298dd83ceb1684b285fa" ns2:_="" ns3:_="">
    <xsd:import namespace="0afe7543-80e5-4676-a63d-5a4feeb00470"/>
    <xsd:import namespace="0accda53-abec-4882-afe9-cc0ba02332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fe7543-80e5-4676-a63d-5a4feeb004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ccda53-abec-4882-afe9-cc0ba02332f1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03F79D2-090E-4F7A-98FA-DD49FB2CE2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fe7543-80e5-4676-a63d-5a4feeb00470"/>
    <ds:schemaRef ds:uri="0accda53-abec-4882-afe9-cc0ba02332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819633A-8796-487C-883D-63E82B42CF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3545C3-5F61-491F-8C0B-E8C547C38C8F}">
  <ds:schemaRefs>
    <ds:schemaRef ds:uri="0accda53-abec-4882-afe9-cc0ba02332f1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purl.org/dc/terms/"/>
    <ds:schemaRef ds:uri="0afe7543-80e5-4676-a63d-5a4feeb00470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18592</TotalTime>
  <Words>115</Words>
  <Application>Microsoft Macintosh PowerPoint</Application>
  <PresentationFormat>Custom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Book</vt:lpstr>
      <vt:lpstr>Calibri</vt:lpstr>
      <vt:lpstr>No footer</vt:lpstr>
      <vt:lpstr>PowerPoint Presentation</vt:lpstr>
    </vt:vector>
  </TitlesOfParts>
  <Company>NUI Maynooth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mbiesiada</dc:creator>
  <cp:lastModifiedBy>Ballatore, Andrea</cp:lastModifiedBy>
  <cp:revision>3347</cp:revision>
  <cp:lastPrinted>2019-03-05T12:31:14Z</cp:lastPrinted>
  <dcterms:created xsi:type="dcterms:W3CDTF">2011-05-08T19:55:19Z</dcterms:created>
  <dcterms:modified xsi:type="dcterms:W3CDTF">2022-03-06T09:59:14Z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0x0101002C2CD1DD118472458A0E6161F2144773</vt:lpwstr>
  </property>
</Properties>
</file>